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7"/>
  </p:notesMasterIdLst>
  <p:handoutMasterIdLst>
    <p:handoutMasterId r:id="rId48"/>
  </p:handoutMasterIdLst>
  <p:sldIdLst>
    <p:sldId id="778" r:id="rId2"/>
    <p:sldId id="1378" r:id="rId3"/>
    <p:sldId id="699" r:id="rId4"/>
    <p:sldId id="740" r:id="rId5"/>
    <p:sldId id="762" r:id="rId6"/>
    <p:sldId id="775" r:id="rId7"/>
    <p:sldId id="777" r:id="rId8"/>
    <p:sldId id="766" r:id="rId9"/>
    <p:sldId id="706" r:id="rId10"/>
    <p:sldId id="763" r:id="rId11"/>
    <p:sldId id="742" r:id="rId12"/>
    <p:sldId id="727" r:id="rId13"/>
    <p:sldId id="737" r:id="rId14"/>
    <p:sldId id="739" r:id="rId15"/>
    <p:sldId id="779" r:id="rId16"/>
    <p:sldId id="764" r:id="rId17"/>
    <p:sldId id="765" r:id="rId18"/>
    <p:sldId id="738" r:id="rId19"/>
    <p:sldId id="736" r:id="rId20"/>
    <p:sldId id="744" r:id="rId21"/>
    <p:sldId id="729" r:id="rId22"/>
    <p:sldId id="748" r:id="rId23"/>
    <p:sldId id="785" r:id="rId24"/>
    <p:sldId id="796" r:id="rId25"/>
    <p:sldId id="783" r:id="rId26"/>
    <p:sldId id="787" r:id="rId27"/>
    <p:sldId id="781" r:id="rId28"/>
    <p:sldId id="749" r:id="rId29"/>
    <p:sldId id="784" r:id="rId30"/>
    <p:sldId id="786" r:id="rId31"/>
    <p:sldId id="746" r:id="rId32"/>
    <p:sldId id="745" r:id="rId33"/>
    <p:sldId id="730" r:id="rId34"/>
    <p:sldId id="750" r:id="rId35"/>
    <p:sldId id="788" r:id="rId36"/>
    <p:sldId id="789" r:id="rId37"/>
    <p:sldId id="793" r:id="rId38"/>
    <p:sldId id="752" r:id="rId39"/>
    <p:sldId id="792" r:id="rId40"/>
    <p:sldId id="794" r:id="rId41"/>
    <p:sldId id="791" r:id="rId42"/>
    <p:sldId id="743" r:id="rId43"/>
    <p:sldId id="728" r:id="rId44"/>
    <p:sldId id="790" r:id="rId45"/>
    <p:sldId id="715" r:id="rId4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44167868-B4D9-2FF6-E904-A98C4897717E}" name="Denise Callan" initials="DC" userId="S::denise@momentumconsulting.ie::00d439ad-816e-4f74-93c5-c4df3c7a2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879"/>
    <a:srgbClr val="F16024"/>
    <a:srgbClr val="10153D"/>
    <a:srgbClr val="D38CBC"/>
    <a:srgbClr val="4763AE"/>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7" autoAdjust="0"/>
    <p:restoredTop sz="93462"/>
  </p:normalViewPr>
  <p:slideViewPr>
    <p:cSldViewPr snapToGrid="0">
      <p:cViewPr varScale="1">
        <p:scale>
          <a:sx n="51" d="100"/>
          <a:sy n="51" d="100"/>
        </p:scale>
        <p:origin x="547" y="38"/>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nise Callan" userId="00d439ad-816e-4f74-93c5-c4df3c7a2e03" providerId="ADAL" clId="{2EC040D1-CB34-4109-97A5-AB5BF2EEDF0F}"/>
    <pc:docChg chg="undo custSel addSld delSld modSld sldOrd">
      <pc:chgData name="Denise Callan" userId="00d439ad-816e-4f74-93c5-c4df3c7a2e03" providerId="ADAL" clId="{2EC040D1-CB34-4109-97A5-AB5BF2EEDF0F}" dt="2026-06-05T14:10:43.659" v="496" actId="1076"/>
      <pc:docMkLst>
        <pc:docMk/>
      </pc:docMkLst>
      <pc:sldChg chg="modSp mod">
        <pc:chgData name="Denise Callan" userId="00d439ad-816e-4f74-93c5-c4df3c7a2e03" providerId="ADAL" clId="{2EC040D1-CB34-4109-97A5-AB5BF2EEDF0F}" dt="2026-06-04T16:14:49.150" v="327" actId="20577"/>
        <pc:sldMkLst>
          <pc:docMk/>
          <pc:sldMk cId="4205807150" sldId="699"/>
        </pc:sldMkLst>
        <pc:spChg chg="mod">
          <ac:chgData name="Denise Callan" userId="00d439ad-816e-4f74-93c5-c4df3c7a2e03" providerId="ADAL" clId="{2EC040D1-CB34-4109-97A5-AB5BF2EEDF0F}" dt="2026-06-04T16:14:49.150" v="327" actId="20577"/>
          <ac:spMkLst>
            <pc:docMk/>
            <pc:sldMk cId="4205807150" sldId="699"/>
            <ac:spMk id="113" creationId="{42B12829-D9B2-0A37-7221-E30D80EB60D9}"/>
          </ac:spMkLst>
        </pc:spChg>
        <pc:spChg chg="mod">
          <ac:chgData name="Denise Callan" userId="00d439ad-816e-4f74-93c5-c4df3c7a2e03" providerId="ADAL" clId="{2EC040D1-CB34-4109-97A5-AB5BF2EEDF0F}" dt="2026-06-04T16:14:37.235" v="325" actId="20577"/>
          <ac:spMkLst>
            <pc:docMk/>
            <pc:sldMk cId="4205807150" sldId="699"/>
            <ac:spMk id="121" creationId="{84490626-1697-F0C5-05BA-86C9BBF76D4A}"/>
          </ac:spMkLst>
        </pc:spChg>
      </pc:sldChg>
      <pc:sldChg chg="addSp delSp modSp mod">
        <pc:chgData name="Denise Callan" userId="00d439ad-816e-4f74-93c5-c4df3c7a2e03" providerId="ADAL" clId="{2EC040D1-CB34-4109-97A5-AB5BF2EEDF0F}" dt="2026-06-05T14:10:43.659" v="496" actId="1076"/>
        <pc:sldMkLst>
          <pc:docMk/>
          <pc:sldMk cId="2263870207" sldId="746"/>
        </pc:sldMkLst>
        <pc:spChg chg="add mod">
          <ac:chgData name="Denise Callan" userId="00d439ad-816e-4f74-93c5-c4df3c7a2e03" providerId="ADAL" clId="{2EC040D1-CB34-4109-97A5-AB5BF2EEDF0F}" dt="2026-05-14T11:04:03.286" v="310" actId="207"/>
          <ac:spMkLst>
            <pc:docMk/>
            <pc:sldMk cId="2263870207" sldId="746"/>
            <ac:spMk id="6" creationId="{E9B13F93-C429-35BB-009F-8C95E3C891BD}"/>
          </ac:spMkLst>
        </pc:spChg>
        <pc:spChg chg="mod">
          <ac:chgData name="Denise Callan" userId="00d439ad-816e-4f74-93c5-c4df3c7a2e03" providerId="ADAL" clId="{2EC040D1-CB34-4109-97A5-AB5BF2EEDF0F}" dt="2026-05-14T11:02:44.306" v="287"/>
          <ac:spMkLst>
            <pc:docMk/>
            <pc:sldMk cId="2263870207" sldId="746"/>
            <ac:spMk id="13" creationId="{26CDC321-62A7-0C7D-1ED1-6EEF62F85CA8}"/>
          </ac:spMkLst>
        </pc:spChg>
        <pc:spChg chg="mod">
          <ac:chgData name="Denise Callan" userId="00d439ad-816e-4f74-93c5-c4df3c7a2e03" providerId="ADAL" clId="{2EC040D1-CB34-4109-97A5-AB5BF2EEDF0F}" dt="2026-05-14T11:02:44.306" v="287"/>
          <ac:spMkLst>
            <pc:docMk/>
            <pc:sldMk cId="2263870207" sldId="746"/>
            <ac:spMk id="14" creationId="{A87C1F9B-31D4-DD24-EBA9-3EB45B063D5E}"/>
          </ac:spMkLst>
        </pc:spChg>
        <pc:spChg chg="mod">
          <ac:chgData name="Denise Callan" userId="00d439ad-816e-4f74-93c5-c4df3c7a2e03" providerId="ADAL" clId="{2EC040D1-CB34-4109-97A5-AB5BF2EEDF0F}" dt="2026-05-14T11:02:44.306" v="287"/>
          <ac:spMkLst>
            <pc:docMk/>
            <pc:sldMk cId="2263870207" sldId="746"/>
            <ac:spMk id="15" creationId="{F7D251E8-1D17-7D7E-7CC9-2EAA26AC2C62}"/>
          </ac:spMkLst>
        </pc:spChg>
        <pc:spChg chg="mod">
          <ac:chgData name="Denise Callan" userId="00d439ad-816e-4f74-93c5-c4df3c7a2e03" providerId="ADAL" clId="{2EC040D1-CB34-4109-97A5-AB5BF2EEDF0F}" dt="2026-05-14T11:02:44.306" v="287"/>
          <ac:spMkLst>
            <pc:docMk/>
            <pc:sldMk cId="2263870207" sldId="746"/>
            <ac:spMk id="16" creationId="{7A6B5C93-2045-F1C2-9A0C-F88677598C25}"/>
          </ac:spMkLst>
        </pc:spChg>
        <pc:spChg chg="mod">
          <ac:chgData name="Denise Callan" userId="00d439ad-816e-4f74-93c5-c4df3c7a2e03" providerId="ADAL" clId="{2EC040D1-CB34-4109-97A5-AB5BF2EEDF0F}" dt="2026-05-14T11:02:44.306" v="287"/>
          <ac:spMkLst>
            <pc:docMk/>
            <pc:sldMk cId="2263870207" sldId="746"/>
            <ac:spMk id="17" creationId="{BF43A98E-36AF-DFE1-FA82-AF57F8D727CE}"/>
          </ac:spMkLst>
        </pc:spChg>
        <pc:spChg chg="mod">
          <ac:chgData name="Denise Callan" userId="00d439ad-816e-4f74-93c5-c4df3c7a2e03" providerId="ADAL" clId="{2EC040D1-CB34-4109-97A5-AB5BF2EEDF0F}" dt="2026-05-14T11:02:44.306" v="287"/>
          <ac:spMkLst>
            <pc:docMk/>
            <pc:sldMk cId="2263870207" sldId="746"/>
            <ac:spMk id="18" creationId="{4B23B17B-51FF-6517-5A94-27DB51FE652D}"/>
          </ac:spMkLst>
        </pc:spChg>
        <pc:spChg chg="mod">
          <ac:chgData name="Denise Callan" userId="00d439ad-816e-4f74-93c5-c4df3c7a2e03" providerId="ADAL" clId="{2EC040D1-CB34-4109-97A5-AB5BF2EEDF0F}" dt="2026-05-14T11:02:44.306" v="287"/>
          <ac:spMkLst>
            <pc:docMk/>
            <pc:sldMk cId="2263870207" sldId="746"/>
            <ac:spMk id="19" creationId="{E15100A1-02CC-E6C5-5A13-5A7019357B5F}"/>
          </ac:spMkLst>
        </pc:spChg>
        <pc:spChg chg="mod">
          <ac:chgData name="Denise Callan" userId="00d439ad-816e-4f74-93c5-c4df3c7a2e03" providerId="ADAL" clId="{2EC040D1-CB34-4109-97A5-AB5BF2EEDF0F}" dt="2026-05-14T11:02:54.647" v="303" actId="20577"/>
          <ac:spMkLst>
            <pc:docMk/>
            <pc:sldMk cId="2263870207" sldId="746"/>
            <ac:spMk id="20" creationId="{EA4466D9-489D-2C0B-EE6C-3B1349EE030C}"/>
          </ac:spMkLst>
        </pc:spChg>
        <pc:spChg chg="mod">
          <ac:chgData name="Denise Callan" userId="00d439ad-816e-4f74-93c5-c4df3c7a2e03" providerId="ADAL" clId="{2EC040D1-CB34-4109-97A5-AB5BF2EEDF0F}" dt="2026-05-14T11:02:44.306" v="287"/>
          <ac:spMkLst>
            <pc:docMk/>
            <pc:sldMk cId="2263870207" sldId="746"/>
            <ac:spMk id="21" creationId="{91E79AB0-A774-64C0-04C2-E7B0E800AC04}"/>
          </ac:spMkLst>
        </pc:spChg>
        <pc:spChg chg="mod">
          <ac:chgData name="Denise Callan" userId="00d439ad-816e-4f74-93c5-c4df3c7a2e03" providerId="ADAL" clId="{2EC040D1-CB34-4109-97A5-AB5BF2EEDF0F}" dt="2026-05-14T11:02:44.306" v="287"/>
          <ac:spMkLst>
            <pc:docMk/>
            <pc:sldMk cId="2263870207" sldId="746"/>
            <ac:spMk id="22" creationId="{F3BD5DF2-0B11-0092-7059-E3854C3C1150}"/>
          </ac:spMkLst>
        </pc:spChg>
        <pc:spChg chg="mod">
          <ac:chgData name="Denise Callan" userId="00d439ad-816e-4f74-93c5-c4df3c7a2e03" providerId="ADAL" clId="{2EC040D1-CB34-4109-97A5-AB5BF2EEDF0F}" dt="2026-06-05T14:10:37.823" v="495" actId="14100"/>
          <ac:spMkLst>
            <pc:docMk/>
            <pc:sldMk cId="2263870207" sldId="746"/>
            <ac:spMk id="50" creationId="{9E86C03C-AEEE-F7C1-12D0-D6245704491D}"/>
          </ac:spMkLst>
        </pc:spChg>
        <pc:spChg chg="mod">
          <ac:chgData name="Denise Callan" userId="00d439ad-816e-4f74-93c5-c4df3c7a2e03" providerId="ADAL" clId="{2EC040D1-CB34-4109-97A5-AB5BF2EEDF0F}" dt="2026-06-05T14:10:43.659" v="496" actId="1076"/>
          <ac:spMkLst>
            <pc:docMk/>
            <pc:sldMk cId="2263870207" sldId="746"/>
            <ac:spMk id="62" creationId="{8DAE2E7E-C5EB-D23D-BF1D-0746FE925A91}"/>
          </ac:spMkLst>
        </pc:spChg>
        <pc:grpChg chg="mod">
          <ac:chgData name="Denise Callan" userId="00d439ad-816e-4f74-93c5-c4df3c7a2e03" providerId="ADAL" clId="{2EC040D1-CB34-4109-97A5-AB5BF2EEDF0F}" dt="2026-05-14T11:02:48.831" v="288" actId="1076"/>
          <ac:grpSpMkLst>
            <pc:docMk/>
            <pc:sldMk cId="2263870207" sldId="746"/>
            <ac:grpSpMk id="9" creationId="{64A8EB91-FF3F-48B6-FC9B-C65A4F1D7E83}"/>
          </ac:grpSpMkLst>
        </pc:grpChg>
      </pc:sldChg>
      <pc:sldChg chg="modSp mod">
        <pc:chgData name="Denise Callan" userId="00d439ad-816e-4f74-93c5-c4df3c7a2e03" providerId="ADAL" clId="{2EC040D1-CB34-4109-97A5-AB5BF2EEDF0F}" dt="2026-05-14T10:37:15.444" v="7" actId="20577"/>
        <pc:sldMkLst>
          <pc:docMk/>
          <pc:sldMk cId="636745988" sldId="748"/>
        </pc:sldMkLst>
        <pc:spChg chg="mod">
          <ac:chgData name="Denise Callan" userId="00d439ad-816e-4f74-93c5-c4df3c7a2e03" providerId="ADAL" clId="{2EC040D1-CB34-4109-97A5-AB5BF2EEDF0F}" dt="2026-05-14T10:37:15.444" v="7" actId="20577"/>
          <ac:spMkLst>
            <pc:docMk/>
            <pc:sldMk cId="636745988" sldId="748"/>
            <ac:spMk id="8" creationId="{B9B03096-204F-4BB9-B190-E806AF71504E}"/>
          </ac:spMkLst>
        </pc:spChg>
      </pc:sldChg>
      <pc:sldChg chg="addSp delSp modSp mod">
        <pc:chgData name="Denise Callan" userId="00d439ad-816e-4f74-93c5-c4df3c7a2e03" providerId="ADAL" clId="{2EC040D1-CB34-4109-97A5-AB5BF2EEDF0F}" dt="2026-06-05T14:08:23.290" v="426" actId="20577"/>
        <pc:sldMkLst>
          <pc:docMk/>
          <pc:sldMk cId="1117055738" sldId="749"/>
        </pc:sldMkLst>
        <pc:spChg chg="mod">
          <ac:chgData name="Denise Callan" userId="00d439ad-816e-4f74-93c5-c4df3c7a2e03" providerId="ADAL" clId="{2EC040D1-CB34-4109-97A5-AB5BF2EEDF0F}" dt="2026-06-05T14:06:17.494" v="348"/>
          <ac:spMkLst>
            <pc:docMk/>
            <pc:sldMk cId="1117055738" sldId="749"/>
            <ac:spMk id="9" creationId="{A7273722-10B7-F029-D0D6-B47C259DA757}"/>
          </ac:spMkLst>
        </pc:spChg>
        <pc:spChg chg="mod">
          <ac:chgData name="Denise Callan" userId="00d439ad-816e-4f74-93c5-c4df3c7a2e03" providerId="ADAL" clId="{2EC040D1-CB34-4109-97A5-AB5BF2EEDF0F}" dt="2026-06-05T14:06:17.494" v="348"/>
          <ac:spMkLst>
            <pc:docMk/>
            <pc:sldMk cId="1117055738" sldId="749"/>
            <ac:spMk id="10" creationId="{D0444A73-B818-C419-A9B8-1C681635A42F}"/>
          </ac:spMkLst>
        </pc:spChg>
        <pc:spChg chg="mod">
          <ac:chgData name="Denise Callan" userId="00d439ad-816e-4f74-93c5-c4df3c7a2e03" providerId="ADAL" clId="{2EC040D1-CB34-4109-97A5-AB5BF2EEDF0F}" dt="2026-06-05T14:06:17.494" v="348"/>
          <ac:spMkLst>
            <pc:docMk/>
            <pc:sldMk cId="1117055738" sldId="749"/>
            <ac:spMk id="11" creationId="{6671CF8E-C59A-B69D-CDF2-8D5C705C9AEB}"/>
          </ac:spMkLst>
        </pc:spChg>
        <pc:spChg chg="mod">
          <ac:chgData name="Denise Callan" userId="00d439ad-816e-4f74-93c5-c4df3c7a2e03" providerId="ADAL" clId="{2EC040D1-CB34-4109-97A5-AB5BF2EEDF0F}" dt="2026-06-05T14:06:17.494" v="348"/>
          <ac:spMkLst>
            <pc:docMk/>
            <pc:sldMk cId="1117055738" sldId="749"/>
            <ac:spMk id="12" creationId="{D9A23834-47FE-6C57-06AA-A6712779DE00}"/>
          </ac:spMkLst>
        </pc:spChg>
        <pc:spChg chg="mod">
          <ac:chgData name="Denise Callan" userId="00d439ad-816e-4f74-93c5-c4df3c7a2e03" providerId="ADAL" clId="{2EC040D1-CB34-4109-97A5-AB5BF2EEDF0F}" dt="2026-06-05T14:06:17.494" v="348"/>
          <ac:spMkLst>
            <pc:docMk/>
            <pc:sldMk cId="1117055738" sldId="749"/>
            <ac:spMk id="14" creationId="{6EF71ED5-D815-0B7C-AD14-C75781965639}"/>
          </ac:spMkLst>
        </pc:spChg>
        <pc:spChg chg="mod">
          <ac:chgData name="Denise Callan" userId="00d439ad-816e-4f74-93c5-c4df3c7a2e03" providerId="ADAL" clId="{2EC040D1-CB34-4109-97A5-AB5BF2EEDF0F}" dt="2026-06-05T14:06:17.494" v="348"/>
          <ac:spMkLst>
            <pc:docMk/>
            <pc:sldMk cId="1117055738" sldId="749"/>
            <ac:spMk id="15" creationId="{DDBD1022-2E81-FFA3-20DA-5328286D992D}"/>
          </ac:spMkLst>
        </pc:spChg>
        <pc:spChg chg="mod">
          <ac:chgData name="Denise Callan" userId="00d439ad-816e-4f74-93c5-c4df3c7a2e03" providerId="ADAL" clId="{2EC040D1-CB34-4109-97A5-AB5BF2EEDF0F}" dt="2026-06-05T14:06:17.494" v="348"/>
          <ac:spMkLst>
            <pc:docMk/>
            <pc:sldMk cId="1117055738" sldId="749"/>
            <ac:spMk id="16" creationId="{3DD74CBC-D3AC-0BB9-E841-698E083F87FF}"/>
          </ac:spMkLst>
        </pc:spChg>
        <pc:spChg chg="mod">
          <ac:chgData name="Denise Callan" userId="00d439ad-816e-4f74-93c5-c4df3c7a2e03" providerId="ADAL" clId="{2EC040D1-CB34-4109-97A5-AB5BF2EEDF0F}" dt="2026-06-05T14:06:17.494" v="348"/>
          <ac:spMkLst>
            <pc:docMk/>
            <pc:sldMk cId="1117055738" sldId="749"/>
            <ac:spMk id="17" creationId="{79D7BA9B-2964-BB63-5FF7-6E140C679072}"/>
          </ac:spMkLst>
        </pc:spChg>
        <pc:spChg chg="mod">
          <ac:chgData name="Denise Callan" userId="00d439ad-816e-4f74-93c5-c4df3c7a2e03" providerId="ADAL" clId="{2EC040D1-CB34-4109-97A5-AB5BF2EEDF0F}" dt="2026-06-05T14:06:17.494" v="348"/>
          <ac:spMkLst>
            <pc:docMk/>
            <pc:sldMk cId="1117055738" sldId="749"/>
            <ac:spMk id="18" creationId="{90BC59D7-201E-B6B8-C482-2A8C0BE08BAF}"/>
          </ac:spMkLst>
        </pc:spChg>
        <pc:spChg chg="add mod">
          <ac:chgData name="Denise Callan" userId="00d439ad-816e-4f74-93c5-c4df3c7a2e03" providerId="ADAL" clId="{2EC040D1-CB34-4109-97A5-AB5BF2EEDF0F}" dt="2026-06-05T14:06:39.864" v="351" actId="1076"/>
          <ac:spMkLst>
            <pc:docMk/>
            <pc:sldMk cId="1117055738" sldId="749"/>
            <ac:spMk id="19" creationId="{826042E3-D87A-CC6C-54AF-B620CF9D7805}"/>
          </ac:spMkLst>
        </pc:spChg>
        <pc:spChg chg="add mod">
          <ac:chgData name="Denise Callan" userId="00d439ad-816e-4f74-93c5-c4df3c7a2e03" providerId="ADAL" clId="{2EC040D1-CB34-4109-97A5-AB5BF2EEDF0F}" dt="2026-06-05T14:08:23.290" v="426" actId="20577"/>
          <ac:spMkLst>
            <pc:docMk/>
            <pc:sldMk cId="1117055738" sldId="749"/>
            <ac:spMk id="20" creationId="{8033ECAF-92D6-C2AC-6490-527A2FDB55B6}"/>
          </ac:spMkLst>
        </pc:spChg>
        <pc:spChg chg="del">
          <ac:chgData name="Denise Callan" userId="00d439ad-816e-4f74-93c5-c4df3c7a2e03" providerId="ADAL" clId="{2EC040D1-CB34-4109-97A5-AB5BF2EEDF0F}" dt="2026-06-05T13:58:30.810" v="339" actId="478"/>
          <ac:spMkLst>
            <pc:docMk/>
            <pc:sldMk cId="1117055738" sldId="749"/>
            <ac:spMk id="25" creationId="{46A5B3DC-88D8-9902-C921-6C8DBEFBFFE1}"/>
          </ac:spMkLst>
        </pc:spChg>
        <pc:spChg chg="mod">
          <ac:chgData name="Denise Callan" userId="00d439ad-816e-4f74-93c5-c4df3c7a2e03" providerId="ADAL" clId="{2EC040D1-CB34-4109-97A5-AB5BF2EEDF0F}" dt="2026-06-05T14:05:57.132" v="345" actId="1076"/>
          <ac:spMkLst>
            <pc:docMk/>
            <pc:sldMk cId="1117055738" sldId="749"/>
            <ac:spMk id="31" creationId="{6F284FB8-F5CC-76C0-D52A-3D8F9D551474}"/>
          </ac:spMkLst>
        </pc:spChg>
        <pc:spChg chg="del mod">
          <ac:chgData name="Denise Callan" userId="00d439ad-816e-4f74-93c5-c4df3c7a2e03" providerId="ADAL" clId="{2EC040D1-CB34-4109-97A5-AB5BF2EEDF0F}" dt="2026-06-05T13:58:33.104" v="341" actId="478"/>
          <ac:spMkLst>
            <pc:docMk/>
            <pc:sldMk cId="1117055738" sldId="749"/>
            <ac:spMk id="81" creationId="{BD17AC4E-C017-95C3-E885-F988DCC02C95}"/>
          </ac:spMkLst>
        </pc:spChg>
        <pc:spChg chg="mod">
          <ac:chgData name="Denise Callan" userId="00d439ad-816e-4f74-93c5-c4df3c7a2e03" providerId="ADAL" clId="{2EC040D1-CB34-4109-97A5-AB5BF2EEDF0F}" dt="2026-06-05T14:06:01.109" v="346" actId="1076"/>
          <ac:spMkLst>
            <pc:docMk/>
            <pc:sldMk cId="1117055738" sldId="749"/>
            <ac:spMk id="82" creationId="{8F3D4BA5-7F9E-CB69-6445-159AE42432C5}"/>
          </ac:spMkLst>
        </pc:spChg>
        <pc:grpChg chg="mod">
          <ac:chgData name="Denise Callan" userId="00d439ad-816e-4f74-93c5-c4df3c7a2e03" providerId="ADAL" clId="{2EC040D1-CB34-4109-97A5-AB5BF2EEDF0F}" dt="2026-06-05T14:06:22.100" v="349" actId="1076"/>
          <ac:grpSpMkLst>
            <pc:docMk/>
            <pc:sldMk cId="1117055738" sldId="749"/>
            <ac:grpSpMk id="4" creationId="{29DCAC18-DCBB-C7B2-D345-F314823DB4F3}"/>
          </ac:grpSpMkLst>
        </pc:grpChg>
        <pc:grpChg chg="mod">
          <ac:chgData name="Denise Callan" userId="00d439ad-816e-4f74-93c5-c4df3c7a2e03" providerId="ADAL" clId="{2EC040D1-CB34-4109-97A5-AB5BF2EEDF0F}" dt="2026-06-05T14:06:17.494" v="348"/>
          <ac:grpSpMkLst>
            <pc:docMk/>
            <pc:sldMk cId="1117055738" sldId="749"/>
            <ac:grpSpMk id="13" creationId="{C04AC7ED-8619-890B-6E5E-BDFBE69DB0A9}"/>
          </ac:grpSpMkLst>
        </pc:grpChg>
        <pc:grpChg chg="del">
          <ac:chgData name="Denise Callan" userId="00d439ad-816e-4f74-93c5-c4df3c7a2e03" providerId="ADAL" clId="{2EC040D1-CB34-4109-97A5-AB5BF2EEDF0F}" dt="2026-06-05T13:58:29.522" v="338" actId="478"/>
          <ac:grpSpMkLst>
            <pc:docMk/>
            <pc:sldMk cId="1117055738" sldId="749"/>
            <ac:grpSpMk id="33" creationId="{2BB2A767-734D-F98A-E0EB-B72142B51DB4}"/>
          </ac:grpSpMkLst>
        </pc:grpChg>
        <pc:grpChg chg="mod">
          <ac:chgData name="Denise Callan" userId="00d439ad-816e-4f74-93c5-c4df3c7a2e03" providerId="ADAL" clId="{2EC040D1-CB34-4109-97A5-AB5BF2EEDF0F}" dt="2026-06-05T14:06:06.528" v="347" actId="1076"/>
          <ac:grpSpMkLst>
            <pc:docMk/>
            <pc:sldMk cId="1117055738" sldId="749"/>
            <ac:grpSpMk id="51" creationId="{6717ECCF-B5EB-E1AA-2B6A-5488D3CA1ECB}"/>
          </ac:grpSpMkLst>
        </pc:grpChg>
      </pc:sldChg>
      <pc:sldChg chg="modSp mod">
        <pc:chgData name="Denise Callan" userId="00d439ad-816e-4f74-93c5-c4df3c7a2e03" providerId="ADAL" clId="{2EC040D1-CB34-4109-97A5-AB5BF2EEDF0F}" dt="2026-05-14T10:50:11.166" v="39" actId="20577"/>
        <pc:sldMkLst>
          <pc:docMk/>
          <pc:sldMk cId="3186996102" sldId="750"/>
        </pc:sldMkLst>
        <pc:spChg chg="mod">
          <ac:chgData name="Denise Callan" userId="00d439ad-816e-4f74-93c5-c4df3c7a2e03" providerId="ADAL" clId="{2EC040D1-CB34-4109-97A5-AB5BF2EEDF0F}" dt="2026-05-14T10:50:11.166" v="39" actId="20577"/>
          <ac:spMkLst>
            <pc:docMk/>
            <pc:sldMk cId="3186996102" sldId="750"/>
            <ac:spMk id="8" creationId="{3F5CD51F-DA70-A47E-B5B5-84461A9D95D4}"/>
          </ac:spMkLst>
        </pc:spChg>
      </pc:sldChg>
      <pc:sldChg chg="modSp mod">
        <pc:chgData name="Denise Callan" userId="00d439ad-816e-4f74-93c5-c4df3c7a2e03" providerId="ADAL" clId="{2EC040D1-CB34-4109-97A5-AB5BF2EEDF0F}" dt="2026-05-14T10:52:16.737" v="94" actId="20577"/>
        <pc:sldMkLst>
          <pc:docMk/>
          <pc:sldMk cId="1397982574" sldId="752"/>
        </pc:sldMkLst>
        <pc:spChg chg="mod">
          <ac:chgData name="Denise Callan" userId="00d439ad-816e-4f74-93c5-c4df3c7a2e03" providerId="ADAL" clId="{2EC040D1-CB34-4109-97A5-AB5BF2EEDF0F}" dt="2026-05-14T10:52:16.737" v="94" actId="20577"/>
          <ac:spMkLst>
            <pc:docMk/>
            <pc:sldMk cId="1397982574" sldId="752"/>
            <ac:spMk id="8" creationId="{24C31E4B-E8C1-EE8F-1D70-FE457C459305}"/>
          </ac:spMkLst>
        </pc:spChg>
      </pc:sldChg>
      <pc:sldChg chg="addSp delSp modSp mod">
        <pc:chgData name="Denise Callan" userId="00d439ad-816e-4f74-93c5-c4df3c7a2e03" providerId="ADAL" clId="{2EC040D1-CB34-4109-97A5-AB5BF2EEDF0F}" dt="2026-06-04T13:50:16.250" v="321" actId="478"/>
        <pc:sldMkLst>
          <pc:docMk/>
          <pc:sldMk cId="3496434726" sldId="778"/>
        </pc:sldMkLst>
        <pc:spChg chg="del">
          <ac:chgData name="Denise Callan" userId="00d439ad-816e-4f74-93c5-c4df3c7a2e03" providerId="ADAL" clId="{2EC040D1-CB34-4109-97A5-AB5BF2EEDF0F}" dt="2026-06-04T13:50:04.921" v="317" actId="478"/>
          <ac:spMkLst>
            <pc:docMk/>
            <pc:sldMk cId="3496434726" sldId="778"/>
            <ac:spMk id="2" creationId="{46EAA653-875C-750A-B218-4925E0D86120}"/>
          </ac:spMkLst>
        </pc:spChg>
        <pc:spChg chg="del mod">
          <ac:chgData name="Denise Callan" userId="00d439ad-816e-4f74-93c5-c4df3c7a2e03" providerId="ADAL" clId="{2EC040D1-CB34-4109-97A5-AB5BF2EEDF0F}" dt="2026-06-04T13:50:16.250" v="321" actId="478"/>
          <ac:spMkLst>
            <pc:docMk/>
            <pc:sldMk cId="3496434726" sldId="778"/>
            <ac:spMk id="4" creationId="{D299DA19-DB07-A057-3715-3BDED434E5F4}"/>
          </ac:spMkLst>
        </pc:spChg>
        <pc:spChg chg="add del mod">
          <ac:chgData name="Denise Callan" userId="00d439ad-816e-4f74-93c5-c4df3c7a2e03" providerId="ADAL" clId="{2EC040D1-CB34-4109-97A5-AB5BF2EEDF0F}" dt="2026-06-04T13:50:12.024" v="320" actId="478"/>
          <ac:spMkLst>
            <pc:docMk/>
            <pc:sldMk cId="3496434726" sldId="778"/>
            <ac:spMk id="11" creationId="{0E687715-0320-C90A-C6D9-147467E511C1}"/>
          </ac:spMkLst>
        </pc:spChg>
        <pc:picChg chg="add del">
          <ac:chgData name="Denise Callan" userId="00d439ad-816e-4f74-93c5-c4df3c7a2e03" providerId="ADAL" clId="{2EC040D1-CB34-4109-97A5-AB5BF2EEDF0F}" dt="2026-06-04T13:50:12.024" v="320" actId="478"/>
          <ac:picMkLst>
            <pc:docMk/>
            <pc:sldMk cId="3496434726" sldId="778"/>
            <ac:picMk id="15" creationId="{E9D5764F-D340-2581-6B5B-CAC575A6B6B1}"/>
          </ac:picMkLst>
        </pc:picChg>
      </pc:sldChg>
      <pc:sldChg chg="modSp mod">
        <pc:chgData name="Denise Callan" userId="00d439ad-816e-4f74-93c5-c4df3c7a2e03" providerId="ADAL" clId="{2EC040D1-CB34-4109-97A5-AB5BF2EEDF0F}" dt="2026-06-05T13:16:26.992" v="337" actId="20577"/>
        <pc:sldMkLst>
          <pc:docMk/>
          <pc:sldMk cId="1357967652" sldId="779"/>
        </pc:sldMkLst>
        <pc:spChg chg="mod">
          <ac:chgData name="Denise Callan" userId="00d439ad-816e-4f74-93c5-c4df3c7a2e03" providerId="ADAL" clId="{2EC040D1-CB34-4109-97A5-AB5BF2EEDF0F}" dt="2026-06-05T13:16:26.992" v="337" actId="20577"/>
          <ac:spMkLst>
            <pc:docMk/>
            <pc:sldMk cId="1357967652" sldId="779"/>
            <ac:spMk id="81" creationId="{3CCF7E3C-1C8E-C54A-0BFE-D8B4EB9DE041}"/>
          </ac:spMkLst>
        </pc:spChg>
      </pc:sldChg>
      <pc:sldChg chg="addSp delSp modSp mod">
        <pc:chgData name="Denise Callan" userId="00d439ad-816e-4f74-93c5-c4df3c7a2e03" providerId="ADAL" clId="{2EC040D1-CB34-4109-97A5-AB5BF2EEDF0F}" dt="2026-05-14T10:57:05.380" v="158" actId="20577"/>
        <pc:sldMkLst>
          <pc:docMk/>
          <pc:sldMk cId="267634811" sldId="783"/>
        </pc:sldMkLst>
        <pc:spChg chg="mod">
          <ac:chgData name="Denise Callan" userId="00d439ad-816e-4f74-93c5-c4df3c7a2e03" providerId="ADAL" clId="{2EC040D1-CB34-4109-97A5-AB5BF2EEDF0F}" dt="2026-05-14T10:57:05.380" v="158" actId="20577"/>
          <ac:spMkLst>
            <pc:docMk/>
            <pc:sldMk cId="267634811" sldId="783"/>
            <ac:spMk id="5" creationId="{F2FBEDD2-376D-776B-750B-ED9C7984DEC0}"/>
          </ac:spMkLst>
        </pc:spChg>
      </pc:sldChg>
      <pc:sldChg chg="modSp mod">
        <pc:chgData name="Denise Callan" userId="00d439ad-816e-4f74-93c5-c4df3c7a2e03" providerId="ADAL" clId="{2EC040D1-CB34-4109-97A5-AB5BF2EEDF0F}" dt="2026-05-14T10:47:45.950" v="32" actId="255"/>
        <pc:sldMkLst>
          <pc:docMk/>
          <pc:sldMk cId="887484356" sldId="786"/>
        </pc:sldMkLst>
        <pc:spChg chg="mod">
          <ac:chgData name="Denise Callan" userId="00d439ad-816e-4f74-93c5-c4df3c7a2e03" providerId="ADAL" clId="{2EC040D1-CB34-4109-97A5-AB5BF2EEDF0F}" dt="2026-05-14T10:47:45.950" v="32" actId="255"/>
          <ac:spMkLst>
            <pc:docMk/>
            <pc:sldMk cId="887484356" sldId="786"/>
            <ac:spMk id="8" creationId="{FD15DF14-A652-E0DD-B46B-4E05CF7E3E88}"/>
          </ac:spMkLst>
        </pc:spChg>
      </pc:sldChg>
      <pc:sldChg chg="modSp mod">
        <pc:chgData name="Denise Callan" userId="00d439ad-816e-4f74-93c5-c4df3c7a2e03" providerId="ADAL" clId="{2EC040D1-CB34-4109-97A5-AB5BF2EEDF0F}" dt="2026-05-14T11:01:18.838" v="282" actId="20577"/>
        <pc:sldMkLst>
          <pc:docMk/>
          <pc:sldMk cId="2583773779" sldId="787"/>
        </pc:sldMkLst>
        <pc:spChg chg="mod">
          <ac:chgData name="Denise Callan" userId="00d439ad-816e-4f74-93c5-c4df3c7a2e03" providerId="ADAL" clId="{2EC040D1-CB34-4109-97A5-AB5BF2EEDF0F}" dt="2026-05-14T11:01:18.838" v="282" actId="20577"/>
          <ac:spMkLst>
            <pc:docMk/>
            <pc:sldMk cId="2583773779" sldId="787"/>
            <ac:spMk id="5" creationId="{D1F47D2A-1D5B-5F82-6DD0-12E805EDE248}"/>
          </ac:spMkLst>
        </pc:spChg>
      </pc:sldChg>
      <pc:sldChg chg="modSp mod">
        <pc:chgData name="Denise Callan" userId="00d439ad-816e-4f74-93c5-c4df3c7a2e03" providerId="ADAL" clId="{2EC040D1-CB34-4109-97A5-AB5BF2EEDF0F}" dt="2026-05-14T10:53:57.351" v="132" actId="14100"/>
        <pc:sldMkLst>
          <pc:docMk/>
          <pc:sldMk cId="2072527664" sldId="792"/>
        </pc:sldMkLst>
        <pc:spChg chg="mod">
          <ac:chgData name="Denise Callan" userId="00d439ad-816e-4f74-93c5-c4df3c7a2e03" providerId="ADAL" clId="{2EC040D1-CB34-4109-97A5-AB5BF2EEDF0F}" dt="2026-05-14T10:53:57.351" v="132" actId="14100"/>
          <ac:spMkLst>
            <pc:docMk/>
            <pc:sldMk cId="2072527664" sldId="792"/>
            <ac:spMk id="69" creationId="{BEEA450B-1AAD-BAD1-4CA9-2CCCA71F904A}"/>
          </ac:spMkLst>
        </pc:spChg>
      </pc:sldChg>
      <pc:sldChg chg="modSp mod">
        <pc:chgData name="Denise Callan" userId="00d439ad-816e-4f74-93c5-c4df3c7a2e03" providerId="ADAL" clId="{2EC040D1-CB34-4109-97A5-AB5BF2EEDF0F}" dt="2026-05-14T11:21:09.013" v="316" actId="20577"/>
        <pc:sldMkLst>
          <pc:docMk/>
          <pc:sldMk cId="3611952185" sldId="794"/>
        </pc:sldMkLst>
        <pc:spChg chg="mod">
          <ac:chgData name="Denise Callan" userId="00d439ad-816e-4f74-93c5-c4df3c7a2e03" providerId="ADAL" clId="{2EC040D1-CB34-4109-97A5-AB5BF2EEDF0F}" dt="2026-05-14T11:21:09.013" v="316" actId="20577"/>
          <ac:spMkLst>
            <pc:docMk/>
            <pc:sldMk cId="3611952185" sldId="794"/>
            <ac:spMk id="59" creationId="{355E8EFF-6E00-3620-7EE5-C3FD3A9627FD}"/>
          </ac:spMkLst>
        </pc:spChg>
      </pc:sldChg>
      <pc:sldChg chg="del">
        <pc:chgData name="Denise Callan" userId="00d439ad-816e-4f74-93c5-c4df3c7a2e03" providerId="ADAL" clId="{2EC040D1-CB34-4109-97A5-AB5BF2EEDF0F}" dt="2026-06-04T16:14:14.282" v="323" actId="47"/>
        <pc:sldMkLst>
          <pc:docMk/>
          <pc:sldMk cId="1797063489" sldId="795"/>
        </pc:sldMkLst>
      </pc:sldChg>
      <pc:sldChg chg="modSp add mod ord">
        <pc:chgData name="Denise Callan" userId="00d439ad-816e-4f74-93c5-c4df3c7a2e03" providerId="ADAL" clId="{2EC040D1-CB34-4109-97A5-AB5BF2EEDF0F}" dt="2026-05-14T10:56:34.276" v="147"/>
        <pc:sldMkLst>
          <pc:docMk/>
          <pc:sldMk cId="4283528361" sldId="796"/>
        </pc:sldMkLst>
        <pc:spChg chg="mod">
          <ac:chgData name="Denise Callan" userId="00d439ad-816e-4f74-93c5-c4df3c7a2e03" providerId="ADAL" clId="{2EC040D1-CB34-4109-97A5-AB5BF2EEDF0F}" dt="2026-05-14T10:55:59.981" v="143" actId="20577"/>
          <ac:spMkLst>
            <pc:docMk/>
            <pc:sldMk cId="4283528361" sldId="796"/>
            <ac:spMk id="5" creationId="{2F7F89B6-D030-96C5-D30C-55438D696CBB}"/>
          </ac:spMkLst>
        </pc:spChg>
        <pc:spChg chg="mod">
          <ac:chgData name="Denise Callan" userId="00d439ad-816e-4f74-93c5-c4df3c7a2e03" providerId="ADAL" clId="{2EC040D1-CB34-4109-97A5-AB5BF2EEDF0F}" dt="2026-05-14T10:56:18.551" v="145" actId="14100"/>
          <ac:spMkLst>
            <pc:docMk/>
            <pc:sldMk cId="4283528361" sldId="796"/>
            <ac:spMk id="33" creationId="{E36595F7-7037-C3C6-C6BA-4EE65AC2AA1B}"/>
          </ac:spMkLst>
        </pc:spChg>
      </pc:sldChg>
      <pc:sldChg chg="add">
        <pc:chgData name="Denise Callan" userId="00d439ad-816e-4f74-93c5-c4df3c7a2e03" providerId="ADAL" clId="{2EC040D1-CB34-4109-97A5-AB5BF2EEDF0F}" dt="2026-06-04T16:14:12.066" v="322"/>
        <pc:sldMkLst>
          <pc:docMk/>
          <pc:sldMk cId="2287976137" sldId="137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6/5/2026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05/06/2026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Early Career</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Mid Career</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Late Career</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1" spcCol="288000" anchor="t">
            <a:noAutofit/>
          </a:bodyPr>
          <a:lstStyle>
            <a:lvl1pPr marL="0" indent="0" algn="l">
              <a:lnSpc>
                <a:spcPts val="1220"/>
              </a:lnSpc>
              <a:spcBef>
                <a:spcPts val="0"/>
              </a:spcBef>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07215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Slide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03E773-055E-3A8F-B7A8-F32583576A20}"/>
              </a:ext>
            </a:extLst>
          </p:cNvPr>
          <p:cNvSpPr>
            <a:spLocks noChangeAspect="1"/>
          </p:cNvSpPr>
          <p:nvPr userDrawn="1"/>
        </p:nvSpPr>
        <p:spPr>
          <a:xfrm>
            <a:off x="0" y="-1"/>
            <a:ext cx="7560000" cy="1069181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098131D4-CB60-533A-8493-96A3C63EE8FA}"/>
              </a:ext>
            </a:extLst>
          </p:cNvPr>
          <p:cNvSpPr/>
          <p:nvPr userDrawn="1"/>
        </p:nvSpPr>
        <p:spPr>
          <a:xfrm>
            <a:off x="198972" y="224287"/>
            <a:ext cx="6712574" cy="10248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 Placeholder 32">
            <a:extLst>
              <a:ext uri="{FF2B5EF4-FFF2-40B4-BE49-F238E27FC236}">
                <a16:creationId xmlns:a16="http://schemas.microsoft.com/office/drawing/2014/main" id="{B670A47E-CE10-702B-C027-51698412A13E}"/>
              </a:ext>
            </a:extLst>
          </p:cNvPr>
          <p:cNvSpPr>
            <a:spLocks noGrp="1"/>
          </p:cNvSpPr>
          <p:nvPr>
            <p:ph type="body" sz="quarter" idx="64" hasCustomPrompt="1"/>
          </p:nvPr>
        </p:nvSpPr>
        <p:spPr>
          <a:xfrm>
            <a:off x="697281" y="1599143"/>
            <a:ext cx="5682254" cy="8415713"/>
          </a:xfrm>
          <a:prstGeom prst="rect">
            <a:avLst/>
          </a:prstGeom>
          <a:noFill/>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8" name="Text Placeholder 32">
            <a:extLst>
              <a:ext uri="{FF2B5EF4-FFF2-40B4-BE49-F238E27FC236}">
                <a16:creationId xmlns:a16="http://schemas.microsoft.com/office/drawing/2014/main" id="{AF76BD86-5F60-C9DD-DBE6-C425C9182F5A}"/>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 name="Slide Number Placeholder 5">
            <a:extLst>
              <a:ext uri="{FF2B5EF4-FFF2-40B4-BE49-F238E27FC236}">
                <a16:creationId xmlns:a16="http://schemas.microsoft.com/office/drawing/2014/main" id="{1BD6FDBE-143C-232F-6C11-B0BCD016EB4D}"/>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en-US" smtClean="0"/>
              <a:pPr/>
              <a:t>‹#›</a:t>
            </a:fld>
            <a:endParaRPr lang="en-US" dirty="0"/>
          </a:p>
        </p:txBody>
      </p:sp>
      <p:sp>
        <p:nvSpPr>
          <p:cNvPr id="5" name="TextBox 4">
            <a:extLst>
              <a:ext uri="{FF2B5EF4-FFF2-40B4-BE49-F238E27FC236}">
                <a16:creationId xmlns:a16="http://schemas.microsoft.com/office/drawing/2014/main" id="{39CB5B9E-C6CD-7E51-911D-3D58A116BECB}"/>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600" spc="150" baseline="0" dirty="0">
                <a:solidFill>
                  <a:schemeClr val="bg1"/>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600" spc="150" baseline="0" dirty="0">
              <a:solidFill>
                <a:schemeClr val="bg1"/>
              </a:solidFill>
            </a:endParaRPr>
          </a:p>
        </p:txBody>
      </p:sp>
      <p:sp>
        <p:nvSpPr>
          <p:cNvPr id="7" name="Graphic 14">
            <a:extLst>
              <a:ext uri="{FF2B5EF4-FFF2-40B4-BE49-F238E27FC236}">
                <a16:creationId xmlns:a16="http://schemas.microsoft.com/office/drawing/2014/main" id="{3409E1D5-2048-45A2-DC9A-35AFA51FC230}"/>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3548719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752" r:id="rId12"/>
    <p:sldLayoutId id="2147483806" r:id="rId13"/>
    <p:sldLayoutId id="2147483820" r:id="rId14"/>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12.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hyperlink" Target="https://www.cgap.org/topics/collections/young-women" TargetMode="External"/><Relationship Id="rId2" Type="http://schemas.openxmlformats.org/officeDocument/2006/relationships/hyperlink" Target="https://www.youngwomenstrust.org/our-research/work-and-money-worries-2024-annual-survey-snapshot/" TargetMode="External"/><Relationship Id="rId1" Type="http://schemas.openxmlformats.org/officeDocument/2006/relationships/slideLayout" Target="../slideLayouts/slideLayout8.xml"/><Relationship Id="rId4" Type="http://schemas.openxmlformats.org/officeDocument/2006/relationships/hyperlink" Target="https://www.applefcu.org/articles/financial-hurdles-facing-young-peopl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omensoutfront.com/why-is-financial-independence-important-for-women/" TargetMode="External"/><Relationship Id="rId2" Type="http://schemas.openxmlformats.org/officeDocument/2006/relationships/hyperlink" Target="https://www.youtube.com/watch?v=K4kDVLycBgk"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hyperlink" Target="https://youtu.be/zA-acFnOOqA?si=iF1NmGfAa8_19uXL"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hyperlink" Target="https://europa.eu/youreurope/citizens/consumers/financial-products-and-services/insurance-products/index_en.htm" TargetMode="External"/><Relationship Id="rId2" Type="http://schemas.openxmlformats.org/officeDocument/2006/relationships/hyperlink" Target="https://www.thepolicyexplainer.com/blog/a-beginners-guide-to-reading-and-understanding-your-insurance-policy" TargetMode="External"/><Relationship Id="rId1" Type="http://schemas.openxmlformats.org/officeDocument/2006/relationships/slideLayout" Target="../slideLayouts/slideLayout8.xml"/><Relationship Id="rId5" Type="http://schemas.openxmlformats.org/officeDocument/2006/relationships/hyperlink" Target="https://www.insuranceeurope.eu/" TargetMode="External"/><Relationship Id="rId4" Type="http://schemas.openxmlformats.org/officeDocument/2006/relationships/hyperlink" Target="https://www.lemonade.com/renters/explained/situations-covered-renters-insurance/"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hyperlink" Target="https://lifehappens.org/videos/" TargetMode="Externa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hyperlink" Target="https://schengeninsuranceinfo.com/health-insurance/" TargetMode="External"/><Relationship Id="rId2" Type="http://schemas.openxmlformats.org/officeDocument/2006/relationships/hyperlink" Target="https://euhealthcommunity.com/health-insurance/1767615-eu-health-insurance-systems" TargetMode="External"/><Relationship Id="rId1" Type="http://schemas.openxmlformats.org/officeDocument/2006/relationships/slideLayout" Target="../slideLayouts/slideLayout9.xml"/><Relationship Id="rId5" Type="http://schemas.openxmlformats.org/officeDocument/2006/relationships/hyperlink" Target="https://www.citizensinformation.ie/en/health/health-system/private-health-insurance/" TargetMode="External"/><Relationship Id="rId4" Type="http://schemas.openxmlformats.org/officeDocument/2006/relationships/hyperlink" Target="https://mafrenchlife.com/mutuelle-sante-reason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hyperlink" Target="https://www.eiopa.europa.eu/financial-education-map_en" TargetMode="External"/><Relationship Id="rId2" Type="http://schemas.openxmlformats.org/officeDocument/2006/relationships/hyperlink" Target="https://www.insuranceeurope.eu/mediaitem/606fe2d5-054a-4beb-8d1b-8787a5b0ec0c/Advancing+financial+and+insurance+literacy+in+the+EU.pdf?inline=1" TargetMode="External"/><Relationship Id="rId1" Type="http://schemas.openxmlformats.org/officeDocument/2006/relationships/slideLayout" Target="../slideLayouts/slideLayout9.xml"/><Relationship Id="rId4" Type="http://schemas.openxmlformats.org/officeDocument/2006/relationships/hyperlink" Target="https://www.ecb.europa.eu/ecb-and-you/financial_literacy_europe/html/index.en.html"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hyperlink" Target="https://sixtyandme.com/retirement-challenges/" TargetMode="External"/><Relationship Id="rId2" Type="http://schemas.openxmlformats.org/officeDocument/2006/relationships/hyperlink" Target="https://www.youtube.com/watch?v=3XZ9co44JaY" TargetMode="Externa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robert-schuman.eu/en/retraite" TargetMode="External"/><Relationship Id="rId2" Type="http://schemas.openxmlformats.org/officeDocument/2006/relationships/hyperlink" Target="https://youtu.be/KHAu8XzHfpE?si=gt3EjWVTY3yr1BmE" TargetMode="External"/><Relationship Id="rId1" Type="http://schemas.openxmlformats.org/officeDocument/2006/relationships/slideLayout" Target="../slideLayouts/slideLayout10.xml"/><Relationship Id="rId5" Type="http://schemas.openxmlformats.org/officeDocument/2006/relationships/hyperlink" Target="https://finber.de/en/rentnerinen/" TargetMode="External"/><Relationship Id="rId4" Type="http://schemas.openxmlformats.org/officeDocument/2006/relationships/hyperlink" Target="https://www.europarl.europa.eu/RegData/etudes/BRIE/2023/753953/EPRS_BRI%282023%29753953_EN.pdf"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europa.eu/youreurope/citizens/work/retire-abroad/index_en.htm" TargetMode="External"/><Relationship Id="rId2" Type="http://schemas.openxmlformats.org/officeDocument/2006/relationships/hyperlink" Target="https://www.retirementbymax.com/post/life-insurance-in-retirement-do-you-still-need-it" TargetMode="External"/><Relationship Id="rId1" Type="http://schemas.openxmlformats.org/officeDocument/2006/relationships/slideLayout" Target="../slideLayouts/slideLayout10.xml"/><Relationship Id="rId4" Type="http://schemas.openxmlformats.org/officeDocument/2006/relationships/hyperlink" Target="https://www.bcg.com/publications/2025/the-growing-protection-gap-in-european-insuranc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cba.ca/Assets/CanadianBankersAssociation/Documents/Articles/Scam_Prevention_Toolkits/2025cybersecurityolderadulttoolkitupdated_en.pdf" TargetMode="External"/><Relationship Id="rId2" Type="http://schemas.openxmlformats.org/officeDocument/2006/relationships/hyperlink" Target="mailto:info@gmail.com" TargetMode="External"/><Relationship Id="rId1" Type="http://schemas.openxmlformats.org/officeDocument/2006/relationships/slideLayout" Target="../slideLayouts/slideLayout10.xml"/><Relationship Id="rId4" Type="http://schemas.openxmlformats.org/officeDocument/2006/relationships/hyperlink" Target="https://seniorthrive.com/blog/protect-seniors-from-scams/"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nationalinsuranceguide.com/health-insurance-eu/" TargetMode="External"/><Relationship Id="rId2" Type="http://schemas.openxmlformats.org/officeDocument/2006/relationships/hyperlink" Target="https://www.mckinsey.com/industries/financial-services/our-insights/insurance/women-in-insurance-leading-voices-on-trends-affecting-insurers/growth-opportunities-for-european-health-insurers-with-marion-hammerli" TargetMode="External"/><Relationship Id="rId1" Type="http://schemas.openxmlformats.org/officeDocument/2006/relationships/slideLayout" Target="../slideLayouts/slideLayout10.xml"/><Relationship Id="rId4" Type="http://schemas.openxmlformats.org/officeDocument/2006/relationships/hyperlink" Target="https://euhealthcommunity.com/health-insurance/1767613-private-vs-public-healthcare-europe"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euroship-research.eu/wp-content/uploads/2021/10/EUROSHIP-Working-paper-6-Long-term-care-regimes-in-Europe.pdf" TargetMode="External"/><Relationship Id="rId2" Type="http://schemas.openxmlformats.org/officeDocument/2006/relationships/hyperlink" Target="https://www.oecd.org/en/publications/is-care-affordable-for-older-people_450ea778-en.html" TargetMode="External"/><Relationship Id="rId1" Type="http://schemas.openxmlformats.org/officeDocument/2006/relationships/slideLayout" Target="../slideLayouts/slideLayout10.xml"/><Relationship Id="rId5" Type="http://schemas.openxmlformats.org/officeDocument/2006/relationships/hyperlink" Target="https://feather-insurance.com/blog/long-term-care-insurance-pflegeversicherung-explained" TargetMode="External"/><Relationship Id="rId4" Type="http://schemas.openxmlformats.org/officeDocument/2006/relationships/hyperlink" Target="https://joint-research-centre.ec.europa.eu/jrc-news-and-updates/long-term-care-needs-eu-rise-due-demographic-change-2024-02-02_en"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hyperlink" Target="https://euroinflation.net/en/calculator/retirement" TargetMode="External"/><Relationship Id="rId2" Type="http://schemas.openxmlformats.org/officeDocument/2006/relationships/hyperlink" Target="https://www.euinvestinghub.com/calculators/retirement-calculator" TargetMode="External"/><Relationship Id="rId1" Type="http://schemas.openxmlformats.org/officeDocument/2006/relationships/slideLayout" Target="../slideLayouts/slideLayout10.xml"/><Relationship Id="rId4" Type="http://schemas.openxmlformats.org/officeDocument/2006/relationships/hyperlink" Target="https://www.justetf.com/en/etf-savings-plan/etf-savings-plan-calculator.htm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hyperlink" Target="https://womensoutfront.com/glossary-of-financial-terms/#glossary-of-financial-terms" TargetMode="External"/><Relationship Id="rId2" Type="http://schemas.openxmlformats.org/officeDocument/2006/relationships/hyperlink" Target="https://womensoutfront.com/financial-planning-for-women/" TargetMode="Externa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2.svg"/><Relationship Id="rId2" Type="http://schemas.openxmlformats.org/officeDocument/2006/relationships/image" Target="../media/image10.png"/><Relationship Id="rId1" Type="http://schemas.openxmlformats.org/officeDocument/2006/relationships/slideLayout" Target="../slideLayouts/slideLayout13.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E9D5764F-D340-2581-6B5B-CAC575A6B6B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575" r="23575"/>
          <a:stretch>
            <a:fill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en-US" sz="2400" b="1" dirty="0">
                <a:solidFill>
                  <a:schemeClr val="bg1"/>
                </a:solidFill>
              </a:rPr>
              <a:t>www.fempower.finance</a:t>
            </a:r>
          </a:p>
        </p:txBody>
      </p:sp>
      <p:sp>
        <p:nvSpPr>
          <p:cNvPr id="5" name="Rectangle 4">
            <a:extLst>
              <a:ext uri="{FF2B5EF4-FFF2-40B4-BE49-F238E27FC236}">
                <a16:creationId xmlns:a16="http://schemas.microsoft.com/office/drawing/2014/main" id="{136040F1-8287-F204-3A74-3A703811F07E}"/>
              </a:ext>
            </a:extLst>
          </p:cNvPr>
          <p:cNvSpPr/>
          <p:nvPr/>
        </p:nvSpPr>
        <p:spPr>
          <a:xfrm>
            <a:off x="-1" y="7127212"/>
            <a:ext cx="5857103"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703956" y="7179510"/>
            <a:ext cx="493814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FINANCIAL SECURITY</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871" y="633396"/>
            <a:ext cx="4521200" cy="1358900"/>
          </a:xfrm>
          <a:prstGeom prst="rect">
            <a:avLst/>
          </a:prstGeom>
        </p:spPr>
      </p:pic>
      <p:sp>
        <p:nvSpPr>
          <p:cNvPr id="6" name="Rectangle 5">
            <a:extLst>
              <a:ext uri="{FF2B5EF4-FFF2-40B4-BE49-F238E27FC236}">
                <a16:creationId xmlns:a16="http://schemas.microsoft.com/office/drawing/2014/main" id="{05C530FC-EFDE-EBDF-6F80-ADBA06F25F9E}"/>
              </a:ext>
            </a:extLst>
          </p:cNvPr>
          <p:cNvSpPr/>
          <p:nvPr/>
        </p:nvSpPr>
        <p:spPr>
          <a:xfrm>
            <a:off x="0" y="7986382"/>
            <a:ext cx="5857103"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B23DD08A-0069-12FE-3863-FFBF98F0290D}"/>
              </a:ext>
            </a:extLst>
          </p:cNvPr>
          <p:cNvSpPr txBox="1"/>
          <p:nvPr/>
        </p:nvSpPr>
        <p:spPr>
          <a:xfrm>
            <a:off x="703956" y="7975176"/>
            <a:ext cx="4111831"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AND INSURANCE</a:t>
            </a:r>
          </a:p>
        </p:txBody>
      </p:sp>
    </p:spTree>
    <p:extLst>
      <p:ext uri="{BB962C8B-B14F-4D97-AF65-F5344CB8AC3E}">
        <p14:creationId xmlns:p14="http://schemas.microsoft.com/office/powerpoint/2010/main" val="3496434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en-GB" b="1" dirty="0"/>
              <a:t>This resource has been developed within the context of the Erasmus+ project </a:t>
            </a:r>
            <a:r>
              <a:rPr lang="en-GB" b="1" i="1" dirty="0"/>
              <a:t>“FEMpower in Finance: Upskilling women in sustainable financial literacy to raise their confidence and counter the threat of old age poverty.”</a:t>
            </a:r>
            <a:endParaRPr lang="en-IE" b="1" dirty="0"/>
          </a:p>
          <a:p>
            <a:pPr>
              <a:buClr>
                <a:srgbClr val="D38CBC"/>
              </a:buClr>
            </a:pPr>
            <a:endParaRPr lang="en-US" b="1" dirty="0"/>
          </a:p>
          <a:p>
            <a:pPr algn="just">
              <a:buClr>
                <a:srgbClr val="D38CBC"/>
              </a:buClr>
            </a:pPr>
            <a:r>
              <a:rPr lang="en-GB" dirty="0"/>
              <a:t>The information, explanations, calculations, examples, and any related materials provided through this resource are intended </a:t>
            </a:r>
            <a:r>
              <a:rPr lang="en-GB" b="1" dirty="0"/>
              <a:t>exclusively for educational and informational purposes</a:t>
            </a:r>
            <a:r>
              <a:rPr lang="en-GB" dirty="0"/>
              <a:t>. They are designed to support learning activities in financial literacy. They do </a:t>
            </a:r>
            <a:r>
              <a:rPr lang="en-GB" b="1" dirty="0"/>
              <a:t>not</a:t>
            </a:r>
            <a:r>
              <a:rPr lang="en-GB" dirty="0"/>
              <a:t> constitute financial, investment, legal, tax, accounting, or any other professional advice.</a:t>
            </a:r>
            <a:endParaRPr lang="en-IE" dirty="0"/>
          </a:p>
          <a:p>
            <a:pPr>
              <a:buClr>
                <a:srgbClr val="D38CBC"/>
              </a:buClr>
            </a:pPr>
            <a:endParaRPr lang="en-US" dirty="0"/>
          </a:p>
          <a:p>
            <a:pPr>
              <a:buClr>
                <a:srgbClr val="D38CBC"/>
              </a:buClr>
            </a:pPr>
            <a:r>
              <a:rPr lang="en-US" b="1" dirty="0"/>
              <a:t>No Financial or Investment Advice</a:t>
            </a:r>
          </a:p>
          <a:p>
            <a:pPr algn="just">
              <a:buClr>
                <a:srgbClr val="D38CBC"/>
              </a:buClr>
            </a:pPr>
            <a:r>
              <a:rPr lang="en-GB" dirty="0"/>
              <a:t>Nothing in the resources provided by the project should be interpreted as a recommendation to buy, sell, hold, or otherwise transact in any financial product, nor as guidance on any individual investment / financial strategy. Users should seek independent advice from qualified professionals before making financial decisions.</a:t>
            </a:r>
          </a:p>
          <a:p>
            <a:pPr>
              <a:buClr>
                <a:srgbClr val="D38CBC"/>
              </a:buClr>
            </a:pPr>
            <a:endParaRPr lang="en-US" b="1" dirty="0"/>
          </a:p>
          <a:p>
            <a:pPr>
              <a:buClr>
                <a:srgbClr val="D38CBC"/>
              </a:buClr>
            </a:pPr>
            <a:r>
              <a:rPr lang="en-GB" b="1" dirty="0"/>
              <a:t>No guarantee of accuracy or suitability</a:t>
            </a:r>
            <a:br>
              <a:rPr lang="en-GB" dirty="0"/>
            </a:br>
            <a:r>
              <a:rPr lang="en-GB" dirty="0"/>
              <a:t>While reasonable efforts have been made to ensure that our resources are coherent and usable, the project partners and authors provide them “as is” and make </a:t>
            </a:r>
            <a:r>
              <a:rPr lang="en-GB" b="1" dirty="0"/>
              <a:t>no representations or warranties</a:t>
            </a:r>
            <a:r>
              <a:rPr lang="en-GB" dirty="0"/>
              <a:t> (express or implied) regarding completeness, correctness, timeliness, fitness for a particular purpose, or outcomes achieved through their use. Financial results and projections may vary significantly depending on personal circumstances, assumptions, market developments, and user inputs.</a:t>
            </a:r>
          </a:p>
          <a:p>
            <a:pPr>
              <a:buClr>
                <a:srgbClr val="D38CBC"/>
              </a:buClr>
            </a:pPr>
            <a:endParaRPr lang="en-IE" dirty="0"/>
          </a:p>
          <a:p>
            <a:r>
              <a:rPr lang="en-GB" b="1" dirty="0"/>
              <a:t>User responsibility for inputs and outcomes in templates</a:t>
            </a:r>
            <a:br>
              <a:rPr lang="en-GB" dirty="0"/>
            </a:br>
            <a:r>
              <a:rPr lang="en-GB" dirty="0"/>
              <a:t>Users are solely responsible for </a:t>
            </a:r>
            <a:endParaRPr lang="en-IE" dirty="0"/>
          </a:p>
          <a:p>
            <a:pPr marL="285750" lvl="0" indent="-285750">
              <a:buFont typeface="+mj-lt"/>
              <a:buAutoNum type="romanLcPeriod"/>
            </a:pPr>
            <a:r>
              <a:rPr lang="en-GB" dirty="0"/>
              <a:t>the accuracy of all data they enter, </a:t>
            </a:r>
            <a:endParaRPr lang="en-IE" dirty="0"/>
          </a:p>
          <a:p>
            <a:pPr marL="285750" lvl="0" indent="-285750">
              <a:buFont typeface="+mj-lt"/>
              <a:buAutoNum type="romanLcPeriod"/>
            </a:pPr>
            <a:r>
              <a:rPr lang="en-GB" dirty="0"/>
              <a:t>the assumptions they apply, and </a:t>
            </a:r>
            <a:endParaRPr lang="en-IE" dirty="0"/>
          </a:p>
          <a:p>
            <a:pPr marL="285750" lvl="0" indent="-285750">
              <a:buFont typeface="+mj-lt"/>
              <a:buAutoNum type="romanLcPeriod"/>
            </a:pPr>
            <a:r>
              <a:rPr lang="en-GB" dirty="0"/>
              <a:t>any actions they take based on outputs generated by the resources provided. Any figures shown are indicative only and may be affected by rounding, methodology choices, or spreadsheet software settings.</a:t>
            </a:r>
            <a:r>
              <a:rPr lang="en-GB" b="1" dirty="0"/>
              <a:t> </a:t>
            </a:r>
          </a:p>
          <a:p>
            <a:pPr lvl="0"/>
            <a:endParaRPr lang="en-IE" dirty="0"/>
          </a:p>
          <a:p>
            <a:r>
              <a:rPr lang="en-GB" b="1" dirty="0"/>
              <a:t>Limitation of liability</a:t>
            </a:r>
            <a:br>
              <a:rPr lang="en-GB" dirty="0"/>
            </a:br>
            <a:r>
              <a:rPr lang="en-GB" dirty="0"/>
              <a:t>To the fullest extent permitted by applicable law, the project partners, authors, and associated organisations shall not be liable for any direct or indirect loss or damage (including financial loss, lost profits, or consequential damages) arising from the use of, inability to use, or reliance on the resources of the project.</a:t>
            </a:r>
            <a:endParaRPr lang="en-IE" dirty="0"/>
          </a:p>
          <a:p>
            <a:r>
              <a:rPr lang="en-GB" b="1" dirty="0"/>
              <a:t> </a:t>
            </a:r>
            <a:endParaRPr lang="en-IE" dirty="0"/>
          </a:p>
          <a:p>
            <a:r>
              <a:rPr lang="en-GB" b="1" dirty="0"/>
              <a:t>Third-party sources and links</a:t>
            </a:r>
            <a:br>
              <a:rPr lang="en-GB" dirty="0"/>
            </a:br>
            <a:r>
              <a:rPr lang="en-GB" dirty="0"/>
              <a:t>Where resources reference external sources, tools, or links, these are provided for convenience and learning. The project partners do not control such third-party content and do not endorse or accept responsibility for it.</a:t>
            </a:r>
            <a:endParaRPr lang="en-IE" dirty="0"/>
          </a:p>
          <a:p>
            <a:pPr>
              <a:buClr>
                <a:srgbClr val="D38CBC"/>
              </a:buClr>
            </a:pPr>
            <a:endParaRPr lang="en-US" dirty="0"/>
          </a:p>
          <a:p>
            <a:r>
              <a:rPr lang="en-GB" b="1" dirty="0"/>
              <a:t>Erasmus+ context and responsibility statement.</a:t>
            </a:r>
            <a:br>
              <a:rPr lang="en-GB" dirty="0"/>
            </a:br>
            <a:r>
              <a:rPr lang="en-GB" dirty="0"/>
              <a:t>This resource is produced for learning purposes in the framework of the FEMpower in Finance project. The views expressed in this template are those of the authors and do not necessarily reflect the official position of the European Union or any National Agency; neither the European Union nor the granting authority may be held responsible for any use made of the information contained herein.”</a:t>
            </a:r>
            <a:endParaRPr lang="en-IE" dirty="0"/>
          </a:p>
          <a:p>
            <a:pPr>
              <a:buClr>
                <a:srgbClr val="D38CBC"/>
              </a:buClr>
            </a:pPr>
            <a:endParaRPr lang="en-US" dirty="0"/>
          </a:p>
          <a:p>
            <a:pPr>
              <a:buClr>
                <a:srgbClr val="D38CBC"/>
              </a:buClr>
            </a:pPr>
            <a:r>
              <a:rPr lang="en-US" sz="1400" b="1" dirty="0">
                <a:solidFill>
                  <a:srgbClr val="F16024"/>
                </a:solidFill>
              </a:rPr>
              <a:t>Content Developers </a:t>
            </a:r>
          </a:p>
          <a:p>
            <a:pPr>
              <a:buClr>
                <a:srgbClr val="D38CBC"/>
              </a:buClr>
            </a:pPr>
            <a:r>
              <a:rPr lang="en-US" dirty="0"/>
              <a:t>The FEMpower in Finance Project consortium</a:t>
            </a:r>
          </a:p>
          <a:p>
            <a:pPr>
              <a:buClr>
                <a:srgbClr val="D38CBC"/>
              </a:buClr>
            </a:pPr>
            <a:r>
              <a:rPr lang="en-US" dirty="0"/>
              <a:t>(2026-2022) is a joint project by</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Germany</a:t>
            </a:r>
          </a:p>
          <a:p>
            <a:pPr marL="171450" indent="-171450">
              <a:buClr>
                <a:srgbClr val="D38CBC"/>
              </a:buClr>
              <a:buFont typeface="Arial" panose="020B0604020202020204" pitchFamily="34" charset="0"/>
              <a:buChar char="•"/>
            </a:pPr>
            <a:r>
              <a:rPr lang="en-US" dirty="0">
                <a:hlinkClick r:id="rId3"/>
              </a:rPr>
              <a:t>UCLAN Cyprus Limited</a:t>
            </a:r>
            <a:r>
              <a:rPr lang="en-US" dirty="0"/>
              <a:t> - Cyprus</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Ireland</a:t>
            </a:r>
          </a:p>
          <a:p>
            <a:pPr marL="171450" indent="-171450">
              <a:buClr>
                <a:srgbClr val="D38CBC"/>
              </a:buClr>
              <a:buFont typeface="Arial" panose="020B0604020202020204" pitchFamily="34" charset="0"/>
              <a:buChar char="•"/>
            </a:pPr>
            <a:r>
              <a:rPr lang="en-US" dirty="0">
                <a:hlinkClick r:id="rId5"/>
              </a:rPr>
              <a:t>The Hub Nicosia</a:t>
            </a:r>
            <a:r>
              <a:rPr lang="en-US" dirty="0"/>
              <a:t> - Cyprus</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Netherlands</a:t>
            </a:r>
          </a:p>
          <a:p>
            <a:pPr marL="171450" indent="-171450">
              <a:buClr>
                <a:srgbClr val="D38CBC"/>
              </a:buClr>
              <a:buFont typeface="Arial" panose="020B0604020202020204" pitchFamily="34" charset="0"/>
              <a:buChar char="•"/>
            </a:pPr>
            <a:endParaRPr lang="en-GB" dirty="0"/>
          </a:p>
          <a:p>
            <a:pPr>
              <a:buClr>
                <a:srgbClr val="D38CBC"/>
              </a:buClr>
            </a:pPr>
            <a:r>
              <a:rPr lang="en-GB" b="1" dirty="0"/>
              <a:t>Publication date: May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IMPRINT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en-US" dirty="0"/>
              <a:t>Conclusion	42</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11</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en-US" dirty="0"/>
              <a:t>page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20</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en-US" dirty="0"/>
              <a:t>page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32</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en-US" dirty="0"/>
              <a:t>page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en-US" dirty="0"/>
              <a:t>Women in   Early Career</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en-US" dirty="0"/>
              <a:t>Women in   Mid Career</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en-US" dirty="0"/>
              <a:t>Women in   Late Career</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en-US" dirty="0"/>
              <a:t>Introduction	4</a:t>
            </a:r>
          </a:p>
        </p:txBody>
      </p:sp>
      <p:pic>
        <p:nvPicPr>
          <p:cNvPr id="9" name="Picture Placeholder 8">
            <a:extLst>
              <a:ext uri="{FF2B5EF4-FFF2-40B4-BE49-F238E27FC236}">
                <a16:creationId xmlns:a16="http://schemas.microsoft.com/office/drawing/2014/main" id="{ED1F5A29-0135-39EB-E0EA-8545F9D8993C}"/>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4975" b="14975"/>
          <a:stretch>
            <a:fillRect/>
          </a:stretch>
        </p:blipFill>
        <p:spPr/>
      </p:pic>
      <p:sp>
        <p:nvSpPr>
          <p:cNvPr id="11" name="TextBox 10">
            <a:extLst>
              <a:ext uri="{FF2B5EF4-FFF2-40B4-BE49-F238E27FC236}">
                <a16:creationId xmlns:a16="http://schemas.microsoft.com/office/drawing/2014/main" id="{F9E3107F-1E1F-E1BB-8961-5CB8324BC59B}"/>
              </a:ext>
            </a:extLst>
          </p:cNvPr>
          <p:cNvSpPr txBox="1"/>
          <p:nvPr/>
        </p:nvSpPr>
        <p:spPr>
          <a:xfrm>
            <a:off x="2153285" y="2731068"/>
            <a:ext cx="4275209" cy="461665"/>
          </a:xfrm>
          <a:prstGeom prst="rect">
            <a:avLst/>
          </a:prstGeom>
          <a:noFill/>
        </p:spPr>
        <p:txBody>
          <a:bodyPr wrap="none" rtlCol="0">
            <a:spAutoFit/>
          </a:bodyPr>
          <a:lstStyle/>
          <a:p>
            <a:r>
              <a:rPr lang="en-IE" sz="2400" b="1" dirty="0">
                <a:solidFill>
                  <a:schemeClr val="bg1"/>
                </a:solidFill>
              </a:rPr>
              <a:t>Financial Security and Insurance</a:t>
            </a:r>
          </a:p>
        </p:txBody>
      </p:sp>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3413324"/>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833249" cy="2862322"/>
          </a:xfrm>
          <a:prstGeom prst="rect">
            <a:avLst/>
          </a:prstGeom>
          <a:noFill/>
        </p:spPr>
        <p:txBody>
          <a:bodyPr wrap="square" rtlCol="0">
            <a:spAutoFit/>
          </a:bodyPr>
          <a:lstStyle/>
          <a:p>
            <a:r>
              <a:rPr lang="en-US" sz="3600" b="1" spc="324" dirty="0">
                <a:solidFill>
                  <a:schemeClr val="bg1"/>
                </a:solidFill>
                <a:latin typeface="Calibri" panose="020F0502020204030204" pitchFamily="34" charset="0"/>
                <a:cs typeface="Calibri" panose="020F0502020204030204" pitchFamily="34" charset="0"/>
              </a:rPr>
              <a:t>INTRODUCTION</a:t>
            </a:r>
          </a:p>
          <a:p>
            <a:r>
              <a:rPr lang="en-US" sz="3600" b="1" spc="324" dirty="0">
                <a:solidFill>
                  <a:schemeClr val="bg1"/>
                </a:solidFill>
                <a:latin typeface="Calibri" panose="020F0502020204030204" pitchFamily="34" charset="0"/>
                <a:cs typeface="Calibri" panose="020F0502020204030204" pitchFamily="34" charset="0"/>
              </a:rPr>
              <a:t>TO FINANCIAL SECURITY AND</a:t>
            </a:r>
          </a:p>
          <a:p>
            <a:r>
              <a:rPr lang="en-US" sz="3600" b="1" spc="324" dirty="0">
                <a:solidFill>
                  <a:schemeClr val="bg1"/>
                </a:solidFill>
                <a:latin typeface="Calibri" panose="020F0502020204030204" pitchFamily="34" charset="0"/>
                <a:cs typeface="Calibri" panose="020F0502020204030204" pitchFamily="34" charset="0"/>
              </a:rPr>
              <a:t>INSURANCE</a:t>
            </a:r>
          </a:p>
          <a:p>
            <a:endParaRPr lang="en-US" sz="3600" b="1" spc="324"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en-US" dirty="0"/>
              <a:t>Introduction</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en-US" dirty="0"/>
              <a:t>Introduction</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a:xfrm>
            <a:off x="1665857" y="1264920"/>
            <a:ext cx="5238428" cy="8400082"/>
          </a:xfrm>
        </p:spPr>
        <p:txBody>
          <a:bodyPr/>
          <a:lstStyle/>
          <a:p>
            <a:pPr marL="0" indent="0">
              <a:buNone/>
            </a:pPr>
            <a:endParaRPr lang="en-IE" dirty="0"/>
          </a:p>
          <a:p>
            <a:pPr marL="0" indent="0">
              <a:buNone/>
            </a:pPr>
            <a:endParaRPr lang="en-IE" sz="1400" b="1" dirty="0"/>
          </a:p>
          <a:p>
            <a:pPr marL="0" indent="0">
              <a:buNone/>
            </a:pPr>
            <a:r>
              <a:rPr lang="en-IE" sz="1400" b="1" dirty="0"/>
              <a:t>“Financial security isn’t about being rich—it’s about being ready.”</a:t>
            </a:r>
          </a:p>
          <a:p>
            <a:pPr marL="0" indent="0">
              <a:buNone/>
            </a:pPr>
            <a:endParaRPr lang="en-IE" sz="1400" b="1" dirty="0"/>
          </a:p>
          <a:p>
            <a:pPr marL="0" indent="0">
              <a:buNone/>
            </a:pPr>
            <a:endParaRPr lang="en-IE" dirty="0"/>
          </a:p>
          <a:p>
            <a:pPr marL="0" indent="0" algn="just">
              <a:buNone/>
            </a:pPr>
            <a:r>
              <a:rPr lang="en-GB" dirty="0"/>
              <a:t>Financial security involves protecting yourself against life’s risks—from health emergencies to natural disasters and economic uncertainty. Insurance and proactive financial planning provide essential tools for women to create stability and peace of mind across all ages. To achieve these aims, this module uses simple financial terminology that can be easily understood by women of different ages and career stages, irrespective of their educational background.</a:t>
            </a:r>
          </a:p>
          <a:p>
            <a:pPr marL="0" indent="0" algn="just">
              <a:buNone/>
            </a:pPr>
            <a:endParaRPr lang="en-GB" dirty="0"/>
          </a:p>
          <a:p>
            <a:pPr marL="0" indent="0" algn="just">
              <a:buNone/>
            </a:pPr>
            <a:r>
              <a:rPr lang="en-GB" dirty="0"/>
              <a:t>Insurance is a financial tool designed to protect you from unexpected events that could otherwise cause significant financial hardship. Whether it's a car accident, illness, theft, or damage to your home, insurance helps you manage risk by sharing it with others.</a:t>
            </a:r>
            <a:endParaRPr lang="en-IE" dirty="0"/>
          </a:p>
          <a:p>
            <a:pPr marL="0" indent="0">
              <a:buNone/>
            </a:pPr>
            <a:endParaRPr lang="en-IE" dirty="0"/>
          </a:p>
          <a:p>
            <a:pPr marL="0" indent="0" algn="just">
              <a:buNone/>
            </a:pPr>
            <a:r>
              <a:rPr lang="en-IE" dirty="0"/>
              <a:t>This module helps you understand how insurance can protect you and your loved ones from unexpected financial shocks. Whether you're just starting your career, juggling family responsibilities, or preparing for retirement, insurance is a key part of your financial toolkit.</a:t>
            </a:r>
          </a:p>
          <a:p>
            <a:pPr marL="0" indent="0">
              <a:buNone/>
            </a:pPr>
            <a:endParaRPr lang="en-IE" dirty="0"/>
          </a:p>
          <a:p>
            <a:pPr marL="0" indent="0">
              <a:buNone/>
            </a:pPr>
            <a:r>
              <a:rPr lang="en-IE" dirty="0"/>
              <a:t>The goal is to help empower women through financial preparedness.</a:t>
            </a:r>
          </a:p>
          <a:p>
            <a:endParaRPr lang="en-IE" dirty="0"/>
          </a:p>
          <a:p>
            <a:pPr marL="0" indent="0">
              <a:buNone/>
            </a:pPr>
            <a:endParaRPr lang="en-US" b="1" dirty="0"/>
          </a:p>
          <a:p>
            <a:pPr marL="0" indent="0">
              <a:buNone/>
            </a:pPr>
            <a:r>
              <a:rPr lang="en-US" b="1" dirty="0"/>
              <a:t>Learning Objectives</a:t>
            </a:r>
          </a:p>
          <a:p>
            <a:endParaRPr lang="en-IE" dirty="0"/>
          </a:p>
          <a:p>
            <a:pPr marL="0" indent="0">
              <a:buNone/>
            </a:pPr>
            <a:r>
              <a:rPr lang="en-IE" dirty="0"/>
              <a:t>By the end of this module, you will be able to:</a:t>
            </a:r>
          </a:p>
          <a:p>
            <a:pPr marL="0" indent="0">
              <a:buNone/>
            </a:pPr>
            <a:endParaRPr lang="en-IE" dirty="0"/>
          </a:p>
          <a:p>
            <a:r>
              <a:rPr lang="en-IE" dirty="0"/>
              <a:t>Identify your personal financial risks and how to plan for them to help achieve financial security.</a:t>
            </a:r>
          </a:p>
          <a:p>
            <a:pPr lvl="0"/>
            <a:r>
              <a:rPr lang="en-IE" dirty="0"/>
              <a:t>Understand the main types of insurance and what they cover.</a:t>
            </a:r>
          </a:p>
          <a:p>
            <a:pPr lvl="0"/>
            <a:r>
              <a:rPr lang="en-IE" dirty="0"/>
              <a:t>Read and understand basic insurance policies.</a:t>
            </a:r>
          </a:p>
          <a:p>
            <a:pPr lvl="0"/>
            <a:r>
              <a:rPr lang="en-IE" dirty="0"/>
              <a:t>Know how to make a claim and where to get help if something goes wrong.</a:t>
            </a:r>
          </a:p>
          <a:p>
            <a:pPr marL="0" lvl="0" indent="0" algn="just" defTabSz="914400" eaLnBrk="0" fontAlgn="base" hangingPunct="0">
              <a:lnSpc>
                <a:spcPct val="100000"/>
              </a:lnSpc>
              <a:spcBef>
                <a:spcPct val="0"/>
              </a:spcBef>
              <a:spcAft>
                <a:spcPct val="0"/>
              </a:spcAft>
              <a:buClrTx/>
              <a:buNone/>
            </a:pPr>
            <a:endParaRPr lang="en-US" dirty="0">
              <a:latin typeface="+mn-lt"/>
            </a:endParaRPr>
          </a:p>
          <a:p>
            <a:pPr marL="0" lvl="0" indent="0" algn="just" defTabSz="914400" eaLnBrk="0" fontAlgn="base" hangingPunct="0">
              <a:lnSpc>
                <a:spcPct val="100000"/>
              </a:lnSpc>
              <a:spcBef>
                <a:spcPct val="0"/>
              </a:spcBef>
              <a:spcAft>
                <a:spcPct val="0"/>
              </a:spcAft>
              <a:buClrTx/>
              <a:buNone/>
            </a:pPr>
            <a:endParaRPr lang="en-US" dirty="0">
              <a:latin typeface="+mn-lt"/>
            </a:endParaRPr>
          </a:p>
          <a:p>
            <a:pPr marL="0" indent="0">
              <a:buNone/>
            </a:pPr>
            <a:r>
              <a:rPr lang="en-GB" b="1" dirty="0"/>
              <a:t>Why Insurance Matters</a:t>
            </a:r>
          </a:p>
          <a:p>
            <a:pPr marL="0" indent="0">
              <a:buNone/>
            </a:pPr>
            <a:endParaRPr lang="en-GB" b="1" dirty="0"/>
          </a:p>
          <a:p>
            <a:r>
              <a:rPr lang="en-GB" b="1" dirty="0"/>
              <a:t>Financial Stability</a:t>
            </a:r>
            <a:r>
              <a:rPr lang="en-GB" dirty="0"/>
              <a:t>: Prevents large, unexpected expenses from derailing your finances.</a:t>
            </a:r>
          </a:p>
          <a:p>
            <a:r>
              <a:rPr lang="en-GB" b="1" dirty="0"/>
              <a:t>Peace of Mind</a:t>
            </a:r>
            <a:r>
              <a:rPr lang="en-GB" dirty="0"/>
              <a:t>: Knowing you're protected reduces stress.</a:t>
            </a:r>
          </a:p>
          <a:p>
            <a:r>
              <a:rPr lang="en-GB" b="1" dirty="0"/>
              <a:t>Legal Requirements</a:t>
            </a:r>
            <a:r>
              <a:rPr lang="en-GB" dirty="0"/>
              <a:t>: Some types of insurance (e.g., car insurance) are mandatory in the EU.</a:t>
            </a:r>
          </a:p>
          <a:p>
            <a:r>
              <a:rPr lang="en-GB" b="1" dirty="0"/>
              <a:t>Support for Loved Ones</a:t>
            </a:r>
            <a:r>
              <a:rPr lang="en-GB" dirty="0"/>
              <a:t>: Life and health insurance can protect your family’s future.</a:t>
            </a:r>
          </a:p>
          <a:p>
            <a:pPr marL="0" lvl="0" indent="0" algn="just" defTabSz="914400" eaLnBrk="0" fontAlgn="base" hangingPunct="0">
              <a:lnSpc>
                <a:spcPct val="100000"/>
              </a:lnSpc>
              <a:spcBef>
                <a:spcPct val="0"/>
              </a:spcBef>
              <a:spcAft>
                <a:spcPct val="0"/>
              </a:spcAft>
              <a:buClrTx/>
              <a:buNone/>
            </a:pPr>
            <a:endParaRPr lang="en-US" dirty="0">
              <a:latin typeface="+mn-lt"/>
            </a:endParaRPr>
          </a:p>
          <a:p>
            <a:pPr marL="0" lvl="0" indent="0" algn="just" defTabSz="914400" eaLnBrk="0" fontAlgn="base" hangingPunct="0">
              <a:lnSpc>
                <a:spcPct val="100000"/>
              </a:lnSpc>
              <a:spcBef>
                <a:spcPct val="0"/>
              </a:spcBef>
              <a:spcAft>
                <a:spcPct val="0"/>
              </a:spcAft>
              <a:buClrTx/>
              <a:buNone/>
            </a:pPr>
            <a:endParaRPr lang="en-US" dirty="0">
              <a:latin typeface="+mn-lt"/>
            </a:endParaRPr>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7899DF9-4761-90D9-7F54-DFA77B1A4262}"/>
              </a:ext>
            </a:extLst>
          </p:cNvPr>
          <p:cNvSpPr>
            <a:spLocks noChangeArrowheads="1"/>
          </p:cNvSpPr>
          <p:nvPr/>
        </p:nvSpPr>
        <p:spPr bwMode="auto">
          <a:xfrm>
            <a:off x="152400" y="-32266"/>
            <a:ext cx="39305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0" i="0" u="none" strike="noStrike" cap="none" normalizeH="0" baseline="0" dirty="0">
                <a:ln>
                  <a:noFill/>
                </a:ln>
                <a:solidFill>
                  <a:schemeClr val="tx1"/>
                </a:solidFill>
                <a:effectLst/>
                <a:latin typeface="Arial" panose="020B0604020202020204" pitchFamily="34" charset="0"/>
              </a:rPr>
              <a:t>. </a:t>
            </a:r>
          </a:p>
        </p:txBody>
      </p:sp>
    </p:spTree>
    <p:extLst>
      <p:ext uri="{BB962C8B-B14F-4D97-AF65-F5344CB8AC3E}">
        <p14:creationId xmlns:p14="http://schemas.microsoft.com/office/powerpoint/2010/main" val="3007465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E732B6-E14B-FC80-C5B4-6D7E745C06D5}"/>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17F5B12-AF22-13ED-475A-1BE80BAC85DB}"/>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60CC8F91-7BA9-C258-36A4-CD189E3D746A}"/>
              </a:ext>
            </a:extLst>
          </p:cNvPr>
          <p:cNvSpPr>
            <a:spLocks noGrp="1"/>
          </p:cNvSpPr>
          <p:nvPr>
            <p:ph type="body" sz="quarter" idx="61"/>
          </p:nvPr>
        </p:nvSpPr>
        <p:spPr>
          <a:xfrm>
            <a:off x="1658317" y="396071"/>
            <a:ext cx="5284924" cy="722656"/>
          </a:xfrm>
        </p:spPr>
        <p:txBody>
          <a:bodyPr/>
          <a:lstStyle/>
          <a:p>
            <a:r>
              <a:rPr lang="en-IE" dirty="0"/>
              <a:t>Your Personal Situation</a:t>
            </a:r>
          </a:p>
        </p:txBody>
      </p:sp>
      <p:sp>
        <p:nvSpPr>
          <p:cNvPr id="5" name="Text Placeholder 4">
            <a:extLst>
              <a:ext uri="{FF2B5EF4-FFF2-40B4-BE49-F238E27FC236}">
                <a16:creationId xmlns:a16="http://schemas.microsoft.com/office/drawing/2014/main" id="{B534858E-0015-AA5C-29FB-20EE7F0B3F06}"/>
              </a:ext>
            </a:extLst>
          </p:cNvPr>
          <p:cNvSpPr>
            <a:spLocks noGrp="1"/>
          </p:cNvSpPr>
          <p:nvPr>
            <p:ph type="body" sz="quarter" idx="64"/>
          </p:nvPr>
        </p:nvSpPr>
        <p:spPr>
          <a:xfrm>
            <a:off x="1681565" y="1118727"/>
            <a:ext cx="5238428" cy="8400082"/>
          </a:xfrm>
        </p:spPr>
        <p:txBody>
          <a:bodyPr/>
          <a:lstStyle/>
          <a:p>
            <a:pPr marL="0" indent="0">
              <a:buNone/>
            </a:pPr>
            <a:r>
              <a:rPr lang="en-IE" b="1" dirty="0"/>
              <a:t>Insurance needs vary from person to person, depending on their individual circumstances.  To ensure you purchase the appropriate insurance cover for you, at any given stage in life, you first need to consider your personal situation. </a:t>
            </a:r>
          </a:p>
          <a:p>
            <a:pPr marL="0" indent="0">
              <a:buNone/>
            </a:pPr>
            <a:endParaRPr lang="en-IE" b="1" dirty="0"/>
          </a:p>
          <a:p>
            <a:pPr marL="0" indent="0">
              <a:buNone/>
            </a:pPr>
            <a:r>
              <a:rPr lang="en-IE" b="1" dirty="0"/>
              <a:t>Your insurance needs are influenced by several factors, including: </a:t>
            </a:r>
          </a:p>
          <a:p>
            <a:pPr marL="0" indent="0">
              <a:buNone/>
            </a:pPr>
            <a:endParaRPr lang="en-IE" b="1" dirty="0"/>
          </a:p>
          <a:p>
            <a:pPr marL="0" indent="0">
              <a:buNone/>
            </a:pPr>
            <a:r>
              <a:rPr lang="en-GB" sz="1400" b="1" dirty="0">
                <a:solidFill>
                  <a:srgbClr val="4763AE"/>
                </a:solidFill>
              </a:rPr>
              <a:t>1. Age</a:t>
            </a:r>
          </a:p>
          <a:p>
            <a:r>
              <a:rPr lang="en-GB" dirty="0"/>
              <a:t>Your age plays a big role in what kind of insurance you might need.</a:t>
            </a:r>
          </a:p>
          <a:p>
            <a:r>
              <a:rPr lang="en-GB" b="1" dirty="0"/>
              <a:t>Younger women</a:t>
            </a:r>
            <a:r>
              <a:rPr lang="en-GB" dirty="0"/>
              <a:t> may not need as much coverage, but life insurance can be important if you have children or someone who depends on your income.</a:t>
            </a:r>
          </a:p>
          <a:p>
            <a:r>
              <a:rPr lang="en-GB" b="1" dirty="0"/>
              <a:t>Older women</a:t>
            </a:r>
            <a:r>
              <a:rPr lang="en-GB" dirty="0"/>
              <a:t> often focus more on planning for retirement and may need long-term care insurance to help with future health costs.</a:t>
            </a:r>
          </a:p>
          <a:p>
            <a:endParaRPr lang="en-GB" dirty="0"/>
          </a:p>
          <a:p>
            <a:pPr marL="0" indent="0">
              <a:buNone/>
            </a:pPr>
            <a:r>
              <a:rPr lang="en-GB" sz="1400" b="1" dirty="0">
                <a:solidFill>
                  <a:srgbClr val="4763AE"/>
                </a:solidFill>
              </a:rPr>
              <a:t>2. Health Status</a:t>
            </a:r>
          </a:p>
          <a:p>
            <a:r>
              <a:rPr lang="en-GB" dirty="0"/>
              <a:t>Your health affects the kind of insurance that’s right for you.</a:t>
            </a:r>
          </a:p>
          <a:p>
            <a:r>
              <a:rPr lang="en-GB" dirty="0"/>
              <a:t>If you have ongoing health issues, you might need a health insurance plan that covers more treatments.</a:t>
            </a:r>
          </a:p>
          <a:p>
            <a:r>
              <a:rPr lang="en-GB" dirty="0"/>
              <a:t>If you’re at higher risk of illness or injury, disability insurance can help replace your income if you can’t work.</a:t>
            </a:r>
          </a:p>
          <a:p>
            <a:endParaRPr lang="en-GB" dirty="0"/>
          </a:p>
          <a:p>
            <a:pPr marL="0" indent="0">
              <a:buNone/>
            </a:pPr>
            <a:r>
              <a:rPr lang="en-GB" sz="1400" b="1" dirty="0">
                <a:solidFill>
                  <a:srgbClr val="4763AE"/>
                </a:solidFill>
              </a:rPr>
              <a:t>3. Family Situation</a:t>
            </a:r>
          </a:p>
          <a:p>
            <a:r>
              <a:rPr lang="en-GB" dirty="0"/>
              <a:t>Your family responsibilities influence your insurance needs.</a:t>
            </a:r>
          </a:p>
          <a:p>
            <a:r>
              <a:rPr lang="en-GB" dirty="0"/>
              <a:t>If you have children, a partner, or elderly parents who rely on you, life insurance can help support them if something happens to you.</a:t>
            </a:r>
          </a:p>
          <a:p>
            <a:r>
              <a:rPr lang="en-GB" dirty="0"/>
              <a:t>Parents may also want extra coverage to help with childcare or education costs.</a:t>
            </a:r>
          </a:p>
          <a:p>
            <a:pPr marL="0" indent="0">
              <a:buNone/>
            </a:pPr>
            <a:endParaRPr lang="en-GB" dirty="0"/>
          </a:p>
          <a:p>
            <a:pPr marL="0" indent="0">
              <a:buNone/>
            </a:pPr>
            <a:r>
              <a:rPr lang="en-GB" sz="1400" b="1" dirty="0">
                <a:solidFill>
                  <a:srgbClr val="4763AE"/>
                </a:solidFill>
              </a:rPr>
              <a:t>4. Occupation</a:t>
            </a:r>
          </a:p>
          <a:p>
            <a:r>
              <a:rPr lang="en-GB" dirty="0"/>
              <a:t>Your job can affect the type of insurance you need.</a:t>
            </a:r>
          </a:p>
          <a:p>
            <a:r>
              <a:rPr lang="en-GB" dirty="0"/>
              <a:t>If you work in a risky job like construction or emergency services, you may need more coverage for accidents or disability.</a:t>
            </a:r>
          </a:p>
          <a:p>
            <a:r>
              <a:rPr lang="en-GB" dirty="0"/>
              <a:t>If your job is low-risk, you might focus more on health or home insurance.</a:t>
            </a:r>
          </a:p>
          <a:p>
            <a:pPr marL="0" indent="0">
              <a:buNone/>
            </a:pPr>
            <a:endParaRPr lang="en-GB" dirty="0"/>
          </a:p>
          <a:p>
            <a:pPr marL="0" indent="0">
              <a:buNone/>
            </a:pPr>
            <a:r>
              <a:rPr lang="en-GB" sz="1400" b="1" dirty="0">
                <a:solidFill>
                  <a:srgbClr val="4763AE"/>
                </a:solidFill>
              </a:rPr>
              <a:t>5. Lifestyle</a:t>
            </a:r>
          </a:p>
          <a:p>
            <a:r>
              <a:rPr lang="en-GB" dirty="0"/>
              <a:t>What you do in your free time matters too.</a:t>
            </a:r>
          </a:p>
          <a:p>
            <a:r>
              <a:rPr lang="en-GB" dirty="0"/>
              <a:t>If you travel often or enjoy adventurous hobbies like skiing or scuba diving, travel insurance or accident coverage is a good idea.</a:t>
            </a:r>
          </a:p>
          <a:p>
            <a:r>
              <a:rPr lang="en-GB" dirty="0"/>
              <a:t>If you own valuable items like art, jewellery, or collectables, you may need special insurance to protect them.</a:t>
            </a:r>
          </a:p>
          <a:p>
            <a:pPr marL="0" indent="0">
              <a:buNone/>
            </a:pPr>
            <a:endParaRPr lang="en-GB" dirty="0"/>
          </a:p>
          <a:p>
            <a:pPr marL="0" indent="0">
              <a:buNone/>
            </a:pPr>
            <a:r>
              <a:rPr lang="en-GB" sz="1400" b="1" dirty="0">
                <a:solidFill>
                  <a:srgbClr val="4763AE"/>
                </a:solidFill>
              </a:rPr>
              <a:t>6. Financial Goals</a:t>
            </a:r>
          </a:p>
          <a:p>
            <a:r>
              <a:rPr lang="en-GB" dirty="0"/>
              <a:t>Your financial plans help guide your insurance choices.</a:t>
            </a:r>
          </a:p>
          <a:p>
            <a:r>
              <a:rPr lang="en-GB" dirty="0"/>
              <a:t>If you have a lot of assets, umbrella insurance can protect you from legal claims.</a:t>
            </a:r>
          </a:p>
          <a:p>
            <a:r>
              <a:rPr lang="en-GB" dirty="0"/>
              <a:t>If you're saving for retirement, long-term care insurance can help cover future health expenses.</a:t>
            </a:r>
          </a:p>
          <a:p>
            <a:pPr marL="0" indent="0">
              <a:buNone/>
            </a:pPr>
            <a:endParaRPr lang="en-IE" dirty="0"/>
          </a:p>
          <a:p>
            <a:pPr marL="0" indent="0">
              <a:buNone/>
            </a:pPr>
            <a:r>
              <a:rPr lang="en-IE" dirty="0"/>
              <a:t>You need to consider your personal situation and how these factors impact you.  Only then can you determine the type and amount of insurance cover that you need to protect you and your dependents against financial risk. </a:t>
            </a:r>
          </a:p>
          <a:p>
            <a:pPr marL="0" indent="0">
              <a:buNone/>
            </a:pPr>
            <a:endParaRPr lang="en-IE" dirty="0"/>
          </a:p>
          <a:p>
            <a:pPr marL="0" indent="0">
              <a:buNone/>
            </a:pPr>
            <a:r>
              <a:rPr lang="en-GB" dirty="0"/>
              <a:t>Then you need to identify which types of insurance are most relevant to your current lifestyle, responsibilities, and financial goals.</a:t>
            </a:r>
            <a:r>
              <a:rPr lang="en-US" dirty="0"/>
              <a:t>  Refer to the sections relevant to your life stage for more information specifically related to your needs. </a:t>
            </a:r>
          </a:p>
          <a:p>
            <a:pPr marL="0" indent="0">
              <a:buNone/>
            </a:pPr>
            <a:endParaRPr lang="en-IE" dirty="0"/>
          </a:p>
          <a:p>
            <a:pPr marL="0" indent="0">
              <a:buNone/>
            </a:pPr>
            <a:r>
              <a:rPr lang="en-IE" dirty="0"/>
              <a:t>It is also important to regularly review your insurance cover as your personal situation changes over time.</a:t>
            </a:r>
          </a:p>
          <a:p>
            <a:pPr marL="0" indent="0">
              <a:buNone/>
            </a:pPr>
            <a:endParaRPr lang="en-IE" dirty="0"/>
          </a:p>
          <a:p>
            <a:pPr marL="0" indent="0">
              <a:buNone/>
            </a:pPr>
            <a:r>
              <a:rPr lang="en-GB" dirty="0"/>
              <a:t>An insurance needs Checklist is a great exercise to assess your current needs. You can find one here</a:t>
            </a:r>
          </a:p>
          <a:p>
            <a:pPr marL="0" indent="0">
              <a:buNone/>
            </a:pPr>
            <a:endParaRPr lang="en-IE" dirty="0"/>
          </a:p>
          <a:p>
            <a:pPr marL="0" indent="0">
              <a:buNone/>
            </a:pPr>
            <a:endParaRPr lang="en-IE" dirty="0"/>
          </a:p>
          <a:p>
            <a:pPr marL="0" indent="0">
              <a:buNone/>
            </a:pPr>
            <a:endParaRPr lang="en-IE" dirty="0"/>
          </a:p>
          <a:p>
            <a:pPr marL="0" indent="0">
              <a:buNone/>
            </a:pPr>
            <a:endParaRPr lang="en-IE" dirty="0"/>
          </a:p>
        </p:txBody>
      </p:sp>
    </p:spTree>
    <p:extLst>
      <p:ext uri="{BB962C8B-B14F-4D97-AF65-F5344CB8AC3E}">
        <p14:creationId xmlns:p14="http://schemas.microsoft.com/office/powerpoint/2010/main" val="1530837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49662C-5D07-57DA-69C8-F6EB9229D15E}"/>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F2DD3E61-317A-82E8-85FA-AFCD65E117C6}"/>
              </a:ext>
            </a:extLst>
          </p:cNvPr>
          <p:cNvSpPr>
            <a:spLocks noGrp="1"/>
          </p:cNvSpPr>
          <p:nvPr>
            <p:ph type="body" sz="quarter" idx="50"/>
          </p:nvPr>
        </p:nvSpPr>
        <p:spPr/>
        <p:txBody>
          <a:bodyPr/>
          <a:lstStyle/>
          <a:p>
            <a:endParaRPr lang="en-IE"/>
          </a:p>
        </p:txBody>
      </p:sp>
      <p:pic>
        <p:nvPicPr>
          <p:cNvPr id="7" name="Picture 6">
            <a:extLst>
              <a:ext uri="{FF2B5EF4-FFF2-40B4-BE49-F238E27FC236}">
                <a16:creationId xmlns:a16="http://schemas.microsoft.com/office/drawing/2014/main" id="{FA668FCA-8EBA-E12B-85DC-3D701E04037D}"/>
              </a:ext>
            </a:extLst>
          </p:cNvPr>
          <p:cNvPicPr>
            <a:picLocks noChangeAspect="1"/>
          </p:cNvPicPr>
          <p:nvPr/>
        </p:nvPicPr>
        <p:blipFill>
          <a:blip r:embed="rId2"/>
          <a:stretch>
            <a:fillRect/>
          </a:stretch>
        </p:blipFill>
        <p:spPr>
          <a:xfrm>
            <a:off x="947739" y="1271587"/>
            <a:ext cx="6383385" cy="8990057"/>
          </a:xfrm>
          <a:prstGeom prst="rect">
            <a:avLst/>
          </a:prstGeom>
        </p:spPr>
      </p:pic>
    </p:spTree>
    <p:extLst>
      <p:ext uri="{BB962C8B-B14F-4D97-AF65-F5344CB8AC3E}">
        <p14:creationId xmlns:p14="http://schemas.microsoft.com/office/powerpoint/2010/main" val="1286556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8C9E-29E5-87C5-2B5E-799CE1E920A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CEE80D8-1A12-DE78-A150-866A3A125FF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E54AEC0-5A51-D7D1-29DE-7011DEA4E1E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95000590-9D25-4CBE-0030-5662FDD9F6A3}"/>
              </a:ext>
            </a:extLst>
          </p:cNvPr>
          <p:cNvSpPr>
            <a:spLocks noGrp="1"/>
          </p:cNvSpPr>
          <p:nvPr>
            <p:ph type="body" sz="quarter" idx="61"/>
          </p:nvPr>
        </p:nvSpPr>
        <p:spPr>
          <a:xfrm>
            <a:off x="1658317" y="407121"/>
            <a:ext cx="5284924" cy="722656"/>
          </a:xfrm>
        </p:spPr>
        <p:txBody>
          <a:bodyPr/>
          <a:lstStyle/>
          <a:p>
            <a:r>
              <a:rPr lang="en-US" dirty="0"/>
              <a:t>The Insurance You Need Now</a:t>
            </a:r>
          </a:p>
        </p:txBody>
      </p:sp>
      <p:sp>
        <p:nvSpPr>
          <p:cNvPr id="8" name="Text Placeholder 7">
            <a:extLst>
              <a:ext uri="{FF2B5EF4-FFF2-40B4-BE49-F238E27FC236}">
                <a16:creationId xmlns:a16="http://schemas.microsoft.com/office/drawing/2014/main" id="{1E32B42B-0F6E-4C0F-2B80-7E1BDCD73F35}"/>
              </a:ext>
            </a:extLst>
          </p:cNvPr>
          <p:cNvSpPr>
            <a:spLocks noGrp="1"/>
          </p:cNvSpPr>
          <p:nvPr>
            <p:ph type="body" sz="quarter" idx="64"/>
          </p:nvPr>
        </p:nvSpPr>
        <p:spPr/>
        <p:txBody>
          <a:bodyPr/>
          <a:lstStyle/>
          <a:p>
            <a:pPr marL="0" indent="0" algn="just">
              <a:buNone/>
            </a:pPr>
            <a:r>
              <a:rPr lang="en-US" b="1" dirty="0"/>
              <a:t>Once you have considered what your current insurance needs are, the next step is to identify the most appropriate insurance products for you at this time.</a:t>
            </a:r>
          </a:p>
          <a:p>
            <a:pPr marL="0" indent="0" algn="just">
              <a:buNone/>
            </a:pPr>
            <a:endParaRPr lang="en-US" b="1" dirty="0"/>
          </a:p>
          <a:p>
            <a:pPr marL="0" indent="0" algn="just">
              <a:buNone/>
            </a:pPr>
            <a:r>
              <a:rPr lang="en-US" dirty="0"/>
              <a:t>Trying to understand the details of insurance polices and distinguishing between them to find the best one for you can seem overwhelming.  However, by working through the process in a logical and organised way, you can ensure you get the cover you need, at the price that is the best value for you.</a:t>
            </a:r>
          </a:p>
          <a:p>
            <a:pPr marL="0" indent="0" algn="just">
              <a:buNone/>
            </a:pPr>
            <a:endParaRPr lang="en-US" b="1" dirty="0"/>
          </a:p>
          <a:p>
            <a:pPr marL="0" indent="0">
              <a:buNone/>
            </a:pPr>
            <a:r>
              <a:rPr lang="en-US" b="1" dirty="0"/>
              <a:t> </a:t>
            </a:r>
          </a:p>
          <a:p>
            <a:pPr marL="0" indent="0">
              <a:buNone/>
            </a:pPr>
            <a:r>
              <a:rPr lang="en-US" dirty="0"/>
              <a:t>You need to understand the limits of the insurance coverage you purchase and any exclusions that apply, so that the policy you choose is the one that best meets your needs.</a:t>
            </a:r>
          </a:p>
          <a:p>
            <a:pPr marL="0" indent="0">
              <a:buNone/>
            </a:pPr>
            <a:endParaRPr lang="en-US" dirty="0"/>
          </a:p>
          <a:p>
            <a:pPr marL="0" indent="0">
              <a:buNone/>
            </a:pPr>
            <a:endParaRPr lang="en-US" dirty="0"/>
          </a:p>
          <a:p>
            <a:pPr marL="0" indent="0">
              <a:buNone/>
            </a:pPr>
            <a:r>
              <a:rPr lang="en-US" dirty="0"/>
              <a:t>Next, consider your income and existing financial commitments. This will help you </a:t>
            </a:r>
            <a:r>
              <a:rPr lang="en-GB" dirty="0"/>
              <a:t>plan how to include insurance premiums in your monthly budget without compromising savings or essentials. Use the Budgeting Worksheet provided to gain insights into your current expenditure and spending habits.</a:t>
            </a:r>
          </a:p>
          <a:p>
            <a:pPr marL="0" indent="0">
              <a:buNone/>
            </a:pPr>
            <a:endParaRPr lang="en-GB" dirty="0"/>
          </a:p>
          <a:p>
            <a:pPr marL="0" indent="0">
              <a:buNone/>
            </a:pPr>
            <a:endParaRPr lang="en-US" dirty="0"/>
          </a:p>
          <a:p>
            <a:pPr marL="0" indent="0">
              <a:buNone/>
            </a:pPr>
            <a:r>
              <a:rPr lang="en-US" dirty="0"/>
              <a:t>Once you have completed the activities below, we can move to the next section where we will consider the importance of </a:t>
            </a:r>
            <a:r>
              <a:rPr lang="en-GB" dirty="0"/>
              <a:t>carefully reading and understanding Insurance policies before committing to purchase. It is important that you only pay for what you need, but also get the cover you require.</a:t>
            </a:r>
          </a:p>
          <a:p>
            <a:pPr marL="0" indent="0">
              <a:buNone/>
            </a:pPr>
            <a:endParaRPr lang="en-US" dirty="0"/>
          </a:p>
        </p:txBody>
      </p:sp>
      <p:sp>
        <p:nvSpPr>
          <p:cNvPr id="50" name="Rounded Rectangle 49">
            <a:extLst>
              <a:ext uri="{FF2B5EF4-FFF2-40B4-BE49-F238E27FC236}">
                <a16:creationId xmlns:a16="http://schemas.microsoft.com/office/drawing/2014/main" id="{66E93ED0-B2A3-C3AC-70F8-BFCDED426EA5}"/>
              </a:ext>
            </a:extLst>
          </p:cNvPr>
          <p:cNvSpPr/>
          <p:nvPr/>
        </p:nvSpPr>
        <p:spPr>
          <a:xfrm>
            <a:off x="1789814" y="8020494"/>
            <a:ext cx="5231219" cy="1637414"/>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ounded Rectangle 67">
            <a:extLst>
              <a:ext uri="{FF2B5EF4-FFF2-40B4-BE49-F238E27FC236}">
                <a16:creationId xmlns:a16="http://schemas.microsoft.com/office/drawing/2014/main" id="{CE258724-427B-6D7D-410B-5B6BDFEF5115}"/>
              </a:ext>
            </a:extLst>
          </p:cNvPr>
          <p:cNvSpPr/>
          <p:nvPr/>
        </p:nvSpPr>
        <p:spPr>
          <a:xfrm>
            <a:off x="1814623" y="5982587"/>
            <a:ext cx="5231219" cy="1637414"/>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99D10915-301C-8056-ED0A-26696BF14864}"/>
              </a:ext>
            </a:extLst>
          </p:cNvPr>
          <p:cNvSpPr txBox="1">
            <a:spLocks/>
          </p:cNvSpPr>
          <p:nvPr/>
        </p:nvSpPr>
        <p:spPr>
          <a:xfrm>
            <a:off x="1972947" y="6194232"/>
            <a:ext cx="480427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dirty="0"/>
          </a:p>
          <a:p>
            <a:r>
              <a:rPr lang="en-GB" dirty="0"/>
              <a:t>Aim to keep insurance premiums within 5–10% of your income.</a:t>
            </a:r>
          </a:p>
          <a:p>
            <a:endParaRPr lang="en-GB" dirty="0"/>
          </a:p>
          <a:p>
            <a:r>
              <a:rPr lang="en-GB" dirty="0"/>
              <a:t>Consider bundling policies for discounts.</a:t>
            </a:r>
          </a:p>
          <a:p>
            <a:endParaRPr lang="en-GB" dirty="0"/>
          </a:p>
          <a:p>
            <a:r>
              <a:rPr lang="en-GB" dirty="0"/>
              <a:t>Review your budget annually or after major life changes..</a:t>
            </a:r>
            <a:endParaRPr lang="en-US" dirty="0"/>
          </a:p>
        </p:txBody>
      </p:sp>
      <p:grpSp>
        <p:nvGrpSpPr>
          <p:cNvPr id="51" name="Group 50">
            <a:extLst>
              <a:ext uri="{FF2B5EF4-FFF2-40B4-BE49-F238E27FC236}">
                <a16:creationId xmlns:a16="http://schemas.microsoft.com/office/drawing/2014/main" id="{D619D3B9-CDAD-501C-17DA-4B1931BDACB9}"/>
              </a:ext>
            </a:extLst>
          </p:cNvPr>
          <p:cNvGrpSpPr/>
          <p:nvPr/>
        </p:nvGrpSpPr>
        <p:grpSpPr>
          <a:xfrm>
            <a:off x="1997756" y="5802138"/>
            <a:ext cx="1387128" cy="406400"/>
            <a:chOff x="1997756" y="3611831"/>
            <a:chExt cx="1387128" cy="406400"/>
          </a:xfrm>
        </p:grpSpPr>
        <p:grpSp>
          <p:nvGrpSpPr>
            <p:cNvPr id="70" name="Group 69">
              <a:extLst>
                <a:ext uri="{FF2B5EF4-FFF2-40B4-BE49-F238E27FC236}">
                  <a16:creationId xmlns:a16="http://schemas.microsoft.com/office/drawing/2014/main" id="{32BB837A-67A8-A0AD-64EF-E5B6ADEC8017}"/>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ED6BE276-B01C-17DF-6412-432B3ED25FAD}"/>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471B34AA-635E-0776-0B52-BDC531C79D46}"/>
                  </a:ext>
                </a:extLst>
              </p:cNvPr>
              <p:cNvSpPr/>
              <p:nvPr/>
            </p:nvSpPr>
            <p:spPr>
              <a:xfrm>
                <a:off x="1784139" y="6092546"/>
                <a:ext cx="810205"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D648B8C6-0319-4F58-DDA4-636F4024293A}"/>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74" name="Oval 73">
                <a:extLst>
                  <a:ext uri="{FF2B5EF4-FFF2-40B4-BE49-F238E27FC236}">
                    <a16:creationId xmlns:a16="http://schemas.microsoft.com/office/drawing/2014/main" id="{5914DDFE-ED18-D1EC-E509-926EC896A66F}"/>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4005A81B-30B9-BE2A-7971-2294319D8B46}"/>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36552A7D-D106-4F30-56A3-BD6AD77E7FA7}"/>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40DE4B50-4ACF-DD41-D8C1-79DF3C611D05}"/>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22603BB1-31C4-0EF9-5BA2-AA5831E02797}"/>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82B8068F-6B53-78DA-3F62-0389ADB10F2E}"/>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AC4DD921-488C-664E-31C6-80668492D003}"/>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AAB13200-2F6C-36C7-DD18-80D947E56D01}"/>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B481715F-6AE2-E1C0-5E41-367C8FDAA359}"/>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5" name="Group 74">
            <a:extLst>
              <a:ext uri="{FF2B5EF4-FFF2-40B4-BE49-F238E27FC236}">
                <a16:creationId xmlns:a16="http://schemas.microsoft.com/office/drawing/2014/main" id="{3385B1AA-A7A2-CACF-4945-74C2113C3D7E}"/>
              </a:ext>
            </a:extLst>
          </p:cNvPr>
          <p:cNvGrpSpPr/>
          <p:nvPr/>
        </p:nvGrpSpPr>
        <p:grpSpPr>
          <a:xfrm>
            <a:off x="1972947" y="7840045"/>
            <a:ext cx="1382901" cy="406400"/>
            <a:chOff x="1972947" y="5649738"/>
            <a:chExt cx="1382901" cy="406400"/>
          </a:xfrm>
        </p:grpSpPr>
        <p:sp>
          <p:nvSpPr>
            <p:cNvPr id="52" name="Rectangle 51">
              <a:extLst>
                <a:ext uri="{FF2B5EF4-FFF2-40B4-BE49-F238E27FC236}">
                  <a16:creationId xmlns:a16="http://schemas.microsoft.com/office/drawing/2014/main" id="{9A600A10-CE7A-6B21-A512-E25B45192AB7}"/>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554F8136-7F6E-9283-AA4D-5EAB2C29BBA7}"/>
                </a:ext>
              </a:extLst>
            </p:cNvPr>
            <p:cNvSpPr/>
            <p:nvPr/>
          </p:nvSpPr>
          <p:spPr>
            <a:xfrm>
              <a:off x="2166912" y="5709774"/>
              <a:ext cx="1105678"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4FE8F252-2B01-6819-EB77-A4888F3FD85B}"/>
                </a:ext>
              </a:extLst>
            </p:cNvPr>
            <p:cNvSpPr txBox="1">
              <a:spLocks/>
            </p:cNvSpPr>
            <p:nvPr/>
          </p:nvSpPr>
          <p:spPr>
            <a:xfrm>
              <a:off x="2364155" y="5713467"/>
              <a:ext cx="991693"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Activities</a:t>
              </a:r>
            </a:p>
          </p:txBody>
        </p:sp>
        <p:sp>
          <p:nvSpPr>
            <p:cNvPr id="55" name="Oval 54">
              <a:extLst>
                <a:ext uri="{FF2B5EF4-FFF2-40B4-BE49-F238E27FC236}">
                  <a16:creationId xmlns:a16="http://schemas.microsoft.com/office/drawing/2014/main" id="{8373F5D0-CA9B-5FBA-800C-9B269D389E57}"/>
                </a:ext>
              </a:extLst>
            </p:cNvPr>
            <p:cNvSpPr/>
            <p:nvPr/>
          </p:nvSpPr>
          <p:spPr>
            <a:xfrm>
              <a:off x="1972947" y="5649738"/>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aphic 37">
              <a:extLst>
                <a:ext uri="{FF2B5EF4-FFF2-40B4-BE49-F238E27FC236}">
                  <a16:creationId xmlns:a16="http://schemas.microsoft.com/office/drawing/2014/main" id="{42AD0761-BADA-4400-4E53-14F3234F94D8}"/>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5C07D841-EB52-9F97-A84E-6ECC4D971B33}"/>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B906047B-3C4F-6864-3DC6-DDEC44A416F7}"/>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3D112C16-94FA-5BA0-D8AB-499DB7D3EC3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26782626-D21E-B8C0-9CE3-9375B93384A5}"/>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BF55C181-3720-23FB-A8F3-3866914DFE1E}"/>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3" name="Straight Connector 2">
            <a:extLst>
              <a:ext uri="{FF2B5EF4-FFF2-40B4-BE49-F238E27FC236}">
                <a16:creationId xmlns:a16="http://schemas.microsoft.com/office/drawing/2014/main" id="{C834F22C-C0CC-ED56-AD72-90AC80ED7E16}"/>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11" name="Text Placeholder 7">
            <a:extLst>
              <a:ext uri="{FF2B5EF4-FFF2-40B4-BE49-F238E27FC236}">
                <a16:creationId xmlns:a16="http://schemas.microsoft.com/office/drawing/2014/main" id="{0C670031-0088-038C-E8BC-4AB1C195B9E5}"/>
              </a:ext>
            </a:extLst>
          </p:cNvPr>
          <p:cNvSpPr txBox="1">
            <a:spLocks/>
          </p:cNvSpPr>
          <p:nvPr/>
        </p:nvSpPr>
        <p:spPr>
          <a:xfrm>
            <a:off x="2047112" y="8346589"/>
            <a:ext cx="480427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dirty="0"/>
          </a:p>
          <a:p>
            <a:r>
              <a:rPr lang="en-GB" dirty="0"/>
              <a:t>Complete the insurance needs checklist to assess what are your current insurance needs</a:t>
            </a:r>
          </a:p>
          <a:p>
            <a:pPr marL="0" indent="0">
              <a:buNone/>
            </a:pPr>
            <a:endParaRPr lang="en-GB" dirty="0"/>
          </a:p>
          <a:p>
            <a:r>
              <a:rPr lang="en-GB" dirty="0"/>
              <a:t>Complete the budgeting worksheet to understand your current financial situation and what funds you have available for insurance</a:t>
            </a:r>
          </a:p>
        </p:txBody>
      </p:sp>
    </p:spTree>
    <p:extLst>
      <p:ext uri="{BB962C8B-B14F-4D97-AF65-F5344CB8AC3E}">
        <p14:creationId xmlns:p14="http://schemas.microsoft.com/office/powerpoint/2010/main" val="69703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777A3DC-4AD7-567B-A472-8B59D2EB40FA}"/>
              </a:ext>
            </a:extLst>
          </p:cNvPr>
          <p:cNvSpPr>
            <a:spLocks noGrp="1"/>
          </p:cNvSpPr>
          <p:nvPr>
            <p:ph type="body" sz="quarter" idx="61"/>
          </p:nvPr>
        </p:nvSpPr>
        <p:spPr>
          <a:xfrm>
            <a:off x="0" y="1741745"/>
            <a:ext cx="4690517" cy="586086"/>
          </a:xfrm>
        </p:spPr>
        <p:txBody>
          <a:bodyPr/>
          <a:lstStyle/>
          <a:p>
            <a:r>
              <a:rPr lang="en-US" dirty="0"/>
              <a:t>Budgeting Worksheet</a:t>
            </a:r>
          </a:p>
        </p:txBody>
      </p:sp>
      <p:sp>
        <p:nvSpPr>
          <p:cNvPr id="6" name="Text Placeholder 5">
            <a:extLst>
              <a:ext uri="{FF2B5EF4-FFF2-40B4-BE49-F238E27FC236}">
                <a16:creationId xmlns:a16="http://schemas.microsoft.com/office/drawing/2014/main" id="{0C1767A5-BBBE-65EE-FE1B-8A9018EF4A66}"/>
              </a:ext>
            </a:extLst>
          </p:cNvPr>
          <p:cNvSpPr>
            <a:spLocks noGrp="1"/>
          </p:cNvSpPr>
          <p:nvPr>
            <p:ph type="body" sz="quarter" idx="64"/>
          </p:nvPr>
        </p:nvSpPr>
        <p:spPr>
          <a:xfrm>
            <a:off x="449580" y="3673895"/>
            <a:ext cx="5682254" cy="8415713"/>
          </a:xfrm>
        </p:spPr>
        <p:txBody>
          <a:bodyPr numCol="1"/>
          <a:lstStyle/>
          <a:p>
            <a:r>
              <a:rPr lang="en-GB" sz="1400" b="1" dirty="0">
                <a:solidFill>
                  <a:srgbClr val="4763AE"/>
                </a:solidFill>
              </a:rPr>
              <a:t>Instructions:</a:t>
            </a:r>
          </a:p>
          <a:p>
            <a:pPr marL="228600" indent="-228600">
              <a:buFont typeface="+mj-lt"/>
              <a:buAutoNum type="arabicPeriod"/>
            </a:pPr>
            <a:r>
              <a:rPr lang="en-GB" dirty="0">
                <a:solidFill>
                  <a:srgbClr val="1E2879"/>
                </a:solidFill>
              </a:rPr>
              <a:t>List your total monthly income.</a:t>
            </a:r>
          </a:p>
          <a:p>
            <a:pPr marL="228600" indent="-228600">
              <a:buFont typeface="+mj-lt"/>
              <a:buAutoNum type="arabicPeriod"/>
            </a:pPr>
            <a:r>
              <a:rPr lang="en-GB" dirty="0">
                <a:solidFill>
                  <a:srgbClr val="1E2879"/>
                </a:solidFill>
              </a:rPr>
              <a:t>Track your expenses</a:t>
            </a:r>
          </a:p>
          <a:p>
            <a:pPr marL="228600" indent="-228600">
              <a:buFont typeface="+mj-lt"/>
              <a:buAutoNum type="arabicPeriod"/>
            </a:pPr>
            <a:r>
              <a:rPr lang="en-GB" dirty="0">
                <a:solidFill>
                  <a:srgbClr val="1E2879"/>
                </a:solidFill>
              </a:rPr>
              <a:t>Compare income and expenses to see if you have a surplus or deficit</a:t>
            </a:r>
          </a:p>
          <a:p>
            <a:pPr marL="228600" indent="-228600">
              <a:buFont typeface="+mj-lt"/>
              <a:buAutoNum type="arabicPeriod"/>
            </a:pPr>
            <a:r>
              <a:rPr lang="en-GB" dirty="0">
                <a:solidFill>
                  <a:srgbClr val="1E2879"/>
                </a:solidFill>
              </a:rPr>
              <a:t>Adjust and set goals</a:t>
            </a:r>
          </a:p>
          <a:p>
            <a:pPr marL="228600" indent="-228600">
              <a:buFont typeface="+mj-lt"/>
              <a:buAutoNum type="arabicPeriod"/>
            </a:pPr>
            <a:r>
              <a:rPr lang="en-GB" dirty="0">
                <a:solidFill>
                  <a:srgbClr val="1E2879"/>
                </a:solidFill>
              </a:rPr>
              <a:t>Review regularly</a:t>
            </a:r>
            <a:endParaRPr lang="en-US" dirty="0">
              <a:solidFill>
                <a:srgbClr val="1E2879"/>
              </a:solidFill>
            </a:endParaRPr>
          </a:p>
        </p:txBody>
      </p:sp>
      <p:sp>
        <p:nvSpPr>
          <p:cNvPr id="2" name="Slide Number Placeholder 3">
            <a:extLst>
              <a:ext uri="{FF2B5EF4-FFF2-40B4-BE49-F238E27FC236}">
                <a16:creationId xmlns:a16="http://schemas.microsoft.com/office/drawing/2014/main" id="{726EB2C4-EE2B-61CA-2E53-0CF12758D4D3}"/>
              </a:ext>
            </a:extLst>
          </p:cNvPr>
          <p:cNvSpPr>
            <a:spLocks noGrp="1"/>
          </p:cNvSpPr>
          <p:nvPr>
            <p:ph type="sldNum" sz="quarter" idx="4"/>
          </p:nvPr>
        </p:nvSpPr>
        <p:spPr>
          <a:xfrm>
            <a:off x="7030922" y="10219096"/>
            <a:ext cx="372588" cy="363596"/>
          </a:xfrm>
        </p:spPr>
        <p:txBody>
          <a:bodyPr/>
          <a:lstStyle/>
          <a:p>
            <a:fld id="{9C527BFA-2C0E-4CEC-B6A5-913A56FEF4B4}" type="slidenum">
              <a:rPr lang="fr-CA" smtClean="0"/>
              <a:pPr/>
              <a:t>9</a:t>
            </a:fld>
            <a:endParaRPr lang="fr-CA" dirty="0"/>
          </a:p>
        </p:txBody>
      </p:sp>
      <p:pic>
        <p:nvPicPr>
          <p:cNvPr id="7" name="Picture 6">
            <a:extLst>
              <a:ext uri="{FF2B5EF4-FFF2-40B4-BE49-F238E27FC236}">
                <a16:creationId xmlns:a16="http://schemas.microsoft.com/office/drawing/2014/main" id="{B3DB7F5F-66BA-BFC9-B4C4-9CC11A787303}"/>
              </a:ext>
            </a:extLst>
          </p:cNvPr>
          <p:cNvPicPr>
            <a:picLocks noChangeAspect="1"/>
          </p:cNvPicPr>
          <p:nvPr/>
        </p:nvPicPr>
        <p:blipFill>
          <a:blip r:embed="rId2"/>
          <a:stretch>
            <a:fillRect/>
          </a:stretch>
        </p:blipFill>
        <p:spPr>
          <a:xfrm>
            <a:off x="525831" y="4828471"/>
            <a:ext cx="6104149" cy="5189670"/>
          </a:xfrm>
          <a:prstGeom prst="rect">
            <a:avLst/>
          </a:prstGeom>
        </p:spPr>
      </p:pic>
      <p:pic>
        <p:nvPicPr>
          <p:cNvPr id="9" name="Picture 8">
            <a:extLst>
              <a:ext uri="{FF2B5EF4-FFF2-40B4-BE49-F238E27FC236}">
                <a16:creationId xmlns:a16="http://schemas.microsoft.com/office/drawing/2014/main" id="{D2244AA5-AA2F-CAA9-3EBF-7A80135634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5258" y="292799"/>
            <a:ext cx="4532376" cy="1362456"/>
          </a:xfrm>
          <a:prstGeom prst="rect">
            <a:avLst/>
          </a:prstGeom>
        </p:spPr>
      </p:pic>
      <p:sp>
        <p:nvSpPr>
          <p:cNvPr id="4" name="TextBox 3">
            <a:extLst>
              <a:ext uri="{FF2B5EF4-FFF2-40B4-BE49-F238E27FC236}">
                <a16:creationId xmlns:a16="http://schemas.microsoft.com/office/drawing/2014/main" id="{0D8310D2-34AA-0C75-6884-BFC4330A25F4}"/>
              </a:ext>
            </a:extLst>
          </p:cNvPr>
          <p:cNvSpPr txBox="1"/>
          <p:nvPr/>
        </p:nvSpPr>
        <p:spPr>
          <a:xfrm>
            <a:off x="449580" y="2490076"/>
            <a:ext cx="5944180" cy="1107996"/>
          </a:xfrm>
          <a:prstGeom prst="rect">
            <a:avLst/>
          </a:prstGeom>
          <a:noFill/>
        </p:spPr>
        <p:txBody>
          <a:bodyPr wrap="square" rtlCol="0">
            <a:spAutoFit/>
          </a:bodyPr>
          <a:lstStyle/>
          <a:p>
            <a:r>
              <a:rPr lang="en-IE" sz="1100" b="1" dirty="0">
                <a:solidFill>
                  <a:srgbClr val="1E2879"/>
                </a:solidFill>
              </a:rPr>
              <a:t>Creating a budget worksheet is one of the most effective ways to take control of your finances. It helps you:</a:t>
            </a:r>
          </a:p>
          <a:p>
            <a:pPr marL="171450" indent="-171450">
              <a:buFont typeface="Arial" panose="020B0604020202020204" pitchFamily="34" charset="0"/>
              <a:buChar char="•"/>
            </a:pPr>
            <a:r>
              <a:rPr lang="en-IE" sz="1100" dirty="0">
                <a:solidFill>
                  <a:srgbClr val="1E2879"/>
                </a:solidFill>
              </a:rPr>
              <a:t>Understand where your money is going each month</a:t>
            </a:r>
          </a:p>
          <a:p>
            <a:pPr marL="171450" indent="-171450">
              <a:buFont typeface="Arial" panose="020B0604020202020204" pitchFamily="34" charset="0"/>
              <a:buChar char="•"/>
            </a:pPr>
            <a:r>
              <a:rPr lang="en-IE" sz="1100" dirty="0">
                <a:solidFill>
                  <a:srgbClr val="1E2879"/>
                </a:solidFill>
              </a:rPr>
              <a:t>Identify areas where you can save or adjust spending</a:t>
            </a:r>
          </a:p>
          <a:p>
            <a:pPr marL="171450" indent="-171450">
              <a:buFont typeface="Arial" panose="020B0604020202020204" pitchFamily="34" charset="0"/>
              <a:buChar char="•"/>
            </a:pPr>
            <a:r>
              <a:rPr lang="en-IE" sz="1100" dirty="0">
                <a:solidFill>
                  <a:srgbClr val="1E2879"/>
                </a:solidFill>
              </a:rPr>
              <a:t>Plan for future goals and avoid unnecessary debt</a:t>
            </a:r>
          </a:p>
          <a:p>
            <a:pPr marL="171450" indent="-171450">
              <a:buFont typeface="Arial" panose="020B0604020202020204" pitchFamily="34" charset="0"/>
              <a:buChar char="•"/>
            </a:pPr>
            <a:r>
              <a:rPr lang="en-IE" sz="1100" dirty="0">
                <a:solidFill>
                  <a:srgbClr val="1E2879"/>
                </a:solidFill>
              </a:rPr>
              <a:t>Reduce stress by having a clear financial roadmap</a:t>
            </a:r>
          </a:p>
        </p:txBody>
      </p:sp>
    </p:spTree>
    <p:extLst>
      <p:ext uri="{BB962C8B-B14F-4D97-AF65-F5344CB8AC3E}">
        <p14:creationId xmlns:p14="http://schemas.microsoft.com/office/powerpoint/2010/main" val="27297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D09E5-8D94-F489-2242-0A572591D8F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5082822-AD9E-1BE7-07E8-EAAD0DB0395E}"/>
              </a:ext>
            </a:extLst>
          </p:cNvPr>
          <p:cNvSpPr>
            <a:spLocks noGrp="1"/>
          </p:cNvSpPr>
          <p:nvPr>
            <p:ph type="body" sz="quarter" idx="49"/>
          </p:nvPr>
        </p:nvSpPr>
        <p:spPr/>
        <p:txBody>
          <a:bodyPr/>
          <a:lstStyle/>
          <a:p>
            <a:r>
              <a:rPr lang="en-US" dirty="0"/>
              <a:t>Introduction</a:t>
            </a:r>
          </a:p>
        </p:txBody>
      </p:sp>
      <p:sp>
        <p:nvSpPr>
          <p:cNvPr id="9" name="Text Placeholder 8">
            <a:extLst>
              <a:ext uri="{FF2B5EF4-FFF2-40B4-BE49-F238E27FC236}">
                <a16:creationId xmlns:a16="http://schemas.microsoft.com/office/drawing/2014/main" id="{D3083C3B-FBB3-E75A-EC2F-6BEB3164BB8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F60B7BB5-17B5-6823-08B7-FF12D6221ED2}"/>
              </a:ext>
            </a:extLst>
          </p:cNvPr>
          <p:cNvSpPr>
            <a:spLocks noGrp="1"/>
          </p:cNvSpPr>
          <p:nvPr>
            <p:ph type="body" sz="quarter" idx="61"/>
          </p:nvPr>
        </p:nvSpPr>
        <p:spPr/>
        <p:txBody>
          <a:bodyPr/>
          <a:lstStyle/>
          <a:p>
            <a:r>
              <a:rPr lang="en-US" dirty="0"/>
              <a:t>Glossary</a:t>
            </a:r>
          </a:p>
        </p:txBody>
      </p:sp>
      <p:sp>
        <p:nvSpPr>
          <p:cNvPr id="8" name="Text Placeholder 7">
            <a:extLst>
              <a:ext uri="{FF2B5EF4-FFF2-40B4-BE49-F238E27FC236}">
                <a16:creationId xmlns:a16="http://schemas.microsoft.com/office/drawing/2014/main" id="{5D099EA8-7157-C5E3-EC5F-8E0060E8BCF6}"/>
              </a:ext>
            </a:extLst>
          </p:cNvPr>
          <p:cNvSpPr>
            <a:spLocks noGrp="1"/>
          </p:cNvSpPr>
          <p:nvPr>
            <p:ph type="body" sz="quarter" idx="64"/>
          </p:nvPr>
        </p:nvSpPr>
        <p:spPr/>
        <p:txBody>
          <a:bodyPr/>
          <a:lstStyle/>
          <a:p>
            <a:pPr marL="0" lvl="0" indent="0">
              <a:buNone/>
            </a:pPr>
            <a:r>
              <a:rPr lang="en-GB" b="1" dirty="0"/>
              <a:t>Types of Insurance You Might Encounter</a:t>
            </a:r>
          </a:p>
          <a:p>
            <a:pPr marL="0" lvl="0" indent="0">
              <a:buNone/>
            </a:pPr>
            <a:endParaRPr lang="en-GB" b="1" dirty="0"/>
          </a:p>
          <a:p>
            <a:r>
              <a:rPr lang="en-GB" b="1" dirty="0"/>
              <a:t>Health Insurance</a:t>
            </a:r>
            <a:r>
              <a:rPr lang="en-GB" dirty="0"/>
              <a:t>: Covers medical expenses.</a:t>
            </a:r>
          </a:p>
          <a:p>
            <a:r>
              <a:rPr lang="en-GB" b="1" dirty="0"/>
              <a:t>Life Insurance</a:t>
            </a:r>
            <a:r>
              <a:rPr lang="en-GB" dirty="0"/>
              <a:t>: Provides financial support to your dependents if you pass away.</a:t>
            </a:r>
          </a:p>
          <a:p>
            <a:r>
              <a:rPr lang="en-GB" b="1" dirty="0"/>
              <a:t>Property Insurance: </a:t>
            </a:r>
            <a:r>
              <a:rPr lang="en-GB" dirty="0"/>
              <a:t>Protects your property, residential or commercial, and your belongings.</a:t>
            </a:r>
          </a:p>
          <a:p>
            <a:r>
              <a:rPr lang="en-GB" b="1" dirty="0"/>
              <a:t>Vehicle Insurance</a:t>
            </a:r>
            <a:r>
              <a:rPr lang="en-GB" dirty="0"/>
              <a:t>: Covers damage or liability related to your vehicle.</a:t>
            </a:r>
          </a:p>
          <a:p>
            <a:r>
              <a:rPr lang="en-GB" b="1" dirty="0"/>
              <a:t>Travel Insurance</a:t>
            </a:r>
            <a:r>
              <a:rPr lang="en-GB" dirty="0"/>
              <a:t>: Covers unexpected events while travelling.</a:t>
            </a:r>
          </a:p>
          <a:p>
            <a:r>
              <a:rPr lang="en-GB" b="1" dirty="0"/>
              <a:t>Income Protection: </a:t>
            </a:r>
            <a:r>
              <a:rPr lang="en-GB" dirty="0"/>
              <a:t>Supports you financially if you're unable to work due to illness or injury.</a:t>
            </a:r>
          </a:p>
          <a:p>
            <a:r>
              <a:rPr lang="en-GB" b="1" dirty="0"/>
              <a:t>Renter Insurance: P</a:t>
            </a:r>
            <a:r>
              <a:rPr lang="en-GB" dirty="0"/>
              <a:t>rotects tenants' personal belongings against loss due to theft, fire, or other covered events, and provides coverage for liability claims and additional living expenses.</a:t>
            </a:r>
          </a:p>
          <a:p>
            <a:r>
              <a:rPr lang="en-GB" b="1" dirty="0"/>
              <a:t>Long-Term Care Insurance: C</a:t>
            </a:r>
            <a:r>
              <a:rPr lang="en-GB" dirty="0"/>
              <a:t>overage that provides nursing-home care, home-health care, and personal or adult daycare</a:t>
            </a:r>
          </a:p>
          <a:p>
            <a:r>
              <a:rPr lang="en-GB" b="1" dirty="0"/>
              <a:t>Burial Insurance: </a:t>
            </a:r>
            <a:r>
              <a:rPr lang="en-GB" dirty="0"/>
              <a:t>Is a type of life insurance specifically designed to cover unexpected final expenses or costs related to end-of-life care. These expenses might include funeral services, burial fees, medical bills or outstanding debts.</a:t>
            </a:r>
          </a:p>
          <a:p>
            <a:pPr marL="0" lvl="0" indent="0">
              <a:buNone/>
            </a:pPr>
            <a:endParaRPr lang="en-IE" b="1" dirty="0"/>
          </a:p>
          <a:p>
            <a:pPr marL="0" lvl="0" indent="0">
              <a:buNone/>
            </a:pPr>
            <a:endParaRPr lang="en-IE" b="1" dirty="0"/>
          </a:p>
          <a:p>
            <a:pPr marL="0" lvl="0" indent="0">
              <a:buNone/>
            </a:pPr>
            <a:r>
              <a:rPr lang="en-IE" b="1" dirty="0"/>
              <a:t>Key Concepts You Should Know</a:t>
            </a:r>
          </a:p>
          <a:p>
            <a:endParaRPr lang="en-US" dirty="0"/>
          </a:p>
          <a:p>
            <a:pPr algn="just" defTabSz="914400" eaLnBrk="0" fontAlgn="base" hangingPunct="0">
              <a:lnSpc>
                <a:spcPct val="100000"/>
              </a:lnSpc>
              <a:spcBef>
                <a:spcPct val="0"/>
              </a:spcBef>
              <a:spcAft>
                <a:spcPct val="0"/>
              </a:spcAft>
              <a:buClrTx/>
            </a:pPr>
            <a:r>
              <a:rPr lang="en-US" altLang="en-US" b="1" dirty="0"/>
              <a:t>Premium</a:t>
            </a:r>
            <a:r>
              <a:rPr lang="en-US" altLang="en-US" dirty="0"/>
              <a:t>: The amount you pay regularly (monthly, quarterly, or annually) to maintain your insurance coverage. </a:t>
            </a:r>
          </a:p>
          <a:p>
            <a:pPr algn="just" defTabSz="914400" eaLnBrk="0" fontAlgn="base" hangingPunct="0">
              <a:lnSpc>
                <a:spcPct val="100000"/>
              </a:lnSpc>
              <a:spcBef>
                <a:spcPct val="0"/>
              </a:spcBef>
              <a:spcAft>
                <a:spcPct val="0"/>
              </a:spcAft>
              <a:buClrTx/>
            </a:pPr>
            <a:r>
              <a:rPr lang="en-US" altLang="en-US" b="1" dirty="0"/>
              <a:t>Policy</a:t>
            </a:r>
            <a:r>
              <a:rPr lang="en-US" altLang="en-US" dirty="0"/>
              <a:t>: A contract between you and the insurance provider outlining what is covered, under what conditions, and for how much. </a:t>
            </a:r>
          </a:p>
          <a:p>
            <a:pPr algn="just" defTabSz="914400" eaLnBrk="0" fontAlgn="base" hangingPunct="0">
              <a:lnSpc>
                <a:spcPct val="100000"/>
              </a:lnSpc>
              <a:spcBef>
                <a:spcPct val="0"/>
              </a:spcBef>
              <a:spcAft>
                <a:spcPct val="0"/>
              </a:spcAft>
              <a:buClrTx/>
            </a:pPr>
            <a:r>
              <a:rPr lang="en-US" altLang="en-US" b="1" dirty="0"/>
              <a:t>Deductible</a:t>
            </a:r>
            <a:r>
              <a:rPr lang="en-US" altLang="en-US" dirty="0"/>
              <a:t>: The amount you must pay out-of-pocket before your insurance kicks in. </a:t>
            </a:r>
          </a:p>
          <a:p>
            <a:pPr algn="just" defTabSz="914400" eaLnBrk="0" fontAlgn="base" hangingPunct="0">
              <a:lnSpc>
                <a:spcPct val="100000"/>
              </a:lnSpc>
              <a:spcBef>
                <a:spcPct val="0"/>
              </a:spcBef>
              <a:spcAft>
                <a:spcPct val="0"/>
              </a:spcAft>
              <a:buClrTx/>
            </a:pPr>
            <a:r>
              <a:rPr lang="en-US" altLang="en-US" b="1" dirty="0"/>
              <a:t>Claim</a:t>
            </a:r>
            <a:r>
              <a:rPr lang="en-US" altLang="en-US" dirty="0"/>
              <a:t>: A request you make to your insurer to cover a loss or expense. </a:t>
            </a:r>
          </a:p>
          <a:p>
            <a:pPr algn="just" defTabSz="914400" eaLnBrk="0" fontAlgn="base" hangingPunct="0">
              <a:lnSpc>
                <a:spcPct val="100000"/>
              </a:lnSpc>
              <a:spcBef>
                <a:spcPct val="0"/>
              </a:spcBef>
              <a:spcAft>
                <a:spcPct val="0"/>
              </a:spcAft>
              <a:buClrTx/>
            </a:pPr>
            <a:r>
              <a:rPr lang="en-US" altLang="en-US" b="1" dirty="0"/>
              <a:t>Coverage</a:t>
            </a:r>
            <a:r>
              <a:rPr lang="en-US" altLang="en-US" dirty="0"/>
              <a:t>: The specific risks or events your insurance policy protects against</a:t>
            </a:r>
          </a:p>
          <a:p>
            <a:pPr algn="just" defTabSz="914400" eaLnBrk="0" fontAlgn="base" hangingPunct="0">
              <a:lnSpc>
                <a:spcPct val="100000"/>
              </a:lnSpc>
              <a:spcBef>
                <a:spcPct val="0"/>
              </a:spcBef>
              <a:spcAft>
                <a:spcPct val="0"/>
              </a:spcAft>
              <a:buClrTx/>
            </a:pPr>
            <a:r>
              <a:rPr lang="en-US" altLang="en-US" b="1" dirty="0"/>
              <a:t>Coverage Limit: </a:t>
            </a:r>
            <a:r>
              <a:rPr lang="en-GB" altLang="en-US" dirty="0"/>
              <a:t>The maximum amount the insurer will pay.</a:t>
            </a:r>
          </a:p>
          <a:p>
            <a:pPr algn="just" defTabSz="914400" eaLnBrk="0" fontAlgn="base" hangingPunct="0">
              <a:lnSpc>
                <a:spcPct val="100000"/>
              </a:lnSpc>
              <a:spcBef>
                <a:spcPct val="0"/>
              </a:spcBef>
              <a:spcAft>
                <a:spcPct val="0"/>
              </a:spcAft>
              <a:buClrTx/>
            </a:pPr>
            <a:r>
              <a:rPr lang="en-GB" altLang="en-US" b="1" dirty="0"/>
              <a:t>Exclusion</a:t>
            </a:r>
            <a:r>
              <a:rPr lang="en-GB" altLang="en-US" dirty="0"/>
              <a:t>s: What is not covered by the policy.</a:t>
            </a:r>
          </a:p>
          <a:p>
            <a:pPr algn="just" defTabSz="914400" eaLnBrk="0" fontAlgn="base" hangingPunct="0">
              <a:lnSpc>
                <a:spcPct val="100000"/>
              </a:lnSpc>
              <a:spcBef>
                <a:spcPct val="0"/>
              </a:spcBef>
              <a:spcAft>
                <a:spcPct val="0"/>
              </a:spcAft>
              <a:buClrTx/>
            </a:pPr>
            <a:r>
              <a:rPr lang="en-GB" altLang="en-US" b="1" dirty="0"/>
              <a:t>Co-pay/Co-insurance</a:t>
            </a:r>
            <a:r>
              <a:rPr lang="en-GB" altLang="en-US" dirty="0"/>
              <a:t>: Your share of the cost after the deductible is met.</a:t>
            </a:r>
          </a:p>
          <a:p>
            <a:pPr algn="just" defTabSz="914400" eaLnBrk="0" fontAlgn="base" hangingPunct="0">
              <a:lnSpc>
                <a:spcPct val="100000"/>
              </a:lnSpc>
              <a:spcBef>
                <a:spcPct val="0"/>
              </a:spcBef>
              <a:spcAft>
                <a:spcPct val="0"/>
              </a:spcAft>
              <a:buClrTx/>
            </a:pPr>
            <a:r>
              <a:rPr lang="en-GB" altLang="en-US" b="1" dirty="0"/>
              <a:t>Indemnity Value</a:t>
            </a:r>
            <a:r>
              <a:rPr lang="en-GB" altLang="en-US" dirty="0"/>
              <a:t>: The benefit amount is based on your actual income at the time of claim.</a:t>
            </a:r>
          </a:p>
          <a:p>
            <a:pPr algn="just" defTabSz="914400" eaLnBrk="0" fontAlgn="base" hangingPunct="0">
              <a:lnSpc>
                <a:spcPct val="100000"/>
              </a:lnSpc>
              <a:spcBef>
                <a:spcPct val="0"/>
              </a:spcBef>
              <a:spcAft>
                <a:spcPct val="0"/>
              </a:spcAft>
              <a:buClrTx/>
            </a:pPr>
            <a:r>
              <a:rPr lang="en-GB" altLang="en-US" b="1" dirty="0"/>
              <a:t>Agreed Value</a:t>
            </a:r>
            <a:r>
              <a:rPr lang="en-GB" altLang="en-US" dirty="0"/>
              <a:t>: </a:t>
            </a:r>
            <a:r>
              <a:rPr lang="en-GB" dirty="0"/>
              <a:t>The benefit amount is locked in when you take out the policy, based on proof of income at that time.</a:t>
            </a:r>
            <a:endParaRPr lang="en-US" dirty="0"/>
          </a:p>
          <a:p>
            <a:endParaRPr lang="en-US" dirty="0"/>
          </a:p>
          <a:p>
            <a:pPr marL="0" indent="0">
              <a:buNone/>
            </a:pPr>
            <a:endParaRPr lang="en-US" dirty="0"/>
          </a:p>
        </p:txBody>
      </p:sp>
      <p:cxnSp>
        <p:nvCxnSpPr>
          <p:cNvPr id="12" name="Straight Connector 11">
            <a:extLst>
              <a:ext uri="{FF2B5EF4-FFF2-40B4-BE49-F238E27FC236}">
                <a16:creationId xmlns:a16="http://schemas.microsoft.com/office/drawing/2014/main" id="{00184737-6636-0099-D4AF-65A4189C9683}"/>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331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1325665" y="5512573"/>
            <a:ext cx="5881957"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1338746" y="5512573"/>
            <a:ext cx="5881958" cy="646331"/>
          </a:xfrm>
          <a:prstGeom prst="rect">
            <a:avLst/>
          </a:prstGeom>
          <a:noFill/>
        </p:spPr>
        <p:txBody>
          <a:bodyPr wrap="square" rtlCol="0">
            <a:spAutoFit/>
          </a:bodyPr>
          <a:lstStyle/>
          <a:p>
            <a:r>
              <a:rPr lang="en-US" sz="3600" b="1" spc="324" dirty="0">
                <a:solidFill>
                  <a:schemeClr val="bg1"/>
                </a:solidFill>
                <a:latin typeface="Calibri" panose="020F0502020204030204" pitchFamily="34" charset="0"/>
                <a:cs typeface="Calibri" panose="020F0502020204030204" pitchFamily="34" charset="0"/>
              </a:rPr>
              <a:t>AND INSURANCE FOR</a:t>
            </a:r>
          </a:p>
        </p:txBody>
      </p:sp>
      <p:sp>
        <p:nvSpPr>
          <p:cNvPr id="12" name="Rectangle 11">
            <a:extLst>
              <a:ext uri="{FF2B5EF4-FFF2-40B4-BE49-F238E27FC236}">
                <a16:creationId xmlns:a16="http://schemas.microsoft.com/office/drawing/2014/main" id="{C8BD1FD2-8CB6-93CE-8D24-55E1939BC1C2}"/>
              </a:ext>
            </a:extLst>
          </p:cNvPr>
          <p:cNvSpPr/>
          <p:nvPr/>
        </p:nvSpPr>
        <p:spPr>
          <a:xfrm>
            <a:off x="1319282" y="6263986"/>
            <a:ext cx="5888341"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1238599" y="6275327"/>
            <a:ext cx="6049706" cy="646331"/>
          </a:xfrm>
          <a:prstGeom prst="rect">
            <a:avLst/>
          </a:prstGeom>
          <a:noFill/>
        </p:spPr>
        <p:txBody>
          <a:bodyPr wrap="squar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 EARLY CAREER </a:t>
            </a:r>
          </a:p>
        </p:txBody>
      </p:sp>
      <p:sp>
        <p:nvSpPr>
          <p:cNvPr id="2" name="Rectangle 1">
            <a:extLst>
              <a:ext uri="{FF2B5EF4-FFF2-40B4-BE49-F238E27FC236}">
                <a16:creationId xmlns:a16="http://schemas.microsoft.com/office/drawing/2014/main" id="{D6F5DE33-A443-CF7F-160D-4A4D8FC7BD99}"/>
              </a:ext>
            </a:extLst>
          </p:cNvPr>
          <p:cNvSpPr/>
          <p:nvPr/>
        </p:nvSpPr>
        <p:spPr>
          <a:xfrm>
            <a:off x="1325665" y="4828801"/>
            <a:ext cx="5881958"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CFDF1C23-FE4A-E368-3F70-327AA9F6AFDD}"/>
              </a:ext>
            </a:extLst>
          </p:cNvPr>
          <p:cNvSpPr txBox="1"/>
          <p:nvPr/>
        </p:nvSpPr>
        <p:spPr>
          <a:xfrm>
            <a:off x="1338746" y="4822999"/>
            <a:ext cx="4938147"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FINANCIAL SECURITY</a:t>
            </a:r>
          </a:p>
        </p:txBody>
      </p:sp>
    </p:spTree>
    <p:extLst>
      <p:ext uri="{BB962C8B-B14F-4D97-AF65-F5344CB8AC3E}">
        <p14:creationId xmlns:p14="http://schemas.microsoft.com/office/powerpoint/2010/main" val="2277826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3" y="1874520"/>
            <a:ext cx="5238428" cy="8059894"/>
          </a:xfrm>
        </p:spPr>
        <p:txBody>
          <a:bodyPr/>
          <a:lstStyle/>
          <a:p>
            <a:pPr marL="0" indent="0">
              <a:buNone/>
            </a:pPr>
            <a:r>
              <a:rPr lang="en-IE" sz="1400" b="1" dirty="0">
                <a:solidFill>
                  <a:srgbClr val="4763AE"/>
                </a:solidFill>
              </a:rPr>
              <a:t>Learning Objectives:</a:t>
            </a:r>
          </a:p>
          <a:p>
            <a:pPr marL="0" indent="0">
              <a:buNone/>
            </a:pPr>
            <a:endParaRPr lang="en-IE" sz="1400" dirty="0">
              <a:solidFill>
                <a:srgbClr val="4763AE"/>
              </a:solidFill>
            </a:endParaRPr>
          </a:p>
          <a:p>
            <a:pPr lvl="0"/>
            <a:r>
              <a:rPr lang="en-IE" dirty="0"/>
              <a:t>Recognise financial risks faced by young women.</a:t>
            </a:r>
          </a:p>
          <a:p>
            <a:pPr lvl="0"/>
            <a:r>
              <a:rPr lang="en-IE" dirty="0"/>
              <a:t>Start building financial safety nets.</a:t>
            </a:r>
          </a:p>
          <a:p>
            <a:pPr lvl="0"/>
            <a:r>
              <a:rPr lang="en-IE" dirty="0"/>
              <a:t>Understand basic types of insurance (health, auto, rental).</a:t>
            </a:r>
          </a:p>
          <a:p>
            <a:pPr lvl="0"/>
            <a:r>
              <a:rPr lang="en-IE" dirty="0"/>
              <a:t>Learn why emergency funds are essential.</a:t>
            </a:r>
          </a:p>
          <a:p>
            <a:pPr lvl="0"/>
            <a:endParaRPr lang="en-IE" dirty="0"/>
          </a:p>
          <a:p>
            <a:pPr marL="0" indent="0">
              <a:buNone/>
            </a:pPr>
            <a:r>
              <a:rPr lang="en-IE" sz="1400" b="1" dirty="0">
                <a:solidFill>
                  <a:srgbClr val="4763AE"/>
                </a:solidFill>
              </a:rPr>
              <a:t>Content:</a:t>
            </a:r>
          </a:p>
          <a:p>
            <a:pPr marL="0" indent="0">
              <a:buNone/>
            </a:pPr>
            <a:endParaRPr lang="en-IE" sz="1400" dirty="0">
              <a:solidFill>
                <a:srgbClr val="4763AE"/>
              </a:solidFill>
            </a:endParaRPr>
          </a:p>
          <a:p>
            <a:r>
              <a:rPr lang="en-IE" dirty="0"/>
              <a:t>Why you need an emergency fund even when young.</a:t>
            </a:r>
          </a:p>
          <a:p>
            <a:pPr lvl="0"/>
            <a:r>
              <a:rPr lang="en-IE" dirty="0"/>
              <a:t>Health, renter, and travel insurance: what you need now.</a:t>
            </a:r>
          </a:p>
          <a:p>
            <a:pPr lvl="0"/>
            <a:r>
              <a:rPr lang="en-IE" dirty="0"/>
              <a:t>Introduction to insurance terminology (premium, deductible).</a:t>
            </a:r>
          </a:p>
          <a:p>
            <a:pPr lvl="0"/>
            <a:r>
              <a:rPr lang="en-IE" dirty="0"/>
              <a:t>How to assess whether an insurance policy is worthwhile.</a:t>
            </a:r>
          </a:p>
          <a:p>
            <a:pPr marL="0" lvl="0" indent="0">
              <a:buNone/>
            </a:pPr>
            <a:endParaRPr lang="en-IE" dirty="0"/>
          </a:p>
          <a:p>
            <a:pPr marL="0" indent="0">
              <a:buNone/>
            </a:pPr>
            <a:r>
              <a:rPr lang="en-IE" sz="1400" b="1" dirty="0">
                <a:solidFill>
                  <a:srgbClr val="4763AE"/>
                </a:solidFill>
              </a:rPr>
              <a:t>Activities:</a:t>
            </a:r>
          </a:p>
          <a:p>
            <a:pPr marL="0" indent="0">
              <a:buNone/>
            </a:pPr>
            <a:endParaRPr lang="en-IE" sz="1400" dirty="0">
              <a:solidFill>
                <a:srgbClr val="4763AE"/>
              </a:solidFill>
            </a:endParaRPr>
          </a:p>
          <a:p>
            <a:pPr lvl="0"/>
            <a:r>
              <a:rPr lang="en-IE" dirty="0"/>
              <a:t>Insurance needs checklist.</a:t>
            </a:r>
          </a:p>
          <a:p>
            <a:pPr lvl="0"/>
            <a:r>
              <a:rPr lang="en-IE" dirty="0"/>
              <a:t>Build a €2,500 emergency fund plan.</a:t>
            </a:r>
          </a:p>
          <a:p>
            <a:pPr lvl="0"/>
            <a:r>
              <a:rPr lang="en-IE" dirty="0"/>
              <a:t>Vocabulary match-up: Insurance terms.</a:t>
            </a:r>
          </a:p>
          <a:p>
            <a:pPr marL="0" lvl="0" indent="0">
              <a:buNone/>
            </a:pPr>
            <a:endParaRPr lang="en-IE" dirty="0"/>
          </a:p>
          <a:p>
            <a:pPr marL="0" indent="0">
              <a:buNone/>
            </a:pPr>
            <a:r>
              <a:rPr lang="en-IE" sz="1400" b="1" dirty="0">
                <a:solidFill>
                  <a:srgbClr val="4763AE"/>
                </a:solidFill>
              </a:rPr>
              <a:t>Formative Assessment:</a:t>
            </a:r>
          </a:p>
          <a:p>
            <a:endParaRPr lang="en-IE" sz="1400" dirty="0">
              <a:solidFill>
                <a:srgbClr val="4763AE"/>
              </a:solidFill>
            </a:endParaRPr>
          </a:p>
          <a:p>
            <a:pPr lvl="0"/>
            <a:r>
              <a:rPr lang="en-IE" dirty="0"/>
              <a:t>Quiz: What type of insurance covers each situation?</a:t>
            </a:r>
          </a:p>
          <a:p>
            <a:pPr lvl="0"/>
            <a:r>
              <a:rPr lang="en-IE" dirty="0"/>
              <a:t>Personal reflection: What risks worry me most?</a:t>
            </a:r>
          </a:p>
          <a:p>
            <a:pPr marL="0" lvl="0" indent="0">
              <a:buNone/>
            </a:pPr>
            <a:endParaRPr lang="en-IE" dirty="0"/>
          </a:p>
          <a:p>
            <a:pPr marL="0" indent="0">
              <a:buNone/>
            </a:pPr>
            <a:r>
              <a:rPr lang="en-IE" sz="1400" b="1" dirty="0">
                <a:solidFill>
                  <a:srgbClr val="4763AE"/>
                </a:solidFill>
              </a:rPr>
              <a:t>Resources:</a:t>
            </a:r>
          </a:p>
          <a:p>
            <a:pPr marL="0" indent="0">
              <a:buNone/>
            </a:pPr>
            <a:endParaRPr lang="en-IE" sz="1400" dirty="0">
              <a:solidFill>
                <a:srgbClr val="4763AE"/>
              </a:solidFill>
            </a:endParaRPr>
          </a:p>
          <a:p>
            <a:pPr lvl="0"/>
            <a:r>
              <a:rPr lang="en-IE" dirty="0"/>
              <a:t>Glossary of financial terms</a:t>
            </a:r>
          </a:p>
          <a:p>
            <a:pPr lvl="0"/>
            <a:r>
              <a:rPr lang="en-IE" dirty="0"/>
              <a:t>Beginner’s insurance guides</a:t>
            </a:r>
          </a:p>
          <a:p>
            <a:pPr lvl="0"/>
            <a:r>
              <a:rPr lang="en-IE" dirty="0"/>
              <a:t>Sample insurance policies for review</a:t>
            </a:r>
          </a:p>
          <a:p>
            <a:pPr lvl="0"/>
            <a:r>
              <a:rPr lang="en-IE" dirty="0"/>
              <a:t>Mobile apps for insurance comparison</a:t>
            </a:r>
          </a:p>
          <a:p>
            <a:endParaRPr lang="en-US" dirty="0"/>
          </a:p>
          <a:p>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087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462AB-E44C-3536-DF5E-2390C9DE661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8123601-4A5B-5945-92CD-20896C45C01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A4C097B2-E175-890A-A2DB-7E62BF217E7E}"/>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21D8633-C2B2-7C61-C934-717D508522A9}"/>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8B63EB3B-9C1B-99A5-9430-8120933DBEB4}"/>
              </a:ext>
            </a:extLst>
          </p:cNvPr>
          <p:cNvSpPr>
            <a:spLocks noGrp="1"/>
          </p:cNvSpPr>
          <p:nvPr>
            <p:ph type="body" sz="quarter" idx="64"/>
          </p:nvPr>
        </p:nvSpPr>
        <p:spPr>
          <a:xfrm>
            <a:off x="1704812" y="1560222"/>
            <a:ext cx="5238000" cy="1112520"/>
          </a:xfrm>
        </p:spPr>
        <p:txBody>
          <a:bodyPr/>
          <a:lstStyle/>
          <a:p>
            <a:pPr marL="0" indent="0">
              <a:buNone/>
            </a:pPr>
            <a:r>
              <a:rPr lang="en-US" sz="1400" b="1" dirty="0">
                <a:solidFill>
                  <a:srgbClr val="4763AE"/>
                </a:solidFill>
              </a:rPr>
              <a:t>Recognise the Financial Risks Faced by Young Women</a:t>
            </a:r>
          </a:p>
          <a:p>
            <a:pPr marL="0" indent="0">
              <a:buNone/>
            </a:pPr>
            <a:endParaRPr lang="en-GB" dirty="0"/>
          </a:p>
          <a:p>
            <a:pPr marL="0" indent="0">
              <a:buNone/>
            </a:pPr>
            <a:r>
              <a:rPr lang="en-GB" b="1" dirty="0"/>
              <a:t>1. Gender Pay Gap</a:t>
            </a:r>
          </a:p>
          <a:p>
            <a:pPr marL="0" indent="0">
              <a:buNone/>
            </a:pPr>
            <a:endParaRPr lang="en-GB" dirty="0"/>
          </a:p>
          <a:p>
            <a:pPr marL="0" indent="0">
              <a:buNone/>
            </a:pPr>
            <a:r>
              <a:rPr lang="en-GB" dirty="0"/>
              <a:t>Young women typically earn less than men for similar roles, which limits their ability to save, invest, and build wealth over time. This gap is even wider for women  in certain industries</a:t>
            </a:r>
          </a:p>
          <a:p>
            <a:pPr marL="0" indent="0">
              <a:buNone/>
            </a:pPr>
            <a:endParaRPr lang="en-GB" dirty="0"/>
          </a:p>
          <a:p>
            <a:pPr marL="0" indent="0">
              <a:buNone/>
            </a:pPr>
            <a:r>
              <a:rPr lang="en-GB" b="1" dirty="0"/>
              <a:t>2. Higher Exposure to Cost-of-Living Pressures</a:t>
            </a:r>
          </a:p>
          <a:p>
            <a:pPr marL="0" indent="0">
              <a:buNone/>
            </a:pPr>
            <a:endParaRPr lang="en-GB" b="1" dirty="0"/>
          </a:p>
          <a:p>
            <a:pPr marL="0" indent="0">
              <a:buNone/>
            </a:pPr>
            <a:r>
              <a:rPr lang="en-GB" dirty="0"/>
              <a:t>Young women are disproportionately affected by rising living costs. They often have smaller financial buffers, making them more vulnerable to debt and financial insecurity. Many report struggling to pay bills, relying on food banks, or taking on additional debt. </a:t>
            </a:r>
          </a:p>
          <a:p>
            <a:pPr marL="0" indent="0">
              <a:buNone/>
            </a:pPr>
            <a:endParaRPr lang="en-GB" b="1" dirty="0"/>
          </a:p>
          <a:p>
            <a:pPr marL="0" indent="0">
              <a:buNone/>
            </a:pPr>
            <a:r>
              <a:rPr lang="en-GB" b="1" dirty="0"/>
              <a:t>3. Limited Financial Inclusion</a:t>
            </a:r>
          </a:p>
          <a:p>
            <a:pPr marL="0" indent="0">
              <a:buNone/>
            </a:pPr>
            <a:endParaRPr lang="en-GB" b="1" dirty="0"/>
          </a:p>
          <a:p>
            <a:pPr marL="0" indent="0">
              <a:buNone/>
            </a:pPr>
            <a:r>
              <a:rPr lang="en-GB" dirty="0"/>
              <a:t>Between the ages of 15–24, the gender gap in financial inclusion widens. Young women are less likely to have bank accounts, access credit, or use digital financial tools, which restricts their ability to save and manage money effectively. </a:t>
            </a:r>
          </a:p>
          <a:p>
            <a:pPr marL="0" indent="0">
              <a:buNone/>
            </a:pPr>
            <a:endParaRPr lang="en-GB" dirty="0"/>
          </a:p>
          <a:p>
            <a:pPr marL="0" indent="0">
              <a:buNone/>
            </a:pPr>
            <a:r>
              <a:rPr lang="en-GB" b="1" dirty="0"/>
              <a:t>4. Career Interruptions and Lower Lifetime Earnings</a:t>
            </a:r>
          </a:p>
          <a:p>
            <a:pPr marL="0" indent="0">
              <a:buNone/>
            </a:pPr>
            <a:endParaRPr lang="en-GB" dirty="0"/>
          </a:p>
          <a:p>
            <a:pPr marL="0" indent="0">
              <a:buNone/>
            </a:pPr>
            <a:r>
              <a:rPr lang="en-GB" dirty="0"/>
              <a:t>Women often face career breaks for caregiving or maternity, reducing lifetime earnings and retirement savings. These interruptions also affect promotions and long-term financial security.</a:t>
            </a:r>
          </a:p>
          <a:p>
            <a:pPr marL="0" indent="0">
              <a:buNone/>
            </a:pPr>
            <a:endParaRPr lang="en-GB" b="1" dirty="0"/>
          </a:p>
          <a:p>
            <a:pPr marL="0" indent="0">
              <a:buNone/>
            </a:pPr>
            <a:r>
              <a:rPr lang="en-GB" b="1" dirty="0"/>
              <a:t>5. Lower Investment Participation</a:t>
            </a:r>
          </a:p>
          <a:p>
            <a:pPr marL="0" indent="0">
              <a:buNone/>
            </a:pPr>
            <a:endParaRPr lang="en-GB" dirty="0"/>
          </a:p>
          <a:p>
            <a:pPr marL="0" indent="0">
              <a:buNone/>
            </a:pPr>
            <a:r>
              <a:rPr lang="en-GB" dirty="0"/>
              <a:t>Young women tend to invest less aggressively and are less likely to enter the stock market compared to men, which can lead to smaller returns and slower wealth accumulation</a:t>
            </a:r>
          </a:p>
          <a:p>
            <a:pPr marL="0" indent="0">
              <a:buNone/>
            </a:pPr>
            <a:endParaRPr lang="en-GB" dirty="0"/>
          </a:p>
          <a:p>
            <a:pPr marL="0" indent="0">
              <a:buNone/>
            </a:pPr>
            <a:r>
              <a:rPr lang="en-GB" b="1" dirty="0"/>
              <a:t>6. Debt Burden</a:t>
            </a:r>
          </a:p>
          <a:p>
            <a:pPr marL="0" indent="0">
              <a:buNone/>
            </a:pPr>
            <a:endParaRPr lang="en-GB" dirty="0"/>
          </a:p>
          <a:p>
            <a:pPr marL="0" indent="0">
              <a:buNone/>
            </a:pPr>
            <a:r>
              <a:rPr lang="en-GB" dirty="0"/>
              <a:t>Student loans and credit card debt disproportionately affect young women, especially those from low-income backgrounds. High-interest debt can trap them in cycles of financial stress. </a:t>
            </a:r>
          </a:p>
          <a:p>
            <a:pPr marL="0" indent="0">
              <a:buNone/>
            </a:pPr>
            <a:r>
              <a:rPr lang="en-GB" b="1" dirty="0"/>
              <a:t>7. Housing Challenges</a:t>
            </a:r>
          </a:p>
          <a:p>
            <a:pPr marL="0" indent="0">
              <a:buNone/>
            </a:pPr>
            <a:endParaRPr lang="en-GB" dirty="0"/>
          </a:p>
          <a:p>
            <a:pPr marL="0" indent="0">
              <a:buNone/>
            </a:pPr>
            <a:r>
              <a:rPr lang="en-GB" dirty="0"/>
              <a:t>Young women spend a larger share of their income on housing and often struggle to move out of family homes, delaying independence and wealth-building opportunities like homeownership</a:t>
            </a:r>
          </a:p>
          <a:p>
            <a:pPr marL="0" indent="0">
              <a:buNone/>
            </a:pPr>
            <a:endParaRPr lang="en-GB" dirty="0"/>
          </a:p>
          <a:p>
            <a:pPr marL="0" indent="0">
              <a:buNone/>
            </a:pPr>
            <a:endParaRPr lang="en-GB" dirty="0"/>
          </a:p>
          <a:p>
            <a:pPr marL="0" indent="0">
              <a:buNone/>
            </a:pPr>
            <a:endParaRPr lang="en-GB" dirty="0"/>
          </a:p>
          <a:p>
            <a:pPr marL="0" indent="0">
              <a:buNone/>
            </a:pPr>
            <a:endParaRPr lang="en-US" dirty="0"/>
          </a:p>
          <a:p>
            <a:pPr marL="0" indent="0">
              <a:buNone/>
            </a:pPr>
            <a:endParaRPr lang="en-US" dirty="0"/>
          </a:p>
          <a:p>
            <a:endParaRPr lang="en-US" dirty="0"/>
          </a:p>
        </p:txBody>
      </p:sp>
      <p:grpSp>
        <p:nvGrpSpPr>
          <p:cNvPr id="4" name="Graphic 2">
            <a:extLst>
              <a:ext uri="{FF2B5EF4-FFF2-40B4-BE49-F238E27FC236}">
                <a16:creationId xmlns:a16="http://schemas.microsoft.com/office/drawing/2014/main" id="{3B03D8F8-D87D-DC7B-51EB-DFE3615647F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75F8D3-5A22-C93A-8749-4FF11CF680B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EC806AB-EF06-0D58-6441-F8969DC77A24}"/>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0345CD2-1D37-0DB9-66BB-3FC4AB7B9EC4}"/>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0713F8F7-7EB5-6F98-69ED-BE14CBCD659A}"/>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6EDCF57-868D-B639-EF15-EF975D53D03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B7BD2C8-76AC-7919-22F8-08B0DED77EE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67C3EA3A-A36D-6591-052E-0AD7572D670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D013FD5D-49C6-56A1-D590-9D36ED85829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307409E-4BF2-316D-5271-39E947BD9BA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BC2C23C-EAA0-83F5-16BF-026AF3EC896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BC680D0D-BA99-2F9E-CDED-81E9F6B46C19}"/>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A4C880EB-486A-4148-F7E8-4651C8838077}"/>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4AAE3134-48B2-3B44-D5DE-0BDC6CFB336B}"/>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5DFD937-F1F6-8F1D-BECB-63CE1B37B56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0E67BE34-5977-9D64-289A-30838034D69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28B7B673-7555-A8E4-F53C-5D7A9493F793}"/>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40" name="Rounded Rectangle 67">
            <a:extLst>
              <a:ext uri="{FF2B5EF4-FFF2-40B4-BE49-F238E27FC236}">
                <a16:creationId xmlns:a16="http://schemas.microsoft.com/office/drawing/2014/main" id="{CD6CC4F5-FC06-787A-6D96-A78558BBB25F}"/>
              </a:ext>
            </a:extLst>
          </p:cNvPr>
          <p:cNvSpPr/>
          <p:nvPr/>
        </p:nvSpPr>
        <p:spPr>
          <a:xfrm>
            <a:off x="1704812" y="8312884"/>
            <a:ext cx="5231219" cy="163741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ext Placeholder 7">
            <a:extLst>
              <a:ext uri="{FF2B5EF4-FFF2-40B4-BE49-F238E27FC236}">
                <a16:creationId xmlns:a16="http://schemas.microsoft.com/office/drawing/2014/main" id="{41F6AAC3-B9EF-5446-5281-209925189C1E}"/>
              </a:ext>
            </a:extLst>
          </p:cNvPr>
          <p:cNvSpPr txBox="1">
            <a:spLocks/>
          </p:cNvSpPr>
          <p:nvPr/>
        </p:nvSpPr>
        <p:spPr>
          <a:xfrm>
            <a:off x="2325400" y="8581705"/>
            <a:ext cx="3720557"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en-US" dirty="0"/>
              <a:t>Learn more here:</a:t>
            </a:r>
          </a:p>
          <a:p>
            <a:pPr marL="0" indent="0">
              <a:lnSpc>
                <a:spcPct val="150000"/>
              </a:lnSpc>
              <a:buNone/>
            </a:pPr>
            <a:r>
              <a:rPr lang="en-US" dirty="0">
                <a:hlinkClick r:id="rId2"/>
              </a:rPr>
              <a:t>Young Women’s Trust Annual Survey</a:t>
            </a:r>
            <a:endParaRPr lang="en-US" dirty="0"/>
          </a:p>
          <a:p>
            <a:pPr marL="0" indent="0">
              <a:lnSpc>
                <a:spcPct val="150000"/>
              </a:lnSpc>
              <a:buNone/>
            </a:pPr>
            <a:r>
              <a:rPr lang="en-US" dirty="0">
                <a:hlinkClick r:id="rId3"/>
              </a:rPr>
              <a:t>Financial Inclusion for Young Women</a:t>
            </a:r>
          </a:p>
          <a:p>
            <a:pPr marL="0" indent="0">
              <a:lnSpc>
                <a:spcPct val="150000"/>
              </a:lnSpc>
              <a:buNone/>
            </a:pPr>
            <a:r>
              <a:rPr lang="en-US" dirty="0">
                <a:hlinkClick r:id="rId4"/>
              </a:rPr>
              <a:t>The Biggest Financial Hurdles Facing Young People Today</a:t>
            </a:r>
            <a:endParaRPr lang="en-US" dirty="0">
              <a:hlinkClick r:id="rId3"/>
            </a:endParaRPr>
          </a:p>
          <a:p>
            <a:pPr marL="0" indent="0">
              <a:lnSpc>
                <a:spcPct val="150000"/>
              </a:lnSpc>
              <a:buNone/>
            </a:pPr>
            <a:r>
              <a:rPr lang="en-US" dirty="0">
                <a:hlinkClick r:id="rId3"/>
              </a:rPr>
              <a:t> </a:t>
            </a:r>
            <a:endParaRPr lang="en-US" dirty="0"/>
          </a:p>
          <a:p>
            <a:pPr marL="0" indent="0">
              <a:lnSpc>
                <a:spcPct val="150000"/>
              </a:lnSpc>
              <a:buNone/>
            </a:pPr>
            <a:r>
              <a:rPr lang="en-US" dirty="0"/>
              <a:t> </a:t>
            </a:r>
          </a:p>
          <a:p>
            <a:pPr marL="0" indent="0">
              <a:lnSpc>
                <a:spcPct val="150000"/>
              </a:lnSpc>
              <a:buNone/>
            </a:pPr>
            <a:endParaRPr lang="en-US" dirty="0"/>
          </a:p>
        </p:txBody>
      </p:sp>
      <p:grpSp>
        <p:nvGrpSpPr>
          <p:cNvPr id="49" name="Group 48">
            <a:extLst>
              <a:ext uri="{FF2B5EF4-FFF2-40B4-BE49-F238E27FC236}">
                <a16:creationId xmlns:a16="http://schemas.microsoft.com/office/drawing/2014/main" id="{DAA6700C-7B9C-708D-0176-E619E7BC677B}"/>
              </a:ext>
            </a:extLst>
          </p:cNvPr>
          <p:cNvGrpSpPr/>
          <p:nvPr/>
        </p:nvGrpSpPr>
        <p:grpSpPr>
          <a:xfrm>
            <a:off x="1888574" y="8136767"/>
            <a:ext cx="1387128" cy="406400"/>
            <a:chOff x="1997756" y="3611831"/>
            <a:chExt cx="1387128" cy="406400"/>
          </a:xfrm>
        </p:grpSpPr>
        <p:grpSp>
          <p:nvGrpSpPr>
            <p:cNvPr id="63" name="Group 62">
              <a:extLst>
                <a:ext uri="{FF2B5EF4-FFF2-40B4-BE49-F238E27FC236}">
                  <a16:creationId xmlns:a16="http://schemas.microsoft.com/office/drawing/2014/main" id="{1A427764-B164-F660-5DE7-AEBB237C03F2}"/>
                </a:ext>
              </a:extLst>
            </p:cNvPr>
            <p:cNvGrpSpPr/>
            <p:nvPr/>
          </p:nvGrpSpPr>
          <p:grpSpPr>
            <a:xfrm>
              <a:off x="1997756" y="3611831"/>
              <a:ext cx="1387128" cy="406400"/>
              <a:chOff x="1590175" y="6032510"/>
              <a:chExt cx="1387128" cy="406400"/>
            </a:xfrm>
          </p:grpSpPr>
          <p:sp>
            <p:nvSpPr>
              <p:cNvPr id="80" name="Rectangle 79">
                <a:extLst>
                  <a:ext uri="{FF2B5EF4-FFF2-40B4-BE49-F238E27FC236}">
                    <a16:creationId xmlns:a16="http://schemas.microsoft.com/office/drawing/2014/main" id="{A4F902AD-B6DD-7002-7108-0AC976FC5F5E}"/>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Rectangle 80">
                <a:extLst>
                  <a:ext uri="{FF2B5EF4-FFF2-40B4-BE49-F238E27FC236}">
                    <a16:creationId xmlns:a16="http://schemas.microsoft.com/office/drawing/2014/main" id="{363A4C01-61B5-F44C-E5E4-0C0AEDA5B38D}"/>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Text Placeholder 122">
                <a:extLst>
                  <a:ext uri="{FF2B5EF4-FFF2-40B4-BE49-F238E27FC236}">
                    <a16:creationId xmlns:a16="http://schemas.microsoft.com/office/drawing/2014/main" id="{F3D6ECD1-2249-989F-414A-01525794F650}"/>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Notes</a:t>
                </a:r>
              </a:p>
            </p:txBody>
          </p:sp>
          <p:sp>
            <p:nvSpPr>
              <p:cNvPr id="83" name="Oval 82">
                <a:extLst>
                  <a:ext uri="{FF2B5EF4-FFF2-40B4-BE49-F238E27FC236}">
                    <a16:creationId xmlns:a16="http://schemas.microsoft.com/office/drawing/2014/main" id="{1BE824A5-6DF3-233E-F151-67787ECE2602}"/>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4" name="Freeform 76">
                <a:extLst>
                  <a:ext uri="{FF2B5EF4-FFF2-40B4-BE49-F238E27FC236}">
                    <a16:creationId xmlns:a16="http://schemas.microsoft.com/office/drawing/2014/main" id="{44400745-B98D-0A56-CACE-F24F23338D3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4" name="Group 63">
              <a:extLst>
                <a:ext uri="{FF2B5EF4-FFF2-40B4-BE49-F238E27FC236}">
                  <a16:creationId xmlns:a16="http://schemas.microsoft.com/office/drawing/2014/main" id="{52200444-5111-1A90-ED35-2E49D37323EA}"/>
                </a:ext>
              </a:extLst>
            </p:cNvPr>
            <p:cNvGrpSpPr/>
            <p:nvPr/>
          </p:nvGrpSpPr>
          <p:grpSpPr>
            <a:xfrm>
              <a:off x="2082840" y="3699396"/>
              <a:ext cx="249276" cy="237604"/>
              <a:chOff x="8687174" y="1568164"/>
              <a:chExt cx="1195477" cy="1139501"/>
            </a:xfrm>
            <a:solidFill>
              <a:schemeClr val="bg1"/>
            </a:solidFill>
          </p:grpSpPr>
          <p:grpSp>
            <p:nvGrpSpPr>
              <p:cNvPr id="65" name="Graphic 37">
                <a:extLst>
                  <a:ext uri="{FF2B5EF4-FFF2-40B4-BE49-F238E27FC236}">
                    <a16:creationId xmlns:a16="http://schemas.microsoft.com/office/drawing/2014/main" id="{039AB21A-EB63-20A6-58C3-AF224E96A1A1}"/>
                  </a:ext>
                </a:extLst>
              </p:cNvPr>
              <p:cNvGrpSpPr/>
              <p:nvPr/>
            </p:nvGrpSpPr>
            <p:grpSpPr>
              <a:xfrm>
                <a:off x="9122006" y="1798742"/>
                <a:ext cx="652378" cy="709850"/>
                <a:chOff x="4172018" y="1336363"/>
                <a:chExt cx="742283" cy="807675"/>
              </a:xfrm>
              <a:grpFill/>
            </p:grpSpPr>
            <p:sp>
              <p:nvSpPr>
                <p:cNvPr id="67" name="Freeform 43">
                  <a:extLst>
                    <a:ext uri="{FF2B5EF4-FFF2-40B4-BE49-F238E27FC236}">
                      <a16:creationId xmlns:a16="http://schemas.microsoft.com/office/drawing/2014/main" id="{EBB1D830-40FB-0245-84C8-0BB17EE2001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76" name="Freeform 44">
                  <a:extLst>
                    <a:ext uri="{FF2B5EF4-FFF2-40B4-BE49-F238E27FC236}">
                      <a16:creationId xmlns:a16="http://schemas.microsoft.com/office/drawing/2014/main" id="{B6811805-D253-6F6D-E683-BF044D23550C}"/>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78" name="Freeform 45">
                  <a:extLst>
                    <a:ext uri="{FF2B5EF4-FFF2-40B4-BE49-F238E27FC236}">
                      <a16:creationId xmlns:a16="http://schemas.microsoft.com/office/drawing/2014/main" id="{62869452-6450-D1FF-2801-C3E9F30A2749}"/>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79" name="Freeform 46">
                  <a:extLst>
                    <a:ext uri="{FF2B5EF4-FFF2-40B4-BE49-F238E27FC236}">
                      <a16:creationId xmlns:a16="http://schemas.microsoft.com/office/drawing/2014/main" id="{55A5ECC6-67AA-CE2F-C23F-C54193A931B3}"/>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66" name="Oval Callout 42">
                <a:extLst>
                  <a:ext uri="{FF2B5EF4-FFF2-40B4-BE49-F238E27FC236}">
                    <a16:creationId xmlns:a16="http://schemas.microsoft.com/office/drawing/2014/main" id="{B1493CD5-B8EA-BAE6-A2D3-B6B43A898842}"/>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1642627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1DFC-5CEE-C4C1-6066-D161EF03872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7EE61F1-2DF8-F2CE-A4F4-84BDFFC5B4FE}"/>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2DCEA2F4-591C-0746-5310-45335573AA1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B29F1C80-EFAC-AA5F-C712-084F6AC2E4F5}"/>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785137BF-5FCD-5E6E-D5BF-A224A2C3C9D0}"/>
              </a:ext>
            </a:extLst>
          </p:cNvPr>
          <p:cNvSpPr>
            <a:spLocks noGrp="1"/>
          </p:cNvSpPr>
          <p:nvPr>
            <p:ph type="body" sz="quarter" idx="64"/>
          </p:nvPr>
        </p:nvSpPr>
        <p:spPr>
          <a:xfrm>
            <a:off x="1050000" y="1655569"/>
            <a:ext cx="3699262" cy="8130091"/>
          </a:xfrm>
        </p:spPr>
        <p:txBody>
          <a:bodyPr/>
          <a:lstStyle/>
          <a:p>
            <a:pPr marL="0" indent="0">
              <a:buNone/>
            </a:pPr>
            <a:r>
              <a:rPr lang="en-US" sz="1400" b="1" dirty="0">
                <a:solidFill>
                  <a:srgbClr val="4763AE"/>
                </a:solidFill>
              </a:rPr>
              <a:t>Six Steps to Building a Financial Safety Net</a:t>
            </a:r>
          </a:p>
          <a:p>
            <a:pPr marL="0" indent="0">
              <a:buNone/>
            </a:pPr>
            <a:endParaRPr lang="en-US" sz="1400" b="1" dirty="0"/>
          </a:p>
          <a:p>
            <a:pPr marL="0" indent="0">
              <a:buNone/>
            </a:pPr>
            <a:r>
              <a:rPr lang="en-GB" b="1" dirty="0"/>
              <a:t>1. Build an Emergency Fund</a:t>
            </a:r>
          </a:p>
          <a:p>
            <a:pPr marL="0" indent="0">
              <a:buNone/>
            </a:pPr>
            <a:endParaRPr lang="en-GB" dirty="0"/>
          </a:p>
          <a:p>
            <a:r>
              <a:rPr lang="en-GB" dirty="0"/>
              <a:t>Start small: Aim for €1,000 as an initial buffer, then work toward 3–6 months of essential living expenses.</a:t>
            </a:r>
          </a:p>
          <a:p>
            <a:r>
              <a:rPr lang="en-GB" dirty="0"/>
              <a:t>Keep it accessible but separate: Use a high-yield savings account for better returns while maintaining liquidity.</a:t>
            </a:r>
          </a:p>
          <a:p>
            <a:r>
              <a:rPr lang="en-GB" dirty="0"/>
              <a:t>Automate savings: Set up automatic transfers to grow your fund consistently. </a:t>
            </a:r>
          </a:p>
          <a:p>
            <a:pPr marL="0" indent="0">
              <a:buNone/>
            </a:pPr>
            <a:endParaRPr lang="en-GB" b="1" dirty="0"/>
          </a:p>
          <a:p>
            <a:pPr marL="0" indent="0">
              <a:buNone/>
            </a:pPr>
            <a:r>
              <a:rPr lang="en-GB" b="1" dirty="0"/>
              <a:t>2. Get Adequate Insurance</a:t>
            </a:r>
          </a:p>
          <a:p>
            <a:pPr marL="0" indent="0">
              <a:buNone/>
            </a:pPr>
            <a:endParaRPr lang="en-GB" dirty="0"/>
          </a:p>
          <a:p>
            <a:r>
              <a:rPr lang="en-GB" dirty="0"/>
              <a:t>Health insurance: Ensure coverage for your specific needs.</a:t>
            </a:r>
          </a:p>
          <a:p>
            <a:r>
              <a:rPr lang="en-GB" dirty="0"/>
              <a:t>Disability insurance: Protects income if you can’t work—especially important for freelancers or sole earners.</a:t>
            </a:r>
          </a:p>
          <a:p>
            <a:r>
              <a:rPr lang="en-GB" dirty="0"/>
              <a:t>Life insurance: Consider term life if others depend on your income..</a:t>
            </a:r>
          </a:p>
          <a:p>
            <a:r>
              <a:rPr lang="en-GB" dirty="0"/>
              <a:t>Property insurance: Renters or homeowners coverage prevents financial disaster from unexpected events. </a:t>
            </a:r>
          </a:p>
          <a:p>
            <a:pPr marL="0" indent="0">
              <a:buNone/>
            </a:pPr>
            <a:endParaRPr lang="en-GB" dirty="0"/>
          </a:p>
          <a:p>
            <a:pPr marL="0" indent="0">
              <a:buNone/>
            </a:pPr>
            <a:r>
              <a:rPr lang="en-GB" b="1" dirty="0"/>
              <a:t>3. Manage Debt Wisely</a:t>
            </a:r>
          </a:p>
          <a:p>
            <a:pPr marL="0" indent="0">
              <a:buNone/>
            </a:pPr>
            <a:endParaRPr lang="en-GB" dirty="0"/>
          </a:p>
          <a:p>
            <a:r>
              <a:rPr lang="en-GB" dirty="0"/>
              <a:t>Prioritise high-interest debt(like credit cards) first.</a:t>
            </a:r>
          </a:p>
          <a:p>
            <a:r>
              <a:rPr lang="en-GB" dirty="0"/>
              <a:t>Make minimum payments on other debts while focusing extra funds on the most expensive ones.</a:t>
            </a:r>
          </a:p>
          <a:p>
            <a:r>
              <a:rPr lang="en-GB" dirty="0"/>
              <a:t>Avoid accumulating new debt unless absolutely necessary. </a:t>
            </a:r>
          </a:p>
          <a:p>
            <a:pPr marL="0" indent="0">
              <a:buNone/>
            </a:pPr>
            <a:endParaRPr lang="en-GB" dirty="0"/>
          </a:p>
          <a:p>
            <a:pPr marL="0" indent="0">
              <a:buNone/>
            </a:pPr>
            <a:r>
              <a:rPr lang="en-GB" b="1" dirty="0"/>
              <a:t>4. Start Investing Early</a:t>
            </a:r>
          </a:p>
          <a:p>
            <a:pPr marL="0" indent="0">
              <a:buNone/>
            </a:pPr>
            <a:endParaRPr lang="en-GB" dirty="0"/>
          </a:p>
          <a:p>
            <a:r>
              <a:rPr lang="en-GB" dirty="0"/>
              <a:t>Even small contributions to retirement accounts or index funds can grow significantly over time thanks to compounding.</a:t>
            </a:r>
          </a:p>
          <a:p>
            <a:r>
              <a:rPr lang="en-GB" dirty="0"/>
              <a:t>Diversify investments to manage risk.</a:t>
            </a:r>
          </a:p>
          <a:p>
            <a:r>
              <a:rPr lang="en-GB" dirty="0"/>
              <a:t>Consider low-cost options like ETFs or </a:t>
            </a:r>
            <a:r>
              <a:rPr lang="en-GB" dirty="0" err="1"/>
              <a:t>robo</a:t>
            </a:r>
            <a:r>
              <a:rPr lang="en-GB" dirty="0"/>
              <a:t>-advisors if you’re new to investing. </a:t>
            </a:r>
          </a:p>
          <a:p>
            <a:pPr marL="0" indent="0">
              <a:buNone/>
            </a:pPr>
            <a:endParaRPr lang="en-GB" dirty="0"/>
          </a:p>
          <a:p>
            <a:pPr marL="0" indent="0">
              <a:buNone/>
            </a:pPr>
            <a:r>
              <a:rPr lang="en-GB" b="1" dirty="0"/>
              <a:t>5. Protect Your Income and Career</a:t>
            </a:r>
          </a:p>
          <a:p>
            <a:pPr marL="0" indent="0">
              <a:buNone/>
            </a:pPr>
            <a:endParaRPr lang="en-GB" dirty="0"/>
          </a:p>
          <a:p>
            <a:r>
              <a:rPr lang="en-GB" dirty="0"/>
              <a:t>Negotiate salary and benefits** to close the gender pay gap.</a:t>
            </a:r>
          </a:p>
          <a:p>
            <a:r>
              <a:rPr lang="en-GB" dirty="0"/>
              <a:t>Invest in education and skill-building for long-term earning potential.</a:t>
            </a:r>
          </a:p>
          <a:p>
            <a:r>
              <a:rPr lang="en-GB" dirty="0"/>
              <a:t>Build a strong professional network and seek mentorship opportunities. </a:t>
            </a:r>
          </a:p>
          <a:p>
            <a:pPr marL="0" indent="0">
              <a:buNone/>
            </a:pPr>
            <a:endParaRPr lang="en-GB" dirty="0"/>
          </a:p>
          <a:p>
            <a:pPr marL="0" indent="0">
              <a:buNone/>
            </a:pPr>
            <a:r>
              <a:rPr lang="en-GB" b="1" dirty="0"/>
              <a:t>6. Create a Financial Plan</a:t>
            </a:r>
          </a:p>
          <a:p>
            <a:pPr marL="0" indent="0">
              <a:buNone/>
            </a:pPr>
            <a:endParaRPr lang="en-GB" dirty="0"/>
          </a:p>
          <a:p>
            <a:r>
              <a:rPr lang="en-GB" dirty="0"/>
              <a:t>Set clear short-term and long-term goals (e.g., emergency fund, home purchase, retirement).</a:t>
            </a:r>
          </a:p>
          <a:p>
            <a:r>
              <a:rPr lang="en-GB" dirty="0"/>
              <a:t>Track expenses and maintain a realistic budget.</a:t>
            </a:r>
          </a:p>
          <a:p>
            <a:r>
              <a:rPr lang="en-GB" dirty="0"/>
              <a:t>Schedule regular financial check-ins to adjust as life changes. </a:t>
            </a:r>
          </a:p>
          <a:p>
            <a:pPr marL="0" indent="0">
              <a:buNone/>
            </a:pPr>
            <a:endParaRPr lang="en-GB" dirty="0"/>
          </a:p>
          <a:p>
            <a:pPr marL="0" indent="0">
              <a:buNone/>
            </a:pPr>
            <a:endParaRPr lang="en-US" dirty="0"/>
          </a:p>
          <a:p>
            <a:endParaRPr lang="en-US" dirty="0"/>
          </a:p>
        </p:txBody>
      </p:sp>
      <p:grpSp>
        <p:nvGrpSpPr>
          <p:cNvPr id="4" name="Graphic 2">
            <a:extLst>
              <a:ext uri="{FF2B5EF4-FFF2-40B4-BE49-F238E27FC236}">
                <a16:creationId xmlns:a16="http://schemas.microsoft.com/office/drawing/2014/main" id="{47624011-84C3-1AFC-1A8C-3BE88CD881C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A40D977-A921-1F7A-DD6C-479D56BC3327}"/>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9BABFD25-198B-600D-409C-2D0CE6D03A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827297-A11F-1F21-048B-64D40B17C5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AB37B03C-31AC-9BD5-E024-406EDC7A6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1F673F4-8A7B-2610-292F-EA6E534C817F}"/>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86E1E5E-E917-5555-3085-B5581857F3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1F47240-91B1-1A92-AC81-106C15A4826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604F808D-E025-56EB-6F23-83B37BCB52C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60A752F-BA93-B1ED-0297-3F874D6851E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00054F0-9E8A-2BBF-B6FD-5D566E41D1B3}"/>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6FAC72B9-5A06-3C9E-F5FF-03542D44920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345BF61-83E4-FDD0-CB67-1A26032489F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75859CD-0A1F-B2F8-41D7-2975C360F6F6}"/>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A72A019-D06A-E874-8105-B2F750A279C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2B455DD4-B913-7F39-C5A4-41F83A2FFE56}"/>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EC6EEA76-A96A-DB1A-D196-93FEC74CA2D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F160634F-96ED-7302-7B6C-40701058935F}"/>
              </a:ext>
            </a:extLst>
          </p:cNvPr>
          <p:cNvSpPr/>
          <p:nvPr/>
        </p:nvSpPr>
        <p:spPr>
          <a:xfrm>
            <a:off x="5005388" y="1821601"/>
            <a:ext cx="1981199" cy="18788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4F0F6A39-5C2B-1D9F-7198-A1C2FAE1C7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C8C256E9-7B30-CCFE-90EE-651D44872A5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0B5CA59-20DC-D22B-30ED-2557A3A3606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4A6160F-9C97-D0E7-DB5C-D6482887C01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BAB96E2-107B-52DA-E3D6-B9BBE82C5FC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D4175EB-EBBD-F603-270B-476BA09B5A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D18C4BD-077A-40E6-DD15-170E55B827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D830999A-A8A1-6260-EC94-303333F829F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94274B23-C125-8F49-EBC4-D4140570368F}"/>
              </a:ext>
            </a:extLst>
          </p:cNvPr>
          <p:cNvSpPr/>
          <p:nvPr/>
        </p:nvSpPr>
        <p:spPr>
          <a:xfrm>
            <a:off x="5005388" y="4188567"/>
            <a:ext cx="1981199" cy="212651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ed Rectangle 30">
            <a:extLst>
              <a:ext uri="{FF2B5EF4-FFF2-40B4-BE49-F238E27FC236}">
                <a16:creationId xmlns:a16="http://schemas.microsoft.com/office/drawing/2014/main" id="{0C375E89-CE6D-0DA6-D4E2-C325A2BB2E18}"/>
              </a:ext>
            </a:extLst>
          </p:cNvPr>
          <p:cNvSpPr/>
          <p:nvPr/>
        </p:nvSpPr>
        <p:spPr>
          <a:xfrm>
            <a:off x="5005388" y="6846045"/>
            <a:ext cx="1981199" cy="2869458"/>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a:extLst>
              <a:ext uri="{FF2B5EF4-FFF2-40B4-BE49-F238E27FC236}">
                <a16:creationId xmlns:a16="http://schemas.microsoft.com/office/drawing/2014/main" id="{69B131AB-11B0-3BA1-0744-09B7B3C866EE}"/>
              </a:ext>
            </a:extLst>
          </p:cNvPr>
          <p:cNvGrpSpPr/>
          <p:nvPr/>
        </p:nvGrpSpPr>
        <p:grpSpPr>
          <a:xfrm>
            <a:off x="5117082" y="3993388"/>
            <a:ext cx="1410856" cy="406400"/>
            <a:chOff x="1590175" y="6032510"/>
            <a:chExt cx="1410856" cy="406400"/>
          </a:xfrm>
        </p:grpSpPr>
        <p:sp>
          <p:nvSpPr>
            <p:cNvPr id="34" name="Rectangle 33">
              <a:extLst>
                <a:ext uri="{FF2B5EF4-FFF2-40B4-BE49-F238E27FC236}">
                  <a16:creationId xmlns:a16="http://schemas.microsoft.com/office/drawing/2014/main" id="{9DE091F5-E40A-A894-DC4D-94A088B8936B}"/>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66ABDD0B-17F0-9D6D-D5B9-872C26D59297}"/>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Text Placeholder 122">
              <a:extLst>
                <a:ext uri="{FF2B5EF4-FFF2-40B4-BE49-F238E27FC236}">
                  <a16:creationId xmlns:a16="http://schemas.microsoft.com/office/drawing/2014/main" id="{BAAA3CC3-DC94-95C9-9EAC-9777C3E8C12C}"/>
                </a:ext>
              </a:extLst>
            </p:cNvPr>
            <p:cNvSpPr txBox="1">
              <a:spLocks/>
            </p:cNvSpPr>
            <p:nvPr/>
          </p:nvSpPr>
          <p:spPr>
            <a:xfrm>
              <a:off x="1981384" y="6096239"/>
              <a:ext cx="101964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Video</a:t>
              </a:r>
            </a:p>
          </p:txBody>
        </p:sp>
        <p:sp>
          <p:nvSpPr>
            <p:cNvPr id="43" name="Oval 42">
              <a:extLst>
                <a:ext uri="{FF2B5EF4-FFF2-40B4-BE49-F238E27FC236}">
                  <a16:creationId xmlns:a16="http://schemas.microsoft.com/office/drawing/2014/main" id="{6895CA8F-8977-2614-8078-68C8A841B91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4" name="Graphic 37">
              <a:extLst>
                <a:ext uri="{FF2B5EF4-FFF2-40B4-BE49-F238E27FC236}">
                  <a16:creationId xmlns:a16="http://schemas.microsoft.com/office/drawing/2014/main" id="{C00416B0-1D3B-5D9F-A0B7-6C094072A1A9}"/>
                </a:ext>
              </a:extLst>
            </p:cNvPr>
            <p:cNvGrpSpPr/>
            <p:nvPr/>
          </p:nvGrpSpPr>
          <p:grpSpPr>
            <a:xfrm>
              <a:off x="1681004" y="6103086"/>
              <a:ext cx="222223" cy="251941"/>
              <a:chOff x="5159654" y="1141193"/>
              <a:chExt cx="1211223" cy="1373202"/>
            </a:xfrm>
            <a:solidFill>
              <a:schemeClr val="bg1"/>
            </a:solidFill>
          </p:grpSpPr>
          <p:sp>
            <p:nvSpPr>
              <p:cNvPr id="45" name="Freeform 44">
                <a:extLst>
                  <a:ext uri="{FF2B5EF4-FFF2-40B4-BE49-F238E27FC236}">
                    <a16:creationId xmlns:a16="http://schemas.microsoft.com/office/drawing/2014/main" id="{E6CD6F96-9CD5-624F-111B-841E251FC5CF}"/>
                  </a:ext>
                </a:extLst>
              </p:cNvPr>
              <p:cNvSpPr/>
              <p:nvPr/>
            </p:nvSpPr>
            <p:spPr>
              <a:xfrm>
                <a:off x="5159654" y="1141193"/>
                <a:ext cx="1211223" cy="1373202"/>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57E0388C-BE6C-1F7B-507D-01BF089FFBD4}"/>
                  </a:ext>
                </a:extLst>
              </p:cNvPr>
              <p:cNvSpPr/>
              <p:nvPr/>
            </p:nvSpPr>
            <p:spPr>
              <a:xfrm>
                <a:off x="5761493" y="2460827"/>
                <a:ext cx="57855" cy="5356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D3E1B377-3DE5-E229-6883-F61176D6AF53}"/>
                  </a:ext>
                </a:extLst>
              </p:cNvPr>
              <p:cNvSpPr/>
              <p:nvPr/>
            </p:nvSpPr>
            <p:spPr>
              <a:xfrm>
                <a:off x="5680012" y="2064595"/>
                <a:ext cx="293786" cy="338017"/>
              </a:xfrm>
              <a:custGeom>
                <a:avLst/>
                <a:gdLst>
                  <a:gd name="connsiteX0" fmla="*/ 29184 w 293786"/>
                  <a:gd name="connsiteY0" fmla="*/ 0 h 338017"/>
                  <a:gd name="connsiteX1" fmla="*/ 58664 w 293786"/>
                  <a:gd name="connsiteY1" fmla="*/ 12362 h 338017"/>
                  <a:gd name="connsiteX2" fmla="*/ 269775 w 293786"/>
                  <a:gd name="connsiteY2" fmla="*/ 134084 h 338017"/>
                  <a:gd name="connsiteX3" fmla="*/ 282137 w 293786"/>
                  <a:gd name="connsiteY3" fmla="*/ 185435 h 338017"/>
                  <a:gd name="connsiteX4" fmla="*/ 51056 w 293786"/>
                  <a:gd name="connsiteY4" fmla="*/ 319520 h 338017"/>
                  <a:gd name="connsiteX5" fmla="*/ 3508 w 293786"/>
                  <a:gd name="connsiteY5" fmla="*/ 299550 h 338017"/>
                  <a:gd name="connsiteX6" fmla="*/ 3508 w 293786"/>
                  <a:gd name="connsiteY6" fmla="*/ 28529 h 338017"/>
                  <a:gd name="connsiteX7" fmla="*/ 29184 w 293786"/>
                  <a:gd name="connsiteY7" fmla="*/ 951 h 338017"/>
                  <a:gd name="connsiteX8" fmla="*/ 57713 w 293786"/>
                  <a:gd name="connsiteY8" fmla="*/ 74174 h 338017"/>
                  <a:gd name="connsiteX9" fmla="*/ 57713 w 293786"/>
                  <a:gd name="connsiteY9" fmla="*/ 251051 h 338017"/>
                  <a:gd name="connsiteX10" fmla="*/ 210816 w 293786"/>
                  <a:gd name="connsiteY10" fmla="*/ 161662 h 338017"/>
                  <a:gd name="connsiteX11" fmla="*/ 57713 w 293786"/>
                  <a:gd name="connsiteY11" fmla="*/ 74174 h 3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786" h="338017">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grpFill/>
              <a:ln w="9502" cap="flat">
                <a:noFill/>
                <a:prstDash val="solid"/>
                <a:miter/>
              </a:ln>
            </p:spPr>
            <p:txBody>
              <a:bodyPr rtlCol="0" anchor="ctr"/>
              <a:lstStyle/>
              <a:p>
                <a:endParaRPr lang="en-US" dirty="0"/>
              </a:p>
            </p:txBody>
          </p:sp>
        </p:grpSp>
      </p:grpSp>
      <p:grpSp>
        <p:nvGrpSpPr>
          <p:cNvPr id="51" name="Group 50">
            <a:extLst>
              <a:ext uri="{FF2B5EF4-FFF2-40B4-BE49-F238E27FC236}">
                <a16:creationId xmlns:a16="http://schemas.microsoft.com/office/drawing/2014/main" id="{C3E2E524-8E3E-35ED-947B-7EB959F87BC3}"/>
              </a:ext>
            </a:extLst>
          </p:cNvPr>
          <p:cNvGrpSpPr/>
          <p:nvPr/>
        </p:nvGrpSpPr>
        <p:grpSpPr>
          <a:xfrm>
            <a:off x="5117082" y="6677557"/>
            <a:ext cx="1408796" cy="406400"/>
            <a:chOff x="1597263" y="8431923"/>
            <a:chExt cx="1408796" cy="406400"/>
          </a:xfrm>
        </p:grpSpPr>
        <p:sp>
          <p:nvSpPr>
            <p:cNvPr id="56" name="Rectangle 55">
              <a:extLst>
                <a:ext uri="{FF2B5EF4-FFF2-40B4-BE49-F238E27FC236}">
                  <a16:creationId xmlns:a16="http://schemas.microsoft.com/office/drawing/2014/main" id="{2EE0D9AA-6939-C010-4CFA-00DEADEF5D60}"/>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A2DA22D-5670-3D78-7D9C-B720F4C5D92D}"/>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22">
              <a:extLst>
                <a:ext uri="{FF2B5EF4-FFF2-40B4-BE49-F238E27FC236}">
                  <a16:creationId xmlns:a16="http://schemas.microsoft.com/office/drawing/2014/main" id="{E675D35A-6EE3-3F4B-A5BF-0B85DFFB5412}"/>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Read</a:t>
              </a:r>
            </a:p>
          </p:txBody>
        </p:sp>
        <p:sp>
          <p:nvSpPr>
            <p:cNvPr id="59" name="Oval 58">
              <a:extLst>
                <a:ext uri="{FF2B5EF4-FFF2-40B4-BE49-F238E27FC236}">
                  <a16:creationId xmlns:a16="http://schemas.microsoft.com/office/drawing/2014/main" id="{6CC21E30-8671-3126-BBD0-F194030BB68C}"/>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aphic 37">
              <a:extLst>
                <a:ext uri="{FF2B5EF4-FFF2-40B4-BE49-F238E27FC236}">
                  <a16:creationId xmlns:a16="http://schemas.microsoft.com/office/drawing/2014/main" id="{B5743AEB-D643-BB5D-5FF8-82E5407CAA11}"/>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165C4C58-B148-4482-5167-A9BFBE7F640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043F5C40-AA10-1F3E-E2C7-C89C75A08EF5}"/>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69717330-2AA8-E87E-3CC9-E3948B1E97BE}"/>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F0D9E2E4-5BE6-5353-74C2-F908F427478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0A3E10AC-6DF1-F953-2DEB-C98E99E12CC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80" name="Text Placeholder 7">
            <a:extLst>
              <a:ext uri="{FF2B5EF4-FFF2-40B4-BE49-F238E27FC236}">
                <a16:creationId xmlns:a16="http://schemas.microsoft.com/office/drawing/2014/main" id="{185D3732-6F34-70FC-3B8E-C50C383EE2AB}"/>
              </a:ext>
            </a:extLst>
          </p:cNvPr>
          <p:cNvSpPr txBox="1">
            <a:spLocks/>
          </p:cNvSpPr>
          <p:nvPr/>
        </p:nvSpPr>
        <p:spPr>
          <a:xfrm>
            <a:off x="5199841" y="2048612"/>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Start today</a:t>
            </a:r>
          </a:p>
          <a:p>
            <a:r>
              <a:rPr lang="en-US" dirty="0"/>
              <a:t>Calculate what you need for 3 – 6 months</a:t>
            </a:r>
          </a:p>
          <a:p>
            <a:r>
              <a:rPr lang="en-US" dirty="0"/>
              <a:t>Use a banking app to help you manage your money</a:t>
            </a:r>
          </a:p>
          <a:p>
            <a:r>
              <a:rPr lang="en-US" dirty="0"/>
              <a:t>Stay consistent and save every week</a:t>
            </a:r>
          </a:p>
          <a:p>
            <a:r>
              <a:rPr lang="en-US" dirty="0"/>
              <a:t>Refill your fund once you use any of it</a:t>
            </a:r>
          </a:p>
          <a:p>
            <a:pPr marL="0" indent="0">
              <a:buNone/>
            </a:pPr>
            <a:endParaRPr lang="en-US" dirty="0"/>
          </a:p>
        </p:txBody>
      </p:sp>
      <p:sp>
        <p:nvSpPr>
          <p:cNvPr id="81" name="Text Placeholder 7">
            <a:extLst>
              <a:ext uri="{FF2B5EF4-FFF2-40B4-BE49-F238E27FC236}">
                <a16:creationId xmlns:a16="http://schemas.microsoft.com/office/drawing/2014/main" id="{025A70E8-FCF0-5C93-EB90-0F1B12AFD783}"/>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en-US" dirty="0">
                <a:hlinkClick r:id="rId2"/>
              </a:rPr>
              <a:t>Watch this video </a:t>
            </a:r>
            <a:r>
              <a:rPr lang="en-US" dirty="0"/>
              <a:t>to learn a simple money mapping process to help you take the first steps towards building your financial safety net. </a:t>
            </a:r>
          </a:p>
          <a:p>
            <a:pPr marL="0" indent="0">
              <a:buNone/>
            </a:pPr>
            <a:endParaRPr lang="en-US" dirty="0"/>
          </a:p>
          <a:p>
            <a:pPr marL="0" indent="0">
              <a:buNone/>
            </a:pPr>
            <a:r>
              <a:rPr lang="en-US" dirty="0"/>
              <a:t>. </a:t>
            </a:r>
          </a:p>
          <a:p>
            <a:pPr marL="0" indent="0">
              <a:buNone/>
            </a:pPr>
            <a:endParaRPr lang="en-US" dirty="0"/>
          </a:p>
        </p:txBody>
      </p:sp>
      <p:sp>
        <p:nvSpPr>
          <p:cNvPr id="82" name="Text Placeholder 7">
            <a:extLst>
              <a:ext uri="{FF2B5EF4-FFF2-40B4-BE49-F238E27FC236}">
                <a16:creationId xmlns:a16="http://schemas.microsoft.com/office/drawing/2014/main" id="{A90ABDCF-FF82-D60C-78CC-2CE94933635A}"/>
              </a:ext>
            </a:extLst>
          </p:cNvPr>
          <p:cNvSpPr txBox="1">
            <a:spLocks/>
          </p:cNvSpPr>
          <p:nvPr/>
        </p:nvSpPr>
        <p:spPr>
          <a:xfrm>
            <a:off x="5215915" y="7229013"/>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dirty="0"/>
              <a:t>Financial independence is the key to true freedom and choice in every woman’s life. Women often face unique challenges in achieving financial autonomy, from wage gaps to career interruptions.</a:t>
            </a:r>
            <a:r>
              <a:rPr lang="en-US" dirty="0"/>
              <a:t> </a:t>
            </a:r>
            <a:r>
              <a:rPr lang="en-US" dirty="0">
                <a:hlinkClick r:id="rId3"/>
              </a:rPr>
              <a:t>Read </a:t>
            </a:r>
            <a:r>
              <a:rPr lang="en-US" dirty="0"/>
              <a:t>why it is more important than ever for women to be financially independent.</a:t>
            </a:r>
          </a:p>
          <a:p>
            <a:pPr marL="0" indent="0">
              <a:buNone/>
            </a:pPr>
            <a:endParaRPr lang="en-US" dirty="0"/>
          </a:p>
        </p:txBody>
      </p:sp>
      <p:grpSp>
        <p:nvGrpSpPr>
          <p:cNvPr id="6" name="Group 5">
            <a:extLst>
              <a:ext uri="{FF2B5EF4-FFF2-40B4-BE49-F238E27FC236}">
                <a16:creationId xmlns:a16="http://schemas.microsoft.com/office/drawing/2014/main" id="{4F1A4086-BBBD-30D5-6F21-4D1340C36F15}"/>
              </a:ext>
            </a:extLst>
          </p:cNvPr>
          <p:cNvGrpSpPr/>
          <p:nvPr/>
        </p:nvGrpSpPr>
        <p:grpSpPr>
          <a:xfrm>
            <a:off x="5115860" y="1600151"/>
            <a:ext cx="926198" cy="406400"/>
            <a:chOff x="1997756" y="3611831"/>
            <a:chExt cx="926198" cy="406400"/>
          </a:xfrm>
        </p:grpSpPr>
        <p:grpSp>
          <p:nvGrpSpPr>
            <p:cNvPr id="26" name="Group 25">
              <a:extLst>
                <a:ext uri="{FF2B5EF4-FFF2-40B4-BE49-F238E27FC236}">
                  <a16:creationId xmlns:a16="http://schemas.microsoft.com/office/drawing/2014/main" id="{0EC92175-C941-F881-B30F-5E02DFC90AAC}"/>
                </a:ext>
              </a:extLst>
            </p:cNvPr>
            <p:cNvGrpSpPr/>
            <p:nvPr/>
          </p:nvGrpSpPr>
          <p:grpSpPr>
            <a:xfrm>
              <a:off x="1997756" y="3611831"/>
              <a:ext cx="926198" cy="406400"/>
              <a:chOff x="1590175" y="6032510"/>
              <a:chExt cx="926198" cy="406400"/>
            </a:xfrm>
          </p:grpSpPr>
          <p:sp>
            <p:nvSpPr>
              <p:cNvPr id="38" name="Rectangle 37">
                <a:extLst>
                  <a:ext uri="{FF2B5EF4-FFF2-40B4-BE49-F238E27FC236}">
                    <a16:creationId xmlns:a16="http://schemas.microsoft.com/office/drawing/2014/main" id="{9AAFE926-039A-D9C2-2A4C-3E4D66F6E903}"/>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38">
                <a:extLst>
                  <a:ext uri="{FF2B5EF4-FFF2-40B4-BE49-F238E27FC236}">
                    <a16:creationId xmlns:a16="http://schemas.microsoft.com/office/drawing/2014/main" id="{D8F28B64-9F38-5CC3-F168-85A981B52F24}"/>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Text Placeholder 122">
                <a:extLst>
                  <a:ext uri="{FF2B5EF4-FFF2-40B4-BE49-F238E27FC236}">
                    <a16:creationId xmlns:a16="http://schemas.microsoft.com/office/drawing/2014/main" id="{4BA19EC7-C106-F32F-44B5-133A20BD52CD}"/>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48" name="Oval 47">
                <a:extLst>
                  <a:ext uri="{FF2B5EF4-FFF2-40B4-BE49-F238E27FC236}">
                    <a16:creationId xmlns:a16="http://schemas.microsoft.com/office/drawing/2014/main" id="{18C00A78-60DD-8078-8074-1BB2BB44658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Freeform 48">
                <a:extLst>
                  <a:ext uri="{FF2B5EF4-FFF2-40B4-BE49-F238E27FC236}">
                    <a16:creationId xmlns:a16="http://schemas.microsoft.com/office/drawing/2014/main" id="{69858852-D0D8-74FE-8D2F-E64689CB12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27" name="Graphic 2">
              <a:extLst>
                <a:ext uri="{FF2B5EF4-FFF2-40B4-BE49-F238E27FC236}">
                  <a16:creationId xmlns:a16="http://schemas.microsoft.com/office/drawing/2014/main" id="{E7A4E59D-DE36-95EF-DC9F-1257B5207492}"/>
                </a:ext>
              </a:extLst>
            </p:cNvPr>
            <p:cNvGrpSpPr/>
            <p:nvPr/>
          </p:nvGrpSpPr>
          <p:grpSpPr>
            <a:xfrm>
              <a:off x="2066238" y="3681850"/>
              <a:ext cx="283418" cy="283423"/>
              <a:chOff x="8736336" y="773976"/>
              <a:chExt cx="925001" cy="925018"/>
            </a:xfrm>
            <a:solidFill>
              <a:schemeClr val="bg1"/>
            </a:solidFill>
          </p:grpSpPr>
          <p:sp>
            <p:nvSpPr>
              <p:cNvPr id="28" name="Freeform 27">
                <a:extLst>
                  <a:ext uri="{FF2B5EF4-FFF2-40B4-BE49-F238E27FC236}">
                    <a16:creationId xmlns:a16="http://schemas.microsoft.com/office/drawing/2014/main" id="{09A6FF82-AA38-7160-8753-C1652DEC3DE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9" name="Freeform 28">
                <a:extLst>
                  <a:ext uri="{FF2B5EF4-FFF2-40B4-BE49-F238E27FC236}">
                    <a16:creationId xmlns:a16="http://schemas.microsoft.com/office/drawing/2014/main" id="{5CF1D2F1-2344-323F-D19F-274E63B99E24}"/>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0" name="Freeform 29">
                <a:extLst>
                  <a:ext uri="{FF2B5EF4-FFF2-40B4-BE49-F238E27FC236}">
                    <a16:creationId xmlns:a16="http://schemas.microsoft.com/office/drawing/2014/main" id="{AF1931FD-274B-F160-91C4-828AF8FCFFE6}"/>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2" name="Freeform 31">
                <a:extLst>
                  <a:ext uri="{FF2B5EF4-FFF2-40B4-BE49-F238E27FC236}">
                    <a16:creationId xmlns:a16="http://schemas.microsoft.com/office/drawing/2014/main" id="{CE0CD796-D61E-91C0-B5E6-6D18F7AB111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5" name="Freeform 34">
                <a:extLst>
                  <a:ext uri="{FF2B5EF4-FFF2-40B4-BE49-F238E27FC236}">
                    <a16:creationId xmlns:a16="http://schemas.microsoft.com/office/drawing/2014/main" id="{1B597F0B-D655-E860-1D9A-63A79498680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6" name="Freeform 35">
                <a:extLst>
                  <a:ext uri="{FF2B5EF4-FFF2-40B4-BE49-F238E27FC236}">
                    <a16:creationId xmlns:a16="http://schemas.microsoft.com/office/drawing/2014/main" id="{E3520A10-03C9-BB70-90AA-19B6D06AFC9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F1F979FD-3BE8-397B-77A2-9AD8F3991BDD}"/>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96138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B26D3150-06B1-EB2A-7371-73D6504B548D}"/>
              </a:ext>
            </a:extLst>
          </p:cNvPr>
          <p:cNvSpPr>
            <a:spLocks noGrp="1"/>
          </p:cNvSpPr>
          <p:nvPr>
            <p:ph type="body" sz="quarter" idx="64"/>
          </p:nvPr>
        </p:nvSpPr>
        <p:spPr>
          <a:xfrm>
            <a:off x="1704813" y="1874521"/>
            <a:ext cx="3060000" cy="7588456"/>
          </a:xfrm>
        </p:spPr>
        <p:txBody>
          <a:bodyPr/>
          <a:lstStyle/>
          <a:p>
            <a:endParaRPr lang="en-US" dirty="0"/>
          </a:p>
          <a:p>
            <a:endParaRPr lang="en-US" dirty="0"/>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5005388" y="1821601"/>
            <a:ext cx="1981199" cy="18788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5005388" y="4188566"/>
            <a:ext cx="1981199" cy="5241183"/>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5153229" y="2147017"/>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lvl="0"/>
            <a:r>
              <a:rPr lang="en-IE" dirty="0"/>
              <a:t>Review your employment contract for insurance benefits.</a:t>
            </a:r>
          </a:p>
          <a:p>
            <a:pPr lvl="0"/>
            <a:r>
              <a:rPr lang="en-IE" dirty="0"/>
              <a:t>Compare policies online using EU-wide comparison tools.</a:t>
            </a:r>
          </a:p>
          <a:p>
            <a:pPr lvl="0"/>
            <a:r>
              <a:rPr lang="en-IE" dirty="0"/>
              <a:t>Start small—basic coverage is better than none.</a:t>
            </a:r>
          </a:p>
          <a:p>
            <a:pPr marL="0" indent="0">
              <a:buNone/>
            </a:pPr>
            <a:endParaRPr lang="en-US" dirty="0"/>
          </a:p>
          <a:p>
            <a:pPr marL="0" indent="0">
              <a:buNone/>
            </a:pPr>
            <a:endParaRPr lang="en-US" dirty="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5216314" y="4775852"/>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b="1" dirty="0"/>
              <a:t>Emma, a 31-year-old graphic designer, </a:t>
            </a:r>
            <a:r>
              <a:rPr lang="en-GB" dirty="0"/>
              <a:t>recently moved to a new city to start her dream job. </a:t>
            </a:r>
          </a:p>
          <a:p>
            <a:pPr marL="0" indent="0">
              <a:buNone/>
            </a:pPr>
            <a:endParaRPr lang="en-GB" dirty="0"/>
          </a:p>
          <a:p>
            <a:pPr marL="0" indent="0">
              <a:buNone/>
            </a:pPr>
            <a:r>
              <a:rPr lang="en-GB" dirty="0"/>
              <a:t>With her newfound independence, she realised the importance of securing insurance to protect her health, belongings, and future. </a:t>
            </a:r>
          </a:p>
          <a:p>
            <a:pPr marL="0" indent="0">
              <a:buNone/>
            </a:pPr>
            <a:endParaRPr lang="en-GB" dirty="0"/>
          </a:p>
          <a:p>
            <a:pPr marL="0" indent="0">
              <a:buNone/>
            </a:pPr>
            <a:r>
              <a:rPr lang="en-GB" dirty="0"/>
              <a:t>Emma had little prior experience with insurance and felt overwhelmed by the options available. </a:t>
            </a:r>
          </a:p>
          <a:p>
            <a:pPr marL="0" indent="0">
              <a:buNone/>
            </a:pPr>
            <a:endParaRPr lang="en-GB" dirty="0"/>
          </a:p>
          <a:p>
            <a:pPr marL="0" indent="0">
              <a:buNone/>
            </a:pPr>
            <a:r>
              <a:rPr lang="en-GB" dirty="0"/>
              <a:t>Read how Emma found the right insurance for her in our interview </a:t>
            </a:r>
            <a:r>
              <a:rPr lang="en-GB" dirty="0">
                <a:highlight>
                  <a:srgbClr val="FFFF00"/>
                </a:highlight>
              </a:rPr>
              <a:t>LINK</a:t>
            </a:r>
          </a:p>
          <a:p>
            <a:pPr marL="0" indent="0">
              <a:buNone/>
            </a:pPr>
            <a:r>
              <a:rPr lang="en-US" dirty="0"/>
              <a:t> </a:t>
            </a:r>
          </a:p>
          <a:p>
            <a:pPr marL="0" indent="0">
              <a:buNone/>
            </a:pPr>
            <a:endParaRPr lang="en-US" dirty="0"/>
          </a:p>
        </p:txBody>
      </p:sp>
      <p:grpSp>
        <p:nvGrpSpPr>
          <p:cNvPr id="116" name="Group 115">
            <a:extLst>
              <a:ext uri="{FF2B5EF4-FFF2-40B4-BE49-F238E27FC236}">
                <a16:creationId xmlns:a16="http://schemas.microsoft.com/office/drawing/2014/main" id="{EE977BCE-BF0D-5879-CDF7-E3E4C92F0B33}"/>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98225027-9ABE-6B1B-8DAD-3180B64BB409}"/>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D4EB0175-BCE3-E8DD-DAD8-D8DBF9BCBE8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D3A776EE-F5D5-705D-33BA-560FDA4A5639}"/>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E614FBCC-D97C-4B94-AE60-09CB94DB149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128" name="Oval 127">
                <a:extLst>
                  <a:ext uri="{FF2B5EF4-FFF2-40B4-BE49-F238E27FC236}">
                    <a16:creationId xmlns:a16="http://schemas.microsoft.com/office/drawing/2014/main" id="{328A63F9-3089-AFB0-B7B1-231D21991B5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38F03783-9651-2693-F1AA-92930393F4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8" name="Group 117">
              <a:extLst>
                <a:ext uri="{FF2B5EF4-FFF2-40B4-BE49-F238E27FC236}">
                  <a16:creationId xmlns:a16="http://schemas.microsoft.com/office/drawing/2014/main" id="{4ED69BE3-5B2A-531E-239D-EDACDABAE652}"/>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25DF8189-16B2-926B-7B8C-46312C6DA705}"/>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0A3DB77A-54FD-E3DF-F409-5A13FFA9572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A8F74200-6D85-E67E-3C4E-6CB6DCC432B6}"/>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6BAE4561-B0D5-E2B4-A3A1-C6F9F86B868F}"/>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CB058988-D692-4AFD-3FC9-CD812932CAF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20" name="Oval Callout 119">
                <a:extLst>
                  <a:ext uri="{FF2B5EF4-FFF2-40B4-BE49-F238E27FC236}">
                    <a16:creationId xmlns:a16="http://schemas.microsoft.com/office/drawing/2014/main" id="{D7500839-70B4-C9CB-5185-B047F6BAA4D3}"/>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30" name="Group 129">
            <a:extLst>
              <a:ext uri="{FF2B5EF4-FFF2-40B4-BE49-F238E27FC236}">
                <a16:creationId xmlns:a16="http://schemas.microsoft.com/office/drawing/2014/main" id="{201F8D39-7EC2-3324-B2E0-943DE2DB6FFA}"/>
              </a:ext>
            </a:extLst>
          </p:cNvPr>
          <p:cNvGrpSpPr/>
          <p:nvPr/>
        </p:nvGrpSpPr>
        <p:grpSpPr>
          <a:xfrm>
            <a:off x="5101910" y="4039575"/>
            <a:ext cx="1642604" cy="406400"/>
            <a:chOff x="1972947" y="5649738"/>
            <a:chExt cx="1642604" cy="406400"/>
          </a:xfrm>
        </p:grpSpPr>
        <p:sp>
          <p:nvSpPr>
            <p:cNvPr id="131" name="Rectangle 130">
              <a:extLst>
                <a:ext uri="{FF2B5EF4-FFF2-40B4-BE49-F238E27FC236}">
                  <a16:creationId xmlns:a16="http://schemas.microsoft.com/office/drawing/2014/main" id="{99626C98-6228-69B4-12D5-1941927FBCA4}"/>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09DB0C96-BA5B-4DB8-667E-E26C1DD99B99}"/>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793D6165-B601-6E31-BCFA-7B9DC67B52DF}"/>
                </a:ext>
              </a:extLst>
            </p:cNvPr>
            <p:cNvSpPr txBox="1">
              <a:spLocks/>
            </p:cNvSpPr>
            <p:nvPr/>
          </p:nvSpPr>
          <p:spPr>
            <a:xfrm>
              <a:off x="2364155" y="5713467"/>
              <a:ext cx="1251396"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Case Study</a:t>
              </a:r>
            </a:p>
          </p:txBody>
        </p:sp>
        <p:sp>
          <p:nvSpPr>
            <p:cNvPr id="134" name="Oval 133">
              <a:extLst>
                <a:ext uri="{FF2B5EF4-FFF2-40B4-BE49-F238E27FC236}">
                  <a16:creationId xmlns:a16="http://schemas.microsoft.com/office/drawing/2014/main" id="{72C1586B-3707-46E9-E9F7-4D766E88A30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F8235026-478A-D8AF-0E47-EBD9748AB7A0}"/>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33C1AA2C-271C-4AD2-4C71-EB9E2CB95FF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984ECE9D-DB3D-5131-28FE-0FFAD4905B1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443E3138-7993-AE99-0EE5-DBF9B3FE3BF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5D5047D2-4ACF-1EC7-DD59-FCC470049A3F}"/>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76C62E9C-5E34-1258-B306-3AB54CB8E71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6" name="TextBox 5">
            <a:extLst>
              <a:ext uri="{FF2B5EF4-FFF2-40B4-BE49-F238E27FC236}">
                <a16:creationId xmlns:a16="http://schemas.microsoft.com/office/drawing/2014/main" id="{E7CAF297-1C1D-158A-BF7E-FD6547810EAE}"/>
              </a:ext>
            </a:extLst>
          </p:cNvPr>
          <p:cNvSpPr txBox="1"/>
          <p:nvPr/>
        </p:nvSpPr>
        <p:spPr>
          <a:xfrm>
            <a:off x="1513540" y="1804351"/>
            <a:ext cx="3196422" cy="8032968"/>
          </a:xfrm>
          <a:prstGeom prst="rect">
            <a:avLst/>
          </a:prstGeom>
          <a:noFill/>
        </p:spPr>
        <p:txBody>
          <a:bodyPr wrap="square">
            <a:spAutoFit/>
          </a:bodyPr>
          <a:lstStyle/>
          <a:p>
            <a:pPr marL="0" indent="0">
              <a:buNone/>
            </a:pPr>
            <a:r>
              <a:rPr lang="en-US" sz="1100" b="1" dirty="0">
                <a:solidFill>
                  <a:srgbClr val="1E2879"/>
                </a:solidFill>
              </a:rPr>
              <a:t>If you are starting your career this may be the first time you have had to consider purchasing insurance.  With a wide range of options, it may seem daunting at first to choose the best options for you, so it is important to inform and educate yourself and make the decisions that best meet your needs.</a:t>
            </a:r>
          </a:p>
          <a:p>
            <a:pPr marL="0" indent="0">
              <a:buNone/>
            </a:pPr>
            <a:endParaRPr lang="en-US" sz="1400" b="1" dirty="0">
              <a:solidFill>
                <a:srgbClr val="4763AE"/>
              </a:solidFill>
            </a:endParaRPr>
          </a:p>
          <a:p>
            <a:pPr marL="0" indent="0">
              <a:buNone/>
            </a:pPr>
            <a:r>
              <a:rPr lang="en-US" sz="1400" b="1" dirty="0">
                <a:solidFill>
                  <a:srgbClr val="4763AE"/>
                </a:solidFill>
              </a:rPr>
              <a:t>Key Considerations</a:t>
            </a:r>
          </a:p>
          <a:p>
            <a:pPr marL="0" indent="0">
              <a:buNone/>
            </a:pPr>
            <a:endParaRPr lang="en-US" sz="1400" b="1" dirty="0">
              <a:solidFill>
                <a:srgbClr val="4763AE"/>
              </a:solidFill>
            </a:endParaRPr>
          </a:p>
          <a:p>
            <a:pPr marL="171450" indent="-171450">
              <a:buFont typeface="Arial" panose="020B0604020202020204" pitchFamily="34" charset="0"/>
              <a:buChar char="•"/>
            </a:pPr>
            <a:r>
              <a:rPr lang="en-US" sz="1100" dirty="0">
                <a:solidFill>
                  <a:srgbClr val="1E2879"/>
                </a:solidFill>
              </a:rPr>
              <a:t>You may be starting your first job, renting a home or beginning to build savings.  Perhaps you are repaying student debts.</a:t>
            </a:r>
          </a:p>
          <a:p>
            <a:pPr marL="171450" indent="-171450">
              <a:buFont typeface="Arial" panose="020B0604020202020204" pitchFamily="34" charset="0"/>
              <a:buChar char="•"/>
            </a:pPr>
            <a:r>
              <a:rPr lang="en-US" sz="1100" dirty="0">
                <a:solidFill>
                  <a:srgbClr val="1E2879"/>
                </a:solidFill>
              </a:rPr>
              <a:t>You may not have dependents yet, but projecting your income is critical</a:t>
            </a:r>
          </a:p>
          <a:p>
            <a:pPr marL="171450" indent="-171450">
              <a:buFont typeface="Arial" panose="020B0604020202020204" pitchFamily="34" charset="0"/>
              <a:buChar char="•"/>
            </a:pPr>
            <a:r>
              <a:rPr lang="en-US" sz="1100" dirty="0">
                <a:solidFill>
                  <a:srgbClr val="1E2879"/>
                </a:solidFill>
              </a:rPr>
              <a:t>You need to understand any employer benefits you are entitled to</a:t>
            </a:r>
          </a:p>
          <a:p>
            <a:pPr marL="171450" indent="-171450">
              <a:buFont typeface="Arial" panose="020B0604020202020204" pitchFamily="34" charset="0"/>
              <a:buChar char="•"/>
            </a:pPr>
            <a:r>
              <a:rPr lang="en-US" sz="1100" dirty="0">
                <a:solidFill>
                  <a:srgbClr val="1E2879"/>
                </a:solidFill>
              </a:rPr>
              <a:t>Now is the time to start building an Emergency Fund.</a:t>
            </a:r>
          </a:p>
          <a:p>
            <a:pPr marL="0" indent="0">
              <a:buNone/>
            </a:pPr>
            <a:endParaRPr lang="en-US" sz="1400" b="1" dirty="0">
              <a:solidFill>
                <a:srgbClr val="4763AE"/>
              </a:solidFill>
            </a:endParaRPr>
          </a:p>
          <a:p>
            <a:pPr marL="0" indent="0">
              <a:buNone/>
            </a:pPr>
            <a:endParaRPr lang="en-US" sz="1400" b="1" dirty="0">
              <a:solidFill>
                <a:srgbClr val="4763AE"/>
              </a:solidFill>
            </a:endParaRPr>
          </a:p>
          <a:p>
            <a:pPr marL="0" indent="0">
              <a:buNone/>
            </a:pPr>
            <a:r>
              <a:rPr lang="en-US" sz="1400" b="1" dirty="0">
                <a:solidFill>
                  <a:srgbClr val="4763AE"/>
                </a:solidFill>
              </a:rPr>
              <a:t>Challenges</a:t>
            </a:r>
          </a:p>
          <a:p>
            <a:pPr marL="0" indent="0">
              <a:buNone/>
            </a:pPr>
            <a:endParaRPr lang="en-US" sz="1100" b="1" dirty="0"/>
          </a:p>
          <a:p>
            <a:pPr marL="171450" lvl="0" indent="-171450">
              <a:buFont typeface="Arial" panose="020B0604020202020204" pitchFamily="34" charset="0"/>
              <a:buChar char="•"/>
            </a:pPr>
            <a:r>
              <a:rPr lang="en-IE" sz="1100" dirty="0">
                <a:solidFill>
                  <a:srgbClr val="1E2879"/>
                </a:solidFill>
              </a:rPr>
              <a:t>Limited income</a:t>
            </a:r>
          </a:p>
          <a:p>
            <a:pPr marL="0" lvl="0" indent="0">
              <a:buNone/>
            </a:pPr>
            <a:endParaRPr lang="en-IE" sz="1100" dirty="0">
              <a:solidFill>
                <a:srgbClr val="1E2879"/>
              </a:solidFill>
            </a:endParaRPr>
          </a:p>
          <a:p>
            <a:pPr marL="171450" lvl="0" indent="-171450">
              <a:buFont typeface="Arial" panose="020B0604020202020204" pitchFamily="34" charset="0"/>
              <a:buChar char="•"/>
            </a:pPr>
            <a:r>
              <a:rPr lang="en-IE" sz="1100" dirty="0">
                <a:solidFill>
                  <a:srgbClr val="1E2879"/>
                </a:solidFill>
              </a:rPr>
              <a:t>Lack of financial literacy</a:t>
            </a:r>
          </a:p>
          <a:p>
            <a:pPr marL="0" lvl="0" indent="0">
              <a:buNone/>
            </a:pPr>
            <a:endParaRPr lang="en-IE" sz="1100" dirty="0">
              <a:solidFill>
                <a:srgbClr val="1E2879"/>
              </a:solidFill>
            </a:endParaRPr>
          </a:p>
          <a:p>
            <a:pPr marL="171450" lvl="0" indent="-171450">
              <a:buFont typeface="Arial" panose="020B0604020202020204" pitchFamily="34" charset="0"/>
              <a:buChar char="•"/>
            </a:pPr>
            <a:r>
              <a:rPr lang="en-IE" sz="1100" dirty="0">
                <a:solidFill>
                  <a:srgbClr val="1E2879"/>
                </a:solidFill>
              </a:rPr>
              <a:t>Overlooked benefits at work</a:t>
            </a:r>
          </a:p>
          <a:p>
            <a:pPr marL="0" lvl="0" indent="0">
              <a:buNone/>
            </a:pPr>
            <a:endParaRPr lang="en-IE" sz="1100" dirty="0"/>
          </a:p>
          <a:p>
            <a:pPr marL="0" lvl="0" indent="0">
              <a:buNone/>
            </a:pPr>
            <a:endParaRPr lang="en-IE" sz="1100" dirty="0"/>
          </a:p>
          <a:p>
            <a:pPr marL="0" indent="0">
              <a:buNone/>
            </a:pPr>
            <a:r>
              <a:rPr lang="en-IE" sz="1400" b="1" dirty="0">
                <a:solidFill>
                  <a:srgbClr val="4763AE"/>
                </a:solidFill>
              </a:rPr>
              <a:t>Insurance Priorities</a:t>
            </a:r>
          </a:p>
          <a:p>
            <a:pPr marL="0" indent="0">
              <a:buNone/>
            </a:pPr>
            <a:endParaRPr lang="en-IE" sz="1100" b="1" dirty="0">
              <a:solidFill>
                <a:srgbClr val="4763AE"/>
              </a:solidFill>
            </a:endParaRPr>
          </a:p>
          <a:p>
            <a:pPr lvl="0"/>
            <a:r>
              <a:rPr lang="en-IE" sz="1100" b="1" dirty="0">
                <a:solidFill>
                  <a:srgbClr val="1E2879"/>
                </a:solidFill>
              </a:rPr>
              <a:t>Health Insurance</a:t>
            </a:r>
            <a:r>
              <a:rPr lang="en-IE" sz="1100" dirty="0">
                <a:solidFill>
                  <a:srgbClr val="1E2879"/>
                </a:solidFill>
              </a:rPr>
              <a:t>: Ensure you’re covered either through your employer or a public scheme</a:t>
            </a:r>
          </a:p>
          <a:p>
            <a:pPr marL="0" lvl="0" indent="0">
              <a:buNone/>
            </a:pPr>
            <a:r>
              <a:rPr lang="en-IE" sz="1100" dirty="0">
                <a:solidFill>
                  <a:srgbClr val="1E2879"/>
                </a:solidFill>
              </a:rPr>
              <a:t>.</a:t>
            </a:r>
          </a:p>
          <a:p>
            <a:pPr lvl="0"/>
            <a:r>
              <a:rPr lang="en-IE" sz="1100" b="1" dirty="0">
                <a:solidFill>
                  <a:srgbClr val="1E2879"/>
                </a:solidFill>
              </a:rPr>
              <a:t>Contents Insurance</a:t>
            </a:r>
            <a:r>
              <a:rPr lang="en-IE" sz="1100" dirty="0">
                <a:solidFill>
                  <a:srgbClr val="1E2879"/>
                </a:solidFill>
              </a:rPr>
              <a:t>: Protect your belongings, especially if renting.</a:t>
            </a:r>
          </a:p>
          <a:p>
            <a:pPr marL="0" lvl="0" indent="0">
              <a:buNone/>
            </a:pPr>
            <a:endParaRPr lang="en-IE" sz="1100" dirty="0">
              <a:solidFill>
                <a:srgbClr val="1E2879"/>
              </a:solidFill>
            </a:endParaRPr>
          </a:p>
          <a:p>
            <a:pPr lvl="0"/>
            <a:r>
              <a:rPr lang="en-IE" sz="1100" b="1" dirty="0">
                <a:solidFill>
                  <a:srgbClr val="1E2879"/>
                </a:solidFill>
              </a:rPr>
              <a:t>Income Protection</a:t>
            </a:r>
            <a:r>
              <a:rPr lang="en-IE" sz="1100" dirty="0">
                <a:solidFill>
                  <a:srgbClr val="1E2879"/>
                </a:solidFill>
              </a:rPr>
              <a:t>: Consider coverage in case of illness or injury.</a:t>
            </a:r>
          </a:p>
          <a:p>
            <a:pPr lvl="0"/>
            <a:endParaRPr lang="en-IE" sz="1100" dirty="0">
              <a:solidFill>
                <a:srgbClr val="1E2879"/>
              </a:solidFill>
            </a:endParaRPr>
          </a:p>
          <a:p>
            <a:pPr lvl="0"/>
            <a:r>
              <a:rPr lang="en-IE" sz="1100" b="1" dirty="0">
                <a:solidFill>
                  <a:srgbClr val="1E2879"/>
                </a:solidFill>
              </a:rPr>
              <a:t>Travel Insurance: </a:t>
            </a:r>
            <a:r>
              <a:rPr lang="en-IE" sz="1100" dirty="0">
                <a:solidFill>
                  <a:srgbClr val="1E2879"/>
                </a:solidFill>
              </a:rPr>
              <a:t>Ensure you upgrade to worldwide insurance for any trips outside Europe, and also upgrade to cover risky activities like skiing before you travel</a:t>
            </a:r>
          </a:p>
        </p:txBody>
      </p:sp>
    </p:spTree>
    <p:extLst>
      <p:ext uri="{BB962C8B-B14F-4D97-AF65-F5344CB8AC3E}">
        <p14:creationId xmlns:p14="http://schemas.microsoft.com/office/powerpoint/2010/main" val="1357967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C38DBE-ABE9-659F-8266-5FCD9A55EE27}"/>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4E174209-C77C-58FC-18BE-0732CFE3DDFE}"/>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B87C2B30-76F3-421B-31F1-79048EE6C90F}"/>
              </a:ext>
            </a:extLst>
          </p:cNvPr>
          <p:cNvSpPr>
            <a:spLocks noGrp="1"/>
          </p:cNvSpPr>
          <p:nvPr>
            <p:ph type="body" sz="quarter" idx="61"/>
          </p:nvPr>
        </p:nvSpPr>
        <p:spPr/>
        <p:txBody>
          <a:bodyPr/>
          <a:lstStyle/>
          <a:p>
            <a:r>
              <a:rPr lang="en-IE" dirty="0"/>
              <a:t>Types of Insurance</a:t>
            </a:r>
          </a:p>
        </p:txBody>
      </p:sp>
      <p:sp>
        <p:nvSpPr>
          <p:cNvPr id="6" name="Text Placeholder 4">
            <a:extLst>
              <a:ext uri="{FF2B5EF4-FFF2-40B4-BE49-F238E27FC236}">
                <a16:creationId xmlns:a16="http://schemas.microsoft.com/office/drawing/2014/main" id="{14F932E4-4BC7-4519-F714-709E95270222}"/>
              </a:ext>
            </a:extLst>
          </p:cNvPr>
          <p:cNvSpPr>
            <a:spLocks noGrp="1"/>
          </p:cNvSpPr>
          <p:nvPr>
            <p:ph type="body" sz="quarter" idx="64"/>
          </p:nvPr>
        </p:nvSpPr>
        <p:spPr>
          <a:xfrm>
            <a:off x="1704975" y="1535113"/>
            <a:ext cx="5238750" cy="8399462"/>
          </a:xfrm>
        </p:spPr>
        <p:txBody>
          <a:bodyPr/>
          <a:lstStyle/>
          <a:p>
            <a:pPr marL="342900" indent="-342900">
              <a:buAutoNum type="arabicPeriod"/>
            </a:pPr>
            <a:r>
              <a:rPr lang="en-GB" sz="1400" b="1" dirty="0">
                <a:solidFill>
                  <a:srgbClr val="4763AE"/>
                </a:solidFill>
              </a:rPr>
              <a:t>Health Insurance</a:t>
            </a:r>
          </a:p>
          <a:p>
            <a:pPr marL="342900" indent="-342900">
              <a:buAutoNum type="arabicPeriod"/>
            </a:pPr>
            <a:endParaRPr lang="en-GB" sz="1400" b="1" dirty="0"/>
          </a:p>
          <a:p>
            <a:pPr marL="0" indent="0">
              <a:buNone/>
            </a:pPr>
            <a:r>
              <a:rPr lang="en-GB" b="1" dirty="0"/>
              <a:t>What It Is:</a:t>
            </a:r>
          </a:p>
          <a:p>
            <a:pPr marL="0" indent="0">
              <a:buNone/>
            </a:pPr>
            <a:r>
              <a:rPr lang="en-GB" dirty="0"/>
              <a:t>Health insurance helps cover the cost of medical care, including doctor visits, hospital stays, surgeries, prescriptions, and sometimes dental or mental health services.</a:t>
            </a:r>
          </a:p>
          <a:p>
            <a:pPr marL="0" indent="0">
              <a:buNone/>
            </a:pPr>
            <a:endParaRPr lang="en-GB" dirty="0"/>
          </a:p>
          <a:p>
            <a:pPr marL="0" indent="0">
              <a:buNone/>
            </a:pPr>
            <a:r>
              <a:rPr lang="en-GB" b="1" dirty="0"/>
              <a:t>How It Works:</a:t>
            </a:r>
          </a:p>
          <a:p>
            <a:r>
              <a:rPr lang="en-GB" dirty="0"/>
              <a:t>You pay a monthly premium.</a:t>
            </a:r>
          </a:p>
          <a:p>
            <a:r>
              <a:rPr lang="en-GB" dirty="0"/>
              <a:t>When you need medical care, the insurance covers part or all of the cost.</a:t>
            </a:r>
          </a:p>
          <a:p>
            <a:r>
              <a:rPr lang="en-GB" dirty="0"/>
              <a:t>You may also pay a deductible (a set amount before coverage starts) and co-payments (a small fee per visit or service).</a:t>
            </a:r>
          </a:p>
          <a:p>
            <a:r>
              <a:rPr lang="en-GB" dirty="0"/>
              <a:t>Most EU countries have public healthcare systems, but private health insurance can offer faster access, private hospitals, or coverage for services not included in the public system.</a:t>
            </a:r>
          </a:p>
          <a:p>
            <a:pPr marL="0" indent="0">
              <a:buNone/>
            </a:pPr>
            <a:endParaRPr lang="en-IE" dirty="0"/>
          </a:p>
          <a:p>
            <a:pPr marL="0" indent="0">
              <a:buNone/>
            </a:pPr>
            <a:r>
              <a:rPr lang="en-GB" sz="1400" b="1" dirty="0">
                <a:solidFill>
                  <a:srgbClr val="4763AE"/>
                </a:solidFill>
              </a:rPr>
              <a:t>2. Home Insurance</a:t>
            </a:r>
          </a:p>
          <a:p>
            <a:pPr marL="0" indent="0">
              <a:buNone/>
            </a:pPr>
            <a:endParaRPr lang="en-GB" sz="1400" b="1" dirty="0">
              <a:solidFill>
                <a:srgbClr val="4763AE"/>
              </a:solidFill>
            </a:endParaRPr>
          </a:p>
          <a:p>
            <a:pPr marL="0" indent="0">
              <a:buNone/>
            </a:pPr>
            <a:r>
              <a:rPr lang="en-GB" b="1" dirty="0"/>
              <a:t>What It Is:</a:t>
            </a:r>
          </a:p>
          <a:p>
            <a:pPr marL="0" indent="0">
              <a:buNone/>
            </a:pPr>
            <a:r>
              <a:rPr lang="en-GB" dirty="0"/>
              <a:t>Home insurance protects your home and belongings from damage, theft, or disasters like fire or flooding. It may also cover liability if someone is injured on your property.</a:t>
            </a:r>
          </a:p>
          <a:p>
            <a:pPr marL="0" indent="0">
              <a:buNone/>
            </a:pPr>
            <a:endParaRPr lang="en-GB" dirty="0"/>
          </a:p>
          <a:p>
            <a:pPr marL="0" indent="0">
              <a:buNone/>
            </a:pPr>
            <a:r>
              <a:rPr lang="en-GB" b="1" dirty="0"/>
              <a:t>How It Works:</a:t>
            </a:r>
          </a:p>
          <a:p>
            <a:r>
              <a:rPr lang="en-GB" dirty="0"/>
              <a:t>You pay a monthly or annual premium.</a:t>
            </a:r>
          </a:p>
          <a:p>
            <a:r>
              <a:rPr lang="en-GB" dirty="0"/>
              <a:t>If your home or belongings are damaged or stolen, you file a claim.</a:t>
            </a:r>
          </a:p>
          <a:p>
            <a:r>
              <a:rPr lang="en-GB" dirty="0"/>
              <a:t>The insurer pays for repairs or replacements, up to your coverage limit.</a:t>
            </a:r>
          </a:p>
          <a:p>
            <a:endParaRPr lang="en-GB" dirty="0"/>
          </a:p>
          <a:p>
            <a:pPr marL="0" indent="0">
              <a:buNone/>
            </a:pPr>
            <a:r>
              <a:rPr lang="en-GB" b="1" dirty="0"/>
              <a:t>Types:</a:t>
            </a:r>
          </a:p>
          <a:p>
            <a:r>
              <a:rPr lang="en-GB" dirty="0"/>
              <a:t>Homeowners Insurance – for property owners.</a:t>
            </a:r>
          </a:p>
          <a:p>
            <a:r>
              <a:rPr lang="en-GB" dirty="0"/>
              <a:t>Renters Insurance – for tenants, covering personal belongings and liability.</a:t>
            </a:r>
          </a:p>
          <a:p>
            <a:endParaRPr lang="en-GB" b="1" dirty="0"/>
          </a:p>
          <a:p>
            <a:pPr marL="0" indent="0">
              <a:buNone/>
            </a:pPr>
            <a:r>
              <a:rPr lang="en-IE" sz="1400" b="1" dirty="0">
                <a:solidFill>
                  <a:srgbClr val="4763AE"/>
                </a:solidFill>
              </a:rPr>
              <a:t>3. Vehicle Insurance</a:t>
            </a:r>
          </a:p>
          <a:p>
            <a:pPr marL="0" indent="0">
              <a:buNone/>
            </a:pPr>
            <a:endParaRPr lang="en-IE" sz="1400" b="1" dirty="0">
              <a:solidFill>
                <a:srgbClr val="4763AE"/>
              </a:solidFill>
            </a:endParaRPr>
          </a:p>
          <a:p>
            <a:pPr marL="0" indent="0">
              <a:buNone/>
            </a:pPr>
            <a:r>
              <a:rPr lang="en-IE" b="1" dirty="0"/>
              <a:t>What It Is:</a:t>
            </a:r>
            <a:endParaRPr lang="en-IE" dirty="0"/>
          </a:p>
          <a:p>
            <a:r>
              <a:rPr lang="en-IE" dirty="0"/>
              <a:t>Vehicle insurance covers damage to your car, injuries from accidents, and liability if you cause harm to others or their property.</a:t>
            </a:r>
          </a:p>
          <a:p>
            <a:endParaRPr lang="en-IE" dirty="0"/>
          </a:p>
          <a:p>
            <a:pPr marL="0" indent="0">
              <a:buNone/>
            </a:pPr>
            <a:r>
              <a:rPr lang="en-IE" b="1" dirty="0"/>
              <a:t>How It Works:</a:t>
            </a:r>
            <a:endParaRPr lang="en-IE" dirty="0"/>
          </a:p>
          <a:p>
            <a:pPr lvl="0"/>
            <a:r>
              <a:rPr lang="en-IE" dirty="0"/>
              <a:t>You pay a </a:t>
            </a:r>
            <a:r>
              <a:rPr lang="en-IE" b="1" dirty="0"/>
              <a:t>premium</a:t>
            </a:r>
            <a:r>
              <a:rPr lang="en-IE" dirty="0"/>
              <a:t> based on your car, driving history, and location.</a:t>
            </a:r>
          </a:p>
          <a:p>
            <a:pPr lvl="0"/>
            <a:r>
              <a:rPr lang="en-IE" dirty="0"/>
              <a:t>If you're in an accident, the insurer pays for repairs, medical costs, or legal fees.</a:t>
            </a:r>
          </a:p>
          <a:p>
            <a:pPr lvl="0"/>
            <a:r>
              <a:rPr lang="en-IE" b="1" dirty="0"/>
              <a:t>Third-party liability insurance</a:t>
            </a:r>
            <a:r>
              <a:rPr lang="en-IE" dirty="0"/>
              <a:t> is mandatory in all EU countries.</a:t>
            </a:r>
          </a:p>
          <a:p>
            <a:pPr lvl="0"/>
            <a:r>
              <a:rPr lang="en-IE" dirty="0"/>
              <a:t>You can add </a:t>
            </a:r>
            <a:r>
              <a:rPr lang="en-IE" b="1" dirty="0"/>
              <a:t>comprehensive</a:t>
            </a:r>
            <a:r>
              <a:rPr lang="en-IE" dirty="0"/>
              <a:t> or </a:t>
            </a:r>
            <a:r>
              <a:rPr lang="en-IE" b="1" dirty="0"/>
              <a:t>collision coverage</a:t>
            </a:r>
            <a:r>
              <a:rPr lang="en-IE" dirty="0"/>
              <a:t> for more protection.</a:t>
            </a:r>
          </a:p>
          <a:p>
            <a:pPr lvl="0"/>
            <a:endParaRPr lang="en-IE" dirty="0"/>
          </a:p>
          <a:p>
            <a:pPr marL="0" indent="0">
              <a:buNone/>
            </a:pPr>
            <a:r>
              <a:rPr lang="en-IE" sz="1400" b="1" dirty="0">
                <a:solidFill>
                  <a:srgbClr val="4763AE"/>
                </a:solidFill>
              </a:rPr>
              <a:t>4. Life Insurance</a:t>
            </a:r>
          </a:p>
          <a:p>
            <a:pPr marL="0" indent="0">
              <a:buNone/>
            </a:pPr>
            <a:endParaRPr lang="en-IE" sz="1400" dirty="0">
              <a:solidFill>
                <a:srgbClr val="4763AE"/>
              </a:solidFill>
            </a:endParaRPr>
          </a:p>
          <a:p>
            <a:pPr marL="0" indent="0">
              <a:buNone/>
            </a:pPr>
            <a:r>
              <a:rPr lang="en-IE" b="1" dirty="0"/>
              <a:t>What It Is:</a:t>
            </a:r>
            <a:endParaRPr lang="en-IE" dirty="0"/>
          </a:p>
          <a:p>
            <a:r>
              <a:rPr lang="en-IE" dirty="0"/>
              <a:t>Life insurance provides a financial payout to your chosen beneficiaries if you pass away. It helps cover funeral costs, debts, or ongoing living expenses for loved ones.</a:t>
            </a:r>
          </a:p>
          <a:p>
            <a:endParaRPr lang="en-IE" dirty="0"/>
          </a:p>
          <a:p>
            <a:pPr marL="0" indent="0">
              <a:buNone/>
            </a:pPr>
            <a:r>
              <a:rPr lang="en-IE" b="1" dirty="0"/>
              <a:t>How It Works:</a:t>
            </a:r>
            <a:endParaRPr lang="en-IE" dirty="0"/>
          </a:p>
          <a:p>
            <a:pPr lvl="0"/>
            <a:r>
              <a:rPr lang="en-IE" dirty="0"/>
              <a:t>You pay a </a:t>
            </a:r>
            <a:r>
              <a:rPr lang="en-IE" b="1" dirty="0"/>
              <a:t>monthly or annual premium</a:t>
            </a:r>
            <a:r>
              <a:rPr lang="en-IE" dirty="0"/>
              <a:t>.</a:t>
            </a:r>
          </a:p>
          <a:p>
            <a:pPr lvl="0"/>
            <a:r>
              <a:rPr lang="en-IE" dirty="0"/>
              <a:t>If you die during the policy term, your beneficiaries receive a </a:t>
            </a:r>
            <a:r>
              <a:rPr lang="en-IE" b="1" dirty="0"/>
              <a:t>lump sum</a:t>
            </a:r>
            <a:r>
              <a:rPr lang="en-IE" dirty="0"/>
              <a:t>.</a:t>
            </a:r>
          </a:p>
          <a:p>
            <a:pPr marL="0" indent="0">
              <a:buNone/>
            </a:pPr>
            <a:r>
              <a:rPr lang="en-IE" b="1" dirty="0"/>
              <a:t>Types:</a:t>
            </a:r>
            <a:endParaRPr lang="en-IE" dirty="0"/>
          </a:p>
          <a:p>
            <a:pPr lvl="0"/>
            <a:r>
              <a:rPr lang="en-IE" b="1" dirty="0"/>
              <a:t>Term Life Insurance</a:t>
            </a:r>
            <a:r>
              <a:rPr lang="en-IE" dirty="0"/>
              <a:t> – covers a set period (e.g., 20 years).</a:t>
            </a:r>
          </a:p>
          <a:p>
            <a:pPr lvl="0"/>
            <a:r>
              <a:rPr lang="en-IE" b="1" dirty="0"/>
              <a:t>Whole Life Insurance</a:t>
            </a:r>
            <a:r>
              <a:rPr lang="en-IE" dirty="0"/>
              <a:t> – covers your entire life and may build cash value.</a:t>
            </a:r>
          </a:p>
          <a:p>
            <a:pPr marL="0" lvl="0" indent="0">
              <a:buNone/>
            </a:pPr>
            <a:endParaRPr lang="en-IE" dirty="0"/>
          </a:p>
          <a:p>
            <a:pPr marL="0" indent="0">
              <a:buNone/>
            </a:pPr>
            <a:endParaRPr lang="en-GB" dirty="0"/>
          </a:p>
          <a:p>
            <a:pPr marL="0" indent="0">
              <a:buNone/>
            </a:pPr>
            <a:endParaRPr lang="en-IE" dirty="0"/>
          </a:p>
        </p:txBody>
      </p:sp>
    </p:spTree>
    <p:extLst>
      <p:ext uri="{BB962C8B-B14F-4D97-AF65-F5344CB8AC3E}">
        <p14:creationId xmlns:p14="http://schemas.microsoft.com/office/powerpoint/2010/main" val="4036498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7C12AF-E7D9-C940-6DA8-2E522E0765DC}"/>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212CF355-AFD9-B364-0A59-1BF44117CA69}"/>
              </a:ext>
            </a:extLst>
          </p:cNvPr>
          <p:cNvSpPr>
            <a:spLocks noGrp="1"/>
          </p:cNvSpPr>
          <p:nvPr>
            <p:ph type="body" sz="quarter" idx="50"/>
          </p:nvPr>
        </p:nvSpPr>
        <p:spPr/>
        <p:txBody>
          <a:bodyPr/>
          <a:lstStyle/>
          <a:p>
            <a:endParaRPr lang="en-IE"/>
          </a:p>
        </p:txBody>
      </p:sp>
      <p:sp>
        <p:nvSpPr>
          <p:cNvPr id="6" name="Text Placeholder 4">
            <a:extLst>
              <a:ext uri="{FF2B5EF4-FFF2-40B4-BE49-F238E27FC236}">
                <a16:creationId xmlns:a16="http://schemas.microsoft.com/office/drawing/2014/main" id="{2337F554-1DF3-C019-4C1D-35CE172F1CB0}"/>
              </a:ext>
            </a:extLst>
          </p:cNvPr>
          <p:cNvSpPr>
            <a:spLocks noGrp="1"/>
          </p:cNvSpPr>
          <p:nvPr>
            <p:ph type="body" sz="quarter" idx="64"/>
          </p:nvPr>
        </p:nvSpPr>
        <p:spPr>
          <a:xfrm>
            <a:off x="1364776" y="182243"/>
            <a:ext cx="5745707" cy="8399462"/>
          </a:xfrm>
        </p:spPr>
        <p:txBody>
          <a:bodyPr/>
          <a:lstStyle/>
          <a:p>
            <a:pPr marL="0" indent="0">
              <a:buNone/>
            </a:pPr>
            <a:r>
              <a:rPr lang="en-GB" sz="1400" b="1" dirty="0">
                <a:solidFill>
                  <a:srgbClr val="4763AE"/>
                </a:solidFill>
              </a:rPr>
              <a:t>5. Travel Insurance</a:t>
            </a:r>
          </a:p>
          <a:p>
            <a:pPr marL="0" indent="0">
              <a:buNone/>
            </a:pPr>
            <a:endParaRPr lang="en-GB" sz="1400" b="1" dirty="0">
              <a:solidFill>
                <a:srgbClr val="4763AE"/>
              </a:solidFill>
            </a:endParaRPr>
          </a:p>
          <a:p>
            <a:pPr marL="0" indent="0">
              <a:buNone/>
            </a:pPr>
            <a:r>
              <a:rPr lang="en-GB" b="1" dirty="0"/>
              <a:t>What It Is:</a:t>
            </a:r>
            <a:br>
              <a:rPr lang="en-GB" dirty="0"/>
            </a:br>
            <a:r>
              <a:rPr lang="en-GB" dirty="0"/>
              <a:t>Travel insurance provides financial protection against unexpected events while travelling. It can cover medical emergencies, trip cancellations, lost luggage, and other travel-related issues.</a:t>
            </a:r>
          </a:p>
          <a:p>
            <a:pPr marL="0" indent="0">
              <a:buNone/>
            </a:pPr>
            <a:endParaRPr lang="en-GB" dirty="0"/>
          </a:p>
          <a:p>
            <a:pPr marL="0" indent="0">
              <a:buNone/>
            </a:pPr>
            <a:r>
              <a:rPr lang="en-GB" b="1" dirty="0"/>
              <a:t>How It Works:</a:t>
            </a:r>
            <a:endParaRPr lang="en-GB" dirty="0"/>
          </a:p>
          <a:p>
            <a:r>
              <a:rPr lang="en-GB" dirty="0"/>
              <a:t>You pay a one-time or annual premium depending on the policy.</a:t>
            </a:r>
          </a:p>
          <a:p>
            <a:r>
              <a:rPr lang="en-GB" dirty="0"/>
              <a:t>If something goes wrong during your trip (e.g., illness, cancellation, theft), you file a claim.</a:t>
            </a:r>
          </a:p>
          <a:p>
            <a:r>
              <a:rPr lang="en-GB" dirty="0"/>
              <a:t>The insurer reimburses you for covered expenses, up to the policy limit.</a:t>
            </a:r>
          </a:p>
          <a:p>
            <a:endParaRPr lang="en-GB" dirty="0"/>
          </a:p>
          <a:p>
            <a:pPr marL="0" indent="0">
              <a:buNone/>
            </a:pPr>
            <a:r>
              <a:rPr lang="en-GB" b="1" dirty="0"/>
              <a:t>Types:</a:t>
            </a:r>
            <a:endParaRPr lang="en-GB" dirty="0"/>
          </a:p>
          <a:p>
            <a:r>
              <a:rPr lang="en-GB" b="1" dirty="0"/>
              <a:t>Single Trip Insurance</a:t>
            </a:r>
            <a:r>
              <a:rPr lang="en-GB" dirty="0"/>
              <a:t> – Covers one specific journey.</a:t>
            </a:r>
          </a:p>
          <a:p>
            <a:r>
              <a:rPr lang="en-GB" b="1" dirty="0"/>
              <a:t>Annual Multi-Trip Insurance</a:t>
            </a:r>
            <a:r>
              <a:rPr lang="en-GB" dirty="0"/>
              <a:t> – Covers multiple trips within a year.</a:t>
            </a:r>
          </a:p>
          <a:p>
            <a:r>
              <a:rPr lang="en-GB" b="1" dirty="0"/>
              <a:t>Specialist Travel Insurance</a:t>
            </a:r>
            <a:r>
              <a:rPr lang="en-GB" dirty="0"/>
              <a:t> – For high-risk activities (e.g., skiing, scuba diving) or pre-existing medical conditions.</a:t>
            </a:r>
          </a:p>
          <a:p>
            <a:pPr marL="0" indent="0">
              <a:buNone/>
            </a:pPr>
            <a:br>
              <a:rPr lang="en-GB" dirty="0"/>
            </a:br>
            <a:endParaRPr lang="en-GB" dirty="0"/>
          </a:p>
          <a:p>
            <a:pPr marL="0" indent="0">
              <a:buNone/>
            </a:pPr>
            <a:r>
              <a:rPr lang="en-GB" sz="1400" b="1" dirty="0">
                <a:solidFill>
                  <a:srgbClr val="4763AE"/>
                </a:solidFill>
              </a:rPr>
              <a:t>6. Pet Insurance</a:t>
            </a:r>
          </a:p>
          <a:p>
            <a:pPr marL="0" indent="0">
              <a:buNone/>
            </a:pPr>
            <a:endParaRPr lang="en-GB" sz="1400" b="1" dirty="0">
              <a:solidFill>
                <a:srgbClr val="4763AE"/>
              </a:solidFill>
            </a:endParaRPr>
          </a:p>
          <a:p>
            <a:pPr marL="0" indent="0">
              <a:buNone/>
            </a:pPr>
            <a:r>
              <a:rPr lang="en-GB" b="1" dirty="0"/>
              <a:t>What It Is:</a:t>
            </a:r>
            <a:br>
              <a:rPr lang="en-GB" dirty="0"/>
            </a:br>
            <a:r>
              <a:rPr lang="en-GB" dirty="0"/>
              <a:t>Pet insurance helps cover veterinary costs if your pet becomes ill or injured. It can also include routine care, depending on the policy.</a:t>
            </a:r>
          </a:p>
          <a:p>
            <a:pPr marL="0" indent="0">
              <a:buNone/>
            </a:pPr>
            <a:endParaRPr lang="en-GB" dirty="0"/>
          </a:p>
          <a:p>
            <a:pPr marL="0" indent="0">
              <a:buNone/>
            </a:pPr>
            <a:r>
              <a:rPr lang="en-GB" b="1" dirty="0"/>
              <a:t>How It Works:</a:t>
            </a:r>
            <a:endParaRPr lang="en-GB" dirty="0"/>
          </a:p>
          <a:p>
            <a:r>
              <a:rPr lang="en-GB" dirty="0"/>
              <a:t>You pay a monthly or annual premium.</a:t>
            </a:r>
          </a:p>
          <a:p>
            <a:r>
              <a:rPr lang="en-GB" dirty="0"/>
              <a:t>When your pet needs treatment, you pay the vet and submit a claim.</a:t>
            </a:r>
          </a:p>
          <a:p>
            <a:r>
              <a:rPr lang="en-GB" dirty="0"/>
              <a:t>The insurer reimburses you for eligible expenses, minus any deductible.</a:t>
            </a:r>
          </a:p>
          <a:p>
            <a:pPr marL="0" indent="0">
              <a:buNone/>
            </a:pPr>
            <a:br>
              <a:rPr lang="en-GB" dirty="0"/>
            </a:br>
            <a:endParaRPr lang="en-GB" dirty="0"/>
          </a:p>
          <a:p>
            <a:pPr marL="0" indent="0">
              <a:buNone/>
            </a:pPr>
            <a:r>
              <a:rPr lang="en-GB" sz="1400" b="1" dirty="0">
                <a:solidFill>
                  <a:srgbClr val="4763AE"/>
                </a:solidFill>
              </a:rPr>
              <a:t>7. Disability Insurance</a:t>
            </a:r>
          </a:p>
          <a:p>
            <a:endParaRPr lang="en-GB" sz="1400" b="1" dirty="0">
              <a:solidFill>
                <a:srgbClr val="4763AE"/>
              </a:solidFill>
            </a:endParaRPr>
          </a:p>
          <a:p>
            <a:pPr marL="0" indent="0">
              <a:buNone/>
            </a:pPr>
            <a:r>
              <a:rPr lang="en-GB" b="1" dirty="0"/>
              <a:t>What It Is:</a:t>
            </a:r>
            <a:br>
              <a:rPr lang="en-GB" dirty="0"/>
            </a:br>
            <a:r>
              <a:rPr lang="en-GB" dirty="0"/>
              <a:t>Disability insurance provides income replacement if you’re unable to work due to illness or injury. It helps maintain financial stability during recovery.</a:t>
            </a:r>
          </a:p>
          <a:p>
            <a:pPr marL="0" indent="0">
              <a:buNone/>
            </a:pPr>
            <a:endParaRPr lang="en-GB" dirty="0"/>
          </a:p>
          <a:p>
            <a:pPr marL="0" indent="0">
              <a:buNone/>
            </a:pPr>
            <a:r>
              <a:rPr lang="en-GB" b="1" dirty="0"/>
              <a:t>How It Works:</a:t>
            </a:r>
            <a:endParaRPr lang="en-GB" dirty="0"/>
          </a:p>
          <a:p>
            <a:r>
              <a:rPr lang="en-GB" dirty="0"/>
              <a:t>You pay a monthly premium.</a:t>
            </a:r>
          </a:p>
          <a:p>
            <a:r>
              <a:rPr lang="en-GB" dirty="0"/>
              <a:t>If you become disabled and can’t work, you receive regular payments (usually a percentage of your income).</a:t>
            </a:r>
          </a:p>
          <a:p>
            <a:r>
              <a:rPr lang="en-GB" dirty="0"/>
              <a:t>Payments continue for a set period or until you recover.</a:t>
            </a:r>
          </a:p>
          <a:p>
            <a:endParaRPr lang="en-GB" dirty="0"/>
          </a:p>
          <a:p>
            <a:pPr marL="0" indent="0">
              <a:buNone/>
            </a:pPr>
            <a:r>
              <a:rPr lang="en-GB" b="1" dirty="0"/>
              <a:t>Types:</a:t>
            </a:r>
            <a:endParaRPr lang="en-GB" dirty="0"/>
          </a:p>
          <a:p>
            <a:r>
              <a:rPr lang="en-GB" b="1" dirty="0"/>
              <a:t>Short-Term Disability Insurance</a:t>
            </a:r>
            <a:r>
              <a:rPr lang="en-GB" dirty="0"/>
              <a:t> – Covers temporary conditions (e.g., recovery from surgery).</a:t>
            </a:r>
          </a:p>
          <a:p>
            <a:r>
              <a:rPr lang="en-GB" b="1" dirty="0"/>
              <a:t>Long-Term Disability Insurance</a:t>
            </a:r>
            <a:r>
              <a:rPr lang="en-GB" dirty="0"/>
              <a:t> – Covers extended or permanent disabilities.</a:t>
            </a:r>
          </a:p>
          <a:p>
            <a:r>
              <a:rPr lang="en-GB" b="1" dirty="0"/>
              <a:t>Government-Provided Disability Benefits</a:t>
            </a:r>
            <a:r>
              <a:rPr lang="en-GB" dirty="0"/>
              <a:t> – Available in some EU countries, but may be limited.</a:t>
            </a:r>
          </a:p>
          <a:p>
            <a:pPr marL="0" indent="0">
              <a:buNone/>
            </a:pPr>
            <a:br>
              <a:rPr lang="en-GB" dirty="0"/>
            </a:br>
            <a:endParaRPr lang="en-GB" dirty="0"/>
          </a:p>
          <a:p>
            <a:pPr marL="0" indent="0">
              <a:buNone/>
            </a:pPr>
            <a:r>
              <a:rPr lang="en-GB" sz="1400" b="1" dirty="0">
                <a:solidFill>
                  <a:srgbClr val="4763AE"/>
                </a:solidFill>
              </a:rPr>
              <a:t>8. Long-Term Care Insurance</a:t>
            </a:r>
          </a:p>
          <a:p>
            <a:pPr marL="0" indent="0">
              <a:buNone/>
            </a:pPr>
            <a:endParaRPr lang="en-GB" sz="1400" b="1" dirty="0">
              <a:solidFill>
                <a:srgbClr val="4763AE"/>
              </a:solidFill>
            </a:endParaRPr>
          </a:p>
          <a:p>
            <a:pPr marL="0" indent="0">
              <a:buNone/>
            </a:pPr>
            <a:r>
              <a:rPr lang="en-GB" b="1" dirty="0"/>
              <a:t>What It Is:</a:t>
            </a:r>
            <a:br>
              <a:rPr lang="en-GB" dirty="0"/>
            </a:br>
            <a:r>
              <a:rPr lang="en-GB" dirty="0"/>
              <a:t>Long-term care insurance helps cover the cost of care services if you become unable to perform daily activities due to age, illness, or disability. This includes home care, assisted living, or nursing home care.</a:t>
            </a:r>
          </a:p>
          <a:p>
            <a:pPr marL="0" indent="0">
              <a:buNone/>
            </a:pPr>
            <a:endParaRPr lang="en-GB" dirty="0"/>
          </a:p>
          <a:p>
            <a:pPr marL="0" indent="0">
              <a:buNone/>
            </a:pPr>
            <a:r>
              <a:rPr lang="en-GB" b="1" dirty="0"/>
              <a:t>How It Works:</a:t>
            </a:r>
            <a:endParaRPr lang="en-GB" dirty="0"/>
          </a:p>
          <a:p>
            <a:r>
              <a:rPr lang="en-GB" dirty="0"/>
              <a:t>You pay regular premiums, often starting in mid-life.</a:t>
            </a:r>
          </a:p>
          <a:p>
            <a:r>
              <a:rPr lang="en-GB" dirty="0"/>
              <a:t>If you need long-term care, the policy pays for services up to a daily or monthly limit.</a:t>
            </a:r>
          </a:p>
          <a:p>
            <a:r>
              <a:rPr lang="en-GB" dirty="0"/>
              <a:t>Coverage may begin after a waiting period and is subject to eligibility criteria.</a:t>
            </a:r>
          </a:p>
          <a:p>
            <a:endParaRPr lang="en-GB" dirty="0"/>
          </a:p>
          <a:p>
            <a:pPr marL="0" indent="0">
              <a:buNone/>
            </a:pPr>
            <a:r>
              <a:rPr lang="en-GB" b="1" dirty="0"/>
              <a:t>Types:</a:t>
            </a:r>
            <a:endParaRPr lang="en-GB" dirty="0"/>
          </a:p>
          <a:p>
            <a:r>
              <a:rPr lang="en-GB" b="1" dirty="0"/>
              <a:t>Traditional Long-Term Care Insurance</a:t>
            </a:r>
            <a:r>
              <a:rPr lang="en-GB" dirty="0"/>
              <a:t> – Standalone policies with fixed benefits.</a:t>
            </a:r>
          </a:p>
          <a:p>
            <a:r>
              <a:rPr lang="en-GB" b="1" dirty="0"/>
              <a:t>Hybrid Policies</a:t>
            </a:r>
            <a:r>
              <a:rPr lang="en-GB" dirty="0"/>
              <a:t> – Combine life insurance or annuities with long-term care benefits.</a:t>
            </a:r>
          </a:p>
          <a:p>
            <a:r>
              <a:rPr lang="en-GB" b="1" dirty="0"/>
              <a:t>State-Supported Programs</a:t>
            </a:r>
            <a:r>
              <a:rPr lang="en-GB" dirty="0"/>
              <a:t> – Some EU countries offer public long-term care support, but private insurance can fill gaps.</a:t>
            </a:r>
          </a:p>
          <a:p>
            <a:endParaRPr lang="en-IE" dirty="0"/>
          </a:p>
        </p:txBody>
      </p:sp>
    </p:spTree>
    <p:extLst>
      <p:ext uri="{BB962C8B-B14F-4D97-AF65-F5344CB8AC3E}">
        <p14:creationId xmlns:p14="http://schemas.microsoft.com/office/powerpoint/2010/main" val="2998352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B26D3150-06B1-EB2A-7371-73D6504B548D}"/>
              </a:ext>
            </a:extLst>
          </p:cNvPr>
          <p:cNvSpPr>
            <a:spLocks noGrp="1"/>
          </p:cNvSpPr>
          <p:nvPr>
            <p:ph type="body" sz="quarter" idx="64"/>
          </p:nvPr>
        </p:nvSpPr>
        <p:spPr>
          <a:xfrm>
            <a:off x="1704813" y="1874521"/>
            <a:ext cx="3060000" cy="7588456"/>
          </a:xfrm>
        </p:spPr>
        <p:txBody>
          <a:bodyPr/>
          <a:lstStyle/>
          <a:p>
            <a:pPr marL="0" indent="0">
              <a:buNone/>
            </a:pPr>
            <a:r>
              <a:rPr lang="en-US" sz="1400" b="1" dirty="0">
                <a:solidFill>
                  <a:srgbClr val="4763AE"/>
                </a:solidFill>
              </a:rPr>
              <a:t>Build Your Emergency Fund</a:t>
            </a:r>
          </a:p>
          <a:p>
            <a:pPr marL="0" indent="0">
              <a:buNone/>
            </a:pPr>
            <a:endParaRPr lang="en-US" sz="1400" b="1" dirty="0"/>
          </a:p>
          <a:p>
            <a:pPr marL="0" indent="0">
              <a:buNone/>
            </a:pPr>
            <a:r>
              <a:rPr lang="en-GB" dirty="0"/>
              <a:t>An emergency fund is a financial safety net designed to cover unexpected expenses—such as medical bills, car repairs, or job loss—without resorting to high-interest debt or liquidating long-term investments. Life’s unpredictability means emergencies often strike when least expected, and without a dedicated reserve, you may be forced to rely on credit cards or loans, which can derail your financial goals and add unnecessary stress. Having an emergency fund provides peace of mind and financial stability, allowing you to handle crises without compromising your future plans.</a:t>
            </a:r>
            <a:endParaRPr lang="en-GB" b="1" dirty="0"/>
          </a:p>
          <a:p>
            <a:pPr marL="0" indent="0">
              <a:buNone/>
            </a:pPr>
            <a:endParaRPr lang="en-US" dirty="0"/>
          </a:p>
          <a:p>
            <a:pPr marL="0" indent="0">
              <a:buNone/>
            </a:pPr>
            <a:endParaRPr lang="en-US" sz="1400" dirty="0">
              <a:solidFill>
                <a:srgbClr val="4763AE"/>
              </a:solidFill>
            </a:endParaRPr>
          </a:p>
          <a:p>
            <a:pPr marL="0" indent="0">
              <a:buNone/>
            </a:pPr>
            <a:r>
              <a:rPr lang="en-GB" sz="1400" b="1" dirty="0">
                <a:solidFill>
                  <a:srgbClr val="4763AE"/>
                </a:solidFill>
              </a:rPr>
              <a:t>How to calculate the Emergency Fund you need</a:t>
            </a:r>
          </a:p>
          <a:p>
            <a:pPr marL="0" indent="0">
              <a:buNone/>
            </a:pPr>
            <a:endParaRPr lang="en-US" dirty="0"/>
          </a:p>
          <a:p>
            <a:pPr marL="0" indent="0">
              <a:buNone/>
            </a:pPr>
            <a:r>
              <a:rPr lang="en-GB" dirty="0"/>
              <a:t>To calculate how much you should save, start by totalling your essential monthly expenses—including housing, utilities, groceries, insurance, and debt payments. Multiply this figure by the number of months you want to cover. Most financial experts recommend three to six months of living expenses as a baseline, but if your income is unstable or you have dependents, consider saving more (up to 12 months) for added security. </a:t>
            </a:r>
          </a:p>
          <a:p>
            <a:pPr marL="0" indent="0">
              <a:buNone/>
            </a:pPr>
            <a:endParaRPr lang="en-GB" dirty="0"/>
          </a:p>
          <a:p>
            <a:pPr marL="0" indent="0">
              <a:buNone/>
            </a:pPr>
            <a:r>
              <a:rPr lang="en-GB" dirty="0"/>
              <a:t>For example, if your monthly expenses are €2,500, a six-month emergency fund would be €15,000. This amount ensures you can maintain your lifestyle during unexpected disruptions without financial strain. </a:t>
            </a:r>
            <a:endParaRPr lang="en-IE" dirty="0"/>
          </a:p>
          <a:p>
            <a:pPr marL="0" indent="0">
              <a:buNone/>
            </a:pPr>
            <a:endParaRPr lang="en-US" dirty="0"/>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5045851" y="2324219"/>
            <a:ext cx="1981199" cy="18788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5005388" y="5023063"/>
            <a:ext cx="1981199" cy="1720915"/>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5186776" y="2708247"/>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Use our Emergency Fund Calculator to help you determine how much you need in your personal Emergency Fund</a:t>
            </a:r>
          </a:p>
          <a:p>
            <a:pPr marL="0" indent="0">
              <a:buNone/>
            </a:pPr>
            <a:r>
              <a:rPr lang="en-US" dirty="0">
                <a:highlight>
                  <a:srgbClr val="FFFF00"/>
                </a:highlight>
              </a:rPr>
              <a:t>LINK</a:t>
            </a:r>
          </a:p>
          <a:p>
            <a:pPr marL="0" indent="0">
              <a:buNone/>
            </a:pPr>
            <a:endParaRPr lang="en-US" dirty="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5186776" y="5479701"/>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Watch this video and learn why an Emergency Fund is a Financial Safety net  </a:t>
            </a:r>
          </a:p>
          <a:p>
            <a:pPr marL="0" indent="0">
              <a:buNone/>
            </a:pPr>
            <a:endParaRPr lang="en-US" dirty="0"/>
          </a:p>
          <a:p>
            <a:pPr marL="0" indent="0">
              <a:buNone/>
            </a:pPr>
            <a:r>
              <a:rPr lang="en-US" dirty="0">
                <a:hlinkClick r:id="rId2"/>
              </a:rPr>
              <a:t>Link to Video</a:t>
            </a:r>
            <a:endParaRPr lang="en-US" dirty="0"/>
          </a:p>
        </p:txBody>
      </p:sp>
      <p:grpSp>
        <p:nvGrpSpPr>
          <p:cNvPr id="3" name="Group 2">
            <a:extLst>
              <a:ext uri="{FF2B5EF4-FFF2-40B4-BE49-F238E27FC236}">
                <a16:creationId xmlns:a16="http://schemas.microsoft.com/office/drawing/2014/main" id="{69C003A9-1195-6DB7-5C51-24DFD12E01F3}"/>
              </a:ext>
            </a:extLst>
          </p:cNvPr>
          <p:cNvGrpSpPr/>
          <p:nvPr/>
        </p:nvGrpSpPr>
        <p:grpSpPr>
          <a:xfrm>
            <a:off x="5106896" y="2154461"/>
            <a:ext cx="926198" cy="406400"/>
            <a:chOff x="1590175" y="6032510"/>
            <a:chExt cx="926198" cy="406400"/>
          </a:xfrm>
        </p:grpSpPr>
        <p:sp>
          <p:nvSpPr>
            <p:cNvPr id="6" name="Rectangle 5">
              <a:extLst>
                <a:ext uri="{FF2B5EF4-FFF2-40B4-BE49-F238E27FC236}">
                  <a16:creationId xmlns:a16="http://schemas.microsoft.com/office/drawing/2014/main" id="{8EFEB714-EA10-ECBD-534B-00AFE2C52DD7}"/>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BA93B636-0EDE-F152-461C-12ED8F7309D8}"/>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Text Placeholder 122">
              <a:extLst>
                <a:ext uri="{FF2B5EF4-FFF2-40B4-BE49-F238E27FC236}">
                  <a16:creationId xmlns:a16="http://schemas.microsoft.com/office/drawing/2014/main" id="{7AE5166D-DDA7-E997-AEEE-0F93F2121F1A}"/>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28" name="Oval 27">
              <a:extLst>
                <a:ext uri="{FF2B5EF4-FFF2-40B4-BE49-F238E27FC236}">
                  <a16:creationId xmlns:a16="http://schemas.microsoft.com/office/drawing/2014/main" id="{0747B43E-D4CC-994B-2A23-AE4ABC15B789}"/>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76">
              <a:extLst>
                <a:ext uri="{FF2B5EF4-FFF2-40B4-BE49-F238E27FC236}">
                  <a16:creationId xmlns:a16="http://schemas.microsoft.com/office/drawing/2014/main" id="{93FB80D4-7586-22A8-86F4-DF79CC0FD2C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sp>
        <p:nvSpPr>
          <p:cNvPr id="30" name="Freeform 87">
            <a:extLst>
              <a:ext uri="{FF2B5EF4-FFF2-40B4-BE49-F238E27FC236}">
                <a16:creationId xmlns:a16="http://schemas.microsoft.com/office/drawing/2014/main" id="{2DC10FD4-748C-6195-B002-526B941F0902}"/>
              </a:ext>
            </a:extLst>
          </p:cNvPr>
          <p:cNvSpPr/>
          <p:nvPr/>
        </p:nvSpPr>
        <p:spPr>
          <a:xfrm>
            <a:off x="5221954" y="2208994"/>
            <a:ext cx="194872" cy="283423"/>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bg1"/>
          </a:solid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nvGrpSpPr>
          <p:cNvPr id="31" name="Group 30">
            <a:extLst>
              <a:ext uri="{FF2B5EF4-FFF2-40B4-BE49-F238E27FC236}">
                <a16:creationId xmlns:a16="http://schemas.microsoft.com/office/drawing/2014/main" id="{24E5258A-DB0E-F03C-AD1D-E11795BEF9F9}"/>
              </a:ext>
            </a:extLst>
          </p:cNvPr>
          <p:cNvGrpSpPr/>
          <p:nvPr/>
        </p:nvGrpSpPr>
        <p:grpSpPr>
          <a:xfrm>
            <a:off x="5032282" y="4804249"/>
            <a:ext cx="1410856" cy="406400"/>
            <a:chOff x="1590175" y="6032510"/>
            <a:chExt cx="1410856" cy="406400"/>
          </a:xfrm>
        </p:grpSpPr>
        <p:sp>
          <p:nvSpPr>
            <p:cNvPr id="32" name="Rectangle 31">
              <a:extLst>
                <a:ext uri="{FF2B5EF4-FFF2-40B4-BE49-F238E27FC236}">
                  <a16:creationId xmlns:a16="http://schemas.microsoft.com/office/drawing/2014/main" id="{B689715B-7C2D-B232-7F47-361352BCEBB7}"/>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CC07330D-F91A-27B5-26D2-6E9D67A2D75B}"/>
                </a:ext>
              </a:extLst>
            </p:cNvPr>
            <p:cNvSpPr/>
            <p:nvPr/>
          </p:nvSpPr>
          <p:spPr>
            <a:xfrm>
              <a:off x="1784139" y="6092546"/>
              <a:ext cx="810205"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 Placeholder 122">
              <a:extLst>
                <a:ext uri="{FF2B5EF4-FFF2-40B4-BE49-F238E27FC236}">
                  <a16:creationId xmlns:a16="http://schemas.microsoft.com/office/drawing/2014/main" id="{0266BACC-AC47-AF24-281E-0180DABD6533}"/>
                </a:ext>
              </a:extLst>
            </p:cNvPr>
            <p:cNvSpPr txBox="1">
              <a:spLocks/>
            </p:cNvSpPr>
            <p:nvPr/>
          </p:nvSpPr>
          <p:spPr>
            <a:xfrm>
              <a:off x="1981384" y="6096239"/>
              <a:ext cx="101964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Video</a:t>
              </a:r>
            </a:p>
          </p:txBody>
        </p:sp>
        <p:sp>
          <p:nvSpPr>
            <p:cNvPr id="35" name="Oval 34">
              <a:extLst>
                <a:ext uri="{FF2B5EF4-FFF2-40B4-BE49-F238E27FC236}">
                  <a16:creationId xmlns:a16="http://schemas.microsoft.com/office/drawing/2014/main" id="{FDAFFF54-3E0C-E482-FC9C-9DE035CA58C0}"/>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6" name="Graphic 37">
              <a:extLst>
                <a:ext uri="{FF2B5EF4-FFF2-40B4-BE49-F238E27FC236}">
                  <a16:creationId xmlns:a16="http://schemas.microsoft.com/office/drawing/2014/main" id="{CEF2AE36-4032-3A4D-39FB-460DC7859779}"/>
                </a:ext>
              </a:extLst>
            </p:cNvPr>
            <p:cNvGrpSpPr/>
            <p:nvPr/>
          </p:nvGrpSpPr>
          <p:grpSpPr>
            <a:xfrm>
              <a:off x="1681004" y="6103086"/>
              <a:ext cx="222223" cy="251941"/>
              <a:chOff x="5159654" y="1141193"/>
              <a:chExt cx="1211223" cy="1373202"/>
            </a:xfrm>
            <a:solidFill>
              <a:schemeClr val="bg1"/>
            </a:solidFill>
          </p:grpSpPr>
          <p:sp>
            <p:nvSpPr>
              <p:cNvPr id="37" name="Freeform 63">
                <a:extLst>
                  <a:ext uri="{FF2B5EF4-FFF2-40B4-BE49-F238E27FC236}">
                    <a16:creationId xmlns:a16="http://schemas.microsoft.com/office/drawing/2014/main" id="{90A6BB33-804C-BDD3-5188-DB567A2786CD}"/>
                  </a:ext>
                </a:extLst>
              </p:cNvPr>
              <p:cNvSpPr/>
              <p:nvPr/>
            </p:nvSpPr>
            <p:spPr>
              <a:xfrm>
                <a:off x="5159654" y="1141193"/>
                <a:ext cx="1211223" cy="1373202"/>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grpFill/>
              <a:ln w="9502" cap="flat">
                <a:noFill/>
                <a:prstDash val="solid"/>
                <a:miter/>
              </a:ln>
            </p:spPr>
            <p:txBody>
              <a:bodyPr rtlCol="0" anchor="ctr"/>
              <a:lstStyle/>
              <a:p>
                <a:endParaRPr lang="en-US" dirty="0"/>
              </a:p>
            </p:txBody>
          </p:sp>
          <p:sp>
            <p:nvSpPr>
              <p:cNvPr id="38" name="Freeform 64">
                <a:extLst>
                  <a:ext uri="{FF2B5EF4-FFF2-40B4-BE49-F238E27FC236}">
                    <a16:creationId xmlns:a16="http://schemas.microsoft.com/office/drawing/2014/main" id="{803883AE-6654-58DB-18F2-685568AF40DE}"/>
                  </a:ext>
                </a:extLst>
              </p:cNvPr>
              <p:cNvSpPr/>
              <p:nvPr/>
            </p:nvSpPr>
            <p:spPr>
              <a:xfrm>
                <a:off x="5761493" y="2460827"/>
                <a:ext cx="57855" cy="5356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grpFill/>
              <a:ln w="9502" cap="flat">
                <a:noFill/>
                <a:prstDash val="solid"/>
                <a:miter/>
              </a:ln>
            </p:spPr>
            <p:txBody>
              <a:bodyPr rtlCol="0" anchor="ctr"/>
              <a:lstStyle/>
              <a:p>
                <a:endParaRPr lang="en-US" dirty="0"/>
              </a:p>
            </p:txBody>
          </p:sp>
          <p:sp>
            <p:nvSpPr>
              <p:cNvPr id="39" name="Freeform 65">
                <a:extLst>
                  <a:ext uri="{FF2B5EF4-FFF2-40B4-BE49-F238E27FC236}">
                    <a16:creationId xmlns:a16="http://schemas.microsoft.com/office/drawing/2014/main" id="{46F6CE4F-BC87-BDD0-FD5D-68F43392541E}"/>
                  </a:ext>
                </a:extLst>
              </p:cNvPr>
              <p:cNvSpPr/>
              <p:nvPr/>
            </p:nvSpPr>
            <p:spPr>
              <a:xfrm>
                <a:off x="5680012" y="2064595"/>
                <a:ext cx="293786" cy="338017"/>
              </a:xfrm>
              <a:custGeom>
                <a:avLst/>
                <a:gdLst>
                  <a:gd name="connsiteX0" fmla="*/ 29184 w 293786"/>
                  <a:gd name="connsiteY0" fmla="*/ 0 h 338017"/>
                  <a:gd name="connsiteX1" fmla="*/ 58664 w 293786"/>
                  <a:gd name="connsiteY1" fmla="*/ 12362 h 338017"/>
                  <a:gd name="connsiteX2" fmla="*/ 269775 w 293786"/>
                  <a:gd name="connsiteY2" fmla="*/ 134084 h 338017"/>
                  <a:gd name="connsiteX3" fmla="*/ 282137 w 293786"/>
                  <a:gd name="connsiteY3" fmla="*/ 185435 h 338017"/>
                  <a:gd name="connsiteX4" fmla="*/ 51056 w 293786"/>
                  <a:gd name="connsiteY4" fmla="*/ 319520 h 338017"/>
                  <a:gd name="connsiteX5" fmla="*/ 3508 w 293786"/>
                  <a:gd name="connsiteY5" fmla="*/ 299550 h 338017"/>
                  <a:gd name="connsiteX6" fmla="*/ 3508 w 293786"/>
                  <a:gd name="connsiteY6" fmla="*/ 28529 h 338017"/>
                  <a:gd name="connsiteX7" fmla="*/ 29184 w 293786"/>
                  <a:gd name="connsiteY7" fmla="*/ 951 h 338017"/>
                  <a:gd name="connsiteX8" fmla="*/ 57713 w 293786"/>
                  <a:gd name="connsiteY8" fmla="*/ 74174 h 338017"/>
                  <a:gd name="connsiteX9" fmla="*/ 57713 w 293786"/>
                  <a:gd name="connsiteY9" fmla="*/ 251051 h 338017"/>
                  <a:gd name="connsiteX10" fmla="*/ 210816 w 293786"/>
                  <a:gd name="connsiteY10" fmla="*/ 161662 h 338017"/>
                  <a:gd name="connsiteX11" fmla="*/ 57713 w 293786"/>
                  <a:gd name="connsiteY11" fmla="*/ 74174 h 338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3786" h="338017">
                    <a:moveTo>
                      <a:pt x="29184" y="0"/>
                    </a:moveTo>
                    <a:cubicBezTo>
                      <a:pt x="38694" y="0"/>
                      <a:pt x="50105" y="7608"/>
                      <a:pt x="58664" y="12362"/>
                    </a:cubicBezTo>
                    <a:cubicBezTo>
                      <a:pt x="122377" y="45646"/>
                      <a:pt x="209865" y="94144"/>
                      <a:pt x="269775" y="134084"/>
                    </a:cubicBezTo>
                    <a:cubicBezTo>
                      <a:pt x="290696" y="148348"/>
                      <a:pt x="304960" y="162613"/>
                      <a:pt x="282137" y="185435"/>
                    </a:cubicBezTo>
                    <a:cubicBezTo>
                      <a:pt x="204159" y="225376"/>
                      <a:pt x="129034" y="280531"/>
                      <a:pt x="51056" y="319520"/>
                    </a:cubicBezTo>
                    <a:cubicBezTo>
                      <a:pt x="-26922" y="358509"/>
                      <a:pt x="9214" y="328078"/>
                      <a:pt x="3508" y="299550"/>
                    </a:cubicBezTo>
                    <a:cubicBezTo>
                      <a:pt x="11116" y="213964"/>
                      <a:pt x="-6001" y="112212"/>
                      <a:pt x="3508" y="28529"/>
                    </a:cubicBezTo>
                    <a:cubicBezTo>
                      <a:pt x="5410" y="14264"/>
                      <a:pt x="13969" y="1902"/>
                      <a:pt x="29184" y="951"/>
                    </a:cubicBezTo>
                    <a:close/>
                    <a:moveTo>
                      <a:pt x="57713" y="74174"/>
                    </a:moveTo>
                    <a:lnTo>
                      <a:pt x="57713" y="251051"/>
                    </a:lnTo>
                    <a:lnTo>
                      <a:pt x="210816" y="161662"/>
                    </a:lnTo>
                    <a:lnTo>
                      <a:pt x="57713" y="7417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636227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78339-8C5E-37FA-3B1C-A756D619F37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E7F0E1B-0772-86DB-E7CC-58ADD292ECD8}"/>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F0740332-D0F2-08ED-356A-0DEF5A487254}"/>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0EFB2FE4-0571-1AD3-7723-22E160476F8C}"/>
              </a:ext>
            </a:extLst>
          </p:cNvPr>
          <p:cNvSpPr>
            <a:spLocks noGrp="1"/>
          </p:cNvSpPr>
          <p:nvPr>
            <p:ph type="body" sz="quarter" idx="61"/>
          </p:nvPr>
        </p:nvSpPr>
        <p:spPr/>
        <p:txBody>
          <a:bodyPr/>
          <a:lstStyle/>
          <a:p>
            <a:r>
              <a:rPr lang="en-US" dirty="0"/>
              <a:t>Women in Early Career</a:t>
            </a:r>
          </a:p>
        </p:txBody>
      </p:sp>
      <p:sp>
        <p:nvSpPr>
          <p:cNvPr id="8" name="Text Placeholder 7">
            <a:extLst>
              <a:ext uri="{FF2B5EF4-FFF2-40B4-BE49-F238E27FC236}">
                <a16:creationId xmlns:a16="http://schemas.microsoft.com/office/drawing/2014/main" id="{276FDE86-343B-EC8E-5C1A-28FC489CE2DD}"/>
              </a:ext>
            </a:extLst>
          </p:cNvPr>
          <p:cNvSpPr>
            <a:spLocks noGrp="1"/>
          </p:cNvSpPr>
          <p:nvPr>
            <p:ph type="body" sz="quarter" idx="64"/>
          </p:nvPr>
        </p:nvSpPr>
        <p:spPr>
          <a:xfrm>
            <a:off x="1704813" y="1874521"/>
            <a:ext cx="5238000" cy="1112520"/>
          </a:xfrm>
        </p:spPr>
        <p:txBody>
          <a:bodyPr/>
          <a:lstStyle/>
          <a:p>
            <a:pPr marL="0" indent="0">
              <a:buNone/>
            </a:pPr>
            <a:r>
              <a:rPr lang="en-US" sz="1400" b="1" dirty="0">
                <a:solidFill>
                  <a:srgbClr val="4763AE"/>
                </a:solidFill>
              </a:rPr>
              <a:t>Check Your Knowledge</a:t>
            </a:r>
          </a:p>
          <a:p>
            <a:pPr marL="0" indent="0">
              <a:buNone/>
            </a:pPr>
            <a:endParaRPr lang="en-US" sz="1400" b="1" dirty="0"/>
          </a:p>
          <a:p>
            <a:pPr marL="0" indent="0">
              <a:buNone/>
            </a:pPr>
            <a:r>
              <a:rPr lang="en-US" dirty="0"/>
              <a:t>We have considered general information about Financial Security and Insurance, as well as factors that specifically impact you at your stage of life.  Now it’s time to check what you have learned</a:t>
            </a:r>
          </a:p>
          <a:p>
            <a:endParaRPr lang="en-US" dirty="0"/>
          </a:p>
        </p:txBody>
      </p:sp>
      <p:grpSp>
        <p:nvGrpSpPr>
          <p:cNvPr id="4" name="Graphic 2">
            <a:extLst>
              <a:ext uri="{FF2B5EF4-FFF2-40B4-BE49-F238E27FC236}">
                <a16:creationId xmlns:a16="http://schemas.microsoft.com/office/drawing/2014/main" id="{1E37E9E1-C30E-84EA-BC62-0986D3D9C74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32FA5767-1709-52D7-CC5F-CC2875A7238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1322DE5F-9AE3-54F9-E6B2-F67254CEDE7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5935069-FDD9-A5BA-0F89-E2ADD978BCE1}"/>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11C1052B-E5C8-7B84-3058-3C78E6C8AF3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1053A678-FF42-C3BC-C9C8-3D3E2BB45454}"/>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5470A104-4BB5-A2B8-25C4-D1A8E62F2DD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8F90D7C-CEE3-34B1-0861-B2116B95CFC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478D7F9F-5270-025D-8669-D44A699A7FF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0716A21-577D-713C-A41B-3E22E310A24F}"/>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C64DC06-EDD2-61B3-E9B2-50D41B23020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3831CD3-6612-05E7-0AB8-7EB5B3E50459}"/>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390C5CC-3826-AF63-6AD6-D323B51A363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52C05888-8440-21E5-6FB6-936064208EF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64F24C7E-9CAE-69C7-2C78-946BEAA5A94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8A8FE43E-A3E4-042F-B1F9-B7BE6600DD45}"/>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CBB84E7-3B25-FD5E-FDFF-8D4D2C8E6F16}"/>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 name="Rounded Rectangle 5">
            <a:extLst>
              <a:ext uri="{FF2B5EF4-FFF2-40B4-BE49-F238E27FC236}">
                <a16:creationId xmlns:a16="http://schemas.microsoft.com/office/drawing/2014/main" id="{72FEBB32-25F0-3853-E6A0-3619938CB267}"/>
              </a:ext>
            </a:extLst>
          </p:cNvPr>
          <p:cNvSpPr/>
          <p:nvPr/>
        </p:nvSpPr>
        <p:spPr>
          <a:xfrm>
            <a:off x="1814623" y="7196373"/>
            <a:ext cx="5231219" cy="2221883"/>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MAPFRE España | Seguros</a:t>
            </a:r>
            <a:endParaRPr lang="en-US" dirty="0"/>
          </a:p>
        </p:txBody>
      </p:sp>
      <p:grpSp>
        <p:nvGrpSpPr>
          <p:cNvPr id="48" name="Group 47">
            <a:extLst>
              <a:ext uri="{FF2B5EF4-FFF2-40B4-BE49-F238E27FC236}">
                <a16:creationId xmlns:a16="http://schemas.microsoft.com/office/drawing/2014/main" id="{34DE3FC9-01E8-D8DD-8170-78F6B9B1FB48}"/>
              </a:ext>
            </a:extLst>
          </p:cNvPr>
          <p:cNvGrpSpPr/>
          <p:nvPr/>
        </p:nvGrpSpPr>
        <p:grpSpPr>
          <a:xfrm>
            <a:off x="2010601" y="6997791"/>
            <a:ext cx="1408796" cy="406400"/>
            <a:chOff x="1597263" y="8431923"/>
            <a:chExt cx="1408796" cy="406400"/>
          </a:xfrm>
        </p:grpSpPr>
        <p:sp>
          <p:nvSpPr>
            <p:cNvPr id="26" name="Rectangle 25">
              <a:extLst>
                <a:ext uri="{FF2B5EF4-FFF2-40B4-BE49-F238E27FC236}">
                  <a16:creationId xmlns:a16="http://schemas.microsoft.com/office/drawing/2014/main" id="{5406DB25-38E6-3D56-267F-86E9A7379536}"/>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C1E34EF7-84E8-66C2-68B4-D976EF81CA46}"/>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 Placeholder 122">
              <a:extLst>
                <a:ext uri="{FF2B5EF4-FFF2-40B4-BE49-F238E27FC236}">
                  <a16:creationId xmlns:a16="http://schemas.microsoft.com/office/drawing/2014/main" id="{DC3BA7C0-9105-8F1F-2D11-3D7BCC460351}"/>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30" name="Oval 29">
              <a:extLst>
                <a:ext uri="{FF2B5EF4-FFF2-40B4-BE49-F238E27FC236}">
                  <a16:creationId xmlns:a16="http://schemas.microsoft.com/office/drawing/2014/main" id="{5EEC3E25-504F-DF6B-F176-834AC7C8533E}"/>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aphic 37">
              <a:extLst>
                <a:ext uri="{FF2B5EF4-FFF2-40B4-BE49-F238E27FC236}">
                  <a16:creationId xmlns:a16="http://schemas.microsoft.com/office/drawing/2014/main" id="{BD41AC35-B3A8-4027-211E-D46D82047588}"/>
                </a:ext>
              </a:extLst>
            </p:cNvPr>
            <p:cNvGrpSpPr/>
            <p:nvPr/>
          </p:nvGrpSpPr>
          <p:grpSpPr>
            <a:xfrm>
              <a:off x="1707260" y="8524537"/>
              <a:ext cx="229440" cy="229437"/>
              <a:chOff x="3797784" y="3095426"/>
              <a:chExt cx="1030844" cy="1030831"/>
            </a:xfrm>
            <a:solidFill>
              <a:schemeClr val="bg1"/>
            </a:solidFill>
          </p:grpSpPr>
          <p:sp>
            <p:nvSpPr>
              <p:cNvPr id="36" name="Freeform 35">
                <a:extLst>
                  <a:ext uri="{FF2B5EF4-FFF2-40B4-BE49-F238E27FC236}">
                    <a16:creationId xmlns:a16="http://schemas.microsoft.com/office/drawing/2014/main" id="{8B01B56E-E2F9-9F8D-C050-6C511409D25B}"/>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37" name="Freeform 36">
                <a:extLst>
                  <a:ext uri="{FF2B5EF4-FFF2-40B4-BE49-F238E27FC236}">
                    <a16:creationId xmlns:a16="http://schemas.microsoft.com/office/drawing/2014/main" id="{B63956A4-FCDC-95E6-A09D-0A6BB1002CA3}"/>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38" name="Freeform 37">
                <a:extLst>
                  <a:ext uri="{FF2B5EF4-FFF2-40B4-BE49-F238E27FC236}">
                    <a16:creationId xmlns:a16="http://schemas.microsoft.com/office/drawing/2014/main" id="{9F3B9014-9B38-2BEB-69D6-852CD4CABA89}"/>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39" name="Freeform 38">
                <a:extLst>
                  <a:ext uri="{FF2B5EF4-FFF2-40B4-BE49-F238E27FC236}">
                    <a16:creationId xmlns:a16="http://schemas.microsoft.com/office/drawing/2014/main" id="{B3C093BC-7C05-1CA8-3C27-CB1E57E35AD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40" name="Freeform 39">
                <a:extLst>
                  <a:ext uri="{FF2B5EF4-FFF2-40B4-BE49-F238E27FC236}">
                    <a16:creationId xmlns:a16="http://schemas.microsoft.com/office/drawing/2014/main" id="{73980483-E56B-C004-4124-26E920AAF8ED}"/>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49" name="Text Placeholder 7">
            <a:extLst>
              <a:ext uri="{FF2B5EF4-FFF2-40B4-BE49-F238E27FC236}">
                <a16:creationId xmlns:a16="http://schemas.microsoft.com/office/drawing/2014/main" id="{5EE2E252-EE02-81D0-A414-BB380F0DD08A}"/>
              </a:ext>
            </a:extLst>
          </p:cNvPr>
          <p:cNvSpPr txBox="1">
            <a:spLocks/>
          </p:cNvSpPr>
          <p:nvPr/>
        </p:nvSpPr>
        <p:spPr>
          <a:xfrm>
            <a:off x="2135034" y="7699908"/>
            <a:ext cx="4616640" cy="15823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en-US" dirty="0">
                <a:hlinkClick r:id="rId2"/>
              </a:rPr>
              <a:t>A Beginner’s Guide to Reading and Understanding Your Insurance Policy</a:t>
            </a:r>
          </a:p>
          <a:p>
            <a:pPr marL="0" indent="0">
              <a:lnSpc>
                <a:spcPct val="150000"/>
              </a:lnSpc>
              <a:buNone/>
            </a:pPr>
            <a:r>
              <a:rPr lang="en-US" dirty="0">
                <a:hlinkClick r:id="rId3"/>
              </a:rPr>
              <a:t>Your Guide to Insurance Products in the EU </a:t>
            </a:r>
            <a:endParaRPr lang="en-US" dirty="0"/>
          </a:p>
          <a:p>
            <a:pPr marL="0" indent="0">
              <a:lnSpc>
                <a:spcPct val="150000"/>
              </a:lnSpc>
              <a:buNone/>
            </a:pPr>
            <a:r>
              <a:rPr lang="en-US" dirty="0">
                <a:hlinkClick r:id="rId4"/>
              </a:rPr>
              <a:t>9 Real Life Situations Covered by Renters Insurance</a:t>
            </a:r>
            <a:endParaRPr lang="en-US" dirty="0"/>
          </a:p>
          <a:p>
            <a:pPr marL="0" indent="0">
              <a:lnSpc>
                <a:spcPct val="150000"/>
              </a:lnSpc>
              <a:buNone/>
            </a:pPr>
            <a:r>
              <a:rPr lang="en-US" dirty="0">
                <a:hlinkClick r:id="rId5"/>
              </a:rPr>
              <a:t>European Insurance and Reinsurance Federation</a:t>
            </a:r>
            <a:endParaRPr lang="en-US" dirty="0"/>
          </a:p>
          <a:p>
            <a:pPr marL="0" indent="0">
              <a:lnSpc>
                <a:spcPct val="150000"/>
              </a:lnSpc>
              <a:buNone/>
            </a:pPr>
            <a:r>
              <a:rPr lang="en-US" dirty="0"/>
              <a:t>Insurance Apps including: Techniker </a:t>
            </a:r>
            <a:r>
              <a:rPr lang="en-US" dirty="0" err="1"/>
              <a:t>Krankenkasse</a:t>
            </a:r>
            <a:r>
              <a:rPr lang="en-US" dirty="0"/>
              <a:t> (TK), Allianz </a:t>
            </a:r>
            <a:r>
              <a:rPr lang="en-US" dirty="0" err="1"/>
              <a:t>Sigorta</a:t>
            </a:r>
            <a:r>
              <a:rPr lang="en-US" dirty="0"/>
              <a:t> A.S. , MAPFRE Informatica</a:t>
            </a:r>
          </a:p>
          <a:p>
            <a:pPr marL="0" indent="0">
              <a:lnSpc>
                <a:spcPct val="150000"/>
              </a:lnSpc>
              <a:buNone/>
            </a:pPr>
            <a:endParaRPr lang="en-US" dirty="0"/>
          </a:p>
          <a:p>
            <a:pPr marL="0" indent="0">
              <a:lnSpc>
                <a:spcPct val="150000"/>
              </a:lnSpc>
              <a:buNone/>
            </a:pPr>
            <a:endParaRPr lang="en-US" dirty="0"/>
          </a:p>
          <a:p>
            <a:pPr marL="0" indent="0">
              <a:lnSpc>
                <a:spcPct val="150000"/>
              </a:lnSpc>
              <a:buNone/>
            </a:pPr>
            <a:endParaRPr lang="en-US" dirty="0"/>
          </a:p>
        </p:txBody>
      </p:sp>
      <p:sp>
        <p:nvSpPr>
          <p:cNvPr id="50" name="Rounded Rectangle 49">
            <a:extLst>
              <a:ext uri="{FF2B5EF4-FFF2-40B4-BE49-F238E27FC236}">
                <a16:creationId xmlns:a16="http://schemas.microsoft.com/office/drawing/2014/main" id="{D305832B-F546-065A-008C-2B5C35918CD1}"/>
              </a:ext>
            </a:extLst>
          </p:cNvPr>
          <p:cNvSpPr/>
          <p:nvPr/>
        </p:nvSpPr>
        <p:spPr>
          <a:xfrm>
            <a:off x="1814623" y="5205286"/>
            <a:ext cx="5231219" cy="163741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7">
            <a:extLst>
              <a:ext uri="{FF2B5EF4-FFF2-40B4-BE49-F238E27FC236}">
                <a16:creationId xmlns:a16="http://schemas.microsoft.com/office/drawing/2014/main" id="{4052EE57-8AE7-2BD4-6480-D5CDD3D1A570}"/>
              </a:ext>
            </a:extLst>
          </p:cNvPr>
          <p:cNvSpPr txBox="1">
            <a:spLocks/>
          </p:cNvSpPr>
          <p:nvPr/>
        </p:nvSpPr>
        <p:spPr>
          <a:xfrm>
            <a:off x="1969403" y="5523774"/>
            <a:ext cx="478227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50000"/>
              </a:lnSpc>
            </a:pPr>
            <a:r>
              <a:rPr lang="en-US" dirty="0"/>
              <a:t>Take a few moments to think about the topics addressed in this section.</a:t>
            </a:r>
          </a:p>
          <a:p>
            <a:pPr>
              <a:lnSpc>
                <a:spcPct val="150000"/>
              </a:lnSpc>
            </a:pPr>
            <a:r>
              <a:rPr lang="en-US" dirty="0"/>
              <a:t>What are three key things you have learned?</a:t>
            </a:r>
          </a:p>
          <a:p>
            <a:pPr>
              <a:lnSpc>
                <a:spcPct val="150000"/>
              </a:lnSpc>
            </a:pPr>
            <a:r>
              <a:rPr lang="en-US" dirty="0"/>
              <a:t>What are the risks that worry you most?</a:t>
            </a:r>
          </a:p>
          <a:p>
            <a:pPr>
              <a:lnSpc>
                <a:spcPct val="150000"/>
              </a:lnSpc>
            </a:pPr>
            <a:r>
              <a:rPr lang="en-US" dirty="0"/>
              <a:t>Write down the action you are going to take now that you have this new knowledge</a:t>
            </a:r>
          </a:p>
          <a:p>
            <a:pPr>
              <a:lnSpc>
                <a:spcPct val="150000"/>
              </a:lnSpc>
            </a:pPr>
            <a:endParaRPr lang="en-US" dirty="0"/>
          </a:p>
          <a:p>
            <a:pPr marL="0" indent="0">
              <a:lnSpc>
                <a:spcPct val="150000"/>
              </a:lnSpc>
              <a:buNone/>
            </a:pPr>
            <a:endParaRPr lang="en-US" dirty="0"/>
          </a:p>
          <a:p>
            <a:pPr marL="0" indent="0">
              <a:lnSpc>
                <a:spcPct val="150000"/>
              </a:lnSpc>
              <a:buNone/>
            </a:pPr>
            <a:endParaRPr lang="en-US" dirty="0"/>
          </a:p>
        </p:txBody>
      </p:sp>
      <p:grpSp>
        <p:nvGrpSpPr>
          <p:cNvPr id="67" name="Group 66">
            <a:extLst>
              <a:ext uri="{FF2B5EF4-FFF2-40B4-BE49-F238E27FC236}">
                <a16:creationId xmlns:a16="http://schemas.microsoft.com/office/drawing/2014/main" id="{4F7DCF2B-0EAE-9831-98AF-D8278BF7AD76}"/>
              </a:ext>
            </a:extLst>
          </p:cNvPr>
          <p:cNvGrpSpPr/>
          <p:nvPr/>
        </p:nvGrpSpPr>
        <p:grpSpPr>
          <a:xfrm>
            <a:off x="1969403" y="5011693"/>
            <a:ext cx="1810434" cy="406400"/>
            <a:chOff x="1590175" y="6021884"/>
            <a:chExt cx="1813081" cy="406400"/>
          </a:xfrm>
        </p:grpSpPr>
        <p:sp>
          <p:nvSpPr>
            <p:cNvPr id="52" name="Rectangle 51">
              <a:extLst>
                <a:ext uri="{FF2B5EF4-FFF2-40B4-BE49-F238E27FC236}">
                  <a16:creationId xmlns:a16="http://schemas.microsoft.com/office/drawing/2014/main" id="{86DC5201-307B-4A07-EC22-B7FA83E9043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810A2F76-E771-DD29-0533-CC8EDD4F72AB}"/>
                </a:ext>
              </a:extLst>
            </p:cNvPr>
            <p:cNvSpPr/>
            <p:nvPr/>
          </p:nvSpPr>
          <p:spPr>
            <a:xfrm>
              <a:off x="1784139" y="6092546"/>
              <a:ext cx="1383159"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8A651DEF-B7C4-F307-0598-18631E940218}"/>
                </a:ext>
              </a:extLst>
            </p:cNvPr>
            <p:cNvSpPr txBox="1">
              <a:spLocks/>
            </p:cNvSpPr>
            <p:nvPr/>
          </p:nvSpPr>
          <p:spPr>
            <a:xfrm>
              <a:off x="1981384" y="6096239"/>
              <a:ext cx="1421872"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Reflection</a:t>
              </a:r>
            </a:p>
          </p:txBody>
        </p:sp>
        <p:sp>
          <p:nvSpPr>
            <p:cNvPr id="55" name="Oval 54">
              <a:extLst>
                <a:ext uri="{FF2B5EF4-FFF2-40B4-BE49-F238E27FC236}">
                  <a16:creationId xmlns:a16="http://schemas.microsoft.com/office/drawing/2014/main" id="{765B9567-5594-6416-DF17-8F1697B56795}"/>
                </a:ext>
              </a:extLst>
            </p:cNvPr>
            <p:cNvSpPr/>
            <p:nvPr/>
          </p:nvSpPr>
          <p:spPr>
            <a:xfrm>
              <a:off x="1590175" y="6021884"/>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eform 64">
              <a:extLst>
                <a:ext uri="{FF2B5EF4-FFF2-40B4-BE49-F238E27FC236}">
                  <a16:creationId xmlns:a16="http://schemas.microsoft.com/office/drawing/2014/main" id="{5A535529-5A72-6CA6-A1CC-A76FE05C04DE}"/>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sp>
        <p:nvSpPr>
          <p:cNvPr id="68" name="Rounded Rectangle 67">
            <a:extLst>
              <a:ext uri="{FF2B5EF4-FFF2-40B4-BE49-F238E27FC236}">
                <a16:creationId xmlns:a16="http://schemas.microsoft.com/office/drawing/2014/main" id="{0FAC45B7-5040-D86F-916A-80DE2C1295A8}"/>
              </a:ext>
            </a:extLst>
          </p:cNvPr>
          <p:cNvSpPr/>
          <p:nvPr/>
        </p:nvSpPr>
        <p:spPr>
          <a:xfrm>
            <a:off x="1814623" y="3792280"/>
            <a:ext cx="5231219" cy="106934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2592B5AD-0BF3-C761-ECB7-ECBA20A15ED6}"/>
              </a:ext>
            </a:extLst>
          </p:cNvPr>
          <p:cNvSpPr txBox="1">
            <a:spLocks/>
          </p:cNvSpPr>
          <p:nvPr/>
        </p:nvSpPr>
        <p:spPr>
          <a:xfrm>
            <a:off x="2025150" y="4175248"/>
            <a:ext cx="4104188"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Take our Insurance Terms Vocabulary Quiz</a:t>
            </a:r>
          </a:p>
          <a:p>
            <a:pPr>
              <a:lnSpc>
                <a:spcPct val="150000"/>
              </a:lnSpc>
            </a:pPr>
            <a:r>
              <a:rPr lang="en-US" dirty="0"/>
              <a:t>Complete the FEMpower Insurance crossword puzzle</a:t>
            </a:r>
          </a:p>
          <a:p>
            <a:pPr marL="0" indent="0">
              <a:buNone/>
            </a:pPr>
            <a:r>
              <a:rPr lang="en-US" dirty="0"/>
              <a:t> </a:t>
            </a:r>
          </a:p>
          <a:p>
            <a:pPr marL="0" indent="0">
              <a:buNone/>
            </a:pPr>
            <a:endParaRPr lang="en-US" dirty="0"/>
          </a:p>
        </p:txBody>
      </p:sp>
      <p:grpSp>
        <p:nvGrpSpPr>
          <p:cNvPr id="70" name="Group 69">
            <a:extLst>
              <a:ext uri="{FF2B5EF4-FFF2-40B4-BE49-F238E27FC236}">
                <a16:creationId xmlns:a16="http://schemas.microsoft.com/office/drawing/2014/main" id="{3235108A-B360-0C1E-A583-DF0C26653B7F}"/>
              </a:ext>
            </a:extLst>
          </p:cNvPr>
          <p:cNvGrpSpPr/>
          <p:nvPr/>
        </p:nvGrpSpPr>
        <p:grpSpPr>
          <a:xfrm>
            <a:off x="1997756" y="3611831"/>
            <a:ext cx="926198" cy="406400"/>
            <a:chOff x="1590175" y="6032510"/>
            <a:chExt cx="926198" cy="406400"/>
          </a:xfrm>
        </p:grpSpPr>
        <p:sp>
          <p:nvSpPr>
            <p:cNvPr id="71" name="Rectangle 70">
              <a:extLst>
                <a:ext uri="{FF2B5EF4-FFF2-40B4-BE49-F238E27FC236}">
                  <a16:creationId xmlns:a16="http://schemas.microsoft.com/office/drawing/2014/main" id="{04A08C0F-BE3D-DCD0-4C7D-F9095FEBC4DD}"/>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8F8D8CAC-B857-4CC4-BF36-23A6E31A2BC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BA3EACAA-66DF-9CDE-9C33-94491F23567E}"/>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74" name="Oval 73">
              <a:extLst>
                <a:ext uri="{FF2B5EF4-FFF2-40B4-BE49-F238E27FC236}">
                  <a16:creationId xmlns:a16="http://schemas.microsoft.com/office/drawing/2014/main" id="{9531FA19-5DD1-87D6-CBDD-F361F7E4681E}"/>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C580C346-3D8B-CB94-CD9E-6DF985A9544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87" name="Graphic 2">
            <a:extLst>
              <a:ext uri="{FF2B5EF4-FFF2-40B4-BE49-F238E27FC236}">
                <a16:creationId xmlns:a16="http://schemas.microsoft.com/office/drawing/2014/main" id="{4B30E830-445B-BF0E-0090-2513197CA8B2}"/>
              </a:ext>
            </a:extLst>
          </p:cNvPr>
          <p:cNvGrpSpPr/>
          <p:nvPr/>
        </p:nvGrpSpPr>
        <p:grpSpPr>
          <a:xfrm>
            <a:off x="2066238" y="3681850"/>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972AD139-F17A-2358-2B84-8B549C3B177C}"/>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D46C611-3324-B429-11AD-D8AD82A33B7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109379D8-FE42-2BD6-0E54-CCC176AFA11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F680C2E-5697-0F8B-0678-415CD5E40D5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6AC0915-283A-073A-8C53-182012F0E94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E7C37A36-759B-B6EC-1706-D4EAD538E50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E57FE30D-BE47-A862-4187-9DF474B4ECA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31" name="Oval Callout 42">
            <a:extLst>
              <a:ext uri="{FF2B5EF4-FFF2-40B4-BE49-F238E27FC236}">
                <a16:creationId xmlns:a16="http://schemas.microsoft.com/office/drawing/2014/main" id="{7104C528-1EE8-DAB0-091A-B33E05BABFEA}"/>
              </a:ext>
            </a:extLst>
          </p:cNvPr>
          <p:cNvSpPr/>
          <p:nvPr/>
        </p:nvSpPr>
        <p:spPr>
          <a:xfrm rot="1336282">
            <a:off x="2046329" y="5088087"/>
            <a:ext cx="249276" cy="237604"/>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Freeform 43">
            <a:extLst>
              <a:ext uri="{FF2B5EF4-FFF2-40B4-BE49-F238E27FC236}">
                <a16:creationId xmlns:a16="http://schemas.microsoft.com/office/drawing/2014/main" id="{F8FDAF83-E642-4FBC-D2E6-47A53D3BD569}"/>
              </a:ext>
            </a:extLst>
          </p:cNvPr>
          <p:cNvSpPr/>
          <p:nvPr/>
        </p:nvSpPr>
        <p:spPr>
          <a:xfrm>
            <a:off x="2141208" y="5197856"/>
            <a:ext cx="59793" cy="99125"/>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solidFill>
            <a:schemeClr val="bg1"/>
          </a:solidFill>
          <a:ln w="9502" cap="flat">
            <a:noFill/>
            <a:prstDash val="solid"/>
            <a:miter/>
          </a:ln>
        </p:spPr>
        <p:txBody>
          <a:bodyPr rtlCol="0" anchor="ctr"/>
          <a:lstStyle/>
          <a:p>
            <a:endParaRPr lang="en-US" dirty="0"/>
          </a:p>
        </p:txBody>
      </p:sp>
      <p:sp>
        <p:nvSpPr>
          <p:cNvPr id="33" name="Freeform 44">
            <a:extLst>
              <a:ext uri="{FF2B5EF4-FFF2-40B4-BE49-F238E27FC236}">
                <a16:creationId xmlns:a16="http://schemas.microsoft.com/office/drawing/2014/main" id="{8A798310-9040-19EB-028B-190EA2D1441D}"/>
              </a:ext>
            </a:extLst>
          </p:cNvPr>
          <p:cNvSpPr/>
          <p:nvPr/>
        </p:nvSpPr>
        <p:spPr>
          <a:xfrm>
            <a:off x="2151325" y="5133311"/>
            <a:ext cx="38656" cy="39397"/>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solidFill>
            <a:schemeClr val="bg1"/>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31969835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1909482" y="5042758"/>
            <a:ext cx="552674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4" name="Rectangle 83">
            <a:extLst>
              <a:ext uri="{FF2B5EF4-FFF2-40B4-BE49-F238E27FC236}">
                <a16:creationId xmlns:a16="http://schemas.microsoft.com/office/drawing/2014/main" id="{98D37BF4-228D-1E0D-697A-E2795CD8A0D5}"/>
              </a:ext>
            </a:extLst>
          </p:cNvPr>
          <p:cNvSpPr/>
          <p:nvPr/>
        </p:nvSpPr>
        <p:spPr>
          <a:xfrm>
            <a:off x="1568725" y="5812354"/>
            <a:ext cx="586749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1729425" y="5770383"/>
            <a:ext cx="5830250"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 MID CAREER </a:t>
            </a:r>
          </a:p>
        </p:txBody>
      </p:sp>
      <p:sp>
        <p:nvSpPr>
          <p:cNvPr id="2" name="Rectangle 1">
            <a:extLst>
              <a:ext uri="{FF2B5EF4-FFF2-40B4-BE49-F238E27FC236}">
                <a16:creationId xmlns:a16="http://schemas.microsoft.com/office/drawing/2014/main" id="{C0D5965A-D6D8-7E73-04C8-CCDEBD84E248}"/>
              </a:ext>
            </a:extLst>
          </p:cNvPr>
          <p:cNvSpPr/>
          <p:nvPr/>
        </p:nvSpPr>
        <p:spPr>
          <a:xfrm>
            <a:off x="2629408" y="4336662"/>
            <a:ext cx="4806816"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2">
            <a:extLst>
              <a:ext uri="{FF2B5EF4-FFF2-40B4-BE49-F238E27FC236}">
                <a16:creationId xmlns:a16="http://schemas.microsoft.com/office/drawing/2014/main" id="{6C76C7C8-2387-1A0C-A2F0-403BC04F0347}"/>
              </a:ext>
            </a:extLst>
          </p:cNvPr>
          <p:cNvSpPr txBox="1"/>
          <p:nvPr/>
        </p:nvSpPr>
        <p:spPr>
          <a:xfrm>
            <a:off x="2502600" y="5043099"/>
            <a:ext cx="5162695"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AND INSURANCE FOR </a:t>
            </a:r>
          </a:p>
        </p:txBody>
      </p:sp>
      <p:sp>
        <p:nvSpPr>
          <p:cNvPr id="4" name="TextBox 3">
            <a:extLst>
              <a:ext uri="{FF2B5EF4-FFF2-40B4-BE49-F238E27FC236}">
                <a16:creationId xmlns:a16="http://schemas.microsoft.com/office/drawing/2014/main" id="{6F64D151-8859-302A-77ED-28656794EA53}"/>
              </a:ext>
            </a:extLst>
          </p:cNvPr>
          <p:cNvSpPr txBox="1"/>
          <p:nvPr/>
        </p:nvSpPr>
        <p:spPr>
          <a:xfrm>
            <a:off x="2629408" y="4296627"/>
            <a:ext cx="5083892"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FINANCIAL SECURITY </a:t>
            </a:r>
          </a:p>
        </p:txBody>
      </p:sp>
    </p:spTree>
    <p:extLst>
      <p:ext uri="{BB962C8B-B14F-4D97-AF65-F5344CB8AC3E}">
        <p14:creationId xmlns:p14="http://schemas.microsoft.com/office/powerpoint/2010/main" val="2941177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3" y="1844040"/>
            <a:ext cx="5238428" cy="8090374"/>
          </a:xfrm>
        </p:spPr>
        <p:txBody>
          <a:bodyPr/>
          <a:lstStyle/>
          <a:p>
            <a:pPr marL="0" indent="0">
              <a:buNone/>
            </a:pPr>
            <a:endParaRPr lang="en-US" sz="1400" b="1" dirty="0"/>
          </a:p>
          <a:p>
            <a:pPr marL="0" indent="0">
              <a:buNone/>
            </a:pPr>
            <a:r>
              <a:rPr lang="en-IE" sz="1400" b="1" dirty="0">
                <a:solidFill>
                  <a:srgbClr val="F16024"/>
                </a:solidFill>
              </a:rPr>
              <a:t>Learning Objectives:</a:t>
            </a:r>
          </a:p>
          <a:p>
            <a:pPr marL="0" indent="0">
              <a:buNone/>
            </a:pPr>
            <a:endParaRPr lang="en-IE" sz="1400" dirty="0">
              <a:solidFill>
                <a:srgbClr val="F16024"/>
              </a:solidFill>
            </a:endParaRPr>
          </a:p>
          <a:p>
            <a:pPr lvl="0"/>
            <a:r>
              <a:rPr lang="en-IE" dirty="0"/>
              <a:t>Assess gaps in current financial protections.</a:t>
            </a:r>
          </a:p>
          <a:p>
            <a:pPr lvl="0"/>
            <a:r>
              <a:rPr lang="en-IE" dirty="0"/>
              <a:t>Learn about life, home, and income protection insurance.</a:t>
            </a:r>
          </a:p>
          <a:p>
            <a:pPr lvl="0"/>
            <a:r>
              <a:rPr lang="en-IE" dirty="0"/>
              <a:t>Understand insurance in family planning and asset protection.</a:t>
            </a:r>
          </a:p>
          <a:p>
            <a:pPr lvl="0"/>
            <a:r>
              <a:rPr lang="en-IE" dirty="0"/>
              <a:t>Compare policies and read the fine print.</a:t>
            </a:r>
          </a:p>
          <a:p>
            <a:pPr marL="0" lvl="0" indent="0">
              <a:buNone/>
            </a:pPr>
            <a:endParaRPr lang="en-IE" dirty="0"/>
          </a:p>
          <a:p>
            <a:pPr marL="0" indent="0">
              <a:buNone/>
            </a:pPr>
            <a:r>
              <a:rPr lang="en-IE" sz="1400" b="1" dirty="0">
                <a:solidFill>
                  <a:srgbClr val="F16024"/>
                </a:solidFill>
              </a:rPr>
              <a:t>Content:</a:t>
            </a:r>
          </a:p>
          <a:p>
            <a:pPr marL="0" indent="0">
              <a:buNone/>
            </a:pPr>
            <a:endParaRPr lang="en-IE" sz="1400" dirty="0">
              <a:solidFill>
                <a:srgbClr val="F16024"/>
              </a:solidFill>
            </a:endParaRPr>
          </a:p>
          <a:p>
            <a:pPr lvl="0"/>
            <a:r>
              <a:rPr lang="en-IE" dirty="0"/>
              <a:t>Health coverage as family responsibilities grow.</a:t>
            </a:r>
          </a:p>
          <a:p>
            <a:pPr lvl="0"/>
            <a:r>
              <a:rPr lang="en-IE" dirty="0"/>
              <a:t>When and why to consider life insurance.</a:t>
            </a:r>
          </a:p>
          <a:p>
            <a:pPr lvl="0"/>
            <a:r>
              <a:rPr lang="en-IE" dirty="0"/>
              <a:t>Insurance for property, business, and vehicles.</a:t>
            </a:r>
          </a:p>
          <a:p>
            <a:pPr lvl="0"/>
            <a:r>
              <a:rPr lang="en-IE" dirty="0"/>
              <a:t>Common pitfalls in policy terms—what to watch for.</a:t>
            </a:r>
          </a:p>
          <a:p>
            <a:pPr marL="0" lvl="0" indent="0">
              <a:buNone/>
            </a:pPr>
            <a:endParaRPr lang="en-IE" dirty="0"/>
          </a:p>
          <a:p>
            <a:pPr marL="0" indent="0">
              <a:buNone/>
            </a:pPr>
            <a:r>
              <a:rPr lang="en-IE" sz="1400" b="1" dirty="0">
                <a:solidFill>
                  <a:srgbClr val="F16024"/>
                </a:solidFill>
              </a:rPr>
              <a:t>Activities:</a:t>
            </a:r>
          </a:p>
          <a:p>
            <a:pPr marL="0" indent="0">
              <a:buNone/>
            </a:pPr>
            <a:endParaRPr lang="en-IE" sz="1400" dirty="0">
              <a:solidFill>
                <a:srgbClr val="F16024"/>
              </a:solidFill>
            </a:endParaRPr>
          </a:p>
          <a:p>
            <a:pPr lvl="0"/>
            <a:r>
              <a:rPr lang="en-IE" dirty="0"/>
              <a:t>Analyse three insurance quotes for the same scenario.</a:t>
            </a:r>
          </a:p>
          <a:p>
            <a:pPr lvl="0"/>
            <a:r>
              <a:rPr lang="en-IE" dirty="0"/>
              <a:t>Plan insurance coverage for a fictional household.</a:t>
            </a:r>
          </a:p>
          <a:p>
            <a:pPr lvl="0"/>
            <a:r>
              <a:rPr lang="en-IE" dirty="0"/>
              <a:t>Create a checklist of what insurance you currently have.</a:t>
            </a:r>
          </a:p>
          <a:p>
            <a:pPr marL="0" lvl="0" indent="0">
              <a:buNone/>
            </a:pPr>
            <a:endParaRPr lang="en-IE" dirty="0"/>
          </a:p>
          <a:p>
            <a:pPr marL="0" indent="0">
              <a:buNone/>
            </a:pPr>
            <a:r>
              <a:rPr lang="en-IE" sz="1400" b="1" dirty="0">
                <a:solidFill>
                  <a:srgbClr val="F16024"/>
                </a:solidFill>
              </a:rPr>
              <a:t>Formative Assessment:</a:t>
            </a:r>
          </a:p>
          <a:p>
            <a:pPr marL="0" indent="0">
              <a:buNone/>
            </a:pPr>
            <a:endParaRPr lang="en-IE" sz="1400" dirty="0">
              <a:solidFill>
                <a:srgbClr val="F16024"/>
              </a:solidFill>
            </a:endParaRPr>
          </a:p>
          <a:p>
            <a:pPr lvl="0"/>
            <a:r>
              <a:rPr lang="en-IE" dirty="0"/>
              <a:t>Short-answer: What risks are you underinsured against?</a:t>
            </a:r>
          </a:p>
          <a:p>
            <a:pPr lvl="0"/>
            <a:r>
              <a:rPr lang="en-IE" dirty="0"/>
              <a:t>Mini-quiz: True or false about life and income protection.</a:t>
            </a:r>
          </a:p>
          <a:p>
            <a:pPr marL="0" lvl="0" indent="0">
              <a:buNone/>
            </a:pPr>
            <a:endParaRPr lang="en-IE" dirty="0"/>
          </a:p>
          <a:p>
            <a:pPr marL="0" indent="0">
              <a:buNone/>
            </a:pPr>
            <a:r>
              <a:rPr lang="en-IE" sz="1400" b="1" dirty="0">
                <a:solidFill>
                  <a:srgbClr val="F16024"/>
                </a:solidFill>
              </a:rPr>
              <a:t>Resources:</a:t>
            </a:r>
          </a:p>
          <a:p>
            <a:pPr marL="0" indent="0">
              <a:buNone/>
            </a:pPr>
            <a:endParaRPr lang="en-IE" sz="1400" dirty="0">
              <a:solidFill>
                <a:srgbClr val="F16024"/>
              </a:solidFill>
            </a:endParaRPr>
          </a:p>
          <a:p>
            <a:pPr lvl="0"/>
            <a:r>
              <a:rPr lang="en-IE" dirty="0"/>
              <a:t>Glossary of financial terms</a:t>
            </a:r>
          </a:p>
          <a:p>
            <a:pPr lvl="0"/>
            <a:r>
              <a:rPr lang="en-IE" dirty="0"/>
              <a:t>Governmental insurance literacy brochures</a:t>
            </a:r>
          </a:p>
          <a:p>
            <a:pPr lvl="0"/>
            <a:r>
              <a:rPr lang="en-IE" dirty="0"/>
              <a:t>Policy comparison tools</a:t>
            </a:r>
          </a:p>
          <a:p>
            <a:r>
              <a:rPr lang="en-IE" dirty="0"/>
              <a:t>Financial protection planning templates</a:t>
            </a:r>
            <a:endParaRPr lang="en-US" dirty="0"/>
          </a:p>
          <a:p>
            <a:endParaRPr lang="en-US" dirty="0"/>
          </a:p>
          <a:p>
            <a:endParaRPr lang="en-US" dirty="0"/>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25722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704813" y="1534332"/>
            <a:ext cx="3060000" cy="8400082"/>
          </a:xfrm>
        </p:spPr>
        <p:txBody>
          <a:bodyPr/>
          <a:lstStyle/>
          <a:p>
            <a:pPr marL="0" indent="0">
              <a:buNone/>
            </a:pPr>
            <a:r>
              <a:rPr lang="en-US" b="1" dirty="0">
                <a:solidFill>
                  <a:srgbClr val="F16024"/>
                </a:solidFill>
              </a:rPr>
              <a:t>If you are in midlife and the mid-stage of your career, you are probably juggling a lot of responsibilities, both at home and at work.</a:t>
            </a:r>
          </a:p>
          <a:p>
            <a:pPr marL="0" indent="0">
              <a:buNone/>
            </a:pPr>
            <a:r>
              <a:rPr lang="en-US" b="1" dirty="0">
                <a:solidFill>
                  <a:srgbClr val="F16024"/>
                </a:solidFill>
              </a:rPr>
              <a:t>You must put in place the proper plans and insurance to be certain that you and your loved ones are properly protected. </a:t>
            </a:r>
          </a:p>
          <a:p>
            <a:pPr marL="0" indent="0">
              <a:buNone/>
            </a:pPr>
            <a:endParaRPr lang="en-US" b="1" dirty="0">
              <a:solidFill>
                <a:srgbClr val="F16024"/>
              </a:solidFill>
            </a:endParaRPr>
          </a:p>
          <a:p>
            <a:pPr marL="0" indent="0">
              <a:buNone/>
            </a:pPr>
            <a:r>
              <a:rPr lang="en-GB" b="1" dirty="0">
                <a:solidFill>
                  <a:srgbClr val="F16024"/>
                </a:solidFill>
              </a:rPr>
              <a:t>Women in mid-career face a unique combination of pressures: they are more likely than men to have taken career breaks for caregiving, often earn less due to the gender pay gap, and frequently carry the 'mental load' of managing family finances alongside professional responsibilities. This means insurance and financial planning at this stage is not just about coverage, it is about compensating for structural gaps that have compounded over time."</a:t>
            </a:r>
            <a:endParaRPr lang="en-US" b="1" dirty="0">
              <a:solidFill>
                <a:srgbClr val="F16024"/>
              </a:solidFill>
            </a:endParaRPr>
          </a:p>
          <a:p>
            <a:pPr marL="0" indent="0">
              <a:buNone/>
            </a:pPr>
            <a:endParaRPr lang="en-US" b="1" dirty="0">
              <a:solidFill>
                <a:srgbClr val="F16024"/>
              </a:solidFill>
            </a:endParaRPr>
          </a:p>
          <a:p>
            <a:pPr marL="0" indent="0">
              <a:buNone/>
            </a:pPr>
            <a:endParaRPr lang="en-US" sz="1400" b="1" dirty="0"/>
          </a:p>
          <a:p>
            <a:pPr marL="0" indent="0">
              <a:buNone/>
            </a:pPr>
            <a:endParaRPr lang="en-US" sz="1400" b="1" dirty="0">
              <a:solidFill>
                <a:srgbClr val="F16024"/>
              </a:solidFill>
            </a:endParaRPr>
          </a:p>
          <a:p>
            <a:pPr marL="0" indent="0">
              <a:buNone/>
            </a:pPr>
            <a:r>
              <a:rPr lang="en-US" sz="1400" b="1" dirty="0">
                <a:solidFill>
                  <a:srgbClr val="F16024"/>
                </a:solidFill>
              </a:rPr>
              <a:t>Key considerations:</a:t>
            </a:r>
          </a:p>
          <a:p>
            <a:pPr marL="0" indent="0">
              <a:buNone/>
            </a:pPr>
            <a:endParaRPr lang="en-US" sz="1400" b="1" dirty="0"/>
          </a:p>
          <a:p>
            <a:r>
              <a:rPr lang="en-US" dirty="0"/>
              <a:t>Your housing costs, rent or mortgage, are a significant expenditure each month, and your ability to pay must be secure</a:t>
            </a:r>
          </a:p>
          <a:p>
            <a:r>
              <a:rPr lang="en-US" dirty="0"/>
              <a:t>You may have caring responsibilities for children, older family members or pets and their needs must be factored into your plan.</a:t>
            </a:r>
          </a:p>
          <a:p>
            <a:r>
              <a:rPr lang="en-US" dirty="0"/>
              <a:t>With a lot of responsibilities, it is important that, as well as insuring your assets, you have adequate health and income protection insurance</a:t>
            </a:r>
          </a:p>
          <a:p>
            <a:r>
              <a:rPr lang="en-US" dirty="0"/>
              <a:t>As your circumstances change in mid-life, it is important to keep reviewing and updating your insurance cover.</a:t>
            </a:r>
          </a:p>
          <a:p>
            <a:endParaRPr lang="en-US" dirty="0"/>
          </a:p>
          <a:p>
            <a:endParaRPr lang="en-US" b="1" dirty="0"/>
          </a:p>
          <a:p>
            <a:pPr marL="0" indent="0">
              <a:buNone/>
            </a:pPr>
            <a:r>
              <a:rPr lang="en-US" sz="1400" b="1" dirty="0">
                <a:solidFill>
                  <a:srgbClr val="F16024"/>
                </a:solidFill>
              </a:rPr>
              <a:t>Challenges</a:t>
            </a:r>
          </a:p>
          <a:p>
            <a:pPr marL="0" indent="0">
              <a:buNone/>
            </a:pPr>
            <a:endParaRPr lang="en-US" sz="1400" b="1" dirty="0">
              <a:solidFill>
                <a:srgbClr val="F16024"/>
              </a:solidFill>
            </a:endParaRPr>
          </a:p>
          <a:p>
            <a:r>
              <a:rPr lang="en-US" dirty="0"/>
              <a:t>A lot of current spending demands on your income</a:t>
            </a:r>
          </a:p>
          <a:p>
            <a:r>
              <a:rPr lang="en-US" dirty="0"/>
              <a:t>Difficult to set aside funds for future needs and savings</a:t>
            </a:r>
          </a:p>
          <a:p>
            <a:r>
              <a:rPr lang="en-US" dirty="0"/>
              <a:t>Family and career demands and responsibilities are both at peak levels in midlife.</a:t>
            </a:r>
          </a:p>
          <a:p>
            <a:pPr marL="0" indent="0">
              <a:buNone/>
            </a:pPr>
            <a:endParaRPr lang="en-US" dirty="0"/>
          </a:p>
          <a:p>
            <a:pPr marL="0" indent="0">
              <a:buNone/>
            </a:pPr>
            <a:endParaRPr lang="en-US" dirty="0"/>
          </a:p>
          <a:p>
            <a:pPr marL="0" indent="0">
              <a:buNone/>
            </a:pPr>
            <a:r>
              <a:rPr lang="en-US" sz="1400" b="1" dirty="0">
                <a:solidFill>
                  <a:srgbClr val="F16024"/>
                </a:solidFill>
              </a:rPr>
              <a:t>Insurance Priorities:</a:t>
            </a:r>
          </a:p>
          <a:p>
            <a:pPr marL="0" indent="0">
              <a:buNone/>
            </a:pPr>
            <a:endParaRPr lang="en-US" sz="1400" b="1" dirty="0">
              <a:solidFill>
                <a:srgbClr val="F16024"/>
              </a:solidFill>
            </a:endParaRPr>
          </a:p>
          <a:p>
            <a:r>
              <a:rPr lang="en-US" dirty="0"/>
              <a:t>Health Insurance as family responsibilities grow</a:t>
            </a:r>
          </a:p>
          <a:p>
            <a:r>
              <a:rPr lang="en-US" dirty="0"/>
              <a:t>Life Insurance</a:t>
            </a:r>
          </a:p>
          <a:p>
            <a:r>
              <a:rPr lang="en-US" dirty="0"/>
              <a:t>Protecting your assets, including income and property</a:t>
            </a:r>
          </a:p>
          <a:p>
            <a:endParaRPr lang="en-US" dirty="0"/>
          </a:p>
          <a:p>
            <a:endParaRPr lang="en-US" dirty="0"/>
          </a:p>
          <a:p>
            <a:endParaRPr lang="en-US" dirty="0"/>
          </a:p>
          <a:p>
            <a:endParaRPr lang="en-US" dirty="0"/>
          </a:p>
          <a:p>
            <a:endParaRPr lang="en-US" dirty="0"/>
          </a:p>
        </p:txBody>
      </p:sp>
      <p:sp>
        <p:nvSpPr>
          <p:cNvPr id="68" name="Rounded Rectangle 67">
            <a:extLst>
              <a:ext uri="{FF2B5EF4-FFF2-40B4-BE49-F238E27FC236}">
                <a16:creationId xmlns:a16="http://schemas.microsoft.com/office/drawing/2014/main" id="{FE7B4B90-9C26-1370-94C8-6CAEBAFC7292}"/>
              </a:ext>
            </a:extLst>
          </p:cNvPr>
          <p:cNvSpPr/>
          <p:nvPr/>
        </p:nvSpPr>
        <p:spPr>
          <a:xfrm>
            <a:off x="5005388" y="1821601"/>
            <a:ext cx="1981199" cy="187886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AE0BF27E-177C-555F-F643-89ED886F3EDB}"/>
              </a:ext>
            </a:extLst>
          </p:cNvPr>
          <p:cNvSpPr/>
          <p:nvPr/>
        </p:nvSpPr>
        <p:spPr>
          <a:xfrm>
            <a:off x="5005388" y="4188566"/>
            <a:ext cx="1981199" cy="357757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50F5D1A4-2BAB-91F6-511E-CBEF87FE5FF6}"/>
              </a:ext>
            </a:extLst>
          </p:cNvPr>
          <p:cNvSpPr txBox="1">
            <a:spLocks/>
          </p:cNvSpPr>
          <p:nvPr/>
        </p:nvSpPr>
        <p:spPr>
          <a:xfrm>
            <a:off x="5215915" y="220457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dirty="0"/>
              <a:t>Do a complete audit of all your existing insurance policies</a:t>
            </a:r>
          </a:p>
          <a:p>
            <a:r>
              <a:rPr lang="en-US" dirty="0"/>
              <a:t>Identify if you have gaps in cover, or are overpaying for insurance cover you no longer need</a:t>
            </a:r>
          </a:p>
          <a:p>
            <a:pPr marL="0" indent="0">
              <a:buNone/>
            </a:pPr>
            <a:endParaRPr lang="en-US" dirty="0"/>
          </a:p>
        </p:txBody>
      </p:sp>
      <p:sp>
        <p:nvSpPr>
          <p:cNvPr id="81" name="Text Placeholder 7">
            <a:extLst>
              <a:ext uri="{FF2B5EF4-FFF2-40B4-BE49-F238E27FC236}">
                <a16:creationId xmlns:a16="http://schemas.microsoft.com/office/drawing/2014/main" id="{BC3674B6-05DF-B9FA-C211-91F60910307B}"/>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Watch this series of videos from Life Happens to learn about real-life experiences and challenges, and how having the right insurance in place can help you overcome those challenges and ensure your financial security. </a:t>
            </a:r>
          </a:p>
          <a:p>
            <a:pPr marL="0" indent="0">
              <a:buNone/>
            </a:pPr>
            <a:endParaRPr lang="en-US" dirty="0"/>
          </a:p>
          <a:p>
            <a:pPr marL="0" indent="0">
              <a:buNone/>
            </a:pPr>
            <a:endParaRPr lang="en-US" dirty="0"/>
          </a:p>
          <a:p>
            <a:pPr marL="0" indent="0">
              <a:buNone/>
            </a:pPr>
            <a:r>
              <a:rPr lang="en-US" dirty="0">
                <a:hlinkClick r:id="rId2"/>
              </a:rPr>
              <a:t>Life Happens Video Series</a:t>
            </a:r>
            <a:endParaRPr lang="en-US" dirty="0"/>
          </a:p>
          <a:p>
            <a:pPr marL="0" indent="0">
              <a:buNone/>
            </a:pPr>
            <a:endParaRPr lang="en-US" dirty="0"/>
          </a:p>
        </p:txBody>
      </p:sp>
      <p:grpSp>
        <p:nvGrpSpPr>
          <p:cNvPr id="116" name="Group 115">
            <a:extLst>
              <a:ext uri="{FF2B5EF4-FFF2-40B4-BE49-F238E27FC236}">
                <a16:creationId xmlns:a16="http://schemas.microsoft.com/office/drawing/2014/main" id="{6807AED7-71E7-EF3A-8CC2-F050066DA402}"/>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548F0F41-2082-19AB-CFAA-1B2142326A76}"/>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5B693EEE-E6B2-9E91-6024-3366B7B9B7BE}"/>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C50A9751-BFAC-D064-7C9D-CF94D61BC61E}"/>
                  </a:ext>
                </a:extLst>
              </p:cNvPr>
              <p:cNvSpPr/>
              <p:nvPr/>
            </p:nvSpPr>
            <p:spPr>
              <a:xfrm>
                <a:off x="1784139" y="6092546"/>
                <a:ext cx="810205"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7CED5FE1-BEBD-FF6F-CE8C-B12A12FB0B0C}"/>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128" name="Oval 127">
                <a:extLst>
                  <a:ext uri="{FF2B5EF4-FFF2-40B4-BE49-F238E27FC236}">
                    <a16:creationId xmlns:a16="http://schemas.microsoft.com/office/drawing/2014/main" id="{9D157A04-6140-051E-81D1-CF734D4C39B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2D54A0C8-1CEC-D0F3-27D4-B26874715AA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8" name="Group 117">
              <a:extLst>
                <a:ext uri="{FF2B5EF4-FFF2-40B4-BE49-F238E27FC236}">
                  <a16:creationId xmlns:a16="http://schemas.microsoft.com/office/drawing/2014/main" id="{DE69E4C5-A74A-212C-D720-162CF4C919BE}"/>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EF96D2FB-C0D8-DF84-2C8D-939DCE2073B3}"/>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F8C58E5C-46FC-26EC-7B8D-A0D6A667DFEB}"/>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3405C062-2D88-E4DD-3EB9-56902CEB5E8F}"/>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C5134156-2A5F-D3B9-75CB-50E4CD8453E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087AD164-1A5B-8154-DC70-BCBC7D85970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20" name="Oval Callout 119">
                <a:extLst>
                  <a:ext uri="{FF2B5EF4-FFF2-40B4-BE49-F238E27FC236}">
                    <a16:creationId xmlns:a16="http://schemas.microsoft.com/office/drawing/2014/main" id="{AA9AB84F-1A77-D5FD-C06F-E15C2A9E7AF0}"/>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30" name="Group 129">
            <a:extLst>
              <a:ext uri="{FF2B5EF4-FFF2-40B4-BE49-F238E27FC236}">
                <a16:creationId xmlns:a16="http://schemas.microsoft.com/office/drawing/2014/main" id="{ABF9CEB6-FFAB-C08A-4385-61A3ECCF58C7}"/>
              </a:ext>
            </a:extLst>
          </p:cNvPr>
          <p:cNvGrpSpPr/>
          <p:nvPr/>
        </p:nvGrpSpPr>
        <p:grpSpPr>
          <a:xfrm>
            <a:off x="5101910" y="4039575"/>
            <a:ext cx="1324527" cy="406400"/>
            <a:chOff x="1972947" y="5649738"/>
            <a:chExt cx="1324527" cy="406400"/>
          </a:xfrm>
        </p:grpSpPr>
        <p:sp>
          <p:nvSpPr>
            <p:cNvPr id="131" name="Rectangle 130">
              <a:extLst>
                <a:ext uri="{FF2B5EF4-FFF2-40B4-BE49-F238E27FC236}">
                  <a16:creationId xmlns:a16="http://schemas.microsoft.com/office/drawing/2014/main" id="{B17186F0-180D-064F-8FF8-038DC7583CE0}"/>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E74817F5-40E3-2498-A386-A99234C6950C}"/>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402F7204-74D8-2361-B5CA-A443F19E42AE}"/>
                </a:ext>
              </a:extLst>
            </p:cNvPr>
            <p:cNvSpPr txBox="1">
              <a:spLocks/>
            </p:cNvSpPr>
            <p:nvPr/>
          </p:nvSpPr>
          <p:spPr>
            <a:xfrm>
              <a:off x="2364156" y="5713467"/>
              <a:ext cx="9333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Interview</a:t>
              </a:r>
            </a:p>
          </p:txBody>
        </p:sp>
        <p:sp>
          <p:nvSpPr>
            <p:cNvPr id="134" name="Oval 133">
              <a:extLst>
                <a:ext uri="{FF2B5EF4-FFF2-40B4-BE49-F238E27FC236}">
                  <a16:creationId xmlns:a16="http://schemas.microsoft.com/office/drawing/2014/main" id="{0D0A22A4-25B5-C32E-987B-1B7FECF1C456}"/>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FD692080-CA5C-DD82-B283-B074D8DEE6DA}"/>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D0DFA285-DA9D-647F-8A67-63C0B39123B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28747497-7842-B8DB-1055-3964A02A2D09}"/>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72492825-90A0-3544-E180-500B790FCEF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B3D418E3-6142-5A66-7E29-7ECBA21B7371}"/>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6506AAED-05D9-43A0-A5AF-30ADCD0CDE2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6367459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319A55-4851-E2FD-4CD2-651B797B7AB7}"/>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52483498-D475-43D1-D076-C4A15A73EEDC}"/>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A8114E24-C541-EB03-55D1-E83ED5F62A60}"/>
              </a:ext>
            </a:extLst>
          </p:cNvPr>
          <p:cNvSpPr>
            <a:spLocks noGrp="1"/>
          </p:cNvSpPr>
          <p:nvPr>
            <p:ph type="body" sz="quarter" idx="61"/>
          </p:nvPr>
        </p:nvSpPr>
        <p:spPr/>
        <p:txBody>
          <a:bodyPr/>
          <a:lstStyle/>
          <a:p>
            <a:r>
              <a:rPr lang="en-GB" dirty="0"/>
              <a:t>Activity</a:t>
            </a:r>
            <a:endParaRPr lang="en-IE" dirty="0"/>
          </a:p>
        </p:txBody>
      </p:sp>
      <p:pic>
        <p:nvPicPr>
          <p:cNvPr id="7" name="Picture 6">
            <a:extLst>
              <a:ext uri="{FF2B5EF4-FFF2-40B4-BE49-F238E27FC236}">
                <a16:creationId xmlns:a16="http://schemas.microsoft.com/office/drawing/2014/main" id="{1AE9C388-1C59-CFD9-AE6C-FDE15F41C85C}"/>
              </a:ext>
            </a:extLst>
          </p:cNvPr>
          <p:cNvPicPr>
            <a:picLocks noChangeAspect="1"/>
          </p:cNvPicPr>
          <p:nvPr/>
        </p:nvPicPr>
        <p:blipFill>
          <a:blip r:embed="rId2"/>
          <a:stretch>
            <a:fillRect/>
          </a:stretch>
        </p:blipFill>
        <p:spPr>
          <a:xfrm>
            <a:off x="1143015" y="1346394"/>
            <a:ext cx="5846721" cy="8293290"/>
          </a:xfrm>
          <a:prstGeom prst="rect">
            <a:avLst/>
          </a:prstGeom>
        </p:spPr>
      </p:pic>
    </p:spTree>
    <p:extLst>
      <p:ext uri="{BB962C8B-B14F-4D97-AF65-F5344CB8AC3E}">
        <p14:creationId xmlns:p14="http://schemas.microsoft.com/office/powerpoint/2010/main" val="25359928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C096F-8885-A425-64C7-5DDD492A4A2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89911B-86D5-9105-290E-048ED840ADBC}"/>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D38013C-B01F-6B70-8DF2-34CEFD3F14F5}"/>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13B325D3-787C-1022-C95A-E6069F672265}"/>
              </a:ext>
            </a:extLst>
          </p:cNvPr>
          <p:cNvSpPr>
            <a:spLocks noGrp="1"/>
          </p:cNvSpPr>
          <p:nvPr>
            <p:ph type="body" sz="quarter" idx="61"/>
          </p:nvPr>
        </p:nvSpPr>
        <p:spPr/>
        <p:txBody>
          <a:bodyPr/>
          <a:lstStyle/>
          <a:p>
            <a:r>
              <a:rPr lang="en-US" dirty="0"/>
              <a:t>Women in Mid Career</a:t>
            </a:r>
          </a:p>
        </p:txBody>
      </p:sp>
      <p:sp>
        <p:nvSpPr>
          <p:cNvPr id="5" name="Text Placeholder 4">
            <a:extLst>
              <a:ext uri="{FF2B5EF4-FFF2-40B4-BE49-F238E27FC236}">
                <a16:creationId xmlns:a16="http://schemas.microsoft.com/office/drawing/2014/main" id="{2F7F89B6-D030-96C5-D30C-55438D696CBB}"/>
              </a:ext>
            </a:extLst>
          </p:cNvPr>
          <p:cNvSpPr>
            <a:spLocks noGrp="1"/>
          </p:cNvSpPr>
          <p:nvPr>
            <p:ph type="body" sz="quarter" idx="64"/>
          </p:nvPr>
        </p:nvSpPr>
        <p:spPr/>
        <p:txBody>
          <a:bodyPr/>
          <a:lstStyle/>
          <a:p>
            <a:pPr marL="0" indent="0">
              <a:buNone/>
            </a:pPr>
            <a:r>
              <a:rPr lang="en-GB" b="1" dirty="0">
                <a:solidFill>
                  <a:srgbClr val="F16024"/>
                </a:solidFill>
              </a:rPr>
              <a:t>The first thing to do is carry out a comprehensive review of all your existing insurance policies, to identify gaps and policies that need to be updated.</a:t>
            </a:r>
          </a:p>
          <a:p>
            <a:pPr marL="0" indent="0">
              <a:buNone/>
            </a:pPr>
            <a:endParaRPr lang="en-GB" b="1" dirty="0">
              <a:solidFill>
                <a:srgbClr val="F16024"/>
              </a:solidFill>
            </a:endParaRPr>
          </a:p>
          <a:p>
            <a:pPr marL="0" indent="0">
              <a:buNone/>
            </a:pPr>
            <a:r>
              <a:rPr lang="en-GB" b="1" dirty="0"/>
              <a:t>1: Gather All Current Policies</a:t>
            </a:r>
          </a:p>
          <a:p>
            <a:pPr marL="0" indent="0">
              <a:buNone/>
            </a:pPr>
            <a:endParaRPr lang="en-GB" b="1" dirty="0"/>
          </a:p>
          <a:p>
            <a:pPr>
              <a:buFont typeface="Wingdings" panose="05000000000000000000" pitchFamily="2" charset="2"/>
              <a:buChar char="v"/>
            </a:pPr>
            <a:r>
              <a:rPr lang="en-GB" dirty="0"/>
              <a:t>Collect documents for:</a:t>
            </a:r>
          </a:p>
          <a:p>
            <a:pPr>
              <a:buFont typeface="Wingdings" panose="05000000000000000000" pitchFamily="2" charset="2"/>
              <a:buChar char="v"/>
            </a:pPr>
            <a:r>
              <a:rPr lang="en-GB" dirty="0"/>
              <a:t>Health Insurance (public and private)</a:t>
            </a:r>
          </a:p>
          <a:p>
            <a:pPr>
              <a:buFont typeface="Wingdings" panose="05000000000000000000" pitchFamily="2" charset="2"/>
              <a:buChar char="v"/>
            </a:pPr>
            <a:r>
              <a:rPr lang="en-GB" dirty="0"/>
              <a:t>Life Insurance</a:t>
            </a:r>
          </a:p>
          <a:p>
            <a:pPr>
              <a:buFont typeface="Wingdings" panose="05000000000000000000" pitchFamily="2" charset="2"/>
              <a:buChar char="v"/>
            </a:pPr>
            <a:r>
              <a:rPr lang="en-GB" dirty="0"/>
              <a:t>Income Protection / Disability</a:t>
            </a:r>
          </a:p>
          <a:p>
            <a:pPr>
              <a:buFont typeface="Wingdings" panose="05000000000000000000" pitchFamily="2" charset="2"/>
              <a:buChar char="v"/>
            </a:pPr>
            <a:r>
              <a:rPr lang="en-GB" dirty="0"/>
              <a:t>Critical Illness Cover</a:t>
            </a:r>
          </a:p>
          <a:p>
            <a:pPr>
              <a:buFont typeface="Wingdings" panose="05000000000000000000" pitchFamily="2" charset="2"/>
              <a:buChar char="v"/>
            </a:pPr>
            <a:r>
              <a:rPr lang="en-GB" dirty="0"/>
              <a:t>Long-Term Care Insurance</a:t>
            </a:r>
          </a:p>
          <a:p>
            <a:pPr>
              <a:buFont typeface="Wingdings" panose="05000000000000000000" pitchFamily="2" charset="2"/>
              <a:buChar char="v"/>
            </a:pPr>
            <a:r>
              <a:rPr lang="en-GB" dirty="0"/>
              <a:t>Home and Auto Insurance (if relevant)</a:t>
            </a:r>
          </a:p>
          <a:p>
            <a:pPr>
              <a:buFont typeface="Wingdings" panose="05000000000000000000" pitchFamily="2" charset="2"/>
              <a:buChar char="v"/>
            </a:pPr>
            <a:r>
              <a:rPr lang="en-GB" dirty="0"/>
              <a:t>Note policy numbers, coverage limits, premiums, and renewal dates.</a:t>
            </a:r>
          </a:p>
          <a:p>
            <a:pPr>
              <a:buFont typeface="Wingdings" panose="05000000000000000000" pitchFamily="2" charset="2"/>
              <a:buChar char="v"/>
            </a:pPr>
            <a:endParaRPr lang="en-GB" dirty="0"/>
          </a:p>
          <a:p>
            <a:endParaRPr lang="en-GB" dirty="0"/>
          </a:p>
          <a:p>
            <a:pPr marL="0" indent="0">
              <a:buNone/>
            </a:pPr>
            <a:r>
              <a:rPr lang="en-IE" b="1" dirty="0"/>
              <a:t>2: Define Your Current Life Stage Needs</a:t>
            </a:r>
          </a:p>
          <a:p>
            <a:pPr marL="0" indent="0">
              <a:buNone/>
            </a:pPr>
            <a:endParaRPr lang="en-IE" dirty="0"/>
          </a:p>
          <a:p>
            <a:pPr marL="0" indent="0">
              <a:buNone/>
            </a:pPr>
            <a:r>
              <a:rPr lang="en-IE" dirty="0"/>
              <a:t>Women in mid-life often face:</a:t>
            </a:r>
          </a:p>
          <a:p>
            <a:pPr lvl="0"/>
            <a:r>
              <a:rPr lang="en-IE" b="1" dirty="0"/>
              <a:t>Health Risks</a:t>
            </a:r>
            <a:r>
              <a:rPr lang="en-IE" dirty="0"/>
              <a:t>: Menopause-related care, screenings (breast, cervical, osteoporosis).</a:t>
            </a:r>
          </a:p>
          <a:p>
            <a:pPr lvl="0"/>
            <a:r>
              <a:rPr lang="en-IE" b="1" dirty="0"/>
              <a:t>Financial Responsibilities</a:t>
            </a:r>
            <a:r>
              <a:rPr lang="en-IE" dirty="0"/>
              <a:t>: Mortgage, children’s education, and ageing parents.</a:t>
            </a:r>
          </a:p>
          <a:p>
            <a:pPr lvl="0"/>
            <a:r>
              <a:rPr lang="en-IE" b="1" dirty="0"/>
              <a:t>Retirement Planning</a:t>
            </a:r>
            <a:r>
              <a:rPr lang="en-IE" dirty="0"/>
              <a:t>: Ensuring coverage aligns with long-term goals.</a:t>
            </a:r>
          </a:p>
          <a:p>
            <a:pPr lvl="0"/>
            <a:endParaRPr lang="en-IE" dirty="0"/>
          </a:p>
          <a:p>
            <a:pPr marL="0" indent="0">
              <a:buNone/>
            </a:pPr>
            <a:r>
              <a:rPr lang="en-IE" dirty="0"/>
              <a:t>Create a checklist of needs:</a:t>
            </a:r>
          </a:p>
          <a:p>
            <a:pPr lvl="0"/>
            <a:r>
              <a:rPr lang="en-IE" dirty="0"/>
              <a:t>Preventive health care</a:t>
            </a:r>
          </a:p>
          <a:p>
            <a:pPr lvl="0"/>
            <a:r>
              <a:rPr lang="en-IE" dirty="0"/>
              <a:t>Chronic illness management</a:t>
            </a:r>
          </a:p>
          <a:p>
            <a:pPr lvl="0"/>
            <a:r>
              <a:rPr lang="en-IE" dirty="0"/>
              <a:t>Income replacement if unable to work</a:t>
            </a:r>
          </a:p>
          <a:p>
            <a:pPr lvl="0"/>
            <a:r>
              <a:rPr lang="en-IE" dirty="0"/>
              <a:t>Family protection (life insurance)</a:t>
            </a:r>
          </a:p>
          <a:p>
            <a:r>
              <a:rPr lang="en-IE" dirty="0"/>
              <a:t>Long-term care planning</a:t>
            </a:r>
          </a:p>
          <a:p>
            <a:endParaRPr lang="en-IE" dirty="0"/>
          </a:p>
          <a:p>
            <a:pPr marL="0" indent="0">
              <a:buNone/>
            </a:pPr>
            <a:endParaRPr lang="en-GB" dirty="0"/>
          </a:p>
          <a:p>
            <a:pPr marL="0" indent="0">
              <a:buNone/>
            </a:pPr>
            <a:endParaRPr lang="en-GB" dirty="0"/>
          </a:p>
          <a:p>
            <a:pPr marL="0" lvl="0" indent="0">
              <a:buNone/>
            </a:pPr>
            <a:endParaRPr lang="en-IE" dirty="0"/>
          </a:p>
          <a:p>
            <a:pPr marL="0" indent="0">
              <a:buNone/>
            </a:pPr>
            <a:endParaRPr lang="en-IE" dirty="0"/>
          </a:p>
          <a:p>
            <a:endParaRPr lang="en-IE" dirty="0"/>
          </a:p>
          <a:p>
            <a:pPr marL="0" indent="0">
              <a:buNone/>
            </a:pPr>
            <a:endParaRPr lang="en-GB" dirty="0"/>
          </a:p>
          <a:p>
            <a:pPr marL="0" indent="0">
              <a:buNone/>
            </a:pPr>
            <a:endParaRPr lang="en-GB" b="1" dirty="0">
              <a:solidFill>
                <a:srgbClr val="F16024"/>
              </a:solidFill>
            </a:endParaRPr>
          </a:p>
          <a:p>
            <a:endParaRPr lang="en-IE" dirty="0"/>
          </a:p>
          <a:p>
            <a:endParaRPr lang="en-IE" dirty="0"/>
          </a:p>
        </p:txBody>
      </p:sp>
      <p:grpSp>
        <p:nvGrpSpPr>
          <p:cNvPr id="6" name="Graphic 2">
            <a:extLst>
              <a:ext uri="{FF2B5EF4-FFF2-40B4-BE49-F238E27FC236}">
                <a16:creationId xmlns:a16="http://schemas.microsoft.com/office/drawing/2014/main" id="{09172DE0-C854-9EDF-06AB-77B1BA945859}"/>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FE85CC8E-B10A-F461-D15F-D0BA09E17DA3}"/>
                </a:ext>
              </a:extLst>
            </p:cNvPr>
            <p:cNvGrpSpPr/>
            <p:nvPr/>
          </p:nvGrpSpPr>
          <p:grpSpPr>
            <a:xfrm>
              <a:off x="7884516" y="3299879"/>
              <a:ext cx="244481" cy="366043"/>
              <a:chOff x="7884516" y="3299879"/>
              <a:chExt cx="244481" cy="366043"/>
            </a:xfrm>
            <a:grpFill/>
          </p:grpSpPr>
          <p:sp>
            <p:nvSpPr>
              <p:cNvPr id="22" name="Freeform 40">
                <a:extLst>
                  <a:ext uri="{FF2B5EF4-FFF2-40B4-BE49-F238E27FC236}">
                    <a16:creationId xmlns:a16="http://schemas.microsoft.com/office/drawing/2014/main" id="{E50A95D9-A2B2-828A-751F-79ECC4A5F50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41">
                <a:extLst>
                  <a:ext uri="{FF2B5EF4-FFF2-40B4-BE49-F238E27FC236}">
                    <a16:creationId xmlns:a16="http://schemas.microsoft.com/office/drawing/2014/main" id="{3E5FA05B-F518-A1DC-A232-51D572E66C2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42">
                <a:extLst>
                  <a:ext uri="{FF2B5EF4-FFF2-40B4-BE49-F238E27FC236}">
                    <a16:creationId xmlns:a16="http://schemas.microsoft.com/office/drawing/2014/main" id="{FAE425C2-FD06-3C88-5BC0-A6170D57EFC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43">
                <a:extLst>
                  <a:ext uri="{FF2B5EF4-FFF2-40B4-BE49-F238E27FC236}">
                    <a16:creationId xmlns:a16="http://schemas.microsoft.com/office/drawing/2014/main" id="{E04DE566-77C2-A49A-0DE3-FE8D1051FB9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44">
                <a:extLst>
                  <a:ext uri="{FF2B5EF4-FFF2-40B4-BE49-F238E27FC236}">
                    <a16:creationId xmlns:a16="http://schemas.microsoft.com/office/drawing/2014/main" id="{A4F03EB1-537F-4FB7-B4EE-954A46D1EC6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45">
                <a:extLst>
                  <a:ext uri="{FF2B5EF4-FFF2-40B4-BE49-F238E27FC236}">
                    <a16:creationId xmlns:a16="http://schemas.microsoft.com/office/drawing/2014/main" id="{8EDE0606-F9B6-F631-8286-DD405818BED1}"/>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46">
                <a:extLst>
                  <a:ext uri="{FF2B5EF4-FFF2-40B4-BE49-F238E27FC236}">
                    <a16:creationId xmlns:a16="http://schemas.microsoft.com/office/drawing/2014/main" id="{8CE41549-2C11-6A04-4441-AD6C72BB33D8}"/>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47">
                <a:extLst>
                  <a:ext uri="{FF2B5EF4-FFF2-40B4-BE49-F238E27FC236}">
                    <a16:creationId xmlns:a16="http://schemas.microsoft.com/office/drawing/2014/main" id="{D89C251A-BABC-3F3C-3E27-FD3F08B268B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48">
                <a:extLst>
                  <a:ext uri="{FF2B5EF4-FFF2-40B4-BE49-F238E27FC236}">
                    <a16:creationId xmlns:a16="http://schemas.microsoft.com/office/drawing/2014/main" id="{1DA5F263-05FA-EF27-6649-1F525D8D0D8F}"/>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49">
                <a:extLst>
                  <a:ext uri="{FF2B5EF4-FFF2-40B4-BE49-F238E27FC236}">
                    <a16:creationId xmlns:a16="http://schemas.microsoft.com/office/drawing/2014/main" id="{A09BE4EA-1D35-4D3E-121B-1363D8AFA48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50">
                <a:extLst>
                  <a:ext uri="{FF2B5EF4-FFF2-40B4-BE49-F238E27FC236}">
                    <a16:creationId xmlns:a16="http://schemas.microsoft.com/office/drawing/2014/main" id="{D492CEE2-91CB-F207-ABA3-34D36E75EB2F}"/>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 name="Graphic 2">
              <a:extLst>
                <a:ext uri="{FF2B5EF4-FFF2-40B4-BE49-F238E27FC236}">
                  <a16:creationId xmlns:a16="http://schemas.microsoft.com/office/drawing/2014/main" id="{E234998D-B3A6-2B6D-D59E-62DED44D7F71}"/>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5E1ABD38-F112-1DEA-BCF5-71C0A1C237D5}"/>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28">
                <a:extLst>
                  <a:ext uri="{FF2B5EF4-FFF2-40B4-BE49-F238E27FC236}">
                    <a16:creationId xmlns:a16="http://schemas.microsoft.com/office/drawing/2014/main" id="{E59CAE4F-711A-5CCD-748B-7580345962FA}"/>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29">
                <a:extLst>
                  <a:ext uri="{FF2B5EF4-FFF2-40B4-BE49-F238E27FC236}">
                    <a16:creationId xmlns:a16="http://schemas.microsoft.com/office/drawing/2014/main" id="{ACFA8FAB-6F6A-26AC-D249-E3C67FA217B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30">
                <a:extLst>
                  <a:ext uri="{FF2B5EF4-FFF2-40B4-BE49-F238E27FC236}">
                    <a16:creationId xmlns:a16="http://schemas.microsoft.com/office/drawing/2014/main" id="{4C72F53B-D4D3-8ECE-B0CE-8DFA98820BDA}"/>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31">
                <a:extLst>
                  <a:ext uri="{FF2B5EF4-FFF2-40B4-BE49-F238E27FC236}">
                    <a16:creationId xmlns:a16="http://schemas.microsoft.com/office/drawing/2014/main" id="{F98612A7-8353-77EF-3AE3-86961617E43B}"/>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32">
                <a:extLst>
                  <a:ext uri="{FF2B5EF4-FFF2-40B4-BE49-F238E27FC236}">
                    <a16:creationId xmlns:a16="http://schemas.microsoft.com/office/drawing/2014/main" id="{D2AA570B-4255-BCD9-D1B5-5F3D7C2AD10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33">
                <a:extLst>
                  <a:ext uri="{FF2B5EF4-FFF2-40B4-BE49-F238E27FC236}">
                    <a16:creationId xmlns:a16="http://schemas.microsoft.com/office/drawing/2014/main" id="{463B0FDD-AD2C-378C-8C59-B65773AD554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34">
                <a:extLst>
                  <a:ext uri="{FF2B5EF4-FFF2-40B4-BE49-F238E27FC236}">
                    <a16:creationId xmlns:a16="http://schemas.microsoft.com/office/drawing/2014/main" id="{C365DB2D-63DE-D4CB-8B8E-8528E1D9265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35">
                <a:extLst>
                  <a:ext uri="{FF2B5EF4-FFF2-40B4-BE49-F238E27FC236}">
                    <a16:creationId xmlns:a16="http://schemas.microsoft.com/office/drawing/2014/main" id="{1FB034A3-2DD5-1044-4F11-2CE925848B8C}"/>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36">
                <a:extLst>
                  <a:ext uri="{FF2B5EF4-FFF2-40B4-BE49-F238E27FC236}">
                    <a16:creationId xmlns:a16="http://schemas.microsoft.com/office/drawing/2014/main" id="{EB6219B7-E0E9-D6EB-6754-36B65B141F38}"/>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37">
                <a:extLst>
                  <a:ext uri="{FF2B5EF4-FFF2-40B4-BE49-F238E27FC236}">
                    <a16:creationId xmlns:a16="http://schemas.microsoft.com/office/drawing/2014/main" id="{6EA41FA0-8B81-B635-F867-C22E4E40AB5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38">
                <a:extLst>
                  <a:ext uri="{FF2B5EF4-FFF2-40B4-BE49-F238E27FC236}">
                    <a16:creationId xmlns:a16="http://schemas.microsoft.com/office/drawing/2014/main" id="{70FBEF53-4947-6B75-CCC2-C0A6A1E2D4F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39">
                <a:extLst>
                  <a:ext uri="{FF2B5EF4-FFF2-40B4-BE49-F238E27FC236}">
                    <a16:creationId xmlns:a16="http://schemas.microsoft.com/office/drawing/2014/main" id="{DAE08D94-E5A5-E50D-8F0B-9F5C9B64FD4C}"/>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3" name="Rounded Rectangle 67">
            <a:extLst>
              <a:ext uri="{FF2B5EF4-FFF2-40B4-BE49-F238E27FC236}">
                <a16:creationId xmlns:a16="http://schemas.microsoft.com/office/drawing/2014/main" id="{E36595F7-7037-C3C6-C6BA-4EE65AC2AA1B}"/>
              </a:ext>
            </a:extLst>
          </p:cNvPr>
          <p:cNvSpPr/>
          <p:nvPr/>
        </p:nvSpPr>
        <p:spPr>
          <a:xfrm>
            <a:off x="1725780" y="6454589"/>
            <a:ext cx="3025587" cy="2127116"/>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b="1" dirty="0">
                <a:solidFill>
                  <a:srgbClr val="1E2879"/>
                </a:solidFill>
              </a:rPr>
              <a:t>Note for Women: </a:t>
            </a:r>
            <a:r>
              <a:rPr lang="en-GB" sz="1100" dirty="0">
                <a:solidFill>
                  <a:srgbClr val="1E2879"/>
                </a:solidFill>
              </a:rPr>
              <a:t>Career breaks for maternity or elder care often create gaps in employer-provided coverage, pension contributions, and income protection. When reviewing your policies, flag any periods where you were not in full-time employment and check whether those gaps created underinsurance</a:t>
            </a:r>
            <a:endParaRPr lang="en-US" sz="1100" dirty="0">
              <a:solidFill>
                <a:srgbClr val="1E2879"/>
              </a:solidFill>
            </a:endParaRPr>
          </a:p>
        </p:txBody>
      </p:sp>
    </p:spTree>
    <p:extLst>
      <p:ext uri="{BB962C8B-B14F-4D97-AF65-F5344CB8AC3E}">
        <p14:creationId xmlns:p14="http://schemas.microsoft.com/office/powerpoint/2010/main" val="4283528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B36178-4283-6B2D-3A40-51B4B952F0FC}"/>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9907CDDA-8E36-80B8-5493-A5F2095DFB1A}"/>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C6500EDE-FEDF-108D-FE40-B2670342209F}"/>
              </a:ext>
            </a:extLst>
          </p:cNvPr>
          <p:cNvSpPr>
            <a:spLocks noGrp="1"/>
          </p:cNvSpPr>
          <p:nvPr>
            <p:ph type="body" sz="quarter" idx="61"/>
          </p:nvPr>
        </p:nvSpPr>
        <p:spPr/>
        <p:txBody>
          <a:bodyPr/>
          <a:lstStyle/>
          <a:p>
            <a:r>
              <a:rPr lang="en-US" dirty="0"/>
              <a:t>Women in Mid Career</a:t>
            </a:r>
          </a:p>
        </p:txBody>
      </p:sp>
      <p:sp>
        <p:nvSpPr>
          <p:cNvPr id="5" name="Text Placeholder 4">
            <a:extLst>
              <a:ext uri="{FF2B5EF4-FFF2-40B4-BE49-F238E27FC236}">
                <a16:creationId xmlns:a16="http://schemas.microsoft.com/office/drawing/2014/main" id="{F2FBEDD2-376D-776B-750B-ED9C7984DEC0}"/>
              </a:ext>
            </a:extLst>
          </p:cNvPr>
          <p:cNvSpPr>
            <a:spLocks noGrp="1"/>
          </p:cNvSpPr>
          <p:nvPr>
            <p:ph type="body" sz="quarter" idx="64"/>
          </p:nvPr>
        </p:nvSpPr>
        <p:spPr/>
        <p:txBody>
          <a:bodyPr/>
          <a:lstStyle/>
          <a:p>
            <a:pPr marL="0" indent="0">
              <a:buNone/>
            </a:pPr>
            <a:endParaRPr lang="en-IE" dirty="0"/>
          </a:p>
          <a:p>
            <a:pPr marL="0" indent="0">
              <a:buNone/>
            </a:pPr>
            <a:r>
              <a:rPr lang="en-IE" b="1" dirty="0"/>
              <a:t>3: Review Each Policy Against Needs</a:t>
            </a:r>
          </a:p>
          <a:p>
            <a:pPr marL="0" indent="0">
              <a:buNone/>
            </a:pPr>
            <a:endParaRPr lang="en-IE" dirty="0"/>
          </a:p>
          <a:p>
            <a:pPr marL="0" indent="0">
              <a:buNone/>
            </a:pPr>
            <a:r>
              <a:rPr lang="en-IE" dirty="0"/>
              <a:t>For each policy:</a:t>
            </a:r>
          </a:p>
          <a:p>
            <a:pPr marL="0" indent="0">
              <a:buNone/>
            </a:pPr>
            <a:endParaRPr lang="en-IE" dirty="0"/>
          </a:p>
          <a:p>
            <a:pPr lvl="0"/>
            <a:r>
              <a:rPr lang="en-IE" b="1" dirty="0"/>
              <a:t>Coverage Scope</a:t>
            </a:r>
            <a:r>
              <a:rPr lang="en-IE" dirty="0"/>
              <a:t>: Does it include preventive care, specialist visits, and mental health?</a:t>
            </a:r>
          </a:p>
          <a:p>
            <a:pPr lvl="0"/>
            <a:r>
              <a:rPr lang="en-IE" b="1" dirty="0"/>
              <a:t>Limits &amp; Exclusions</a:t>
            </a:r>
            <a:r>
              <a:rPr lang="en-IE" dirty="0"/>
              <a:t>: Are there caps on cancer treatment, fertility, or chronic conditions?</a:t>
            </a:r>
          </a:p>
          <a:p>
            <a:pPr lvl="0"/>
            <a:r>
              <a:rPr lang="en-IE" b="1" dirty="0"/>
              <a:t>Waiting Periods</a:t>
            </a:r>
            <a:r>
              <a:rPr lang="en-IE" dirty="0"/>
              <a:t>: For pre-existing conditions or new benefits.</a:t>
            </a:r>
          </a:p>
          <a:p>
            <a:pPr lvl="0"/>
            <a:r>
              <a:rPr lang="en-IE" b="1" dirty="0"/>
              <a:t>Beneficiaries</a:t>
            </a:r>
            <a:r>
              <a:rPr lang="en-IE" dirty="0"/>
              <a:t>: Are they up to date?</a:t>
            </a:r>
          </a:p>
          <a:p>
            <a:pPr lvl="0"/>
            <a:endParaRPr lang="en-IE" dirty="0"/>
          </a:p>
          <a:p>
            <a:pPr marL="0" lvl="0" indent="0">
              <a:buNone/>
            </a:pPr>
            <a:endParaRPr lang="en-IE" dirty="0"/>
          </a:p>
          <a:p>
            <a:pPr marL="0" lvl="0" indent="0">
              <a:buNone/>
            </a:pPr>
            <a:r>
              <a:rPr lang="en-GB" b="1" dirty="0"/>
              <a:t>4: Identify Gaps</a:t>
            </a:r>
          </a:p>
          <a:p>
            <a:pPr marL="0" lvl="0" indent="0">
              <a:buNone/>
            </a:pPr>
            <a:endParaRPr lang="en-GB" b="1" dirty="0"/>
          </a:p>
          <a:p>
            <a:pPr marL="0" lvl="0" indent="0">
              <a:buNone/>
            </a:pPr>
            <a:r>
              <a:rPr lang="en-GB" dirty="0"/>
              <a:t>Common gaps for mid-life women:</a:t>
            </a:r>
          </a:p>
          <a:p>
            <a:pPr marL="0" lvl="0" indent="0">
              <a:buNone/>
            </a:pPr>
            <a:endParaRPr lang="en-GB" dirty="0"/>
          </a:p>
          <a:p>
            <a:r>
              <a:rPr lang="en-GB" dirty="0"/>
              <a:t>Critical Illness Cover: Often missing or insufficient.</a:t>
            </a:r>
          </a:p>
          <a:p>
            <a:r>
              <a:rPr lang="en-GB" dirty="0"/>
              <a:t>Menopause &amp; Hormonal Care: Not always included in standard health plans.</a:t>
            </a:r>
          </a:p>
          <a:p>
            <a:r>
              <a:rPr lang="en-GB" dirty="0"/>
              <a:t>Mental Health Support: Limited sessions or high co-pay.</a:t>
            </a:r>
          </a:p>
          <a:p>
            <a:r>
              <a:rPr lang="en-GB" dirty="0"/>
              <a:t>Long-Term Care: Rarely covered unless specifically purchased.</a:t>
            </a:r>
          </a:p>
          <a:p>
            <a:r>
              <a:rPr lang="en-GB" dirty="0"/>
              <a:t>Income Protection: Check if coverage lasts until retirement age.</a:t>
            </a:r>
          </a:p>
          <a:p>
            <a:endParaRPr lang="en-GB" dirty="0"/>
          </a:p>
          <a:p>
            <a:pPr marL="0" indent="0">
              <a:buNone/>
            </a:pPr>
            <a:r>
              <a:rPr lang="en-GB" b="1" dirty="0"/>
              <a:t>5: Quantify Financial Risk</a:t>
            </a:r>
          </a:p>
          <a:p>
            <a:pPr marL="0" indent="0">
              <a:buNone/>
            </a:pPr>
            <a:endParaRPr lang="en-GB" b="1" dirty="0"/>
          </a:p>
          <a:p>
            <a:r>
              <a:rPr lang="en-GB" dirty="0"/>
              <a:t>Estimate potential out-of-pocket costs for uncovered areas.</a:t>
            </a:r>
          </a:p>
          <a:p>
            <a:r>
              <a:rPr lang="en-GB" dirty="0"/>
              <a:t>Compare against emergency savings and retirement funds.</a:t>
            </a:r>
          </a:p>
          <a:p>
            <a:endParaRPr lang="en-GB" dirty="0"/>
          </a:p>
          <a:p>
            <a:pPr marL="0" indent="0">
              <a:buNone/>
            </a:pPr>
            <a:r>
              <a:rPr lang="en-GB" b="1" dirty="0"/>
              <a:t>6: Take Action</a:t>
            </a:r>
          </a:p>
          <a:p>
            <a:pPr marL="0" indent="0">
              <a:buNone/>
            </a:pPr>
            <a:endParaRPr lang="en-GB" b="1" dirty="0"/>
          </a:p>
          <a:p>
            <a:r>
              <a:rPr lang="en-GB" dirty="0"/>
              <a:t>Upgrade Existing Policies: Add riders for critical illness or mental health.</a:t>
            </a:r>
          </a:p>
          <a:p>
            <a:r>
              <a:rPr lang="en-GB" dirty="0"/>
              <a:t>Shop for Additional Coverage: Compare private health plans for preventive and specialist care.</a:t>
            </a:r>
          </a:p>
          <a:p>
            <a:r>
              <a:rPr lang="en-GB" dirty="0"/>
              <a:t>Adjust Beneficiaries: Reflect current family situation.</a:t>
            </a:r>
          </a:p>
          <a:p>
            <a:r>
              <a:rPr lang="en-GB" dirty="0"/>
              <a:t>Review Annually: Life stage changes (empty nest, retirement) require updates.</a:t>
            </a:r>
          </a:p>
          <a:p>
            <a:pPr marL="0" indent="0">
              <a:buNone/>
            </a:pPr>
            <a:endParaRPr lang="en-GB" dirty="0"/>
          </a:p>
          <a:p>
            <a:pPr marL="0" indent="0">
              <a:buNone/>
            </a:pPr>
            <a:endParaRPr lang="en-GB" dirty="0"/>
          </a:p>
          <a:p>
            <a:pPr marL="0" lvl="0" indent="0">
              <a:buNone/>
            </a:pPr>
            <a:endParaRPr lang="en-IE" dirty="0"/>
          </a:p>
          <a:p>
            <a:pPr marL="0" indent="0">
              <a:buNone/>
            </a:pPr>
            <a:endParaRPr lang="en-IE" dirty="0"/>
          </a:p>
          <a:p>
            <a:endParaRPr lang="en-IE" dirty="0"/>
          </a:p>
          <a:p>
            <a:pPr marL="0" indent="0">
              <a:buNone/>
            </a:pPr>
            <a:endParaRPr lang="en-GB" dirty="0"/>
          </a:p>
          <a:p>
            <a:pPr marL="0" indent="0">
              <a:buNone/>
            </a:pPr>
            <a:endParaRPr lang="en-GB" b="1" dirty="0">
              <a:solidFill>
                <a:srgbClr val="F16024"/>
              </a:solidFill>
            </a:endParaRPr>
          </a:p>
          <a:p>
            <a:endParaRPr lang="en-IE" dirty="0"/>
          </a:p>
          <a:p>
            <a:endParaRPr lang="en-IE" dirty="0"/>
          </a:p>
        </p:txBody>
      </p:sp>
      <p:grpSp>
        <p:nvGrpSpPr>
          <p:cNvPr id="6" name="Graphic 2">
            <a:extLst>
              <a:ext uri="{FF2B5EF4-FFF2-40B4-BE49-F238E27FC236}">
                <a16:creationId xmlns:a16="http://schemas.microsoft.com/office/drawing/2014/main" id="{2CA3AB88-EE93-FA2F-7847-645FC56B97CD}"/>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C8FF772E-2617-380B-677D-C5B4C04C54F0}"/>
                </a:ext>
              </a:extLst>
            </p:cNvPr>
            <p:cNvGrpSpPr/>
            <p:nvPr/>
          </p:nvGrpSpPr>
          <p:grpSpPr>
            <a:xfrm>
              <a:off x="7884516" y="3299879"/>
              <a:ext cx="244481" cy="366043"/>
              <a:chOff x="7884516" y="3299879"/>
              <a:chExt cx="244481" cy="366043"/>
            </a:xfrm>
            <a:grpFill/>
          </p:grpSpPr>
          <p:sp>
            <p:nvSpPr>
              <p:cNvPr id="22" name="Freeform 40">
                <a:extLst>
                  <a:ext uri="{FF2B5EF4-FFF2-40B4-BE49-F238E27FC236}">
                    <a16:creationId xmlns:a16="http://schemas.microsoft.com/office/drawing/2014/main" id="{3D728B1A-D537-18BB-30A8-BA9621E6953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41">
                <a:extLst>
                  <a:ext uri="{FF2B5EF4-FFF2-40B4-BE49-F238E27FC236}">
                    <a16:creationId xmlns:a16="http://schemas.microsoft.com/office/drawing/2014/main" id="{6076FAF8-D926-4041-33B0-4C0BD5DA3E5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42">
                <a:extLst>
                  <a:ext uri="{FF2B5EF4-FFF2-40B4-BE49-F238E27FC236}">
                    <a16:creationId xmlns:a16="http://schemas.microsoft.com/office/drawing/2014/main" id="{529600FC-6AAF-77AF-C6CC-E188A16DF10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43">
                <a:extLst>
                  <a:ext uri="{FF2B5EF4-FFF2-40B4-BE49-F238E27FC236}">
                    <a16:creationId xmlns:a16="http://schemas.microsoft.com/office/drawing/2014/main" id="{35241FEF-49BE-AE7D-BE06-00387A05C0B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44">
                <a:extLst>
                  <a:ext uri="{FF2B5EF4-FFF2-40B4-BE49-F238E27FC236}">
                    <a16:creationId xmlns:a16="http://schemas.microsoft.com/office/drawing/2014/main" id="{0B66BBB3-39F6-5E45-8586-5C2DBB650FF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45">
                <a:extLst>
                  <a:ext uri="{FF2B5EF4-FFF2-40B4-BE49-F238E27FC236}">
                    <a16:creationId xmlns:a16="http://schemas.microsoft.com/office/drawing/2014/main" id="{6BCD5C68-EC56-D1FD-C4DC-191BA1DBADE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46">
                <a:extLst>
                  <a:ext uri="{FF2B5EF4-FFF2-40B4-BE49-F238E27FC236}">
                    <a16:creationId xmlns:a16="http://schemas.microsoft.com/office/drawing/2014/main" id="{65A6DC94-93CB-3548-E281-8EF4C6AF5E8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47">
                <a:extLst>
                  <a:ext uri="{FF2B5EF4-FFF2-40B4-BE49-F238E27FC236}">
                    <a16:creationId xmlns:a16="http://schemas.microsoft.com/office/drawing/2014/main" id="{A38149D4-57A3-89A1-EA87-CFF26314A6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48">
                <a:extLst>
                  <a:ext uri="{FF2B5EF4-FFF2-40B4-BE49-F238E27FC236}">
                    <a16:creationId xmlns:a16="http://schemas.microsoft.com/office/drawing/2014/main" id="{9B7E8B39-C73F-DDCB-8A78-CC243A56D1A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49">
                <a:extLst>
                  <a:ext uri="{FF2B5EF4-FFF2-40B4-BE49-F238E27FC236}">
                    <a16:creationId xmlns:a16="http://schemas.microsoft.com/office/drawing/2014/main" id="{DFE2574A-A945-A4A3-8E7C-D52E27C3707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50">
                <a:extLst>
                  <a:ext uri="{FF2B5EF4-FFF2-40B4-BE49-F238E27FC236}">
                    <a16:creationId xmlns:a16="http://schemas.microsoft.com/office/drawing/2014/main" id="{774FDB84-8C0A-D58D-629F-9240DF757FB0}"/>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 name="Graphic 2">
              <a:extLst>
                <a:ext uri="{FF2B5EF4-FFF2-40B4-BE49-F238E27FC236}">
                  <a16:creationId xmlns:a16="http://schemas.microsoft.com/office/drawing/2014/main" id="{9486A537-CCAD-62E3-103F-4184828A492E}"/>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95A4E578-90EB-37BA-C777-C6AB4B3B6FE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28">
                <a:extLst>
                  <a:ext uri="{FF2B5EF4-FFF2-40B4-BE49-F238E27FC236}">
                    <a16:creationId xmlns:a16="http://schemas.microsoft.com/office/drawing/2014/main" id="{2C16D8FB-16A0-8BD0-CABC-B66C3D4E2B3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29">
                <a:extLst>
                  <a:ext uri="{FF2B5EF4-FFF2-40B4-BE49-F238E27FC236}">
                    <a16:creationId xmlns:a16="http://schemas.microsoft.com/office/drawing/2014/main" id="{24D3A409-58F2-4AE4-37EF-D6BC3324550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30">
                <a:extLst>
                  <a:ext uri="{FF2B5EF4-FFF2-40B4-BE49-F238E27FC236}">
                    <a16:creationId xmlns:a16="http://schemas.microsoft.com/office/drawing/2014/main" id="{45DB0BFB-A1B7-5D2E-4E32-EFB522EB7A9C}"/>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31">
                <a:extLst>
                  <a:ext uri="{FF2B5EF4-FFF2-40B4-BE49-F238E27FC236}">
                    <a16:creationId xmlns:a16="http://schemas.microsoft.com/office/drawing/2014/main" id="{A88FA1BA-9E50-6279-F478-882FF6385DE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32">
                <a:extLst>
                  <a:ext uri="{FF2B5EF4-FFF2-40B4-BE49-F238E27FC236}">
                    <a16:creationId xmlns:a16="http://schemas.microsoft.com/office/drawing/2014/main" id="{137BB216-CB6D-7E63-6BBD-B569E3B8BF0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33">
                <a:extLst>
                  <a:ext uri="{FF2B5EF4-FFF2-40B4-BE49-F238E27FC236}">
                    <a16:creationId xmlns:a16="http://schemas.microsoft.com/office/drawing/2014/main" id="{6E0037E2-3E17-2D74-9308-AAFF3A34B9DA}"/>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34">
                <a:extLst>
                  <a:ext uri="{FF2B5EF4-FFF2-40B4-BE49-F238E27FC236}">
                    <a16:creationId xmlns:a16="http://schemas.microsoft.com/office/drawing/2014/main" id="{4707E7C8-7E96-1762-AA9D-441DA546912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35">
                <a:extLst>
                  <a:ext uri="{FF2B5EF4-FFF2-40B4-BE49-F238E27FC236}">
                    <a16:creationId xmlns:a16="http://schemas.microsoft.com/office/drawing/2014/main" id="{CFBB8FE0-4431-7E11-D7A9-D1923BAC39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36">
                <a:extLst>
                  <a:ext uri="{FF2B5EF4-FFF2-40B4-BE49-F238E27FC236}">
                    <a16:creationId xmlns:a16="http://schemas.microsoft.com/office/drawing/2014/main" id="{6B08F507-839B-007B-77FA-FCF47799AE9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37">
                <a:extLst>
                  <a:ext uri="{FF2B5EF4-FFF2-40B4-BE49-F238E27FC236}">
                    <a16:creationId xmlns:a16="http://schemas.microsoft.com/office/drawing/2014/main" id="{881BAB1E-815C-29BF-602A-F2BAD96D3F6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38">
                <a:extLst>
                  <a:ext uri="{FF2B5EF4-FFF2-40B4-BE49-F238E27FC236}">
                    <a16:creationId xmlns:a16="http://schemas.microsoft.com/office/drawing/2014/main" id="{7366B8D2-4342-CB6F-6981-63256270BE8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39">
                <a:extLst>
                  <a:ext uri="{FF2B5EF4-FFF2-40B4-BE49-F238E27FC236}">
                    <a16:creationId xmlns:a16="http://schemas.microsoft.com/office/drawing/2014/main" id="{8F05742A-B1E5-89D1-476E-A5ABE0C7AEE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67634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756B49B-032C-BC50-DCA3-CB74D6F15AAF}"/>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060155D0-14D2-18BF-6180-3A272F1415F3}"/>
              </a:ext>
            </a:extLst>
          </p:cNvPr>
          <p:cNvSpPr>
            <a:spLocks noGrp="1"/>
          </p:cNvSpPr>
          <p:nvPr>
            <p:ph type="body" sz="quarter" idx="50"/>
          </p:nvPr>
        </p:nvSpPr>
        <p:spPr/>
        <p:txBody>
          <a:bodyPr/>
          <a:lstStyle/>
          <a:p>
            <a:endParaRPr lang="en-IE"/>
          </a:p>
        </p:txBody>
      </p:sp>
      <p:sp>
        <p:nvSpPr>
          <p:cNvPr id="5" name="Text Placeholder 4">
            <a:extLst>
              <a:ext uri="{FF2B5EF4-FFF2-40B4-BE49-F238E27FC236}">
                <a16:creationId xmlns:a16="http://schemas.microsoft.com/office/drawing/2014/main" id="{D1F47D2A-1D5B-5F82-6DD0-12E805EDE248}"/>
              </a:ext>
            </a:extLst>
          </p:cNvPr>
          <p:cNvSpPr>
            <a:spLocks noGrp="1"/>
          </p:cNvSpPr>
          <p:nvPr>
            <p:ph type="body" sz="quarter" idx="64"/>
          </p:nvPr>
        </p:nvSpPr>
        <p:spPr/>
        <p:txBody>
          <a:bodyPr/>
          <a:lstStyle/>
          <a:p>
            <a:pPr marL="0" indent="0">
              <a:buNone/>
            </a:pPr>
            <a:r>
              <a:rPr lang="en-IE" sz="1400" b="1" dirty="0">
                <a:solidFill>
                  <a:srgbClr val="F16024"/>
                </a:solidFill>
              </a:rPr>
              <a:t>5 Common Pitfalls in Insurance Policies You Should Particularly Look Out For as a Woman</a:t>
            </a:r>
          </a:p>
          <a:p>
            <a:pPr marL="0" indent="0">
              <a:buNone/>
            </a:pPr>
            <a:endParaRPr lang="en-IE" b="1" dirty="0"/>
          </a:p>
          <a:p>
            <a:pPr marL="0" indent="0">
              <a:buNone/>
            </a:pPr>
            <a:r>
              <a:rPr lang="en-IE" b="1" dirty="0"/>
              <a:t>1. Exclusions and Limitations</a:t>
            </a:r>
            <a:endParaRPr lang="en-IE" dirty="0"/>
          </a:p>
          <a:p>
            <a:pPr lvl="0"/>
            <a:r>
              <a:rPr lang="en-IE" dirty="0"/>
              <a:t>Many policies exclude certain conditions (e.g., pre-existing illnesses, mental health issues, or high-risk activities).</a:t>
            </a:r>
          </a:p>
          <a:p>
            <a:pPr lvl="0"/>
            <a:r>
              <a:rPr lang="en-IE" dirty="0"/>
              <a:t>Some treatments or events may not be covered at all—always check the exclusions section.</a:t>
            </a:r>
          </a:p>
          <a:p>
            <a:pPr lvl="0"/>
            <a:endParaRPr lang="en-IE" dirty="0"/>
          </a:p>
          <a:p>
            <a:pPr marL="0" indent="0">
              <a:buNone/>
            </a:pPr>
            <a:r>
              <a:rPr lang="en-IE" b="1" dirty="0"/>
              <a:t>2. Misunderstanding “Income Protection”</a:t>
            </a:r>
            <a:endParaRPr lang="en-IE" dirty="0"/>
          </a:p>
          <a:p>
            <a:pPr lvl="0"/>
            <a:r>
              <a:rPr lang="en-IE" dirty="0"/>
              <a:t>It does </a:t>
            </a:r>
            <a:r>
              <a:rPr lang="en-IE" b="1" dirty="0"/>
              <a:t>not</a:t>
            </a:r>
            <a:r>
              <a:rPr lang="en-IE" dirty="0"/>
              <a:t> cover redundancy or job loss—only illness or injury preventing you from working.</a:t>
            </a:r>
          </a:p>
          <a:p>
            <a:pPr lvl="0"/>
            <a:r>
              <a:rPr lang="en-IE" dirty="0"/>
              <a:t>Many people assume it covers unemployment, which is incorrect.</a:t>
            </a:r>
          </a:p>
          <a:p>
            <a:pPr marL="0" lvl="0" indent="0">
              <a:buNone/>
            </a:pPr>
            <a:endParaRPr lang="en-IE" dirty="0"/>
          </a:p>
          <a:p>
            <a:pPr marL="0" indent="0">
              <a:buNone/>
            </a:pPr>
            <a:endParaRPr lang="en-IE" dirty="0"/>
          </a:p>
          <a:p>
            <a:pPr marL="0" indent="0">
              <a:buNone/>
            </a:pPr>
            <a:r>
              <a:rPr lang="en-IE" b="1" dirty="0"/>
              <a:t> 3. Waiting Periods</a:t>
            </a:r>
            <a:endParaRPr lang="en-IE" dirty="0"/>
          </a:p>
          <a:p>
            <a:pPr lvl="0"/>
            <a:r>
              <a:rPr lang="en-IE" dirty="0"/>
              <a:t>Health and income protection policies often have waiting periods before benefits start.</a:t>
            </a:r>
          </a:p>
          <a:p>
            <a:pPr lvl="0"/>
            <a:r>
              <a:rPr lang="en-IE" dirty="0"/>
              <a:t>For income protection, this is called a </a:t>
            </a:r>
            <a:r>
              <a:rPr lang="en-IE" b="1" dirty="0"/>
              <a:t>deferred period</a:t>
            </a:r>
            <a:r>
              <a:rPr lang="en-IE" dirty="0"/>
              <a:t> (commonly 4–13 weeks).</a:t>
            </a:r>
          </a:p>
          <a:p>
            <a:pPr marL="0" indent="0">
              <a:buNone/>
            </a:pPr>
            <a:br>
              <a:rPr lang="en-IE" dirty="0"/>
            </a:br>
            <a:r>
              <a:rPr lang="en-IE" b="1" dirty="0"/>
              <a:t> 4. Underinsurance</a:t>
            </a:r>
            <a:endParaRPr lang="en-IE" dirty="0"/>
          </a:p>
          <a:p>
            <a:pPr lvl="0"/>
            <a:r>
              <a:rPr lang="en-IE" dirty="0"/>
              <a:t>Choosing a lower coverage amount to save on premiums can leave you financially exposed.</a:t>
            </a:r>
          </a:p>
          <a:p>
            <a:pPr lvl="0"/>
            <a:r>
              <a:rPr lang="en-IE" dirty="0"/>
              <a:t>For life insurance, ensure the sum insured covers debts, mortgage, and dependents’ needs</a:t>
            </a:r>
          </a:p>
          <a:p>
            <a:pPr lvl="0"/>
            <a:endParaRPr lang="en-IE" dirty="0"/>
          </a:p>
          <a:p>
            <a:pPr marL="0" indent="0">
              <a:buNone/>
            </a:pPr>
            <a:r>
              <a:rPr lang="en-IE" b="1" dirty="0"/>
              <a:t>5. Beneficiary Designation</a:t>
            </a:r>
            <a:endParaRPr lang="en-IE" dirty="0"/>
          </a:p>
          <a:p>
            <a:pPr lvl="0"/>
            <a:r>
              <a:rPr lang="en-IE" dirty="0"/>
              <a:t>Not updating beneficiaries after major life events (marriage, divorce) can cause disputes.</a:t>
            </a:r>
          </a:p>
          <a:p>
            <a:pPr lvl="0"/>
            <a:r>
              <a:rPr lang="en-IE" dirty="0"/>
              <a:t>Always review and update regularly.</a:t>
            </a:r>
          </a:p>
          <a:p>
            <a:pPr marL="0" lvl="0" indent="0">
              <a:buNone/>
            </a:pPr>
            <a:r>
              <a:rPr lang="en-IE" dirty="0"/>
              <a:t> </a:t>
            </a:r>
          </a:p>
          <a:p>
            <a:pPr marL="0" lvl="0" indent="0">
              <a:buNone/>
            </a:pPr>
            <a:r>
              <a:rPr lang="en-IE" sz="1400" dirty="0">
                <a:solidFill>
                  <a:srgbClr val="F16024"/>
                </a:solidFill>
              </a:rPr>
              <a:t>And general Pitfalls you should also consider</a:t>
            </a:r>
          </a:p>
          <a:p>
            <a:pPr marL="0" indent="0">
              <a:buNone/>
            </a:pPr>
            <a:br>
              <a:rPr lang="en-IE" dirty="0"/>
            </a:br>
            <a:r>
              <a:rPr lang="en-IE" b="1" dirty="0"/>
              <a:t>Policy Lapse</a:t>
            </a:r>
            <a:endParaRPr lang="en-IE" dirty="0"/>
          </a:p>
          <a:p>
            <a:pPr lvl="0"/>
            <a:r>
              <a:rPr lang="en-IE" dirty="0"/>
              <a:t>Missing premium payments can cause your policy to lapse, leaving you without coverage.</a:t>
            </a:r>
          </a:p>
          <a:p>
            <a:pPr lvl="0"/>
            <a:r>
              <a:rPr lang="en-IE" dirty="0"/>
              <a:t>Some insurers allow a grace period, but not all.</a:t>
            </a:r>
          </a:p>
          <a:p>
            <a:pPr marL="0" indent="0">
              <a:buNone/>
            </a:pPr>
            <a:br>
              <a:rPr lang="en-IE" dirty="0"/>
            </a:br>
            <a:br>
              <a:rPr lang="en-IE" dirty="0"/>
            </a:br>
            <a:r>
              <a:rPr lang="en-IE" b="1" dirty="0"/>
              <a:t>Non-Disclosure</a:t>
            </a:r>
            <a:endParaRPr lang="en-IE" dirty="0"/>
          </a:p>
          <a:p>
            <a:pPr lvl="0"/>
            <a:r>
              <a:rPr lang="en-IE" dirty="0"/>
              <a:t>Failing to disclose medical history or lifestyle factors (e.g., smoking) can void your policy.</a:t>
            </a:r>
          </a:p>
          <a:p>
            <a:pPr lvl="0"/>
            <a:r>
              <a:rPr lang="en-IE" dirty="0"/>
              <a:t>Always answer application questions honestly.</a:t>
            </a:r>
          </a:p>
          <a:p>
            <a:endParaRPr lang="en-IE" b="1" dirty="0"/>
          </a:p>
          <a:p>
            <a:pPr marL="0" indent="0">
              <a:buNone/>
            </a:pPr>
            <a:r>
              <a:rPr lang="en-IE" b="1" dirty="0"/>
              <a:t>Indexation Clauses</a:t>
            </a:r>
            <a:endParaRPr lang="en-IE" dirty="0"/>
          </a:p>
          <a:p>
            <a:pPr lvl="0"/>
            <a:r>
              <a:rPr lang="en-IE" dirty="0"/>
              <a:t>If your policy isn’t indexed to inflation, the payout may lose value over time.</a:t>
            </a:r>
          </a:p>
          <a:p>
            <a:pPr lvl="0"/>
            <a:r>
              <a:rPr lang="en-IE" dirty="0"/>
              <a:t>Check if your policy offers automatic inflation protection.</a:t>
            </a:r>
          </a:p>
          <a:p>
            <a:pPr marL="0" indent="0">
              <a:buNone/>
            </a:pPr>
            <a:br>
              <a:rPr lang="en-IE" dirty="0"/>
            </a:br>
            <a:r>
              <a:rPr lang="en-IE" b="1" dirty="0"/>
              <a:t>Renewal Terms</a:t>
            </a:r>
            <a:endParaRPr lang="en-IE" dirty="0"/>
          </a:p>
          <a:p>
            <a:pPr lvl="0"/>
            <a:r>
              <a:rPr lang="en-IE" dirty="0"/>
              <a:t>Some policies are guaranteed renewable; others may require reassessment at renewal.</a:t>
            </a:r>
          </a:p>
          <a:p>
            <a:pPr lvl="0"/>
            <a:r>
              <a:rPr lang="en-IE" dirty="0"/>
              <a:t>Premiums can increase significantly as you age.</a:t>
            </a:r>
          </a:p>
          <a:p>
            <a:pPr marL="0" lvl="0" indent="0">
              <a:buNone/>
            </a:pPr>
            <a:endParaRPr lang="en-IE" b="1" dirty="0"/>
          </a:p>
          <a:p>
            <a:pPr marL="0" lvl="0" indent="0">
              <a:buNone/>
            </a:pPr>
            <a:r>
              <a:rPr lang="en-IE" b="1" dirty="0"/>
              <a:t>Optional Riders</a:t>
            </a:r>
            <a:endParaRPr lang="en-IE" dirty="0"/>
          </a:p>
          <a:p>
            <a:pPr lvl="0"/>
            <a:r>
              <a:rPr lang="en-IE" dirty="0"/>
              <a:t>Riders (e.g., critical illness, waiver of premium) add value but also cost.</a:t>
            </a:r>
          </a:p>
          <a:p>
            <a:pPr lvl="0"/>
            <a:r>
              <a:rPr lang="en-IE" dirty="0"/>
              <a:t>Understand what’s included and whether you need them.</a:t>
            </a:r>
          </a:p>
          <a:p>
            <a:endParaRPr lang="en-IE" dirty="0"/>
          </a:p>
        </p:txBody>
      </p:sp>
      <p:grpSp>
        <p:nvGrpSpPr>
          <p:cNvPr id="6" name="Graphic 2">
            <a:extLst>
              <a:ext uri="{FF2B5EF4-FFF2-40B4-BE49-F238E27FC236}">
                <a16:creationId xmlns:a16="http://schemas.microsoft.com/office/drawing/2014/main" id="{1F90A305-340E-B2A8-0788-3FB81D962E43}"/>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FBBB2B2B-6153-DC24-87E0-D9F28B827C5E}"/>
                </a:ext>
              </a:extLst>
            </p:cNvPr>
            <p:cNvGrpSpPr/>
            <p:nvPr/>
          </p:nvGrpSpPr>
          <p:grpSpPr>
            <a:xfrm>
              <a:off x="7884516" y="3299879"/>
              <a:ext cx="244481" cy="366043"/>
              <a:chOff x="7884516" y="3299879"/>
              <a:chExt cx="244481" cy="366043"/>
            </a:xfrm>
            <a:grpFill/>
          </p:grpSpPr>
          <p:sp>
            <p:nvSpPr>
              <p:cNvPr id="22" name="Freeform 51">
                <a:extLst>
                  <a:ext uri="{FF2B5EF4-FFF2-40B4-BE49-F238E27FC236}">
                    <a16:creationId xmlns:a16="http://schemas.microsoft.com/office/drawing/2014/main" id="{41E2B08A-9FC3-997D-ADFD-A59EDB582D8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52">
                <a:extLst>
                  <a:ext uri="{FF2B5EF4-FFF2-40B4-BE49-F238E27FC236}">
                    <a16:creationId xmlns:a16="http://schemas.microsoft.com/office/drawing/2014/main" id="{BB3DB3E0-CD4B-4F26-06A1-5202E1E8D99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53">
                <a:extLst>
                  <a:ext uri="{FF2B5EF4-FFF2-40B4-BE49-F238E27FC236}">
                    <a16:creationId xmlns:a16="http://schemas.microsoft.com/office/drawing/2014/main" id="{9D160C80-F49E-4AE6-DCA2-10726B2FD48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54">
                <a:extLst>
                  <a:ext uri="{FF2B5EF4-FFF2-40B4-BE49-F238E27FC236}">
                    <a16:creationId xmlns:a16="http://schemas.microsoft.com/office/drawing/2014/main" id="{B19B38E9-F863-85A2-5668-AC9152CB807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61">
                <a:extLst>
                  <a:ext uri="{FF2B5EF4-FFF2-40B4-BE49-F238E27FC236}">
                    <a16:creationId xmlns:a16="http://schemas.microsoft.com/office/drawing/2014/main" id="{45EF56EA-9F96-5270-5CE1-784FA890A01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62">
                <a:extLst>
                  <a:ext uri="{FF2B5EF4-FFF2-40B4-BE49-F238E27FC236}">
                    <a16:creationId xmlns:a16="http://schemas.microsoft.com/office/drawing/2014/main" id="{6B76C43A-426C-081D-3EE4-4F146FB5057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63">
                <a:extLst>
                  <a:ext uri="{FF2B5EF4-FFF2-40B4-BE49-F238E27FC236}">
                    <a16:creationId xmlns:a16="http://schemas.microsoft.com/office/drawing/2014/main" id="{B83BC513-2025-3941-1C70-799560F0522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64">
                <a:extLst>
                  <a:ext uri="{FF2B5EF4-FFF2-40B4-BE49-F238E27FC236}">
                    <a16:creationId xmlns:a16="http://schemas.microsoft.com/office/drawing/2014/main" id="{155AFEEE-355A-146F-7E81-542144FB327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65">
                <a:extLst>
                  <a:ext uri="{FF2B5EF4-FFF2-40B4-BE49-F238E27FC236}">
                    <a16:creationId xmlns:a16="http://schemas.microsoft.com/office/drawing/2014/main" id="{D4B3961C-59C9-BE8E-B69F-A7EFFA9255A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66">
                <a:extLst>
                  <a:ext uri="{FF2B5EF4-FFF2-40B4-BE49-F238E27FC236}">
                    <a16:creationId xmlns:a16="http://schemas.microsoft.com/office/drawing/2014/main" id="{7F0D342B-AFD4-9538-C9F1-4EE86617658B}"/>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68">
                <a:extLst>
                  <a:ext uri="{FF2B5EF4-FFF2-40B4-BE49-F238E27FC236}">
                    <a16:creationId xmlns:a16="http://schemas.microsoft.com/office/drawing/2014/main" id="{927AC22A-D54C-7A62-543D-39155DAA116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 name="Graphic 2">
              <a:extLst>
                <a:ext uri="{FF2B5EF4-FFF2-40B4-BE49-F238E27FC236}">
                  <a16:creationId xmlns:a16="http://schemas.microsoft.com/office/drawing/2014/main" id="{12E99A47-FDF0-DF1F-245D-06224900D642}"/>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D5B7FCDE-F457-741D-6155-15AABB122B7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28">
                <a:extLst>
                  <a:ext uri="{FF2B5EF4-FFF2-40B4-BE49-F238E27FC236}">
                    <a16:creationId xmlns:a16="http://schemas.microsoft.com/office/drawing/2014/main" id="{7A9B24FA-AD91-AAC6-AEE7-6F2B2A606A5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29">
                <a:extLst>
                  <a:ext uri="{FF2B5EF4-FFF2-40B4-BE49-F238E27FC236}">
                    <a16:creationId xmlns:a16="http://schemas.microsoft.com/office/drawing/2014/main" id="{7B992532-B9E1-FF6E-5FD0-6078C279EF6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31">
                <a:extLst>
                  <a:ext uri="{FF2B5EF4-FFF2-40B4-BE49-F238E27FC236}">
                    <a16:creationId xmlns:a16="http://schemas.microsoft.com/office/drawing/2014/main" id="{13E8427D-3D3F-338E-FD40-4C5EFC905899}"/>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34">
                <a:extLst>
                  <a:ext uri="{FF2B5EF4-FFF2-40B4-BE49-F238E27FC236}">
                    <a16:creationId xmlns:a16="http://schemas.microsoft.com/office/drawing/2014/main" id="{8BEEAC2B-5659-8E3D-15C5-EC78FB84012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35">
                <a:extLst>
                  <a:ext uri="{FF2B5EF4-FFF2-40B4-BE49-F238E27FC236}">
                    <a16:creationId xmlns:a16="http://schemas.microsoft.com/office/drawing/2014/main" id="{9876AB95-5280-7533-B039-AFA23FB8A12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36">
                <a:extLst>
                  <a:ext uri="{FF2B5EF4-FFF2-40B4-BE49-F238E27FC236}">
                    <a16:creationId xmlns:a16="http://schemas.microsoft.com/office/drawing/2014/main" id="{AFD8E61F-2314-2039-144D-698B38D6AEC8}"/>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37">
                <a:extLst>
                  <a:ext uri="{FF2B5EF4-FFF2-40B4-BE49-F238E27FC236}">
                    <a16:creationId xmlns:a16="http://schemas.microsoft.com/office/drawing/2014/main" id="{E3F7A84F-7F3C-A8BA-61E8-54476A213BE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38">
                <a:extLst>
                  <a:ext uri="{FF2B5EF4-FFF2-40B4-BE49-F238E27FC236}">
                    <a16:creationId xmlns:a16="http://schemas.microsoft.com/office/drawing/2014/main" id="{9D354667-F4D1-CD6B-C077-C35C2EE87BF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39">
                <a:extLst>
                  <a:ext uri="{FF2B5EF4-FFF2-40B4-BE49-F238E27FC236}">
                    <a16:creationId xmlns:a16="http://schemas.microsoft.com/office/drawing/2014/main" id="{B2074B41-132A-808F-80C0-73F99C78A53C}"/>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47">
                <a:extLst>
                  <a:ext uri="{FF2B5EF4-FFF2-40B4-BE49-F238E27FC236}">
                    <a16:creationId xmlns:a16="http://schemas.microsoft.com/office/drawing/2014/main" id="{87F4B3AD-8D5F-9EA1-5573-22D5E78CF302}"/>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48">
                <a:extLst>
                  <a:ext uri="{FF2B5EF4-FFF2-40B4-BE49-F238E27FC236}">
                    <a16:creationId xmlns:a16="http://schemas.microsoft.com/office/drawing/2014/main" id="{44883E2B-45C6-52CD-CBB1-C341BC047991}"/>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49">
                <a:extLst>
                  <a:ext uri="{FF2B5EF4-FFF2-40B4-BE49-F238E27FC236}">
                    <a16:creationId xmlns:a16="http://schemas.microsoft.com/office/drawing/2014/main" id="{F716CC4D-DFEB-16BD-A9E8-060CC4E38F3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3" name="Text Placeholder 6">
            <a:extLst>
              <a:ext uri="{FF2B5EF4-FFF2-40B4-BE49-F238E27FC236}">
                <a16:creationId xmlns:a16="http://schemas.microsoft.com/office/drawing/2014/main" id="{A3761D63-7FD9-769F-99EC-ED07DF9BB423}"/>
              </a:ext>
            </a:extLst>
          </p:cNvPr>
          <p:cNvSpPr>
            <a:spLocks noGrp="1"/>
          </p:cNvSpPr>
          <p:nvPr>
            <p:ph type="body" sz="quarter" idx="61"/>
          </p:nvPr>
        </p:nvSpPr>
        <p:spPr>
          <a:xfrm>
            <a:off x="1704975" y="623888"/>
            <a:ext cx="5284788" cy="722312"/>
          </a:xfrm>
        </p:spPr>
        <p:txBody>
          <a:bodyPr/>
          <a:lstStyle/>
          <a:p>
            <a:r>
              <a:rPr lang="en-US" dirty="0"/>
              <a:t>Women in Mid Career</a:t>
            </a:r>
          </a:p>
        </p:txBody>
      </p:sp>
    </p:spTree>
    <p:extLst>
      <p:ext uri="{BB962C8B-B14F-4D97-AF65-F5344CB8AC3E}">
        <p14:creationId xmlns:p14="http://schemas.microsoft.com/office/powerpoint/2010/main" val="2583773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D557C-0388-5E86-A4EC-8F6D46808E2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1763CB-D1E5-028D-53FD-FE6550FCBFC9}"/>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D47A4FC7-2B71-4B71-DED7-9CF251B125C2}"/>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56813EE0-0622-B752-E4BC-75FF7F57D423}"/>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8ED59F1C-8EBD-C862-61FC-85D07A4890F2}"/>
              </a:ext>
            </a:extLst>
          </p:cNvPr>
          <p:cNvSpPr>
            <a:spLocks noGrp="1"/>
          </p:cNvSpPr>
          <p:nvPr>
            <p:ph type="body" sz="quarter" idx="64"/>
          </p:nvPr>
        </p:nvSpPr>
        <p:spPr>
          <a:xfrm>
            <a:off x="1210652" y="1446244"/>
            <a:ext cx="6120472" cy="8090374"/>
          </a:xfrm>
        </p:spPr>
        <p:txBody>
          <a:bodyPr/>
          <a:lstStyle/>
          <a:p>
            <a:pPr marL="0" indent="0">
              <a:buNone/>
            </a:pPr>
            <a:r>
              <a:rPr lang="en-US" sz="1400" b="1" dirty="0">
                <a:solidFill>
                  <a:srgbClr val="F16024"/>
                </a:solidFill>
              </a:rPr>
              <a:t>Health Insurance as Family Responsibilities Grow</a:t>
            </a:r>
          </a:p>
          <a:p>
            <a:pPr marL="0" indent="0">
              <a:buNone/>
            </a:pPr>
            <a:endParaRPr lang="en-US" sz="1400" b="1" dirty="0"/>
          </a:p>
          <a:p>
            <a:pPr marL="0" indent="0">
              <a:buNone/>
            </a:pPr>
            <a:r>
              <a:rPr lang="en-US" b="1" dirty="0"/>
              <a:t>In the EU, insurers cannot calculate </a:t>
            </a:r>
            <a:r>
              <a:rPr lang="en-GB" b="1" dirty="0"/>
              <a:t>premiums based on gender. This means women cannot be charged more or less than men for the same coverage, even though women typically have longer life expectancy and different health risks. In the EU, citizens are entitled to cross-border healthcare rights. Women can access medically necessary care in other EU countries under the European Health Insurance Card (EHIC), but this does not replace private insurance for elective or comprehensive coverage. </a:t>
            </a:r>
          </a:p>
          <a:p>
            <a:pPr marL="0" indent="0">
              <a:buNone/>
            </a:pPr>
            <a:endParaRPr lang="en-GB" b="1" dirty="0"/>
          </a:p>
          <a:p>
            <a:pPr marL="0" indent="0">
              <a:buNone/>
            </a:pPr>
            <a:r>
              <a:rPr lang="en-GB" b="1" dirty="0"/>
              <a:t>What does Private Health Insurance Cover?</a:t>
            </a:r>
          </a:p>
          <a:p>
            <a:pPr marL="0" indent="0">
              <a:buNone/>
            </a:pPr>
            <a:endParaRPr lang="en-GB" b="1" dirty="0"/>
          </a:p>
          <a:p>
            <a:pPr marL="0" indent="0">
              <a:buNone/>
            </a:pPr>
            <a:r>
              <a:rPr lang="en-IE" dirty="0"/>
              <a:t>For women in midlife, private health insurance typically covers:</a:t>
            </a:r>
          </a:p>
          <a:p>
            <a:pPr marL="0" indent="0">
              <a:buNone/>
            </a:pPr>
            <a:endParaRPr lang="en-IE" dirty="0"/>
          </a:p>
          <a:p>
            <a:pPr lvl="0"/>
            <a:r>
              <a:rPr lang="en-IE" b="1" dirty="0"/>
              <a:t>Preventive Care</a:t>
            </a:r>
            <a:r>
              <a:rPr lang="en-IE" dirty="0"/>
              <a:t>: Screenings for breast cancer, cervical cancer, and osteoporosis.</a:t>
            </a:r>
          </a:p>
          <a:p>
            <a:pPr lvl="0"/>
            <a:r>
              <a:rPr lang="en-IE" b="1" dirty="0"/>
              <a:t>Chronic Disease Management</a:t>
            </a:r>
            <a:r>
              <a:rPr lang="en-IE" dirty="0"/>
              <a:t>: Diabetes, cardiovascular conditions, and menopause-related care.</a:t>
            </a:r>
          </a:p>
          <a:p>
            <a:pPr lvl="0"/>
            <a:r>
              <a:rPr lang="en-IE" b="1" dirty="0"/>
              <a:t>Mental Health Services</a:t>
            </a:r>
            <a:r>
              <a:rPr lang="en-IE" dirty="0"/>
              <a:t>: Increasingly included post-COVID reforms.</a:t>
            </a:r>
          </a:p>
          <a:p>
            <a:pPr lvl="0"/>
            <a:r>
              <a:rPr lang="en-IE" b="1" dirty="0"/>
              <a:t>Maternity &amp; Reproductive Health</a:t>
            </a:r>
            <a:r>
              <a:rPr lang="en-IE" dirty="0"/>
              <a:t>: Coverage for late pregnancies or fertility treatments varies widely.</a:t>
            </a:r>
          </a:p>
          <a:p>
            <a:pPr lvl="0"/>
            <a:endParaRPr lang="en-IE" dirty="0"/>
          </a:p>
          <a:p>
            <a:pPr marL="0" lvl="0" indent="0">
              <a:buNone/>
            </a:pPr>
            <a:r>
              <a:rPr lang="en-IE" b="1" dirty="0"/>
              <a:t>Differences from Country to Country</a:t>
            </a:r>
          </a:p>
          <a:p>
            <a:pPr marL="0" lvl="0" indent="0">
              <a:buNone/>
            </a:pPr>
            <a:endParaRPr lang="en-IE" b="1" dirty="0"/>
          </a:p>
          <a:p>
            <a:pPr marL="0" indent="0">
              <a:buNone/>
            </a:pPr>
            <a:r>
              <a:rPr lang="en-IE" b="1" dirty="0"/>
              <a:t>1.  Germany (Bismarck Model)</a:t>
            </a:r>
            <a:endParaRPr lang="en-IE" dirty="0"/>
          </a:p>
          <a:p>
            <a:pPr lvl="0"/>
            <a:r>
              <a:rPr lang="en-IE" dirty="0"/>
              <a:t>Private insurance supplements statutory coverage.</a:t>
            </a:r>
          </a:p>
          <a:p>
            <a:pPr lvl="0"/>
            <a:r>
              <a:rPr lang="en-IE" dirty="0"/>
              <a:t>Comprehensive plans often include advanced screenings and private hospital rooms.</a:t>
            </a:r>
          </a:p>
          <a:p>
            <a:pPr lvl="0"/>
            <a:r>
              <a:rPr lang="en-IE" dirty="0"/>
              <a:t>Premiums based on age and health status, not gender.</a:t>
            </a:r>
          </a:p>
          <a:p>
            <a:pPr lvl="0"/>
            <a:r>
              <a:rPr lang="en-IE" dirty="0"/>
              <a:t>Waiting periods for pre-existing conditions may apply. </a:t>
            </a:r>
          </a:p>
          <a:p>
            <a:pPr lvl="0"/>
            <a:endParaRPr lang="en-IE" b="1" dirty="0"/>
          </a:p>
          <a:p>
            <a:pPr marL="0" indent="0">
              <a:buNone/>
            </a:pPr>
            <a:r>
              <a:rPr lang="en-IE" b="1" dirty="0"/>
              <a:t>2. France</a:t>
            </a:r>
            <a:endParaRPr lang="en-IE" dirty="0"/>
          </a:p>
          <a:p>
            <a:pPr lvl="0"/>
            <a:r>
              <a:rPr lang="en-IE" dirty="0"/>
              <a:t>Public system covers most essential care, but private insurance is common for faster access and better amenities.</a:t>
            </a:r>
          </a:p>
          <a:p>
            <a:pPr lvl="0"/>
            <a:r>
              <a:rPr lang="en-IE" dirty="0"/>
              <a:t>Women in midlife often choose “Mutuelle” plans for dental, vision, and specialist care.</a:t>
            </a:r>
          </a:p>
          <a:p>
            <a:pPr lvl="0"/>
            <a:r>
              <a:rPr lang="en-IE" dirty="0"/>
              <a:t>Fertility treatments are partially covered by the public system until age 43; private plans may extend coverage. </a:t>
            </a:r>
            <a:endParaRPr lang="en-IE" u="sng" dirty="0"/>
          </a:p>
          <a:p>
            <a:pPr lvl="0"/>
            <a:endParaRPr lang="en-IE" dirty="0"/>
          </a:p>
          <a:p>
            <a:pPr marL="0" indent="0">
              <a:buNone/>
            </a:pPr>
            <a:r>
              <a:rPr lang="en-IE" b="1" dirty="0"/>
              <a:t>3. Ireland</a:t>
            </a:r>
            <a:endParaRPr lang="en-IE" dirty="0"/>
          </a:p>
          <a:p>
            <a:pPr lvl="0"/>
            <a:r>
              <a:rPr lang="en-IE" dirty="0"/>
              <a:t>Public healthcare is free for low-income residents, but long waiting times make private insurance almost essential.</a:t>
            </a:r>
          </a:p>
          <a:p>
            <a:pPr lvl="0"/>
            <a:r>
              <a:rPr lang="en-IE" dirty="0"/>
              <a:t>Private plans often include cancer screenings and menopause support.</a:t>
            </a:r>
          </a:p>
          <a:p>
            <a:pPr lvl="0"/>
            <a:r>
              <a:rPr lang="en-IE" dirty="0"/>
              <a:t>Premiums regulated; no gender-based pricing. </a:t>
            </a:r>
          </a:p>
          <a:p>
            <a:pPr lvl="0"/>
            <a:endParaRPr lang="en-IE" dirty="0"/>
          </a:p>
          <a:p>
            <a:pPr marL="0" indent="0">
              <a:buNone/>
            </a:pPr>
            <a:r>
              <a:rPr lang="en-IE" b="1" dirty="0"/>
              <a:t>4. Nordic Countries (e.g. Sweden, Denmark)</a:t>
            </a:r>
            <a:endParaRPr lang="en-IE" dirty="0"/>
          </a:p>
          <a:p>
            <a:pPr lvl="0"/>
            <a:r>
              <a:rPr lang="en-IE" dirty="0"/>
              <a:t>Strong public systems; private insurance mainly for faster access.</a:t>
            </a:r>
          </a:p>
          <a:p>
            <a:pPr lvl="0"/>
            <a:r>
              <a:rPr lang="en-IE" dirty="0"/>
              <a:t>Preventive care and screenings widely available through public system.</a:t>
            </a:r>
          </a:p>
          <a:p>
            <a:pPr lvl="0"/>
            <a:r>
              <a:rPr lang="en-IE" dirty="0"/>
              <a:t>Private plans are rarely needed unless for elective procedures or comfort upgrades. </a:t>
            </a:r>
            <a:endParaRPr lang="en-IE" u="sng" dirty="0"/>
          </a:p>
          <a:p>
            <a:pPr lvl="0"/>
            <a:endParaRPr lang="en-IE" dirty="0"/>
          </a:p>
          <a:p>
            <a:pPr marL="0" indent="0">
              <a:buNone/>
            </a:pPr>
            <a:r>
              <a:rPr lang="en-IE" b="1" dirty="0"/>
              <a:t>5. Eastern Europe (e.g. Poland, Bulgaria)</a:t>
            </a:r>
            <a:endParaRPr lang="en-IE" dirty="0"/>
          </a:p>
          <a:p>
            <a:pPr lvl="0"/>
            <a:r>
              <a:rPr lang="en-IE" dirty="0"/>
              <a:t>Public systems are less comprehensive; private insurance is more critical for quality care.</a:t>
            </a:r>
          </a:p>
          <a:p>
            <a:pPr lvl="0"/>
            <a:r>
              <a:rPr lang="en-IE" dirty="0"/>
              <a:t>Coverage for chronic conditions and advanced diagnostics is often limited in public schemes.</a:t>
            </a:r>
          </a:p>
          <a:p>
            <a:pPr lvl="0"/>
            <a:r>
              <a:rPr lang="en-IE" dirty="0"/>
              <a:t>Private plans vary widely in cost and scope. </a:t>
            </a:r>
            <a:endParaRPr lang="en-IE" b="1" dirty="0"/>
          </a:p>
          <a:p>
            <a:pPr marL="0" indent="0">
              <a:buNone/>
            </a:pPr>
            <a:endParaRPr lang="en-US" b="1" dirty="0"/>
          </a:p>
          <a:p>
            <a:pPr marL="0" indent="0">
              <a:buNone/>
            </a:pPr>
            <a:endParaRPr lang="en-US" dirty="0"/>
          </a:p>
          <a:p>
            <a:endParaRPr lang="en-US" dirty="0"/>
          </a:p>
        </p:txBody>
      </p:sp>
      <p:cxnSp>
        <p:nvCxnSpPr>
          <p:cNvPr id="24" name="Straight Connector 23">
            <a:extLst>
              <a:ext uri="{FF2B5EF4-FFF2-40B4-BE49-F238E27FC236}">
                <a16:creationId xmlns:a16="http://schemas.microsoft.com/office/drawing/2014/main" id="{C0661067-79E7-D45C-F758-33201BA10AA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B8BD6E84-30DF-3162-249C-D6EE40A40FB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F78561F5-9FB9-0786-6B7B-D971FD19BB73}"/>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F00A0B0C-FAF5-40E3-4F21-72F1AA42ACF9}"/>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7A30F386-BED7-165C-8EF6-08C49088414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ED5B4781-7625-B250-2B61-C4F4E86281C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1DCA1B15-642A-9BC8-5541-46D932CEAE3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2C91023F-756F-98FA-4736-FBCCD6752F59}"/>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B0545663-C238-F090-28A9-2EE43B0F6B18}"/>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15AEED54-DEBA-4FEF-3E86-F2C63D76BB2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4D8BB89-2E1C-C0CD-0D37-B78C471A305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C271BF4-5889-795A-558C-38AE1FFC3D0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F7808EF-E7E6-9E9E-1C10-AC5F525D66D8}"/>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37979DC1-14F6-C364-A402-FCD0C381DE7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59C8A22E-473B-574B-063A-E115EB1ED37F}"/>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8736D8D0-36CB-E5BA-D88A-8AE4388AE64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2C26EB53-18A4-FEFA-64AA-A9357BAD303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1D57FEF6-E3F4-A327-512E-C1E5A77CB4B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9EACC6D2-70AC-61B9-2BA3-AF0A152FEF0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3FDB11F-9E5C-6B55-CFDF-1AB271D55C5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246528E7-A242-C375-D0EB-9E1C72524A1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1FAFA94-1B1C-C3CE-4089-62C0EBC3491C}"/>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DF5E38-7E27-A96E-A431-5901FDCDDD5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1C3D7754-A79B-1B96-2525-27E36BC9AF08}"/>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2F2F300-0DFE-4C7C-4076-1FBA072A1B6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D9971737-34AA-CF58-0C1E-60FB744E77B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E52A9E5A-B06B-8AB4-513F-4C3C86948183}"/>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76E4D8BC-8F75-AFBD-3949-787DE0FC407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Rounded Rectangle 67">
            <a:extLst>
              <a:ext uri="{FF2B5EF4-FFF2-40B4-BE49-F238E27FC236}">
                <a16:creationId xmlns:a16="http://schemas.microsoft.com/office/drawing/2014/main" id="{1C87ED73-1AA6-7936-F0D5-182658B30E79}"/>
              </a:ext>
            </a:extLst>
          </p:cNvPr>
          <p:cNvSpPr/>
          <p:nvPr/>
        </p:nvSpPr>
        <p:spPr>
          <a:xfrm>
            <a:off x="1470612" y="9347798"/>
            <a:ext cx="2561751" cy="1190827"/>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42E7B1AD-1A83-6BA2-AA65-43CF880F7EAF}"/>
              </a:ext>
            </a:extLst>
          </p:cNvPr>
          <p:cNvGrpSpPr/>
          <p:nvPr/>
        </p:nvGrpSpPr>
        <p:grpSpPr>
          <a:xfrm>
            <a:off x="1579479" y="9130218"/>
            <a:ext cx="1387128" cy="406400"/>
            <a:chOff x="1997756" y="3611831"/>
            <a:chExt cx="1387128" cy="406400"/>
          </a:xfrm>
        </p:grpSpPr>
        <p:grpSp>
          <p:nvGrpSpPr>
            <p:cNvPr id="4" name="Group 3">
              <a:extLst>
                <a:ext uri="{FF2B5EF4-FFF2-40B4-BE49-F238E27FC236}">
                  <a16:creationId xmlns:a16="http://schemas.microsoft.com/office/drawing/2014/main" id="{0E91416B-3903-B9CA-6508-FB384A5CEC35}"/>
                </a:ext>
              </a:extLst>
            </p:cNvPr>
            <p:cNvGrpSpPr/>
            <p:nvPr/>
          </p:nvGrpSpPr>
          <p:grpSpPr>
            <a:xfrm>
              <a:off x="1997756" y="3611831"/>
              <a:ext cx="1387128" cy="406400"/>
              <a:chOff x="1590175" y="6032510"/>
              <a:chExt cx="1387128" cy="406400"/>
            </a:xfrm>
          </p:grpSpPr>
          <p:sp>
            <p:nvSpPr>
              <p:cNvPr id="16" name="Rectangle 15">
                <a:extLst>
                  <a:ext uri="{FF2B5EF4-FFF2-40B4-BE49-F238E27FC236}">
                    <a16:creationId xmlns:a16="http://schemas.microsoft.com/office/drawing/2014/main" id="{49EA1B6C-F151-433A-DED0-01C64F8DD38F}"/>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24B8E878-5DA6-0264-601C-78C34D017C4F}"/>
                  </a:ext>
                </a:extLst>
              </p:cNvPr>
              <p:cNvSpPr/>
              <p:nvPr/>
            </p:nvSpPr>
            <p:spPr>
              <a:xfrm>
                <a:off x="1784139" y="6092546"/>
                <a:ext cx="827927"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122">
                <a:extLst>
                  <a:ext uri="{FF2B5EF4-FFF2-40B4-BE49-F238E27FC236}">
                    <a16:creationId xmlns:a16="http://schemas.microsoft.com/office/drawing/2014/main" id="{634C1179-9054-6EE8-BB2C-401689DB66F9}"/>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Notes</a:t>
                </a:r>
              </a:p>
            </p:txBody>
          </p:sp>
          <p:sp>
            <p:nvSpPr>
              <p:cNvPr id="19" name="Oval 18">
                <a:extLst>
                  <a:ext uri="{FF2B5EF4-FFF2-40B4-BE49-F238E27FC236}">
                    <a16:creationId xmlns:a16="http://schemas.microsoft.com/office/drawing/2014/main" id="{983D24CB-2E38-05EE-1DE0-4ED331360F37}"/>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76">
                <a:extLst>
                  <a:ext uri="{FF2B5EF4-FFF2-40B4-BE49-F238E27FC236}">
                    <a16:creationId xmlns:a16="http://schemas.microsoft.com/office/drawing/2014/main" id="{13E2010D-2636-779F-E212-ABA1084C28C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9" name="Group 8">
              <a:extLst>
                <a:ext uri="{FF2B5EF4-FFF2-40B4-BE49-F238E27FC236}">
                  <a16:creationId xmlns:a16="http://schemas.microsoft.com/office/drawing/2014/main" id="{3028FDF5-8F52-711F-C48E-7A136140AA1C}"/>
                </a:ext>
              </a:extLst>
            </p:cNvPr>
            <p:cNvGrpSpPr/>
            <p:nvPr/>
          </p:nvGrpSpPr>
          <p:grpSpPr>
            <a:xfrm>
              <a:off x="2082840" y="3699396"/>
              <a:ext cx="249276" cy="237604"/>
              <a:chOff x="8687174" y="1568164"/>
              <a:chExt cx="1195477" cy="1139501"/>
            </a:xfrm>
            <a:solidFill>
              <a:schemeClr val="bg1"/>
            </a:solidFill>
          </p:grpSpPr>
          <p:grpSp>
            <p:nvGrpSpPr>
              <p:cNvPr id="10" name="Graphic 37">
                <a:extLst>
                  <a:ext uri="{FF2B5EF4-FFF2-40B4-BE49-F238E27FC236}">
                    <a16:creationId xmlns:a16="http://schemas.microsoft.com/office/drawing/2014/main" id="{4C5A247C-7165-D60F-4A46-B08EFFA49500}"/>
                  </a:ext>
                </a:extLst>
              </p:cNvPr>
              <p:cNvGrpSpPr/>
              <p:nvPr/>
            </p:nvGrpSpPr>
            <p:grpSpPr>
              <a:xfrm>
                <a:off x="9122006" y="1798742"/>
                <a:ext cx="652378" cy="709850"/>
                <a:chOff x="4172018" y="1336363"/>
                <a:chExt cx="742283" cy="807675"/>
              </a:xfrm>
              <a:grpFill/>
            </p:grpSpPr>
            <p:sp>
              <p:nvSpPr>
                <p:cNvPr id="12" name="Freeform 43">
                  <a:extLst>
                    <a:ext uri="{FF2B5EF4-FFF2-40B4-BE49-F238E27FC236}">
                      <a16:creationId xmlns:a16="http://schemas.microsoft.com/office/drawing/2014/main" id="{BBF83760-F227-5934-7A48-EA72693C383C}"/>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3" name="Freeform 44">
                  <a:extLst>
                    <a:ext uri="{FF2B5EF4-FFF2-40B4-BE49-F238E27FC236}">
                      <a16:creationId xmlns:a16="http://schemas.microsoft.com/office/drawing/2014/main" id="{DE479596-4FA1-912F-DA75-12671CCEE590}"/>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4" name="Freeform 45">
                  <a:extLst>
                    <a:ext uri="{FF2B5EF4-FFF2-40B4-BE49-F238E27FC236}">
                      <a16:creationId xmlns:a16="http://schemas.microsoft.com/office/drawing/2014/main" id="{7BA6A21B-4492-D082-D99B-3B8C6443F677}"/>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5" name="Freeform 46">
                  <a:extLst>
                    <a:ext uri="{FF2B5EF4-FFF2-40B4-BE49-F238E27FC236}">
                      <a16:creationId xmlns:a16="http://schemas.microsoft.com/office/drawing/2014/main" id="{73D93F52-F235-ABE8-EC52-5D1BFF36C24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1" name="Oval Callout 42">
                <a:extLst>
                  <a:ext uri="{FF2B5EF4-FFF2-40B4-BE49-F238E27FC236}">
                    <a16:creationId xmlns:a16="http://schemas.microsoft.com/office/drawing/2014/main" id="{23555EBB-92EA-FEAA-3541-07E4B53456DA}"/>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1" name="Text Placeholder 7">
            <a:extLst>
              <a:ext uri="{FF2B5EF4-FFF2-40B4-BE49-F238E27FC236}">
                <a16:creationId xmlns:a16="http://schemas.microsoft.com/office/drawing/2014/main" id="{71039F7A-C688-9A06-CD84-64A47AF3F4C7}"/>
              </a:ext>
            </a:extLst>
          </p:cNvPr>
          <p:cNvSpPr txBox="1">
            <a:spLocks/>
          </p:cNvSpPr>
          <p:nvPr/>
        </p:nvSpPr>
        <p:spPr>
          <a:xfrm>
            <a:off x="1569720" y="9543983"/>
            <a:ext cx="229983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Links to resources on Health Insurance:</a:t>
            </a:r>
          </a:p>
          <a:p>
            <a:pPr marL="0" indent="0">
              <a:buNone/>
            </a:pPr>
            <a:r>
              <a:rPr lang="en-US" dirty="0">
                <a:hlinkClick r:id="rId2"/>
              </a:rPr>
              <a:t>General EU-wide guide</a:t>
            </a:r>
            <a:endParaRPr lang="en-US" dirty="0"/>
          </a:p>
          <a:p>
            <a:pPr marL="0" indent="0">
              <a:buNone/>
            </a:pPr>
            <a:r>
              <a:rPr lang="en-US" dirty="0"/>
              <a:t>Guide to specific countries</a:t>
            </a:r>
          </a:p>
          <a:p>
            <a:pPr marL="0" indent="0">
              <a:buNone/>
            </a:pPr>
            <a:r>
              <a:rPr lang="en-US" dirty="0">
                <a:hlinkClick r:id="rId3"/>
              </a:rPr>
              <a:t>Germany</a:t>
            </a:r>
            <a:r>
              <a:rPr lang="en-US" dirty="0"/>
              <a:t>   </a:t>
            </a:r>
            <a:r>
              <a:rPr lang="en-US" dirty="0">
                <a:hlinkClick r:id="rId4"/>
              </a:rPr>
              <a:t>France</a:t>
            </a:r>
            <a:r>
              <a:rPr lang="en-US" dirty="0"/>
              <a:t>  </a:t>
            </a:r>
            <a:r>
              <a:rPr lang="en-US" dirty="0">
                <a:hlinkClick r:id="rId5"/>
              </a:rPr>
              <a:t>Ireland</a:t>
            </a:r>
            <a:r>
              <a:rPr lang="en-US" dirty="0"/>
              <a:t>  </a:t>
            </a:r>
          </a:p>
          <a:p>
            <a:pPr marL="0" indent="0">
              <a:buNone/>
            </a:pPr>
            <a:endParaRPr lang="en-US" dirty="0"/>
          </a:p>
        </p:txBody>
      </p:sp>
    </p:spTree>
    <p:extLst>
      <p:ext uri="{BB962C8B-B14F-4D97-AF65-F5344CB8AC3E}">
        <p14:creationId xmlns:p14="http://schemas.microsoft.com/office/powerpoint/2010/main" val="24122155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55ACB-E5A3-50DB-DCD6-64722B2CD43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79C96B9-F5C1-D8F3-87F2-86E8B27BD08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2CD3CE31-52DD-89FB-6568-E962977DD0E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453ECA1-8F36-4A94-B180-28AA066C2939}"/>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513B2C93-C843-85A6-92B0-6B983F129AE9}"/>
              </a:ext>
            </a:extLst>
          </p:cNvPr>
          <p:cNvSpPr>
            <a:spLocks noGrp="1"/>
          </p:cNvSpPr>
          <p:nvPr>
            <p:ph type="body" sz="quarter" idx="64"/>
          </p:nvPr>
        </p:nvSpPr>
        <p:spPr>
          <a:xfrm>
            <a:off x="1496613" y="1522002"/>
            <a:ext cx="3222315" cy="8114758"/>
          </a:xfrm>
        </p:spPr>
        <p:txBody>
          <a:bodyPr/>
          <a:lstStyle/>
          <a:p>
            <a:pPr marL="0" indent="0">
              <a:buNone/>
            </a:pPr>
            <a:r>
              <a:rPr lang="en-US" sz="1400" b="1" dirty="0">
                <a:solidFill>
                  <a:srgbClr val="F16024"/>
                </a:solidFill>
              </a:rPr>
              <a:t>Which Other Insurances Should You Prioritise?</a:t>
            </a:r>
          </a:p>
          <a:p>
            <a:pPr marL="0" indent="0">
              <a:buNone/>
            </a:pPr>
            <a:endParaRPr lang="en-US" sz="1400" b="1" dirty="0"/>
          </a:p>
          <a:p>
            <a:pPr marL="0" indent="0">
              <a:buNone/>
            </a:pPr>
            <a:endParaRPr lang="en-US" sz="1400" b="1" dirty="0"/>
          </a:p>
          <a:p>
            <a:pPr marL="0" indent="0">
              <a:buNone/>
            </a:pPr>
            <a:r>
              <a:rPr lang="en-GB" sz="1400" b="1" dirty="0">
                <a:solidFill>
                  <a:srgbClr val="F16024"/>
                </a:solidFill>
              </a:rPr>
              <a:t>Life Insurance</a:t>
            </a:r>
          </a:p>
          <a:p>
            <a:pPr marL="0" indent="0">
              <a:buNone/>
            </a:pPr>
            <a:endParaRPr lang="en-GB" sz="1400" b="1" dirty="0"/>
          </a:p>
          <a:p>
            <a:pPr marL="0" indent="0">
              <a:buNone/>
            </a:pPr>
            <a:r>
              <a:rPr lang="en-GB" b="1" dirty="0"/>
              <a:t>What It Is:</a:t>
            </a:r>
          </a:p>
          <a:p>
            <a:pPr marL="0" indent="0">
              <a:buNone/>
            </a:pPr>
            <a:r>
              <a:rPr lang="en-GB" dirty="0"/>
              <a:t>Life insurance provides a financial payout to your chosen beneficiaries if you pass away. It helps cover funeral costs, debts, or ongoing living expenses for loved ones.</a:t>
            </a:r>
          </a:p>
          <a:p>
            <a:pPr marL="0" indent="0">
              <a:buNone/>
            </a:pPr>
            <a:endParaRPr lang="en-GB" dirty="0"/>
          </a:p>
          <a:p>
            <a:pPr marL="0" indent="0">
              <a:buNone/>
            </a:pPr>
            <a:r>
              <a:rPr lang="en-GB" b="1" dirty="0"/>
              <a:t>How It Works:</a:t>
            </a:r>
          </a:p>
          <a:p>
            <a:pPr marL="0" indent="0">
              <a:buNone/>
            </a:pPr>
            <a:r>
              <a:rPr lang="en-GB" dirty="0"/>
              <a:t>You pay a monthly or annual premium.</a:t>
            </a:r>
          </a:p>
          <a:p>
            <a:pPr marL="0" indent="0">
              <a:buNone/>
            </a:pPr>
            <a:r>
              <a:rPr lang="en-GB" dirty="0"/>
              <a:t>If you die during the policy term, your beneficiaries receive a lump sum.</a:t>
            </a:r>
          </a:p>
          <a:p>
            <a:pPr marL="0" indent="0">
              <a:buNone/>
            </a:pPr>
            <a:r>
              <a:rPr lang="en-GB" dirty="0"/>
              <a:t>Types:</a:t>
            </a:r>
          </a:p>
          <a:p>
            <a:pPr marL="0" indent="0">
              <a:buNone/>
            </a:pPr>
            <a:r>
              <a:rPr lang="en-GB" dirty="0"/>
              <a:t>Term Life Insurance – covers a set period (e.g., 20 years).</a:t>
            </a:r>
          </a:p>
          <a:p>
            <a:pPr marL="0" indent="0">
              <a:buNone/>
            </a:pPr>
            <a:r>
              <a:rPr lang="en-GB" dirty="0"/>
              <a:t>Whole Life Insurance – covers your entire life and may build cash value.</a:t>
            </a:r>
          </a:p>
          <a:p>
            <a:pPr marL="0" indent="0">
              <a:buNone/>
            </a:pPr>
            <a:endParaRPr lang="en-GB" dirty="0"/>
          </a:p>
          <a:p>
            <a:pPr marL="0" indent="0">
              <a:buNone/>
            </a:pPr>
            <a:r>
              <a:rPr lang="en-GB" sz="1400" b="1" dirty="0">
                <a:solidFill>
                  <a:srgbClr val="F16024"/>
                </a:solidFill>
              </a:rPr>
              <a:t>Income Insurance</a:t>
            </a:r>
          </a:p>
          <a:p>
            <a:pPr marL="0" indent="0">
              <a:buNone/>
            </a:pPr>
            <a:endParaRPr lang="en-GB" sz="1400" b="1" dirty="0">
              <a:solidFill>
                <a:srgbClr val="F16024"/>
              </a:solidFill>
            </a:endParaRPr>
          </a:p>
          <a:p>
            <a:pPr marL="0" indent="0">
              <a:buNone/>
            </a:pPr>
            <a:r>
              <a:rPr lang="en-GB" b="1" dirty="0"/>
              <a:t>What it is:</a:t>
            </a:r>
          </a:p>
          <a:p>
            <a:pPr marL="0" indent="0">
              <a:buNone/>
            </a:pPr>
            <a:r>
              <a:rPr lang="en-GB" dirty="0"/>
              <a:t>Income insurance is designed to protect your most valuable asset—your ability to earn an income. If you become unable to work due to health-related issues, this insurance can replace a significant portion of your lost earnings, helping you maintain your lifestyle and meet financial obligations during challenging times.</a:t>
            </a:r>
          </a:p>
          <a:p>
            <a:pPr marL="0" indent="0">
              <a:buNone/>
            </a:pPr>
            <a:endParaRPr lang="en-GB" dirty="0"/>
          </a:p>
          <a:p>
            <a:pPr marL="0" indent="0">
              <a:buNone/>
            </a:pPr>
            <a:r>
              <a:rPr lang="en-GB" b="1" dirty="0"/>
              <a:t>How it works:</a:t>
            </a:r>
          </a:p>
          <a:p>
            <a:r>
              <a:rPr lang="en-GB" dirty="0"/>
              <a:t>You pay a monthly or annual premium</a:t>
            </a:r>
          </a:p>
          <a:p>
            <a:r>
              <a:rPr lang="en-GB" dirty="0"/>
              <a:t>Some policies only cover severe and permanent disability, while others are more flexible</a:t>
            </a:r>
          </a:p>
          <a:p>
            <a:r>
              <a:rPr lang="en-GB" dirty="0"/>
              <a:t>Complete a claim form then wait for assessment</a:t>
            </a:r>
          </a:p>
          <a:p>
            <a:r>
              <a:rPr lang="en-GB" dirty="0"/>
              <a:t>If approved, benefits are usually paid monthly</a:t>
            </a:r>
          </a:p>
          <a:p>
            <a:r>
              <a:rPr lang="en-GB" dirty="0"/>
              <a:t>Your insurer will conduct regular reviews to monitor your condition</a:t>
            </a:r>
          </a:p>
          <a:p>
            <a:pPr marL="0" indent="0">
              <a:buNone/>
            </a:pPr>
            <a:endParaRPr lang="en-GB" dirty="0"/>
          </a:p>
          <a:p>
            <a:pPr marL="0" indent="0">
              <a:buNone/>
            </a:pPr>
            <a:r>
              <a:rPr lang="en-GB" sz="1400" b="1" dirty="0">
                <a:solidFill>
                  <a:srgbClr val="F16024"/>
                </a:solidFill>
              </a:rPr>
              <a:t>Home Insurance</a:t>
            </a:r>
          </a:p>
          <a:p>
            <a:pPr marL="0" indent="0">
              <a:buNone/>
            </a:pPr>
            <a:endParaRPr lang="en-GB" sz="1400" b="1" dirty="0">
              <a:solidFill>
                <a:srgbClr val="4763AE"/>
              </a:solidFill>
            </a:endParaRPr>
          </a:p>
          <a:p>
            <a:pPr marL="0" indent="0">
              <a:buNone/>
            </a:pPr>
            <a:r>
              <a:rPr lang="en-GB" b="1" dirty="0"/>
              <a:t>What It Is:</a:t>
            </a:r>
          </a:p>
          <a:p>
            <a:pPr marL="0" indent="0">
              <a:buNone/>
            </a:pPr>
            <a:r>
              <a:rPr lang="en-GB" dirty="0"/>
              <a:t>Home insurance protects your home and belongings from damage, theft, or disasters like fire or flooding. It may also cover liability if someone is injured on your property.</a:t>
            </a:r>
          </a:p>
          <a:p>
            <a:pPr marL="0" indent="0">
              <a:buNone/>
            </a:pPr>
            <a:endParaRPr lang="en-GB" dirty="0"/>
          </a:p>
          <a:p>
            <a:pPr marL="0" indent="0">
              <a:buNone/>
            </a:pPr>
            <a:r>
              <a:rPr lang="en-GB" b="1" dirty="0"/>
              <a:t>How It Works:</a:t>
            </a:r>
          </a:p>
          <a:p>
            <a:r>
              <a:rPr lang="en-GB" dirty="0"/>
              <a:t>You pay a monthly or annual premium.</a:t>
            </a:r>
          </a:p>
          <a:p>
            <a:r>
              <a:rPr lang="en-GB" dirty="0"/>
              <a:t>If your home or belongings are damaged or stolen, you file a claim.</a:t>
            </a:r>
          </a:p>
          <a:p>
            <a:r>
              <a:rPr lang="en-GB" dirty="0"/>
              <a:t>The insurer pays for repairs or replacements, up to your coverage limit.</a:t>
            </a:r>
          </a:p>
          <a:p>
            <a:endParaRPr lang="en-US" dirty="0"/>
          </a:p>
        </p:txBody>
      </p:sp>
      <p:sp>
        <p:nvSpPr>
          <p:cNvPr id="68" name="Rounded Rectangle 67">
            <a:extLst>
              <a:ext uri="{FF2B5EF4-FFF2-40B4-BE49-F238E27FC236}">
                <a16:creationId xmlns:a16="http://schemas.microsoft.com/office/drawing/2014/main" id="{2F85A380-5766-BD81-60C1-6E6D81B89499}"/>
              </a:ext>
            </a:extLst>
          </p:cNvPr>
          <p:cNvSpPr/>
          <p:nvPr/>
        </p:nvSpPr>
        <p:spPr>
          <a:xfrm>
            <a:off x="5005388" y="1821601"/>
            <a:ext cx="1981199" cy="291931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A257BA90-B51B-8533-191E-61E15BA24B4E}"/>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2E340262-D971-07AB-74BE-D25C23AFD39E}"/>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90048C2-2FDB-5352-61D9-D2D6AD9723A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E187CCDE-CE8F-71D7-C187-E69467AEA49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9E5E5E0-329C-67F4-9E2D-65A1BA4F9BE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6D23057-C99B-66BD-DE83-063BFD606B39}"/>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58B0E13-6B59-F6E9-CB2C-4EFD50B45A8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B272FC58-F997-E374-EE37-3455AC06852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31" name="Rounded Rectangle 30">
            <a:extLst>
              <a:ext uri="{FF2B5EF4-FFF2-40B4-BE49-F238E27FC236}">
                <a16:creationId xmlns:a16="http://schemas.microsoft.com/office/drawing/2014/main" id="{6F284FB8-F5CC-76C0-D52A-3D8F9D551474}"/>
              </a:ext>
            </a:extLst>
          </p:cNvPr>
          <p:cNvSpPr/>
          <p:nvPr/>
        </p:nvSpPr>
        <p:spPr>
          <a:xfrm>
            <a:off x="5046357" y="7956876"/>
            <a:ext cx="1981199" cy="167988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a:extLst>
              <a:ext uri="{FF2B5EF4-FFF2-40B4-BE49-F238E27FC236}">
                <a16:creationId xmlns:a16="http://schemas.microsoft.com/office/drawing/2014/main" id="{6717ECCF-B5EB-E1AA-2B6A-5488D3CA1ECB}"/>
              </a:ext>
            </a:extLst>
          </p:cNvPr>
          <p:cNvGrpSpPr/>
          <p:nvPr/>
        </p:nvGrpSpPr>
        <p:grpSpPr>
          <a:xfrm>
            <a:off x="5199841" y="7803827"/>
            <a:ext cx="1408796" cy="406400"/>
            <a:chOff x="1597263" y="8431923"/>
            <a:chExt cx="1408796" cy="406400"/>
          </a:xfrm>
        </p:grpSpPr>
        <p:sp>
          <p:nvSpPr>
            <p:cNvPr id="56" name="Rectangle 55">
              <a:extLst>
                <a:ext uri="{FF2B5EF4-FFF2-40B4-BE49-F238E27FC236}">
                  <a16:creationId xmlns:a16="http://schemas.microsoft.com/office/drawing/2014/main" id="{255BCD9E-2F59-7117-F808-716FCFC3643B}"/>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9C081BED-FE87-97AA-9FF0-E9C13B891BBD}"/>
                </a:ext>
              </a:extLst>
            </p:cNvPr>
            <p:cNvSpPr/>
            <p:nvPr/>
          </p:nvSpPr>
          <p:spPr>
            <a:xfrm>
              <a:off x="1791227" y="8491959"/>
              <a:ext cx="117673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22">
              <a:extLst>
                <a:ext uri="{FF2B5EF4-FFF2-40B4-BE49-F238E27FC236}">
                  <a16:creationId xmlns:a16="http://schemas.microsoft.com/office/drawing/2014/main" id="{636D4AB9-1095-25A5-66A5-A3FF93DA9F9B}"/>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59" name="Oval 58">
              <a:extLst>
                <a:ext uri="{FF2B5EF4-FFF2-40B4-BE49-F238E27FC236}">
                  <a16:creationId xmlns:a16="http://schemas.microsoft.com/office/drawing/2014/main" id="{283E93D3-2A9D-AE29-D33A-81A19F9A512C}"/>
                </a:ext>
              </a:extLst>
            </p:cNvPr>
            <p:cNvSpPr/>
            <p:nvPr/>
          </p:nvSpPr>
          <p:spPr>
            <a:xfrm>
              <a:off x="1597263" y="8431923"/>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aphic 37">
              <a:extLst>
                <a:ext uri="{FF2B5EF4-FFF2-40B4-BE49-F238E27FC236}">
                  <a16:creationId xmlns:a16="http://schemas.microsoft.com/office/drawing/2014/main" id="{F0717F27-A6DA-2EBA-DEBF-D450D991C373}"/>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84382101-0124-FAB0-A41F-0EC62BCC60AF}"/>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99FBB283-DAFB-5626-22FB-4DAADA3CE3E1}"/>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BD674A46-5098-7A3D-5096-C694DA98F7E3}"/>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28914260-58A0-5289-CB1E-1126F78B04BE}"/>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8FC0B852-163D-B392-301F-A59718E282B4}"/>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80" name="Text Placeholder 7">
            <a:extLst>
              <a:ext uri="{FF2B5EF4-FFF2-40B4-BE49-F238E27FC236}">
                <a16:creationId xmlns:a16="http://schemas.microsoft.com/office/drawing/2014/main" id="{F0EA92C9-A2E6-6CB1-E46B-B6381E731FCE}"/>
              </a:ext>
            </a:extLst>
          </p:cNvPr>
          <p:cNvSpPr txBox="1">
            <a:spLocks/>
          </p:cNvSpPr>
          <p:nvPr/>
        </p:nvSpPr>
        <p:spPr>
          <a:xfrm>
            <a:off x="5215915" y="220457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GB" b="1" dirty="0"/>
              <a:t>Bundle Policies: </a:t>
            </a:r>
            <a:r>
              <a:rPr lang="en-GB" dirty="0"/>
              <a:t>Combining home, auto, and business insurance often saves money.</a:t>
            </a:r>
          </a:p>
          <a:p>
            <a:r>
              <a:rPr lang="en-GB" b="1" dirty="0"/>
              <a:t>Review Regularly: </a:t>
            </a:r>
            <a:r>
              <a:rPr lang="en-GB" dirty="0"/>
              <a:t>Reassess coverage every 2–3 years or after major life changes.</a:t>
            </a:r>
          </a:p>
          <a:p>
            <a:r>
              <a:rPr lang="en-GB" b="1" dirty="0"/>
              <a:t>Emergency Fund: </a:t>
            </a:r>
            <a:r>
              <a:rPr lang="en-GB" dirty="0"/>
              <a:t>Insurance reduces risk, but cash reserves provide flexibility.</a:t>
            </a:r>
            <a:r>
              <a:rPr lang="en-US" dirty="0"/>
              <a:t> </a:t>
            </a:r>
          </a:p>
          <a:p>
            <a:pPr marL="0" indent="0">
              <a:buNone/>
            </a:pPr>
            <a:endParaRPr lang="en-US" dirty="0"/>
          </a:p>
        </p:txBody>
      </p:sp>
      <p:sp>
        <p:nvSpPr>
          <p:cNvPr id="82" name="Text Placeholder 7">
            <a:extLst>
              <a:ext uri="{FF2B5EF4-FFF2-40B4-BE49-F238E27FC236}">
                <a16:creationId xmlns:a16="http://schemas.microsoft.com/office/drawing/2014/main" id="{8F3D4BA5-7F9E-CB69-6445-159AE42432C5}"/>
              </a:ext>
            </a:extLst>
          </p:cNvPr>
          <p:cNvSpPr txBox="1">
            <a:spLocks/>
          </p:cNvSpPr>
          <p:nvPr/>
        </p:nvSpPr>
        <p:spPr>
          <a:xfrm>
            <a:off x="5192661" y="8463578"/>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highlight>
                  <a:srgbClr val="FFFF00"/>
                </a:highlight>
              </a:rPr>
              <a:t>Download Home Insurance comparison activity. </a:t>
            </a:r>
          </a:p>
          <a:p>
            <a:pPr marL="0" indent="0">
              <a:buNone/>
            </a:pPr>
            <a:endParaRPr lang="en-US" dirty="0"/>
          </a:p>
        </p:txBody>
      </p:sp>
      <p:cxnSp>
        <p:nvCxnSpPr>
          <p:cNvPr id="3" name="Straight Connector 2">
            <a:extLst>
              <a:ext uri="{FF2B5EF4-FFF2-40B4-BE49-F238E27FC236}">
                <a16:creationId xmlns:a16="http://schemas.microsoft.com/office/drawing/2014/main" id="{D3B765CC-F39F-9E4B-AFC8-48C81D50837D}"/>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E6A7A041-C549-33A4-D905-054ADD14298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E81B363-41A7-F44B-0CAA-06E6A3F17F53}"/>
                </a:ext>
              </a:extLst>
            </p:cNvPr>
            <p:cNvGrpSpPr/>
            <p:nvPr/>
          </p:nvGrpSpPr>
          <p:grpSpPr>
            <a:xfrm>
              <a:off x="7884516" y="3299879"/>
              <a:ext cx="244481" cy="366043"/>
              <a:chOff x="7884516" y="3299879"/>
              <a:chExt cx="244481" cy="366043"/>
            </a:xfrm>
            <a:grpFill/>
          </p:grpSpPr>
          <p:sp>
            <p:nvSpPr>
              <p:cNvPr id="52" name="Freeform 51">
                <a:extLst>
                  <a:ext uri="{FF2B5EF4-FFF2-40B4-BE49-F238E27FC236}">
                    <a16:creationId xmlns:a16="http://schemas.microsoft.com/office/drawing/2014/main" id="{B54591AF-CC5F-9713-AA29-C21D392D4651}"/>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B60165FC-18D5-FF08-9E8F-A4E6F2FDB9F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7BEE4DEA-D63A-D939-21BB-FDD1881AC81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671F5B60-C4FA-8A57-BC73-2DBF79E11304}"/>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C738931-D81F-B6D6-7E0E-089FBC6673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33589D65-8539-7EC9-CA38-CC5AF84A8505}"/>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B7A98B7B-0D78-514C-1E8D-E710CFDD1B3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83D4C500-FDD8-81EA-E8BE-A75FE08EC57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35536E84-7715-0AE8-893C-846465350CD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B4619AD3-0D76-894B-D441-77CC42E0983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1BFA0F5F-E810-5E34-4B32-BE5E38E27F3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80E79721-86A5-F40A-C16B-739FF6352B5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9446E62-C09B-D8BD-E1AA-DA26E697E3B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960E18D8-1DD1-5F34-5297-EDE3EE06290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9C397404-ABE8-03A8-9570-5C122E3DB1E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6D0F709-1BC6-EEF7-B8D5-42E129B512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F49DD5BA-C7E7-6D1B-7A95-A6F4DC4F5EC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086E61C7-8606-39CB-5A49-759F7F9F1B2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CB8210E7-F4FD-BE82-B1F2-FDC2D53BF17A}"/>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84B8BC2-1A6F-AF77-3847-537A1892EEA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F345605A-54E0-58E9-220D-C3FD7E9BF2B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7CC99F4-9F6E-07CE-3B52-0A3F4A2707A0}"/>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05D53F0E-B3C8-A251-F92D-ED2C0549713B}"/>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7112AF26-5865-283E-AD10-7B1B478608A1}"/>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301235E9-1289-36D2-5466-7B740F69FF0E}"/>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83" name="Group 82">
            <a:extLst>
              <a:ext uri="{FF2B5EF4-FFF2-40B4-BE49-F238E27FC236}">
                <a16:creationId xmlns:a16="http://schemas.microsoft.com/office/drawing/2014/main" id="{2FF0E7CA-F9F0-FA2E-EA33-6CE9D04C56FC}"/>
              </a:ext>
            </a:extLst>
          </p:cNvPr>
          <p:cNvGrpSpPr/>
          <p:nvPr/>
        </p:nvGrpSpPr>
        <p:grpSpPr>
          <a:xfrm>
            <a:off x="5115860" y="1600151"/>
            <a:ext cx="926198" cy="406400"/>
            <a:chOff x="1997756" y="3611831"/>
            <a:chExt cx="926198" cy="406400"/>
          </a:xfrm>
        </p:grpSpPr>
        <p:grpSp>
          <p:nvGrpSpPr>
            <p:cNvPr id="84" name="Group 83">
              <a:extLst>
                <a:ext uri="{FF2B5EF4-FFF2-40B4-BE49-F238E27FC236}">
                  <a16:creationId xmlns:a16="http://schemas.microsoft.com/office/drawing/2014/main" id="{46C1C05D-ECAA-38F7-D0A1-6CBB1E856081}"/>
                </a:ext>
              </a:extLst>
            </p:cNvPr>
            <p:cNvGrpSpPr/>
            <p:nvPr/>
          </p:nvGrpSpPr>
          <p:grpSpPr>
            <a:xfrm>
              <a:off x="1997756" y="3611831"/>
              <a:ext cx="926198" cy="406400"/>
              <a:chOff x="1590175" y="6032510"/>
              <a:chExt cx="926198" cy="406400"/>
            </a:xfrm>
          </p:grpSpPr>
          <p:sp>
            <p:nvSpPr>
              <p:cNvPr id="101" name="Rectangle 100">
                <a:extLst>
                  <a:ext uri="{FF2B5EF4-FFF2-40B4-BE49-F238E27FC236}">
                    <a16:creationId xmlns:a16="http://schemas.microsoft.com/office/drawing/2014/main" id="{A7B0FDE7-1CBA-6D84-C548-6AC9C974AC8F}"/>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7559C13E-BAB8-D35B-EBF2-6232E35FB3C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Text Placeholder 122">
                <a:extLst>
                  <a:ext uri="{FF2B5EF4-FFF2-40B4-BE49-F238E27FC236}">
                    <a16:creationId xmlns:a16="http://schemas.microsoft.com/office/drawing/2014/main" id="{5D627EBB-45DE-CE68-3845-1E63193D70E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104" name="Oval 103">
                <a:extLst>
                  <a:ext uri="{FF2B5EF4-FFF2-40B4-BE49-F238E27FC236}">
                    <a16:creationId xmlns:a16="http://schemas.microsoft.com/office/drawing/2014/main" id="{EF2D0EF1-F44A-C309-70DA-68F6BA65E99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Freeform 104">
                <a:extLst>
                  <a:ext uri="{FF2B5EF4-FFF2-40B4-BE49-F238E27FC236}">
                    <a16:creationId xmlns:a16="http://schemas.microsoft.com/office/drawing/2014/main" id="{4232F2E5-0309-65BB-FDEC-6A8180BFCAC8}"/>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85" name="Graphic 2">
              <a:extLst>
                <a:ext uri="{FF2B5EF4-FFF2-40B4-BE49-F238E27FC236}">
                  <a16:creationId xmlns:a16="http://schemas.microsoft.com/office/drawing/2014/main" id="{5A2C441C-EF47-711F-0999-0E39027EDE61}"/>
                </a:ext>
              </a:extLst>
            </p:cNvPr>
            <p:cNvGrpSpPr/>
            <p:nvPr/>
          </p:nvGrpSpPr>
          <p:grpSpPr>
            <a:xfrm>
              <a:off x="2066238" y="3681850"/>
              <a:ext cx="283418" cy="283423"/>
              <a:chOff x="8736336" y="773976"/>
              <a:chExt cx="925001" cy="925018"/>
            </a:xfrm>
            <a:solidFill>
              <a:schemeClr val="bg1"/>
            </a:solidFill>
          </p:grpSpPr>
          <p:sp>
            <p:nvSpPr>
              <p:cNvPr id="86" name="Freeform 85">
                <a:extLst>
                  <a:ext uri="{FF2B5EF4-FFF2-40B4-BE49-F238E27FC236}">
                    <a16:creationId xmlns:a16="http://schemas.microsoft.com/office/drawing/2014/main" id="{98504DF1-5871-EA18-7606-EDBEB83BEED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5" name="Freeform 94">
                <a:extLst>
                  <a:ext uri="{FF2B5EF4-FFF2-40B4-BE49-F238E27FC236}">
                    <a16:creationId xmlns:a16="http://schemas.microsoft.com/office/drawing/2014/main" id="{79480D45-2C56-4466-6389-F9D9CB0D71A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6" name="Freeform 95">
                <a:extLst>
                  <a:ext uri="{FF2B5EF4-FFF2-40B4-BE49-F238E27FC236}">
                    <a16:creationId xmlns:a16="http://schemas.microsoft.com/office/drawing/2014/main" id="{A07CA54B-9659-F73F-49F8-59B9953A431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7" name="Freeform 96">
                <a:extLst>
                  <a:ext uri="{FF2B5EF4-FFF2-40B4-BE49-F238E27FC236}">
                    <a16:creationId xmlns:a16="http://schemas.microsoft.com/office/drawing/2014/main" id="{D18D93D3-BE52-F827-4494-285AB916CBA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8" name="Freeform 97">
                <a:extLst>
                  <a:ext uri="{FF2B5EF4-FFF2-40B4-BE49-F238E27FC236}">
                    <a16:creationId xmlns:a16="http://schemas.microsoft.com/office/drawing/2014/main" id="{33146AC8-D15E-ECA6-D0A6-DB1E589AE20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9" name="Freeform 98">
                <a:extLst>
                  <a:ext uri="{FF2B5EF4-FFF2-40B4-BE49-F238E27FC236}">
                    <a16:creationId xmlns:a16="http://schemas.microsoft.com/office/drawing/2014/main" id="{0D84B53F-8273-BF98-5538-90DB4FFA667A}"/>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00" name="Freeform 99">
                <a:extLst>
                  <a:ext uri="{FF2B5EF4-FFF2-40B4-BE49-F238E27FC236}">
                    <a16:creationId xmlns:a16="http://schemas.microsoft.com/office/drawing/2014/main" id="{0B966C92-90CF-D58B-225B-0E856BCF18C1}"/>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grpSp>
        <p:nvGrpSpPr>
          <p:cNvPr id="4" name="Group 3">
            <a:extLst>
              <a:ext uri="{FF2B5EF4-FFF2-40B4-BE49-F238E27FC236}">
                <a16:creationId xmlns:a16="http://schemas.microsoft.com/office/drawing/2014/main" id="{29DCAC18-DCBB-C7B2-D345-F314823DB4F3}"/>
              </a:ext>
            </a:extLst>
          </p:cNvPr>
          <p:cNvGrpSpPr/>
          <p:nvPr/>
        </p:nvGrpSpPr>
        <p:grpSpPr>
          <a:xfrm>
            <a:off x="5115860" y="5528546"/>
            <a:ext cx="1408796" cy="406400"/>
            <a:chOff x="1597263" y="8431923"/>
            <a:chExt cx="1408796" cy="406400"/>
          </a:xfrm>
        </p:grpSpPr>
        <p:sp>
          <p:nvSpPr>
            <p:cNvPr id="9" name="Rectangle 8">
              <a:extLst>
                <a:ext uri="{FF2B5EF4-FFF2-40B4-BE49-F238E27FC236}">
                  <a16:creationId xmlns:a16="http://schemas.microsoft.com/office/drawing/2014/main" id="{A7273722-10B7-F029-D0D6-B47C259DA757}"/>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D0444A73-B818-C419-A9B8-1C681635A42F}"/>
                </a:ext>
              </a:extLst>
            </p:cNvPr>
            <p:cNvSpPr/>
            <p:nvPr/>
          </p:nvSpPr>
          <p:spPr>
            <a:xfrm>
              <a:off x="1791227" y="8491959"/>
              <a:ext cx="1176733"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22">
              <a:extLst>
                <a:ext uri="{FF2B5EF4-FFF2-40B4-BE49-F238E27FC236}">
                  <a16:creationId xmlns:a16="http://schemas.microsoft.com/office/drawing/2014/main" id="{6671CF8E-C59A-B69D-CDF2-8D5C705C9AEB}"/>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12" name="Oval 11">
              <a:extLst>
                <a:ext uri="{FF2B5EF4-FFF2-40B4-BE49-F238E27FC236}">
                  <a16:creationId xmlns:a16="http://schemas.microsoft.com/office/drawing/2014/main" id="{D9A23834-47FE-6C57-06AA-A6712779DE00}"/>
                </a:ext>
              </a:extLst>
            </p:cNvPr>
            <p:cNvSpPr/>
            <p:nvPr/>
          </p:nvSpPr>
          <p:spPr>
            <a:xfrm>
              <a:off x="1597263" y="8431923"/>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aphic 37">
              <a:extLst>
                <a:ext uri="{FF2B5EF4-FFF2-40B4-BE49-F238E27FC236}">
                  <a16:creationId xmlns:a16="http://schemas.microsoft.com/office/drawing/2014/main" id="{C04AC7ED-8619-890B-6E5E-BDFBE69DB0A9}"/>
                </a:ext>
              </a:extLst>
            </p:cNvPr>
            <p:cNvGrpSpPr/>
            <p:nvPr/>
          </p:nvGrpSpPr>
          <p:grpSpPr>
            <a:xfrm>
              <a:off x="1707260" y="8524537"/>
              <a:ext cx="229440" cy="229437"/>
              <a:chOff x="3797784" y="3095426"/>
              <a:chExt cx="1030844" cy="1030831"/>
            </a:xfrm>
            <a:solidFill>
              <a:schemeClr val="bg1"/>
            </a:solidFill>
          </p:grpSpPr>
          <p:sp>
            <p:nvSpPr>
              <p:cNvPr id="14" name="Freeform 60">
                <a:extLst>
                  <a:ext uri="{FF2B5EF4-FFF2-40B4-BE49-F238E27FC236}">
                    <a16:creationId xmlns:a16="http://schemas.microsoft.com/office/drawing/2014/main" id="{6EF71ED5-D815-0B7C-AD14-C75781965639}"/>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15" name="Freeform 74">
                <a:extLst>
                  <a:ext uri="{FF2B5EF4-FFF2-40B4-BE49-F238E27FC236}">
                    <a16:creationId xmlns:a16="http://schemas.microsoft.com/office/drawing/2014/main" id="{DDBD1022-2E81-FFA3-20DA-5328286D992D}"/>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16" name="Freeform 75">
                <a:extLst>
                  <a:ext uri="{FF2B5EF4-FFF2-40B4-BE49-F238E27FC236}">
                    <a16:creationId xmlns:a16="http://schemas.microsoft.com/office/drawing/2014/main" id="{3DD74CBC-D3AC-0BB9-E841-698E083F87FF}"/>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17" name="Freeform 77">
                <a:extLst>
                  <a:ext uri="{FF2B5EF4-FFF2-40B4-BE49-F238E27FC236}">
                    <a16:creationId xmlns:a16="http://schemas.microsoft.com/office/drawing/2014/main" id="{79D7BA9B-2964-BB63-5FF7-6E140C679072}"/>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18" name="Freeform 78">
                <a:extLst>
                  <a:ext uri="{FF2B5EF4-FFF2-40B4-BE49-F238E27FC236}">
                    <a16:creationId xmlns:a16="http://schemas.microsoft.com/office/drawing/2014/main" id="{90BC59D7-201E-B6B8-C482-2A8C0BE08BAF}"/>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19" name="Rounded Rectangle 30">
            <a:extLst>
              <a:ext uri="{FF2B5EF4-FFF2-40B4-BE49-F238E27FC236}">
                <a16:creationId xmlns:a16="http://schemas.microsoft.com/office/drawing/2014/main" id="{826042E3-D87A-CC6C-54AF-B620CF9D7805}"/>
              </a:ext>
            </a:extLst>
          </p:cNvPr>
          <p:cNvSpPr/>
          <p:nvPr/>
        </p:nvSpPr>
        <p:spPr>
          <a:xfrm>
            <a:off x="5046357" y="5758978"/>
            <a:ext cx="1981199" cy="167988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7">
            <a:extLst>
              <a:ext uri="{FF2B5EF4-FFF2-40B4-BE49-F238E27FC236}">
                <a16:creationId xmlns:a16="http://schemas.microsoft.com/office/drawing/2014/main" id="{8033ECAF-92D6-C2AC-6490-527A2FDB55B6}"/>
              </a:ext>
            </a:extLst>
          </p:cNvPr>
          <p:cNvSpPr txBox="1">
            <a:spLocks/>
          </p:cNvSpPr>
          <p:nvPr/>
        </p:nvSpPr>
        <p:spPr>
          <a:xfrm>
            <a:off x="5254289" y="6126269"/>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highlight>
                  <a:srgbClr val="FFFF00"/>
                </a:highlight>
              </a:rPr>
              <a:t>Download The Life and Income Insurance Quiz </a:t>
            </a:r>
          </a:p>
          <a:p>
            <a:pPr marL="0" indent="0">
              <a:buNone/>
            </a:pPr>
            <a:endParaRPr lang="en-US" dirty="0"/>
          </a:p>
        </p:txBody>
      </p:sp>
    </p:spTree>
    <p:extLst>
      <p:ext uri="{BB962C8B-B14F-4D97-AF65-F5344CB8AC3E}">
        <p14:creationId xmlns:p14="http://schemas.microsoft.com/office/powerpoint/2010/main" val="11170557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9E8EE26-A1D1-ACC5-CD0A-6AACD53F0307}"/>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08CB5CFC-A33D-D93D-C77D-C79A4D688F6F}"/>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90EDDD45-9D5C-F018-D355-91D07FDDE6F6}"/>
              </a:ext>
            </a:extLst>
          </p:cNvPr>
          <p:cNvSpPr>
            <a:spLocks noGrp="1"/>
          </p:cNvSpPr>
          <p:nvPr>
            <p:ph type="body" sz="quarter" idx="61"/>
          </p:nvPr>
        </p:nvSpPr>
        <p:spPr/>
        <p:txBody>
          <a:bodyPr/>
          <a:lstStyle/>
          <a:p>
            <a:r>
              <a:rPr lang="en-US" dirty="0"/>
              <a:t>Women in Mid Career</a:t>
            </a:r>
          </a:p>
        </p:txBody>
      </p:sp>
      <p:sp>
        <p:nvSpPr>
          <p:cNvPr id="5" name="Text Placeholder 4">
            <a:extLst>
              <a:ext uri="{FF2B5EF4-FFF2-40B4-BE49-F238E27FC236}">
                <a16:creationId xmlns:a16="http://schemas.microsoft.com/office/drawing/2014/main" id="{F19700B1-4C05-D068-400E-CECD42298C36}"/>
              </a:ext>
            </a:extLst>
          </p:cNvPr>
          <p:cNvSpPr>
            <a:spLocks noGrp="1"/>
          </p:cNvSpPr>
          <p:nvPr>
            <p:ph type="body" sz="quarter" idx="64"/>
          </p:nvPr>
        </p:nvSpPr>
        <p:spPr/>
        <p:txBody>
          <a:bodyPr/>
          <a:lstStyle/>
          <a:p>
            <a:pPr marL="0" indent="0">
              <a:buNone/>
            </a:pPr>
            <a:r>
              <a:rPr lang="en-IE" sz="1400" b="1" dirty="0">
                <a:solidFill>
                  <a:srgbClr val="F16024"/>
                </a:solidFill>
              </a:rPr>
              <a:t>When Should a Woman in Midlife Buy Life Insurance?</a:t>
            </a:r>
          </a:p>
          <a:p>
            <a:pPr marL="0" indent="0">
              <a:buNone/>
            </a:pPr>
            <a:endParaRPr lang="en-IE" sz="1400" dirty="0">
              <a:solidFill>
                <a:srgbClr val="F16024"/>
              </a:solidFill>
            </a:endParaRPr>
          </a:p>
          <a:p>
            <a:pPr lvl="0"/>
            <a:r>
              <a:rPr lang="en-IE" b="1" dirty="0"/>
              <a:t>Major Life Changes</a:t>
            </a:r>
            <a:r>
              <a:rPr lang="en-IE" dirty="0"/>
              <a:t>: Marriage, divorce, starting or expanding a family, buying a home, or taking on significant debt are key triggers for coverage.</a:t>
            </a:r>
          </a:p>
          <a:p>
            <a:pPr lvl="0"/>
            <a:r>
              <a:rPr lang="en-IE" b="1" dirty="0"/>
              <a:t>Peak Financial Responsibility Years</a:t>
            </a:r>
            <a:r>
              <a:rPr lang="en-IE" dirty="0"/>
              <a:t>: Your 40s and 50s often coincide with:</a:t>
            </a:r>
          </a:p>
          <a:p>
            <a:pPr lvl="1"/>
            <a:r>
              <a:rPr lang="en-IE" sz="1100" dirty="0">
                <a:solidFill>
                  <a:srgbClr val="1E2879"/>
                </a:solidFill>
                <a:latin typeface="Calibri" panose="020F0502020204030204" pitchFamily="34" charset="0"/>
                <a:ea typeface="Calibri" panose="020F0502020204030204" pitchFamily="34" charset="0"/>
                <a:cs typeface="Calibri" panose="020F0502020204030204" pitchFamily="34" charset="0"/>
              </a:rPr>
              <a:t>- Mortgage obligations</a:t>
            </a:r>
          </a:p>
          <a:p>
            <a:pPr lvl="1"/>
            <a:r>
              <a:rPr lang="en-IE" sz="1100" dirty="0">
                <a:solidFill>
                  <a:srgbClr val="1E2879"/>
                </a:solidFill>
                <a:latin typeface="Calibri" panose="020F0502020204030204" pitchFamily="34" charset="0"/>
                <a:ea typeface="Calibri" panose="020F0502020204030204" pitchFamily="34" charset="0"/>
                <a:cs typeface="Calibri" panose="020F0502020204030204" pitchFamily="34" charset="0"/>
              </a:rPr>
              <a:t>- Children’s education costs</a:t>
            </a:r>
          </a:p>
          <a:p>
            <a:pPr lvl="1"/>
            <a:r>
              <a:rPr lang="en-IE" sz="1100" dirty="0">
                <a:solidFill>
                  <a:srgbClr val="1E2879"/>
                </a:solidFill>
                <a:latin typeface="Calibri" panose="020F0502020204030204" pitchFamily="34" charset="0"/>
                <a:ea typeface="Calibri" panose="020F0502020204030204" pitchFamily="34" charset="0"/>
                <a:cs typeface="Calibri" panose="020F0502020204030204" pitchFamily="34" charset="0"/>
              </a:rPr>
              <a:t>- Supporting ageing parents</a:t>
            </a:r>
          </a:p>
          <a:p>
            <a:pPr lvl="0"/>
            <a:r>
              <a:rPr lang="en-IE" b="1" dirty="0"/>
              <a:t>Before Health Risks Increase</a:t>
            </a:r>
            <a:r>
              <a:rPr lang="en-IE" dirty="0"/>
              <a:t>: Premiums rise sharply after 45–50, and health issues can limit options. Locking in coverage earlier ensures affordability and insurability.</a:t>
            </a:r>
          </a:p>
          <a:p>
            <a:pPr lvl="0"/>
            <a:r>
              <a:rPr lang="en-IE" b="1" dirty="0"/>
              <a:t>Employment Transitions</a:t>
            </a:r>
            <a:r>
              <a:rPr lang="en-IE" dirty="0"/>
              <a:t>: If you rely on employer-provided life insurance, consider a personal policy before changing jobs or retiring, as workplace coverage often ends when employment does.</a:t>
            </a:r>
          </a:p>
          <a:p>
            <a:r>
              <a:rPr lang="en-IE" b="1" dirty="0"/>
              <a:t>Retirement Planning</a:t>
            </a:r>
            <a:r>
              <a:rPr lang="en-IE" dirty="0"/>
              <a:t>: In your 50s, permanent life insurance can help with estate planning, wealth transfer, and covering final expenses.</a:t>
            </a:r>
          </a:p>
          <a:p>
            <a:endParaRPr lang="en-IE" dirty="0"/>
          </a:p>
          <a:p>
            <a:pPr marL="0" indent="0">
              <a:buNone/>
            </a:pPr>
            <a:r>
              <a:rPr lang="en-GB" sz="1400" b="1" dirty="0">
                <a:solidFill>
                  <a:srgbClr val="F16024"/>
                </a:solidFill>
              </a:rPr>
              <a:t>Why Is Life Insurance Important for Women in Midlife?</a:t>
            </a:r>
          </a:p>
          <a:p>
            <a:pPr marL="0" indent="0">
              <a:buNone/>
            </a:pPr>
            <a:endParaRPr lang="en-GB" sz="1400" b="1" dirty="0">
              <a:solidFill>
                <a:srgbClr val="F16024"/>
              </a:solidFill>
            </a:endParaRPr>
          </a:p>
          <a:p>
            <a:pPr marL="0" indent="0">
              <a:buNone/>
            </a:pPr>
            <a:r>
              <a:rPr lang="en-GB" b="1" dirty="0"/>
              <a:t>1. Income Replacement</a:t>
            </a:r>
          </a:p>
          <a:p>
            <a:r>
              <a:rPr lang="en-GB" dirty="0"/>
              <a:t>Nearly 40% of women are primary breadwinners, and most households depend on two incomes. Losing one income can destabilise family finances. </a:t>
            </a:r>
          </a:p>
          <a:p>
            <a:pPr marL="0" indent="0">
              <a:buNone/>
            </a:pPr>
            <a:r>
              <a:rPr lang="en-GB" b="1" dirty="0"/>
              <a:t>2. Covering Debts &amp; Obligations</a:t>
            </a:r>
          </a:p>
          <a:p>
            <a:r>
              <a:rPr lang="en-GB" dirty="0"/>
              <a:t>Mortgages, loans, and credit card debt don’t disappear after death. Life insurance prevents loved ones from inheriting financial burdens. </a:t>
            </a:r>
          </a:p>
          <a:p>
            <a:r>
              <a:rPr lang="en-GB" b="1" dirty="0"/>
              <a:t>3. Child &amp; Family Security</a:t>
            </a:r>
          </a:p>
          <a:p>
            <a:r>
              <a:rPr lang="en-GB" dirty="0"/>
              <a:t>Funds for children’s education, daily living expenses, and future caregiving needs ensure stability if you’re no longer there. </a:t>
            </a:r>
          </a:p>
          <a:p>
            <a:r>
              <a:rPr lang="en-GB" b="1" dirty="0"/>
              <a:t>4. Valuing Non-Income Contributions</a:t>
            </a:r>
          </a:p>
          <a:p>
            <a:r>
              <a:rPr lang="en-GB" dirty="0"/>
              <a:t>Stay-at-home mothers or caregivers provide services worth over €180,000 annually. Life insurance helps cover childcare and household management costs if they pass away. </a:t>
            </a:r>
          </a:p>
          <a:p>
            <a:r>
              <a:rPr lang="en-GB" b="1" dirty="0"/>
              <a:t>5. Estate &amp; Retirement Planning</a:t>
            </a:r>
          </a:p>
          <a:p>
            <a:r>
              <a:rPr lang="en-GB" dirty="0"/>
              <a:t>Permanent policies can build cash value, assist with retirement income, and cover estate taxes or charitable legacies. </a:t>
            </a:r>
          </a:p>
          <a:p>
            <a:r>
              <a:rPr lang="en-GB" b="1" dirty="0"/>
              <a:t>6. Peace of Mind</a:t>
            </a:r>
          </a:p>
          <a:p>
            <a:r>
              <a:rPr lang="en-GB" dirty="0"/>
              <a:t>Knowing your family won’t face financial hardship provides emotional security during an unpredictable stage of life. </a:t>
            </a:r>
          </a:p>
          <a:p>
            <a:pPr marL="0" indent="0">
              <a:buNone/>
            </a:pPr>
            <a:endParaRPr lang="en-GB" dirty="0"/>
          </a:p>
          <a:p>
            <a:pPr marL="0" indent="0">
              <a:buNone/>
            </a:pPr>
            <a:r>
              <a:rPr lang="en-IE" sz="1400" b="1" dirty="0">
                <a:solidFill>
                  <a:srgbClr val="F16024"/>
                </a:solidFill>
              </a:rPr>
              <a:t>Best Policy Types for Midlife Women</a:t>
            </a:r>
          </a:p>
          <a:p>
            <a:pPr marL="0" indent="0">
              <a:buNone/>
            </a:pPr>
            <a:endParaRPr lang="en-IE" sz="1400" dirty="0">
              <a:solidFill>
                <a:srgbClr val="F16024"/>
              </a:solidFill>
            </a:endParaRPr>
          </a:p>
          <a:p>
            <a:pPr lvl="0"/>
            <a:r>
              <a:rPr lang="en-IE" b="1" dirty="0"/>
              <a:t>Term Life Insurance</a:t>
            </a:r>
            <a:r>
              <a:rPr lang="en-IE" dirty="0"/>
              <a:t>: Affordable, ideal for covering obligations like mortgages and college costs for 10–30 years.</a:t>
            </a:r>
          </a:p>
          <a:p>
            <a:pPr lvl="0"/>
            <a:r>
              <a:rPr lang="en-IE" b="1" dirty="0"/>
              <a:t>Permanent Life Insurance</a:t>
            </a:r>
            <a:r>
              <a:rPr lang="en-IE" dirty="0"/>
              <a:t>: Whole or universal life for lifelong coverage, estate planning, and cash value accumulation.</a:t>
            </a:r>
          </a:p>
          <a:p>
            <a:pPr lvl="0"/>
            <a:r>
              <a:rPr lang="en-IE" b="1" dirty="0"/>
              <a:t>Hybrid Policies</a:t>
            </a:r>
            <a:r>
              <a:rPr lang="en-IE" dirty="0"/>
              <a:t>: Combine life insurance with long-term care benefits for future health needs. </a:t>
            </a:r>
          </a:p>
          <a:p>
            <a:pPr marL="0" indent="0">
              <a:buNone/>
            </a:pPr>
            <a:endParaRPr lang="en-IE" dirty="0"/>
          </a:p>
        </p:txBody>
      </p:sp>
      <p:grpSp>
        <p:nvGrpSpPr>
          <p:cNvPr id="6" name="Graphic 2">
            <a:extLst>
              <a:ext uri="{FF2B5EF4-FFF2-40B4-BE49-F238E27FC236}">
                <a16:creationId xmlns:a16="http://schemas.microsoft.com/office/drawing/2014/main" id="{1A72D2D9-31E4-354A-D61B-C4C946518EE5}"/>
              </a:ext>
            </a:extLst>
          </p:cNvPr>
          <p:cNvGrpSpPr/>
          <p:nvPr/>
        </p:nvGrpSpPr>
        <p:grpSpPr>
          <a:xfrm>
            <a:off x="928234" y="582146"/>
            <a:ext cx="713270" cy="688476"/>
            <a:chOff x="7216180" y="2896437"/>
            <a:chExt cx="1173608" cy="1132811"/>
          </a:xfrm>
          <a:solidFill>
            <a:srgbClr val="F16024"/>
          </a:solidFill>
        </p:grpSpPr>
        <p:grpSp>
          <p:nvGrpSpPr>
            <p:cNvPr id="7" name="Graphic 2">
              <a:extLst>
                <a:ext uri="{FF2B5EF4-FFF2-40B4-BE49-F238E27FC236}">
                  <a16:creationId xmlns:a16="http://schemas.microsoft.com/office/drawing/2014/main" id="{C386BAE1-8F2C-6061-5D86-6F01E4AB6C21}"/>
                </a:ext>
              </a:extLst>
            </p:cNvPr>
            <p:cNvGrpSpPr/>
            <p:nvPr/>
          </p:nvGrpSpPr>
          <p:grpSpPr>
            <a:xfrm>
              <a:off x="7884516" y="3299879"/>
              <a:ext cx="244481" cy="366043"/>
              <a:chOff x="7884516" y="3299879"/>
              <a:chExt cx="244481" cy="366043"/>
            </a:xfrm>
            <a:grpFill/>
          </p:grpSpPr>
          <p:sp>
            <p:nvSpPr>
              <p:cNvPr id="22" name="Freeform 51">
                <a:extLst>
                  <a:ext uri="{FF2B5EF4-FFF2-40B4-BE49-F238E27FC236}">
                    <a16:creationId xmlns:a16="http://schemas.microsoft.com/office/drawing/2014/main" id="{E5CA2C11-9F85-5E9E-C188-CE039BCB5B9B}"/>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52">
                <a:extLst>
                  <a:ext uri="{FF2B5EF4-FFF2-40B4-BE49-F238E27FC236}">
                    <a16:creationId xmlns:a16="http://schemas.microsoft.com/office/drawing/2014/main" id="{AED1BE85-5A01-8A69-A300-11E01815469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53">
                <a:extLst>
                  <a:ext uri="{FF2B5EF4-FFF2-40B4-BE49-F238E27FC236}">
                    <a16:creationId xmlns:a16="http://schemas.microsoft.com/office/drawing/2014/main" id="{6BBA5AEA-8640-9EBA-2A36-B468195E9EA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54">
                <a:extLst>
                  <a:ext uri="{FF2B5EF4-FFF2-40B4-BE49-F238E27FC236}">
                    <a16:creationId xmlns:a16="http://schemas.microsoft.com/office/drawing/2014/main" id="{2695FF36-6F9C-B588-A2B6-D341F9423744}"/>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61">
                <a:extLst>
                  <a:ext uri="{FF2B5EF4-FFF2-40B4-BE49-F238E27FC236}">
                    <a16:creationId xmlns:a16="http://schemas.microsoft.com/office/drawing/2014/main" id="{CB64E313-F05F-180B-F22F-C3BD58318D0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62">
                <a:extLst>
                  <a:ext uri="{FF2B5EF4-FFF2-40B4-BE49-F238E27FC236}">
                    <a16:creationId xmlns:a16="http://schemas.microsoft.com/office/drawing/2014/main" id="{5CB3ED42-AF76-E6D5-CDE4-CAE6CC439299}"/>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63">
                <a:extLst>
                  <a:ext uri="{FF2B5EF4-FFF2-40B4-BE49-F238E27FC236}">
                    <a16:creationId xmlns:a16="http://schemas.microsoft.com/office/drawing/2014/main" id="{34443D37-6F20-FA6A-ED2B-FC6E832AC72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64">
                <a:extLst>
                  <a:ext uri="{FF2B5EF4-FFF2-40B4-BE49-F238E27FC236}">
                    <a16:creationId xmlns:a16="http://schemas.microsoft.com/office/drawing/2014/main" id="{44116F30-5179-168A-462B-284562FFDEC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65">
                <a:extLst>
                  <a:ext uri="{FF2B5EF4-FFF2-40B4-BE49-F238E27FC236}">
                    <a16:creationId xmlns:a16="http://schemas.microsoft.com/office/drawing/2014/main" id="{BE367FC0-9EC7-E1CC-9F13-B9BAC5BE80D8}"/>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66">
                <a:extLst>
                  <a:ext uri="{FF2B5EF4-FFF2-40B4-BE49-F238E27FC236}">
                    <a16:creationId xmlns:a16="http://schemas.microsoft.com/office/drawing/2014/main" id="{B7C65338-3177-5E2C-08ED-5F30C919DAE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68">
                <a:extLst>
                  <a:ext uri="{FF2B5EF4-FFF2-40B4-BE49-F238E27FC236}">
                    <a16:creationId xmlns:a16="http://schemas.microsoft.com/office/drawing/2014/main" id="{1075AA23-B28D-B133-2754-B7D83A4F0BE0}"/>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 name="Graphic 2">
              <a:extLst>
                <a:ext uri="{FF2B5EF4-FFF2-40B4-BE49-F238E27FC236}">
                  <a16:creationId xmlns:a16="http://schemas.microsoft.com/office/drawing/2014/main" id="{FC46E9DE-071B-9F69-79D1-111639270234}"/>
                </a:ext>
              </a:extLst>
            </p:cNvPr>
            <p:cNvGrpSpPr/>
            <p:nvPr/>
          </p:nvGrpSpPr>
          <p:grpSpPr>
            <a:xfrm>
              <a:off x="7216180" y="2896437"/>
              <a:ext cx="1173608" cy="1132811"/>
              <a:chOff x="7216180" y="2896437"/>
              <a:chExt cx="1173608" cy="1132811"/>
            </a:xfrm>
            <a:grpFill/>
          </p:grpSpPr>
          <p:sp>
            <p:nvSpPr>
              <p:cNvPr id="9" name="Freeform 27">
                <a:extLst>
                  <a:ext uri="{FF2B5EF4-FFF2-40B4-BE49-F238E27FC236}">
                    <a16:creationId xmlns:a16="http://schemas.microsoft.com/office/drawing/2014/main" id="{379A93B0-07EF-877C-1CF7-4A7078BBA70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28">
                <a:extLst>
                  <a:ext uri="{FF2B5EF4-FFF2-40B4-BE49-F238E27FC236}">
                    <a16:creationId xmlns:a16="http://schemas.microsoft.com/office/drawing/2014/main" id="{E9EEEF7E-EEA4-FC8E-7E59-A180E601097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29">
                <a:extLst>
                  <a:ext uri="{FF2B5EF4-FFF2-40B4-BE49-F238E27FC236}">
                    <a16:creationId xmlns:a16="http://schemas.microsoft.com/office/drawing/2014/main" id="{F138F4F8-497B-5A13-F3FC-896748F829F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31">
                <a:extLst>
                  <a:ext uri="{FF2B5EF4-FFF2-40B4-BE49-F238E27FC236}">
                    <a16:creationId xmlns:a16="http://schemas.microsoft.com/office/drawing/2014/main" id="{3283E78B-6F8C-6015-9721-C6083AA3C9E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34">
                <a:extLst>
                  <a:ext uri="{FF2B5EF4-FFF2-40B4-BE49-F238E27FC236}">
                    <a16:creationId xmlns:a16="http://schemas.microsoft.com/office/drawing/2014/main" id="{2D155CA0-811A-C15E-FBED-32B314FB67FA}"/>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35">
                <a:extLst>
                  <a:ext uri="{FF2B5EF4-FFF2-40B4-BE49-F238E27FC236}">
                    <a16:creationId xmlns:a16="http://schemas.microsoft.com/office/drawing/2014/main" id="{F9AA4B2F-7221-0586-6754-81D5CC7488A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36">
                <a:extLst>
                  <a:ext uri="{FF2B5EF4-FFF2-40B4-BE49-F238E27FC236}">
                    <a16:creationId xmlns:a16="http://schemas.microsoft.com/office/drawing/2014/main" id="{F7B77D89-7F9A-7F68-8B13-D733B8B0A52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37">
                <a:extLst>
                  <a:ext uri="{FF2B5EF4-FFF2-40B4-BE49-F238E27FC236}">
                    <a16:creationId xmlns:a16="http://schemas.microsoft.com/office/drawing/2014/main" id="{AC506556-FF19-3033-4F08-E1255ACA2890}"/>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38">
                <a:extLst>
                  <a:ext uri="{FF2B5EF4-FFF2-40B4-BE49-F238E27FC236}">
                    <a16:creationId xmlns:a16="http://schemas.microsoft.com/office/drawing/2014/main" id="{5BAF6D15-35BF-EF11-37E5-9D24CAEAFC44}"/>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39">
                <a:extLst>
                  <a:ext uri="{FF2B5EF4-FFF2-40B4-BE49-F238E27FC236}">
                    <a16:creationId xmlns:a16="http://schemas.microsoft.com/office/drawing/2014/main" id="{60C1714A-0DD1-1A6F-CF39-A52263D20D2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47">
                <a:extLst>
                  <a:ext uri="{FF2B5EF4-FFF2-40B4-BE49-F238E27FC236}">
                    <a16:creationId xmlns:a16="http://schemas.microsoft.com/office/drawing/2014/main" id="{74681126-A268-686D-A946-F6F013654B57}"/>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48">
                <a:extLst>
                  <a:ext uri="{FF2B5EF4-FFF2-40B4-BE49-F238E27FC236}">
                    <a16:creationId xmlns:a16="http://schemas.microsoft.com/office/drawing/2014/main" id="{4F684173-6488-23BE-1843-7D1A37620A7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49">
                <a:extLst>
                  <a:ext uri="{FF2B5EF4-FFF2-40B4-BE49-F238E27FC236}">
                    <a16:creationId xmlns:a16="http://schemas.microsoft.com/office/drawing/2014/main" id="{35B1DA97-E4DC-DDCB-7F5C-9B1F6235BEA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1413170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CB22C-2DA3-4EE4-B592-412930B146B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27ECE2-273F-D9DA-2977-40E330ECA74F}"/>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8653E9A6-62E0-C09F-ACE8-1DAB497BFFA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34515AF2-5DD4-0AEF-2310-45D0741B33FE}"/>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FD15DF14-A652-E0DD-B46B-4E05CF7E3E88}"/>
              </a:ext>
            </a:extLst>
          </p:cNvPr>
          <p:cNvSpPr>
            <a:spLocks noGrp="1"/>
          </p:cNvSpPr>
          <p:nvPr>
            <p:ph type="body" sz="quarter" idx="64"/>
          </p:nvPr>
        </p:nvSpPr>
        <p:spPr/>
        <p:txBody>
          <a:bodyPr/>
          <a:lstStyle/>
          <a:p>
            <a:pPr marL="0" indent="0">
              <a:buNone/>
            </a:pPr>
            <a:r>
              <a:rPr lang="en-US" sz="1400" b="1" dirty="0">
                <a:solidFill>
                  <a:srgbClr val="F16024"/>
                </a:solidFill>
              </a:rPr>
              <a:t>What You Should Know About Income Insurance</a:t>
            </a:r>
          </a:p>
          <a:p>
            <a:pPr marL="0" indent="0">
              <a:buNone/>
            </a:pPr>
            <a:endParaRPr lang="en-US" sz="1400" b="1" dirty="0">
              <a:solidFill>
                <a:srgbClr val="F16024"/>
              </a:solidFill>
            </a:endParaRPr>
          </a:p>
          <a:p>
            <a:pPr marL="0" indent="0">
              <a:buNone/>
            </a:pPr>
            <a:endParaRPr lang="en-US" sz="1400" b="1" dirty="0">
              <a:solidFill>
                <a:srgbClr val="F16024"/>
              </a:solidFill>
            </a:endParaRPr>
          </a:p>
          <a:p>
            <a:pPr marL="0" indent="0">
              <a:buNone/>
            </a:pPr>
            <a:r>
              <a:rPr lang="en-GB" sz="1200" b="1" dirty="0">
                <a:solidFill>
                  <a:srgbClr val="F16024"/>
                </a:solidFill>
              </a:rPr>
              <a:t>Women are statistically more likely to experience interrupted income due to maternity leave, part-time work during caregiving years, or career pivots. This makes income protection insurance one of the most important, and most overlooked, financial tools for women in mid-career."</a:t>
            </a:r>
            <a:endParaRPr lang="en-US" sz="1200" b="1" dirty="0">
              <a:solidFill>
                <a:srgbClr val="F16024"/>
              </a:solidFill>
            </a:endParaRPr>
          </a:p>
          <a:p>
            <a:pPr marL="0" indent="0">
              <a:buNone/>
            </a:pPr>
            <a:endParaRPr lang="en-US" sz="1400" b="1" dirty="0">
              <a:solidFill>
                <a:srgbClr val="F16024"/>
              </a:solidFill>
            </a:endParaRPr>
          </a:p>
          <a:p>
            <a:pPr marL="0" indent="0">
              <a:buNone/>
            </a:pPr>
            <a:endParaRPr lang="en-US" sz="1400" b="1" dirty="0"/>
          </a:p>
          <a:p>
            <a:pPr marL="0" indent="0">
              <a:buNone/>
            </a:pPr>
            <a:r>
              <a:rPr lang="en-IE" b="1" dirty="0"/>
              <a:t>1. Understand Why It Matters</a:t>
            </a:r>
            <a:endParaRPr lang="en-IE" dirty="0"/>
          </a:p>
          <a:p>
            <a:r>
              <a:rPr lang="en-IE" dirty="0"/>
              <a:t>Women often face </a:t>
            </a:r>
            <a:r>
              <a:rPr lang="en-IE" b="1" dirty="0"/>
              <a:t>unique financial challenges</a:t>
            </a:r>
            <a:r>
              <a:rPr lang="en-IE" dirty="0"/>
              <a:t>: longer life expectancy, potential career breaks, and caregiving responsibilities. Income protection ensures financial stability if illness or injury prevents you from working. </a:t>
            </a:r>
          </a:p>
          <a:p>
            <a:pPr marL="0" indent="0">
              <a:buNone/>
            </a:pPr>
            <a:endParaRPr lang="en-IE" dirty="0"/>
          </a:p>
          <a:p>
            <a:pPr marL="0" indent="0">
              <a:buNone/>
            </a:pPr>
            <a:r>
              <a:rPr lang="en-IE" b="1" dirty="0"/>
              <a:t>2. Calculate Adequate Coverage</a:t>
            </a:r>
            <a:endParaRPr lang="en-IE" dirty="0"/>
          </a:p>
          <a:p>
            <a:pPr lvl="0"/>
            <a:r>
              <a:rPr lang="en-IE" dirty="0"/>
              <a:t>Most policies replace </a:t>
            </a:r>
            <a:r>
              <a:rPr lang="en-IE" b="1" dirty="0"/>
              <a:t>50–70% of your pre-tax income</a:t>
            </a:r>
            <a:r>
              <a:rPr lang="en-IE" dirty="0"/>
              <a:t>.</a:t>
            </a:r>
          </a:p>
          <a:p>
            <a:pPr lvl="0"/>
            <a:r>
              <a:rPr lang="en-IE" dirty="0"/>
              <a:t>Consider </a:t>
            </a:r>
            <a:r>
              <a:rPr lang="en-IE" b="1" dirty="0"/>
              <a:t>essential expenses</a:t>
            </a:r>
            <a:r>
              <a:rPr lang="en-IE" dirty="0"/>
              <a:t>: mortgage/rent, utilities, childcare, and debt repayments.</a:t>
            </a:r>
          </a:p>
          <a:p>
            <a:r>
              <a:rPr lang="en-IE" dirty="0"/>
              <a:t>Factor in </a:t>
            </a:r>
            <a:r>
              <a:rPr lang="en-IE" b="1" dirty="0"/>
              <a:t>long-term goals</a:t>
            </a:r>
            <a:r>
              <a:rPr lang="en-IE" dirty="0"/>
              <a:t> like retirement savings and education costs. </a:t>
            </a:r>
          </a:p>
          <a:p>
            <a:pPr marL="0" indent="0">
              <a:buNone/>
            </a:pPr>
            <a:endParaRPr lang="en-IE" dirty="0"/>
          </a:p>
          <a:p>
            <a:pPr marL="0" indent="0">
              <a:buNone/>
            </a:pPr>
            <a:r>
              <a:rPr lang="en-IE" b="1" dirty="0"/>
              <a:t>3. Check Waiting Period &amp; Benefit Period</a:t>
            </a:r>
            <a:endParaRPr lang="en-IE" dirty="0"/>
          </a:p>
          <a:p>
            <a:pPr lvl="0"/>
            <a:r>
              <a:rPr lang="en-IE" b="1" dirty="0"/>
              <a:t>Waiting Period</a:t>
            </a:r>
            <a:r>
              <a:rPr lang="en-IE" dirty="0"/>
              <a:t>: Time before benefits start (commonly 30–90 days). Shorter periods cost more but provide quicker support.</a:t>
            </a:r>
          </a:p>
          <a:p>
            <a:pPr marL="0" lvl="0" indent="0">
              <a:buNone/>
            </a:pPr>
            <a:endParaRPr lang="en-IE" dirty="0"/>
          </a:p>
          <a:p>
            <a:r>
              <a:rPr lang="en-IE" b="1" dirty="0"/>
              <a:t>Benefit Period</a:t>
            </a:r>
            <a:r>
              <a:rPr lang="en-IE" dirty="0"/>
              <a:t>: How long payments last (e.g., 2 years, 5 years, or until retirement). Longer periods offer better security but higher premiums</a:t>
            </a:r>
          </a:p>
          <a:p>
            <a:pPr marL="0" indent="0">
              <a:buNone/>
            </a:pPr>
            <a:endParaRPr lang="en-IE" dirty="0"/>
          </a:p>
          <a:p>
            <a:pPr marL="0" indent="0">
              <a:buNone/>
            </a:pPr>
            <a:r>
              <a:rPr lang="en-IE" b="1" dirty="0"/>
              <a:t>4. Review Policy Definitions &amp; Exclusions</a:t>
            </a:r>
            <a:endParaRPr lang="en-IE" dirty="0"/>
          </a:p>
          <a:p>
            <a:pPr lvl="0"/>
            <a:r>
              <a:rPr lang="en-IE" dirty="0"/>
              <a:t>Understand what counts as </a:t>
            </a:r>
            <a:r>
              <a:rPr lang="en-IE" b="1" dirty="0"/>
              <a:t>disability or illness</a:t>
            </a:r>
            <a:r>
              <a:rPr lang="en-IE" dirty="0"/>
              <a:t>.</a:t>
            </a:r>
          </a:p>
          <a:p>
            <a:pPr lvl="0"/>
            <a:r>
              <a:rPr lang="en-IE" dirty="0"/>
              <a:t>Check exclusions for pre-existing conditions or certain injuries.</a:t>
            </a:r>
          </a:p>
          <a:p>
            <a:r>
              <a:rPr lang="en-IE" dirty="0"/>
              <a:t>Ensure the policy covers your </a:t>
            </a:r>
            <a:r>
              <a:rPr lang="en-IE" b="1" dirty="0"/>
              <a:t>specific occupation</a:t>
            </a:r>
            <a:r>
              <a:rPr lang="en-IE" dirty="0"/>
              <a:t>, especially if you have specialised skills. </a:t>
            </a:r>
          </a:p>
          <a:p>
            <a:pPr marL="0" indent="0">
              <a:buNone/>
            </a:pPr>
            <a:endParaRPr lang="en-IE" dirty="0"/>
          </a:p>
          <a:p>
            <a:pPr marL="0" indent="0">
              <a:buNone/>
            </a:pPr>
            <a:r>
              <a:rPr lang="en-IE" b="1" dirty="0"/>
              <a:t>5. Consider Inflation Protection</a:t>
            </a:r>
            <a:endParaRPr lang="en-IE" dirty="0"/>
          </a:p>
          <a:p>
            <a:r>
              <a:rPr lang="en-IE" dirty="0"/>
              <a:t>Without indexation, benefits lose value over time. Choose a policy that adjusts payouts for inflation</a:t>
            </a:r>
          </a:p>
          <a:p>
            <a:pPr marL="0" indent="0">
              <a:buNone/>
            </a:pPr>
            <a:endParaRPr lang="en-IE" dirty="0"/>
          </a:p>
          <a:p>
            <a:pPr marL="0" indent="0">
              <a:buNone/>
            </a:pPr>
            <a:r>
              <a:rPr lang="en-IE" b="1" dirty="0"/>
              <a:t>6. Choose the Right Policy Type</a:t>
            </a:r>
            <a:endParaRPr lang="en-IE" dirty="0"/>
          </a:p>
          <a:p>
            <a:pPr lvl="0"/>
            <a:r>
              <a:rPr lang="en-IE" b="1" dirty="0"/>
              <a:t>Indemnity Value</a:t>
            </a:r>
            <a:r>
              <a:rPr lang="en-IE" dirty="0"/>
              <a:t>: Cheaper, but payout depends on income at claim time.</a:t>
            </a:r>
          </a:p>
          <a:p>
            <a:r>
              <a:rPr lang="en-IE" b="1" dirty="0"/>
              <a:t>Agreed Value</a:t>
            </a:r>
            <a:r>
              <a:rPr lang="en-IE" dirty="0"/>
              <a:t>: More expensive, but guarantees a fixed benefit regardless of income changes. </a:t>
            </a:r>
          </a:p>
          <a:p>
            <a:pPr marL="0" indent="0">
              <a:buNone/>
            </a:pPr>
            <a:endParaRPr lang="en-IE" dirty="0"/>
          </a:p>
          <a:p>
            <a:pPr marL="0" indent="0">
              <a:buNone/>
            </a:pPr>
            <a:r>
              <a:rPr lang="en-IE" b="1" dirty="0"/>
              <a:t>7. Factor in Age, Health &amp; Occupation</a:t>
            </a:r>
            <a:endParaRPr lang="en-IE" dirty="0"/>
          </a:p>
          <a:p>
            <a:pPr lvl="0"/>
            <a:r>
              <a:rPr lang="en-IE" dirty="0"/>
              <a:t>Premiums rise sharply after 45–50. Lock in coverage early.</a:t>
            </a:r>
          </a:p>
          <a:p>
            <a:r>
              <a:rPr lang="en-IE" dirty="0"/>
              <a:t>Health conditions and high-risk jobs increase costs. Maintaining a healthy lifestyle can lower premiums. </a:t>
            </a:r>
          </a:p>
          <a:p>
            <a:pPr marL="0" indent="0">
              <a:buNone/>
            </a:pPr>
            <a:endParaRPr lang="en-US" dirty="0"/>
          </a:p>
        </p:txBody>
      </p:sp>
      <p:cxnSp>
        <p:nvCxnSpPr>
          <p:cNvPr id="79" name="Straight Connector 78">
            <a:extLst>
              <a:ext uri="{FF2B5EF4-FFF2-40B4-BE49-F238E27FC236}">
                <a16:creationId xmlns:a16="http://schemas.microsoft.com/office/drawing/2014/main" id="{174F981A-58CD-09A5-FC3F-7DA65285D7F4}"/>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F1509025-3A45-9F93-B460-57647DAC1288}"/>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EF7051B7-C204-6C24-1B85-18D8FEBC64A8}"/>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85DEFD9B-4F08-5650-7567-F53769435AD0}"/>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7" name="Freeform 96">
                <a:extLst>
                  <a:ext uri="{FF2B5EF4-FFF2-40B4-BE49-F238E27FC236}">
                    <a16:creationId xmlns:a16="http://schemas.microsoft.com/office/drawing/2014/main" id="{C053CB10-75E1-91DF-19CE-EDFB06C2078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1AB5DFD4-BF23-7692-589F-87091CD0E7F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9" name="Freeform 98">
                <a:extLst>
                  <a:ext uri="{FF2B5EF4-FFF2-40B4-BE49-F238E27FC236}">
                    <a16:creationId xmlns:a16="http://schemas.microsoft.com/office/drawing/2014/main" id="{9388B756-E020-4A54-877A-89B75441FC8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0" name="Freeform 99">
                <a:extLst>
                  <a:ext uri="{FF2B5EF4-FFF2-40B4-BE49-F238E27FC236}">
                    <a16:creationId xmlns:a16="http://schemas.microsoft.com/office/drawing/2014/main" id="{7B1D4C61-E5E9-0853-9A4F-0B5C5936F54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1" name="Freeform 100">
                <a:extLst>
                  <a:ext uri="{FF2B5EF4-FFF2-40B4-BE49-F238E27FC236}">
                    <a16:creationId xmlns:a16="http://schemas.microsoft.com/office/drawing/2014/main" id="{95DE4107-6933-F4CE-FC60-18A296D27FF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2" name="Freeform 101">
                <a:extLst>
                  <a:ext uri="{FF2B5EF4-FFF2-40B4-BE49-F238E27FC236}">
                    <a16:creationId xmlns:a16="http://schemas.microsoft.com/office/drawing/2014/main" id="{3BDFF03C-FD03-6A33-2670-133E0B44C3FC}"/>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3" name="Freeform 102">
                <a:extLst>
                  <a:ext uri="{FF2B5EF4-FFF2-40B4-BE49-F238E27FC236}">
                    <a16:creationId xmlns:a16="http://schemas.microsoft.com/office/drawing/2014/main" id="{357596C2-2CF0-D63F-884C-92D6CF66C83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4" name="Freeform 103">
                <a:extLst>
                  <a:ext uri="{FF2B5EF4-FFF2-40B4-BE49-F238E27FC236}">
                    <a16:creationId xmlns:a16="http://schemas.microsoft.com/office/drawing/2014/main" id="{4B323F66-2540-E01F-BD6B-5DC2EB5E447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5" name="Freeform 104">
                <a:extLst>
                  <a:ext uri="{FF2B5EF4-FFF2-40B4-BE49-F238E27FC236}">
                    <a16:creationId xmlns:a16="http://schemas.microsoft.com/office/drawing/2014/main" id="{0E6A6965-523D-13FB-A3C9-86EC5E97394C}"/>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6" name="Freeform 105">
                <a:extLst>
                  <a:ext uri="{FF2B5EF4-FFF2-40B4-BE49-F238E27FC236}">
                    <a16:creationId xmlns:a16="http://schemas.microsoft.com/office/drawing/2014/main" id="{653BCD4E-C17C-D337-EA75-D9194BF6661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2" name="Graphic 2">
              <a:extLst>
                <a:ext uri="{FF2B5EF4-FFF2-40B4-BE49-F238E27FC236}">
                  <a16:creationId xmlns:a16="http://schemas.microsoft.com/office/drawing/2014/main" id="{6CCFDCD8-9714-0A2E-852E-B543555AA814}"/>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4D661BAE-A7D6-0910-B9B7-06A9BF64BA72}"/>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1F379A66-4856-1F38-87AE-F8EC96B802F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27450D8E-02BB-81B4-92F1-38A4AC1A848D}"/>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11605C7B-AE7D-25B7-7129-D7A93E83393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6AD36DC-9652-8F2E-98B5-4A21C47D39F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805B13B9-F906-FFF6-A0EE-D636F494A14E}"/>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3522AD15-2976-0E79-E124-1C9C9836B044}"/>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0F97C28F-6D6E-9CF0-99A2-8F222E640CF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123752D4-2482-8524-848E-8E03F402C13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1E8A34EA-5108-0BFA-6467-7CD57E271D0A}"/>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102E2599-775E-7B6B-D4DA-AD17366DF14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CC23C986-1F79-1618-A0DB-8F2E89D90F41}"/>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BCD253E3-7F53-6A29-A5A9-10DD1BED222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8874843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F8725-E32F-6EE9-A421-D2DCDEC6F7C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55173E0-F7F1-2A00-6569-061EAAC28476}"/>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E6BE21D6-726B-9278-DF20-1F3D6301B25F}"/>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B5E3213C-39E8-5766-C87A-14257CE6F113}"/>
              </a:ext>
            </a:extLst>
          </p:cNvPr>
          <p:cNvSpPr>
            <a:spLocks noGrp="1"/>
          </p:cNvSpPr>
          <p:nvPr>
            <p:ph type="body" sz="quarter" idx="61"/>
          </p:nvPr>
        </p:nvSpPr>
        <p:spPr/>
        <p:txBody>
          <a:bodyPr/>
          <a:lstStyle/>
          <a:p>
            <a:r>
              <a:rPr lang="en-US" dirty="0"/>
              <a:t>Women in Mid Career</a:t>
            </a:r>
          </a:p>
        </p:txBody>
      </p:sp>
      <p:sp>
        <p:nvSpPr>
          <p:cNvPr id="8" name="Text Placeholder 7">
            <a:extLst>
              <a:ext uri="{FF2B5EF4-FFF2-40B4-BE49-F238E27FC236}">
                <a16:creationId xmlns:a16="http://schemas.microsoft.com/office/drawing/2014/main" id="{140C9392-621B-7208-CD73-14910B9421DD}"/>
              </a:ext>
            </a:extLst>
          </p:cNvPr>
          <p:cNvSpPr>
            <a:spLocks noGrp="1"/>
          </p:cNvSpPr>
          <p:nvPr>
            <p:ph type="body" sz="quarter" idx="64"/>
          </p:nvPr>
        </p:nvSpPr>
        <p:spPr/>
        <p:txBody>
          <a:bodyPr/>
          <a:lstStyle/>
          <a:p>
            <a:pPr marL="0" indent="0">
              <a:buNone/>
            </a:pPr>
            <a:r>
              <a:rPr lang="en-US" sz="1400" b="1" dirty="0">
                <a:solidFill>
                  <a:srgbClr val="F16024"/>
                </a:solidFill>
              </a:rPr>
              <a:t>Home Insurance</a:t>
            </a:r>
          </a:p>
          <a:p>
            <a:pPr marL="0" indent="0">
              <a:buNone/>
            </a:pPr>
            <a:endParaRPr lang="en-US" sz="1400" b="1" dirty="0">
              <a:solidFill>
                <a:srgbClr val="F16024"/>
              </a:solidFill>
            </a:endParaRPr>
          </a:p>
          <a:p>
            <a:pPr marL="0" indent="0">
              <a:buNone/>
            </a:pPr>
            <a:r>
              <a:rPr lang="en-GB" b="1" dirty="0"/>
              <a:t>Key Considerations:</a:t>
            </a:r>
          </a:p>
          <a:p>
            <a:pPr marL="0" indent="0">
              <a:buNone/>
            </a:pPr>
            <a:endParaRPr lang="en-GB" b="1" dirty="0"/>
          </a:p>
          <a:p>
            <a:pPr marL="0" indent="0">
              <a:buNone/>
            </a:pPr>
            <a:r>
              <a:rPr lang="en-GB" b="1" dirty="0"/>
              <a:t>Coverage Scope: </a:t>
            </a:r>
            <a:r>
              <a:rPr lang="en-GB" dirty="0"/>
              <a:t>Ensure protection for structure, contents, and liability. Check if the policy includes additional living expenses if the home becomes uninhabitable. </a:t>
            </a:r>
          </a:p>
          <a:p>
            <a:pPr marL="0" indent="0">
              <a:buNone/>
            </a:pPr>
            <a:endParaRPr lang="en-GB" dirty="0"/>
          </a:p>
          <a:p>
            <a:pPr marL="0" indent="0">
              <a:buNone/>
            </a:pPr>
            <a:r>
              <a:rPr lang="en-GB" b="1" dirty="0"/>
              <a:t>Policy Limits &amp; Deductibles </a:t>
            </a:r>
            <a:r>
              <a:rPr lang="en-GB" dirty="0"/>
              <a:t>Confirm coverage equals full rebuild cost, not just market value. Higher deductibles lower premiums but increase out-of-pocket risk. </a:t>
            </a:r>
          </a:p>
          <a:p>
            <a:pPr marL="0" indent="0">
              <a:buNone/>
            </a:pPr>
            <a:endParaRPr lang="en-GB" dirty="0"/>
          </a:p>
          <a:p>
            <a:pPr marL="0" indent="0">
              <a:buNone/>
            </a:pPr>
            <a:r>
              <a:rPr lang="en-GB" b="1" dirty="0"/>
              <a:t>Exclusions &amp; Add-ons: </a:t>
            </a:r>
            <a:r>
              <a:rPr lang="en-GB" dirty="0"/>
              <a:t>Floods, earthquakes, and certain natural disasters may require separate coverage. Consider riders for valuable items (jewellery, art). </a:t>
            </a:r>
          </a:p>
          <a:p>
            <a:pPr marL="0" indent="0">
              <a:buNone/>
            </a:pPr>
            <a:endParaRPr lang="en-GB" dirty="0"/>
          </a:p>
          <a:p>
            <a:pPr marL="0" indent="0">
              <a:buNone/>
            </a:pPr>
            <a:r>
              <a:rPr lang="en-GB" b="1" dirty="0"/>
              <a:t>Insurer Reputation &amp; Discounts: </a:t>
            </a:r>
            <a:r>
              <a:rPr lang="en-GB" dirty="0"/>
              <a:t>Choose financially stable insurers with strong claims service. Ask about multi-policy discounts or savings for security upgrades.</a:t>
            </a:r>
          </a:p>
          <a:p>
            <a:pPr marL="228600" indent="-228600">
              <a:buAutoNum type="arabicPeriod"/>
            </a:pPr>
            <a:endParaRPr lang="en-GB" b="1" dirty="0"/>
          </a:p>
          <a:p>
            <a:pPr marL="0" indent="0">
              <a:buNone/>
            </a:pPr>
            <a:r>
              <a:rPr lang="en-GB" b="1" dirty="0"/>
              <a:t>Lifestyle Factors: </a:t>
            </a:r>
            <a:r>
              <a:rPr lang="en-GB" dirty="0"/>
              <a:t>Downsizing or relocating? Test the area before buying (e.g., rent for 6 months). Avoid emotional decisions—plan and research market trends.</a:t>
            </a:r>
            <a:endParaRPr lang="en-US" dirty="0"/>
          </a:p>
          <a:p>
            <a:endParaRPr lang="en-US" dirty="0"/>
          </a:p>
        </p:txBody>
      </p:sp>
      <p:sp>
        <p:nvSpPr>
          <p:cNvPr id="50" name="Rounded Rectangle 49">
            <a:extLst>
              <a:ext uri="{FF2B5EF4-FFF2-40B4-BE49-F238E27FC236}">
                <a16:creationId xmlns:a16="http://schemas.microsoft.com/office/drawing/2014/main" id="{9E86C03C-AEEE-F7C1-12D0-D6245704491D}"/>
              </a:ext>
            </a:extLst>
          </p:cNvPr>
          <p:cNvSpPr/>
          <p:nvPr/>
        </p:nvSpPr>
        <p:spPr>
          <a:xfrm>
            <a:off x="1789814" y="8020494"/>
            <a:ext cx="5231219" cy="111163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7">
            <a:extLst>
              <a:ext uri="{FF2B5EF4-FFF2-40B4-BE49-F238E27FC236}">
                <a16:creationId xmlns:a16="http://schemas.microsoft.com/office/drawing/2014/main" id="{8DAE2E7E-C5EB-D23D-BF1D-0746FE925A91}"/>
              </a:ext>
            </a:extLst>
          </p:cNvPr>
          <p:cNvSpPr txBox="1">
            <a:spLocks/>
          </p:cNvSpPr>
          <p:nvPr/>
        </p:nvSpPr>
        <p:spPr>
          <a:xfrm>
            <a:off x="2022303" y="8252722"/>
            <a:ext cx="314936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US" dirty="0">
              <a:highlight>
                <a:srgbClr val="FFFF00"/>
              </a:highlight>
            </a:endParaRPr>
          </a:p>
          <a:p>
            <a:r>
              <a:rPr lang="en-US" dirty="0"/>
              <a:t>Take a few moments and consider </a:t>
            </a:r>
            <a:r>
              <a:rPr lang="en-GB" dirty="0"/>
              <a:t>What risks are you underinsured for? </a:t>
            </a:r>
          </a:p>
          <a:p>
            <a:endParaRPr lang="en-US" dirty="0">
              <a:highlight>
                <a:srgbClr val="FFFF00"/>
              </a:highlight>
            </a:endParaRPr>
          </a:p>
          <a:p>
            <a:pPr marL="0" indent="0">
              <a:buNone/>
            </a:pPr>
            <a:endParaRPr lang="en-US" dirty="0"/>
          </a:p>
        </p:txBody>
      </p:sp>
      <p:sp>
        <p:nvSpPr>
          <p:cNvPr id="68" name="Rounded Rectangle 67">
            <a:extLst>
              <a:ext uri="{FF2B5EF4-FFF2-40B4-BE49-F238E27FC236}">
                <a16:creationId xmlns:a16="http://schemas.microsoft.com/office/drawing/2014/main" id="{700D1F21-03B6-B941-FF9E-0758F8A0ADC4}"/>
              </a:ext>
            </a:extLst>
          </p:cNvPr>
          <p:cNvSpPr/>
          <p:nvPr/>
        </p:nvSpPr>
        <p:spPr>
          <a:xfrm>
            <a:off x="1814623" y="5982587"/>
            <a:ext cx="5231219" cy="1637414"/>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2A332105-5609-1F0E-6EF6-D2CE41EE3942}"/>
              </a:ext>
            </a:extLst>
          </p:cNvPr>
          <p:cNvSpPr txBox="1">
            <a:spLocks/>
          </p:cNvSpPr>
          <p:nvPr/>
        </p:nvSpPr>
        <p:spPr>
          <a:xfrm>
            <a:off x="2025150" y="6365555"/>
            <a:ext cx="314936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US" dirty="0"/>
          </a:p>
        </p:txBody>
      </p:sp>
      <p:grpSp>
        <p:nvGrpSpPr>
          <p:cNvPr id="51" name="Group 50">
            <a:extLst>
              <a:ext uri="{FF2B5EF4-FFF2-40B4-BE49-F238E27FC236}">
                <a16:creationId xmlns:a16="http://schemas.microsoft.com/office/drawing/2014/main" id="{05159877-AB50-CB92-F3EB-F885717C8437}"/>
              </a:ext>
            </a:extLst>
          </p:cNvPr>
          <p:cNvGrpSpPr/>
          <p:nvPr/>
        </p:nvGrpSpPr>
        <p:grpSpPr>
          <a:xfrm>
            <a:off x="1972947" y="5775581"/>
            <a:ext cx="1628739" cy="406400"/>
            <a:chOff x="1997756" y="3611831"/>
            <a:chExt cx="1628739" cy="406400"/>
          </a:xfrm>
        </p:grpSpPr>
        <p:grpSp>
          <p:nvGrpSpPr>
            <p:cNvPr id="70" name="Group 69">
              <a:extLst>
                <a:ext uri="{FF2B5EF4-FFF2-40B4-BE49-F238E27FC236}">
                  <a16:creationId xmlns:a16="http://schemas.microsoft.com/office/drawing/2014/main" id="{683EB9F8-9CFD-5509-ABD2-C715081BF6D7}"/>
                </a:ext>
              </a:extLst>
            </p:cNvPr>
            <p:cNvGrpSpPr/>
            <p:nvPr/>
          </p:nvGrpSpPr>
          <p:grpSpPr>
            <a:xfrm>
              <a:off x="1997756" y="3611831"/>
              <a:ext cx="1628739" cy="406400"/>
              <a:chOff x="1590175" y="6032510"/>
              <a:chExt cx="1628739" cy="406400"/>
            </a:xfrm>
          </p:grpSpPr>
          <p:sp>
            <p:nvSpPr>
              <p:cNvPr id="71" name="Rectangle 70">
                <a:extLst>
                  <a:ext uri="{FF2B5EF4-FFF2-40B4-BE49-F238E27FC236}">
                    <a16:creationId xmlns:a16="http://schemas.microsoft.com/office/drawing/2014/main" id="{4CCFEE0A-F27C-A388-836A-DFC2E52A3BF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4C2AEF26-981A-43EF-D0CF-80F2F797AA0A}"/>
                  </a:ext>
                </a:extLst>
              </p:cNvPr>
              <p:cNvSpPr/>
              <p:nvPr/>
            </p:nvSpPr>
            <p:spPr>
              <a:xfrm>
                <a:off x="1784139" y="6092546"/>
                <a:ext cx="827927"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4BC5E1DD-4B76-5143-D325-406D79F000D0}"/>
                  </a:ext>
                </a:extLst>
              </p:cNvPr>
              <p:cNvSpPr txBox="1">
                <a:spLocks/>
              </p:cNvSpPr>
              <p:nvPr/>
            </p:nvSpPr>
            <p:spPr>
              <a:xfrm>
                <a:off x="2044449" y="6096239"/>
                <a:ext cx="1174465" cy="309192"/>
              </a:xfrm>
              <a:prstGeom prst="rect">
                <a:avLst/>
              </a:prstGeom>
              <a:solidFill>
                <a:schemeClr val="accent2"/>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74" name="Oval 73">
                <a:extLst>
                  <a:ext uri="{FF2B5EF4-FFF2-40B4-BE49-F238E27FC236}">
                    <a16:creationId xmlns:a16="http://schemas.microsoft.com/office/drawing/2014/main" id="{1642D5F6-A617-8204-C297-94814DC7D9CB}"/>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AB70CE5C-F072-BBD6-ADDB-F63AD124B65E}"/>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7ED133A0-2A9D-0AD4-FF8F-4CE1323DE359}"/>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3380DA30-5646-A4B2-0ACA-8DD91E407419}"/>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4CC3EF6A-092F-4612-7D70-902AAB1DAA3F}"/>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11ACA301-AEB0-1685-346A-C79DEACE9C73}"/>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34CBE0F4-DC1D-0EC9-8522-CC9D597190BD}"/>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AFADA015-BD48-3C3E-D8EB-8008CE1EA9FC}"/>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427EEAF9-2577-04AC-3E84-758F22DE7882}"/>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5" name="Group 74">
            <a:extLst>
              <a:ext uri="{FF2B5EF4-FFF2-40B4-BE49-F238E27FC236}">
                <a16:creationId xmlns:a16="http://schemas.microsoft.com/office/drawing/2014/main" id="{C81E5E08-5BAF-9AC8-F9E7-717F8831C609}"/>
              </a:ext>
            </a:extLst>
          </p:cNvPr>
          <p:cNvGrpSpPr/>
          <p:nvPr/>
        </p:nvGrpSpPr>
        <p:grpSpPr>
          <a:xfrm>
            <a:off x="1972947" y="7840045"/>
            <a:ext cx="1323705" cy="406400"/>
            <a:chOff x="1972947" y="5649738"/>
            <a:chExt cx="1323705" cy="406400"/>
          </a:xfrm>
        </p:grpSpPr>
        <p:sp>
          <p:nvSpPr>
            <p:cNvPr id="52" name="Rectangle 51">
              <a:extLst>
                <a:ext uri="{FF2B5EF4-FFF2-40B4-BE49-F238E27FC236}">
                  <a16:creationId xmlns:a16="http://schemas.microsoft.com/office/drawing/2014/main" id="{DEA2B029-3EDC-E2C8-258D-5B19C167FD47}"/>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4E0B260A-13DD-C080-0F5E-A3DF24D23E8F}"/>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584155C2-BC10-E57D-0F0C-9503119C8FFA}"/>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Activity</a:t>
              </a:r>
            </a:p>
          </p:txBody>
        </p:sp>
        <p:sp>
          <p:nvSpPr>
            <p:cNvPr id="55" name="Oval 54">
              <a:extLst>
                <a:ext uri="{FF2B5EF4-FFF2-40B4-BE49-F238E27FC236}">
                  <a16:creationId xmlns:a16="http://schemas.microsoft.com/office/drawing/2014/main" id="{6CE3C7BE-7CB2-FB9A-D582-AE3EE78B6628}"/>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aphic 37">
              <a:extLst>
                <a:ext uri="{FF2B5EF4-FFF2-40B4-BE49-F238E27FC236}">
                  <a16:creationId xmlns:a16="http://schemas.microsoft.com/office/drawing/2014/main" id="{5CB6793D-0509-11DB-E20D-75CF321D6EF4}"/>
                </a:ext>
              </a:extLst>
            </p:cNvPr>
            <p:cNvGrpSpPr/>
            <p:nvPr/>
          </p:nvGrpSpPr>
          <p:grpSpPr>
            <a:xfrm>
              <a:off x="2144560" y="5748135"/>
              <a:ext cx="68936" cy="7612"/>
              <a:chOff x="6097184" y="2930912"/>
              <a:chExt cx="310009" cy="34234"/>
            </a:xfrm>
            <a:solidFill>
              <a:schemeClr val="bg1"/>
            </a:solidFill>
          </p:grpSpPr>
          <p:sp>
            <p:nvSpPr>
              <p:cNvPr id="60" name="Freeform 59">
                <a:extLst>
                  <a:ext uri="{FF2B5EF4-FFF2-40B4-BE49-F238E27FC236}">
                    <a16:creationId xmlns:a16="http://schemas.microsoft.com/office/drawing/2014/main" id="{C7FBA0DC-DA01-4D78-7ACE-7347E5C45364}"/>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0D8860BA-FAA0-3813-1311-86CABA7C3738}"/>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79" name="Straight Connector 78">
            <a:extLst>
              <a:ext uri="{FF2B5EF4-FFF2-40B4-BE49-F238E27FC236}">
                <a16:creationId xmlns:a16="http://schemas.microsoft.com/office/drawing/2014/main" id="{543F99E5-2FB7-401F-20B8-E5C22E2F07BE}"/>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80" name="Graphic 2">
            <a:extLst>
              <a:ext uri="{FF2B5EF4-FFF2-40B4-BE49-F238E27FC236}">
                <a16:creationId xmlns:a16="http://schemas.microsoft.com/office/drawing/2014/main" id="{30831E25-63DA-025C-2417-88BF9527DE9A}"/>
              </a:ext>
            </a:extLst>
          </p:cNvPr>
          <p:cNvGrpSpPr/>
          <p:nvPr/>
        </p:nvGrpSpPr>
        <p:grpSpPr>
          <a:xfrm>
            <a:off x="928234" y="582146"/>
            <a:ext cx="713270" cy="688476"/>
            <a:chOff x="7216180" y="2896437"/>
            <a:chExt cx="1173608" cy="1132811"/>
          </a:xfrm>
          <a:solidFill>
            <a:srgbClr val="F16024"/>
          </a:solidFill>
        </p:grpSpPr>
        <p:grpSp>
          <p:nvGrpSpPr>
            <p:cNvPr id="81" name="Graphic 2">
              <a:extLst>
                <a:ext uri="{FF2B5EF4-FFF2-40B4-BE49-F238E27FC236}">
                  <a16:creationId xmlns:a16="http://schemas.microsoft.com/office/drawing/2014/main" id="{CDF9967E-0856-686C-9A80-FE35D39AB526}"/>
                </a:ext>
              </a:extLst>
            </p:cNvPr>
            <p:cNvGrpSpPr/>
            <p:nvPr/>
          </p:nvGrpSpPr>
          <p:grpSpPr>
            <a:xfrm>
              <a:off x="7884516" y="3299879"/>
              <a:ext cx="244481" cy="366043"/>
              <a:chOff x="7884516" y="3299879"/>
              <a:chExt cx="244481" cy="366043"/>
            </a:xfrm>
            <a:grpFill/>
          </p:grpSpPr>
          <p:sp>
            <p:nvSpPr>
              <p:cNvPr id="96" name="Freeform 95">
                <a:extLst>
                  <a:ext uri="{FF2B5EF4-FFF2-40B4-BE49-F238E27FC236}">
                    <a16:creationId xmlns:a16="http://schemas.microsoft.com/office/drawing/2014/main" id="{2F9D6803-9F86-B1C6-178D-68A0D227B35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7" name="Freeform 96">
                <a:extLst>
                  <a:ext uri="{FF2B5EF4-FFF2-40B4-BE49-F238E27FC236}">
                    <a16:creationId xmlns:a16="http://schemas.microsoft.com/office/drawing/2014/main" id="{2A0182D5-D721-2705-F68C-FD543C0DE76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27E0EF18-2EAF-1ECC-3664-3E9CBD1C0D1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9" name="Freeform 98">
                <a:extLst>
                  <a:ext uri="{FF2B5EF4-FFF2-40B4-BE49-F238E27FC236}">
                    <a16:creationId xmlns:a16="http://schemas.microsoft.com/office/drawing/2014/main" id="{E2B5EDA8-21A9-86C6-893B-663A76B5D03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0" name="Freeform 99">
                <a:extLst>
                  <a:ext uri="{FF2B5EF4-FFF2-40B4-BE49-F238E27FC236}">
                    <a16:creationId xmlns:a16="http://schemas.microsoft.com/office/drawing/2014/main" id="{848990AC-375E-19F6-26F6-E950222CAF69}"/>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1" name="Freeform 100">
                <a:extLst>
                  <a:ext uri="{FF2B5EF4-FFF2-40B4-BE49-F238E27FC236}">
                    <a16:creationId xmlns:a16="http://schemas.microsoft.com/office/drawing/2014/main" id="{285DCF7D-3416-151D-3926-0529C2674C0C}"/>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2" name="Freeform 101">
                <a:extLst>
                  <a:ext uri="{FF2B5EF4-FFF2-40B4-BE49-F238E27FC236}">
                    <a16:creationId xmlns:a16="http://schemas.microsoft.com/office/drawing/2014/main" id="{2BDE48E6-C771-6C9B-2656-A84C48430FC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3" name="Freeform 102">
                <a:extLst>
                  <a:ext uri="{FF2B5EF4-FFF2-40B4-BE49-F238E27FC236}">
                    <a16:creationId xmlns:a16="http://schemas.microsoft.com/office/drawing/2014/main" id="{59FE73D6-3528-EA53-A9E1-24BCBB88F25D}"/>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4" name="Freeform 103">
                <a:extLst>
                  <a:ext uri="{FF2B5EF4-FFF2-40B4-BE49-F238E27FC236}">
                    <a16:creationId xmlns:a16="http://schemas.microsoft.com/office/drawing/2014/main" id="{DBDA66B0-B4AB-7227-8CB8-0FC86E5FFE5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5" name="Freeform 104">
                <a:extLst>
                  <a:ext uri="{FF2B5EF4-FFF2-40B4-BE49-F238E27FC236}">
                    <a16:creationId xmlns:a16="http://schemas.microsoft.com/office/drawing/2014/main" id="{AB51FFA0-6CBD-2C9D-0B5B-EABD4B57F3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6" name="Freeform 105">
                <a:extLst>
                  <a:ext uri="{FF2B5EF4-FFF2-40B4-BE49-F238E27FC236}">
                    <a16:creationId xmlns:a16="http://schemas.microsoft.com/office/drawing/2014/main" id="{798BDFA0-170D-3902-ABAC-C224BE331F0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2" name="Graphic 2">
              <a:extLst>
                <a:ext uri="{FF2B5EF4-FFF2-40B4-BE49-F238E27FC236}">
                  <a16:creationId xmlns:a16="http://schemas.microsoft.com/office/drawing/2014/main" id="{CDB90C72-AC2F-ECC9-9E7E-F85B8E7026BB}"/>
                </a:ext>
              </a:extLst>
            </p:cNvPr>
            <p:cNvGrpSpPr/>
            <p:nvPr/>
          </p:nvGrpSpPr>
          <p:grpSpPr>
            <a:xfrm>
              <a:off x="7216180" y="2896437"/>
              <a:ext cx="1173608" cy="1132811"/>
              <a:chOff x="7216180" y="2896437"/>
              <a:chExt cx="1173608" cy="1132811"/>
            </a:xfrm>
            <a:grpFill/>
          </p:grpSpPr>
          <p:sp>
            <p:nvSpPr>
              <p:cNvPr id="83" name="Freeform 82">
                <a:extLst>
                  <a:ext uri="{FF2B5EF4-FFF2-40B4-BE49-F238E27FC236}">
                    <a16:creationId xmlns:a16="http://schemas.microsoft.com/office/drawing/2014/main" id="{47B76DA5-D8E4-F7D1-A269-BAC55590D4E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97107666-ED58-B7BE-873C-C849B9F8A78D}"/>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35FCB211-0A3B-ABA1-EA8D-0198D5C3181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9C4B8FA1-B109-7CD7-94CA-FA01272227C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69F02212-1A3D-C8CE-4995-1AC2C5FF90B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F75995A6-4314-ECB3-8F9C-7D966FC080C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D81A3CF8-9AF0-EAC1-B382-B99A9AE35C7B}"/>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5B828BC-C63D-A9E1-667C-60EA43366D8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769EC494-C933-CCC6-9750-D686F2175E3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DC0A9898-F707-9ABC-A6AC-65D062619CB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2ADAC576-28F9-B3D0-B092-19672617DE5F}"/>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E842ED63-9071-D816-358E-2517BD1193CA}"/>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620E1AFB-3DB4-DE08-CB99-919C23F6EB7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 name="Freeform 85">
            <a:extLst>
              <a:ext uri="{FF2B5EF4-FFF2-40B4-BE49-F238E27FC236}">
                <a16:creationId xmlns:a16="http://schemas.microsoft.com/office/drawing/2014/main" id="{D2972566-DD47-DA8E-D711-90BDDF265D5B}"/>
              </a:ext>
            </a:extLst>
          </p:cNvPr>
          <p:cNvSpPr/>
          <p:nvPr/>
        </p:nvSpPr>
        <p:spPr>
          <a:xfrm>
            <a:off x="2080265" y="7900081"/>
            <a:ext cx="194872" cy="283423"/>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solidFill>
            <a:schemeClr val="bg1"/>
          </a:solid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 name="Text Placeholder 7">
            <a:extLst>
              <a:ext uri="{FF2B5EF4-FFF2-40B4-BE49-F238E27FC236}">
                <a16:creationId xmlns:a16="http://schemas.microsoft.com/office/drawing/2014/main" id="{94AE9978-2165-E194-E8AB-8B5509D0789A}"/>
              </a:ext>
            </a:extLst>
          </p:cNvPr>
          <p:cNvSpPr txBox="1">
            <a:spLocks/>
          </p:cNvSpPr>
          <p:nvPr/>
        </p:nvSpPr>
        <p:spPr>
          <a:xfrm>
            <a:off x="2080265" y="6346131"/>
            <a:ext cx="427763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nSpc>
                <a:spcPct val="150000"/>
              </a:lnSpc>
            </a:pPr>
            <a:r>
              <a:rPr lang="en-US" dirty="0"/>
              <a:t>Find a selection of Insurance literacy resources here</a:t>
            </a:r>
          </a:p>
          <a:p>
            <a:pPr>
              <a:lnSpc>
                <a:spcPct val="150000"/>
              </a:lnSpc>
            </a:pPr>
            <a:r>
              <a:rPr lang="en-US" dirty="0">
                <a:hlinkClick r:id="rId2"/>
              </a:rPr>
              <a:t>Insurance Europe</a:t>
            </a:r>
            <a:endParaRPr lang="en-US" dirty="0"/>
          </a:p>
          <a:p>
            <a:pPr>
              <a:lnSpc>
                <a:spcPct val="150000"/>
              </a:lnSpc>
            </a:pPr>
            <a:r>
              <a:rPr lang="en-US" dirty="0">
                <a:hlinkClick r:id="rId3"/>
              </a:rPr>
              <a:t>European Insurance and Occupational Pensions Authority (EIOPA)</a:t>
            </a:r>
            <a:endParaRPr lang="en-US" dirty="0"/>
          </a:p>
          <a:p>
            <a:pPr>
              <a:lnSpc>
                <a:spcPct val="150000"/>
              </a:lnSpc>
            </a:pPr>
            <a:r>
              <a:rPr lang="en-US" dirty="0">
                <a:hlinkClick r:id="rId4"/>
              </a:rPr>
              <a:t>Financial Literacy in Europe</a:t>
            </a:r>
            <a:endParaRPr lang="en-US" dirty="0"/>
          </a:p>
          <a:p>
            <a:endParaRPr lang="en-US" dirty="0">
              <a:highlight>
                <a:srgbClr val="FFFF00"/>
              </a:highlight>
            </a:endParaRPr>
          </a:p>
          <a:p>
            <a:pPr marL="0" indent="0">
              <a:buNone/>
            </a:pPr>
            <a:endParaRPr lang="en-US" dirty="0"/>
          </a:p>
        </p:txBody>
      </p:sp>
      <p:sp>
        <p:nvSpPr>
          <p:cNvPr id="6" name="Rounded Rectangle 49">
            <a:extLst>
              <a:ext uri="{FF2B5EF4-FFF2-40B4-BE49-F238E27FC236}">
                <a16:creationId xmlns:a16="http://schemas.microsoft.com/office/drawing/2014/main" id="{E9B13F93-C429-35BB-009F-8C95E3C891BD}"/>
              </a:ext>
            </a:extLst>
          </p:cNvPr>
          <p:cNvSpPr/>
          <p:nvPr/>
        </p:nvSpPr>
        <p:spPr>
          <a:xfrm>
            <a:off x="1784973" y="4608705"/>
            <a:ext cx="5231219" cy="94982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1200" dirty="0">
                <a:solidFill>
                  <a:srgbClr val="1E2879"/>
                </a:solidFill>
                <a:effectLst/>
                <a:latin typeface="Calibri" panose="020F0502020204030204" pitchFamily="34" charset="0"/>
                <a:ea typeface="Calibri" panose="020F0502020204030204" pitchFamily="34" charset="0"/>
                <a:cs typeface="Times New Roman" panose="02020603050405020304" pitchFamily="18" charset="0"/>
              </a:rPr>
              <a:t>What coverage gaps do you have because of time spent outside the workforce?</a:t>
            </a:r>
            <a:endParaRPr lang="en-US" sz="1200" dirty="0">
              <a:solidFill>
                <a:srgbClr val="1E2879"/>
              </a:solidFill>
            </a:endParaRPr>
          </a:p>
        </p:txBody>
      </p:sp>
      <p:grpSp>
        <p:nvGrpSpPr>
          <p:cNvPr id="9" name="Group 8">
            <a:extLst>
              <a:ext uri="{FF2B5EF4-FFF2-40B4-BE49-F238E27FC236}">
                <a16:creationId xmlns:a16="http://schemas.microsoft.com/office/drawing/2014/main" id="{64A8EB91-FF3F-48B6-FC9B-C65A4F1D7E83}"/>
              </a:ext>
            </a:extLst>
          </p:cNvPr>
          <p:cNvGrpSpPr/>
          <p:nvPr/>
        </p:nvGrpSpPr>
        <p:grpSpPr>
          <a:xfrm>
            <a:off x="1899874" y="4419536"/>
            <a:ext cx="1628739" cy="406400"/>
            <a:chOff x="1997756" y="3611831"/>
            <a:chExt cx="1628739" cy="406400"/>
          </a:xfrm>
        </p:grpSpPr>
        <p:grpSp>
          <p:nvGrpSpPr>
            <p:cNvPr id="10" name="Group 9">
              <a:extLst>
                <a:ext uri="{FF2B5EF4-FFF2-40B4-BE49-F238E27FC236}">
                  <a16:creationId xmlns:a16="http://schemas.microsoft.com/office/drawing/2014/main" id="{BDB43BAF-5E89-9583-4E48-38DFE0632323}"/>
                </a:ext>
              </a:extLst>
            </p:cNvPr>
            <p:cNvGrpSpPr/>
            <p:nvPr/>
          </p:nvGrpSpPr>
          <p:grpSpPr>
            <a:xfrm>
              <a:off x="1997756" y="3611831"/>
              <a:ext cx="1628739" cy="406400"/>
              <a:chOff x="1590175" y="6032510"/>
              <a:chExt cx="1628739" cy="406400"/>
            </a:xfrm>
          </p:grpSpPr>
          <p:sp>
            <p:nvSpPr>
              <p:cNvPr id="18" name="Rectangle 17">
                <a:extLst>
                  <a:ext uri="{FF2B5EF4-FFF2-40B4-BE49-F238E27FC236}">
                    <a16:creationId xmlns:a16="http://schemas.microsoft.com/office/drawing/2014/main" id="{4B23B17B-51FF-6517-5A94-27DB51FE652D}"/>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15100A1-02CC-E6C5-5A13-5A7019357B5F}"/>
                  </a:ext>
                </a:extLst>
              </p:cNvPr>
              <p:cNvSpPr/>
              <p:nvPr/>
            </p:nvSpPr>
            <p:spPr>
              <a:xfrm>
                <a:off x="1784139" y="6092546"/>
                <a:ext cx="827927"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 Placeholder 122">
                <a:extLst>
                  <a:ext uri="{FF2B5EF4-FFF2-40B4-BE49-F238E27FC236}">
                    <a16:creationId xmlns:a16="http://schemas.microsoft.com/office/drawing/2014/main" id="{EA4466D9-489D-2C0B-EE6C-3B1349EE030C}"/>
                  </a:ext>
                </a:extLst>
              </p:cNvPr>
              <p:cNvSpPr txBox="1">
                <a:spLocks/>
              </p:cNvSpPr>
              <p:nvPr/>
            </p:nvSpPr>
            <p:spPr>
              <a:xfrm>
                <a:off x="2044449" y="6096239"/>
                <a:ext cx="1174465" cy="309192"/>
              </a:xfrm>
              <a:prstGeom prst="rect">
                <a:avLst/>
              </a:prstGeom>
              <a:solidFill>
                <a:schemeClr val="accent2"/>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Reflection</a:t>
                </a:r>
              </a:p>
            </p:txBody>
          </p:sp>
          <p:sp>
            <p:nvSpPr>
              <p:cNvPr id="21" name="Oval 20">
                <a:extLst>
                  <a:ext uri="{FF2B5EF4-FFF2-40B4-BE49-F238E27FC236}">
                    <a16:creationId xmlns:a16="http://schemas.microsoft.com/office/drawing/2014/main" id="{91E79AB0-A774-64C0-04C2-E7B0E800AC04}"/>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76">
                <a:extLst>
                  <a:ext uri="{FF2B5EF4-FFF2-40B4-BE49-F238E27FC236}">
                    <a16:creationId xmlns:a16="http://schemas.microsoft.com/office/drawing/2014/main" id="{F3BD5DF2-0B11-0092-7059-E3854C3C115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oup 10">
              <a:extLst>
                <a:ext uri="{FF2B5EF4-FFF2-40B4-BE49-F238E27FC236}">
                  <a16:creationId xmlns:a16="http://schemas.microsoft.com/office/drawing/2014/main" id="{BBCEBB73-7EAC-35B1-6819-720FEA0021D5}"/>
                </a:ext>
              </a:extLst>
            </p:cNvPr>
            <p:cNvGrpSpPr/>
            <p:nvPr/>
          </p:nvGrpSpPr>
          <p:grpSpPr>
            <a:xfrm>
              <a:off x="2082840" y="3699396"/>
              <a:ext cx="249276" cy="237604"/>
              <a:chOff x="8687174" y="1568164"/>
              <a:chExt cx="1195477" cy="1139501"/>
            </a:xfrm>
            <a:solidFill>
              <a:schemeClr val="bg1"/>
            </a:solidFill>
          </p:grpSpPr>
          <p:grpSp>
            <p:nvGrpSpPr>
              <p:cNvPr id="12" name="Graphic 37">
                <a:extLst>
                  <a:ext uri="{FF2B5EF4-FFF2-40B4-BE49-F238E27FC236}">
                    <a16:creationId xmlns:a16="http://schemas.microsoft.com/office/drawing/2014/main" id="{52C7488B-FCB0-9149-1851-89FB261B44E5}"/>
                  </a:ext>
                </a:extLst>
              </p:cNvPr>
              <p:cNvGrpSpPr/>
              <p:nvPr/>
            </p:nvGrpSpPr>
            <p:grpSpPr>
              <a:xfrm>
                <a:off x="9122006" y="1798742"/>
                <a:ext cx="652378" cy="709850"/>
                <a:chOff x="4172018" y="1336363"/>
                <a:chExt cx="742283" cy="807675"/>
              </a:xfrm>
              <a:grpFill/>
            </p:grpSpPr>
            <p:sp>
              <p:nvSpPr>
                <p:cNvPr id="14" name="Freeform 43">
                  <a:extLst>
                    <a:ext uri="{FF2B5EF4-FFF2-40B4-BE49-F238E27FC236}">
                      <a16:creationId xmlns:a16="http://schemas.microsoft.com/office/drawing/2014/main" id="{A87C1F9B-31D4-DD24-EBA9-3EB45B063D5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5" name="Freeform 44">
                  <a:extLst>
                    <a:ext uri="{FF2B5EF4-FFF2-40B4-BE49-F238E27FC236}">
                      <a16:creationId xmlns:a16="http://schemas.microsoft.com/office/drawing/2014/main" id="{F7D251E8-1D17-7D7E-7CC9-2EAA26AC2C62}"/>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6" name="Freeform 45">
                  <a:extLst>
                    <a:ext uri="{FF2B5EF4-FFF2-40B4-BE49-F238E27FC236}">
                      <a16:creationId xmlns:a16="http://schemas.microsoft.com/office/drawing/2014/main" id="{7A6B5C93-2045-F1C2-9A0C-F88677598C25}"/>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7" name="Freeform 46">
                  <a:extLst>
                    <a:ext uri="{FF2B5EF4-FFF2-40B4-BE49-F238E27FC236}">
                      <a16:creationId xmlns:a16="http://schemas.microsoft.com/office/drawing/2014/main" id="{BF43A98E-36AF-DFE1-FA82-AF57F8D727CE}"/>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3" name="Oval Callout 42">
                <a:extLst>
                  <a:ext uri="{FF2B5EF4-FFF2-40B4-BE49-F238E27FC236}">
                    <a16:creationId xmlns:a16="http://schemas.microsoft.com/office/drawing/2014/main" id="{26CDC321-62A7-0C7D-1ED1-6EEF62F85CA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2638702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1500284" y="5548007"/>
            <a:ext cx="585155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1600199" y="5488502"/>
            <a:ext cx="5016951"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AND INSURANCE FOR</a:t>
            </a:r>
          </a:p>
        </p:txBody>
      </p:sp>
      <p:sp>
        <p:nvSpPr>
          <p:cNvPr id="29" name="Rectangle 28">
            <a:extLst>
              <a:ext uri="{FF2B5EF4-FFF2-40B4-BE49-F238E27FC236}">
                <a16:creationId xmlns:a16="http://schemas.microsoft.com/office/drawing/2014/main" id="{AF854748-37B4-6CFD-6B2D-2D0807256AAE}"/>
              </a:ext>
            </a:extLst>
          </p:cNvPr>
          <p:cNvSpPr/>
          <p:nvPr/>
        </p:nvSpPr>
        <p:spPr>
          <a:xfrm>
            <a:off x="1500283" y="6213808"/>
            <a:ext cx="5851553"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1600199" y="6193791"/>
            <a:ext cx="5751637" cy="646331"/>
          </a:xfrm>
          <a:prstGeom prst="rect">
            <a:avLst/>
          </a:prstGeom>
          <a:noFill/>
        </p:spPr>
        <p:txBody>
          <a:bodyPr wrap="square" rtlCol="0">
            <a:spAutoFit/>
          </a:bodyPr>
          <a:lstStyle/>
          <a:p>
            <a:r>
              <a:rPr lang="en-US" sz="3600" b="1" spc="324" dirty="0">
                <a:solidFill>
                  <a:schemeClr val="bg1"/>
                </a:solidFill>
                <a:latin typeface="Calibri" panose="020F0502020204030204" pitchFamily="34" charset="0"/>
                <a:cs typeface="Calibri" panose="020F0502020204030204" pitchFamily="34" charset="0"/>
              </a:rPr>
              <a:t>WOMEN IN LATE CAREER </a:t>
            </a:r>
          </a:p>
        </p:txBody>
      </p:sp>
      <p:sp>
        <p:nvSpPr>
          <p:cNvPr id="4" name="Rectangle 3">
            <a:extLst>
              <a:ext uri="{FF2B5EF4-FFF2-40B4-BE49-F238E27FC236}">
                <a16:creationId xmlns:a16="http://schemas.microsoft.com/office/drawing/2014/main" id="{471EED1E-4AAE-4B39-C791-E69EB977A59E}"/>
              </a:ext>
            </a:extLst>
          </p:cNvPr>
          <p:cNvSpPr/>
          <p:nvPr/>
        </p:nvSpPr>
        <p:spPr>
          <a:xfrm>
            <a:off x="1500284" y="4852454"/>
            <a:ext cx="585155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6" name="TextBox 5">
            <a:extLst>
              <a:ext uri="{FF2B5EF4-FFF2-40B4-BE49-F238E27FC236}">
                <a16:creationId xmlns:a16="http://schemas.microsoft.com/office/drawing/2014/main" id="{F1E7205D-63AF-3757-B3AF-4DDDA48C2629}"/>
              </a:ext>
            </a:extLst>
          </p:cNvPr>
          <p:cNvSpPr txBox="1"/>
          <p:nvPr/>
        </p:nvSpPr>
        <p:spPr>
          <a:xfrm>
            <a:off x="1550240" y="4812419"/>
            <a:ext cx="5751637" cy="646331"/>
          </a:xfrm>
          <a:prstGeom prst="rect">
            <a:avLst/>
          </a:prstGeom>
          <a:noFill/>
        </p:spPr>
        <p:txBody>
          <a:bodyPr wrap="square" rtlCol="0">
            <a:spAutoFit/>
          </a:bodyPr>
          <a:lstStyle/>
          <a:p>
            <a:r>
              <a:rPr lang="en-US" sz="3600" b="1" spc="324" dirty="0">
                <a:solidFill>
                  <a:schemeClr val="bg1"/>
                </a:solidFill>
                <a:latin typeface="Calibri" panose="020F0502020204030204" pitchFamily="34" charset="0"/>
                <a:cs typeface="Calibri" panose="020F0502020204030204" pitchFamily="34" charset="0"/>
              </a:rPr>
              <a:t>FINANCIAL SECURITY </a:t>
            </a:r>
          </a:p>
        </p:txBody>
      </p:sp>
    </p:spTree>
    <p:extLst>
      <p:ext uri="{BB962C8B-B14F-4D97-AF65-F5344CB8AC3E}">
        <p14:creationId xmlns:p14="http://schemas.microsoft.com/office/powerpoint/2010/main" val="13992756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en-US" dirty="0"/>
              <a:t>Introduction</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p:txBody>
          <a:bodyPr/>
          <a:lstStyle/>
          <a:p>
            <a:pPr marL="0" indent="0">
              <a:buNone/>
            </a:pPr>
            <a:r>
              <a:rPr lang="en-IE" sz="1400" b="1" dirty="0">
                <a:solidFill>
                  <a:srgbClr val="D38CBC"/>
                </a:solidFill>
              </a:rPr>
              <a:t>Learning Objectives:</a:t>
            </a:r>
          </a:p>
          <a:p>
            <a:pPr marL="0" indent="0">
              <a:buNone/>
            </a:pPr>
            <a:endParaRPr lang="en-IE" sz="1400" dirty="0">
              <a:solidFill>
                <a:srgbClr val="D38CBC"/>
              </a:solidFill>
            </a:endParaRPr>
          </a:p>
          <a:p>
            <a:pPr lvl="0"/>
            <a:r>
              <a:rPr lang="en-IE" dirty="0"/>
              <a:t>Reassess insurance needs after retirement or reduced income.</a:t>
            </a:r>
          </a:p>
          <a:p>
            <a:pPr lvl="0"/>
            <a:r>
              <a:rPr lang="en-IE" dirty="0"/>
              <a:t>Prepare for health-related financial risks.</a:t>
            </a:r>
          </a:p>
          <a:p>
            <a:pPr lvl="0"/>
            <a:r>
              <a:rPr lang="en-IE" dirty="0"/>
              <a:t>Understand long-term care and burial insurance.</a:t>
            </a:r>
          </a:p>
          <a:p>
            <a:pPr lvl="0"/>
            <a:r>
              <a:rPr lang="en-IE" dirty="0"/>
              <a:t>Identify and avoid insurance fraud targeting seniors.</a:t>
            </a:r>
          </a:p>
          <a:p>
            <a:pPr marL="0" lvl="0" indent="0">
              <a:buNone/>
            </a:pPr>
            <a:endParaRPr lang="en-IE" dirty="0"/>
          </a:p>
          <a:p>
            <a:pPr marL="0" indent="0">
              <a:buNone/>
            </a:pPr>
            <a:r>
              <a:rPr lang="en-IE" sz="1400" b="1" dirty="0">
                <a:solidFill>
                  <a:srgbClr val="D38CBC"/>
                </a:solidFill>
              </a:rPr>
              <a:t>Content:</a:t>
            </a:r>
          </a:p>
          <a:p>
            <a:pPr marL="0" indent="0">
              <a:buNone/>
            </a:pPr>
            <a:endParaRPr lang="en-IE" sz="1400" dirty="0">
              <a:solidFill>
                <a:srgbClr val="D38CBC"/>
              </a:solidFill>
            </a:endParaRPr>
          </a:p>
          <a:p>
            <a:pPr lvl="0"/>
            <a:r>
              <a:rPr lang="en-IE" dirty="0"/>
              <a:t>Do you still need life insurance?</a:t>
            </a:r>
          </a:p>
          <a:p>
            <a:pPr lvl="0"/>
            <a:r>
              <a:rPr lang="en-IE" dirty="0"/>
              <a:t>Reviewing private vs. public health coverage.</a:t>
            </a:r>
          </a:p>
          <a:p>
            <a:pPr lvl="0"/>
            <a:r>
              <a:rPr lang="en-IE" dirty="0"/>
              <a:t>Planning for long-term care: options and costs.</a:t>
            </a:r>
          </a:p>
          <a:p>
            <a:pPr lvl="0"/>
            <a:r>
              <a:rPr lang="en-IE" dirty="0"/>
              <a:t>Recognising red flags in insurance marketing to seniors.</a:t>
            </a:r>
          </a:p>
          <a:p>
            <a:pPr marL="0" lvl="0" indent="0">
              <a:buNone/>
            </a:pPr>
            <a:endParaRPr lang="en-IE" dirty="0"/>
          </a:p>
          <a:p>
            <a:pPr marL="0" indent="0">
              <a:buNone/>
            </a:pPr>
            <a:r>
              <a:rPr lang="en-IE" sz="1400" b="1" dirty="0">
                <a:solidFill>
                  <a:srgbClr val="D38CBC"/>
                </a:solidFill>
              </a:rPr>
              <a:t>Activities:</a:t>
            </a:r>
            <a:endParaRPr lang="en-IE" sz="1400" dirty="0">
              <a:solidFill>
                <a:srgbClr val="D38CBC"/>
              </a:solidFill>
            </a:endParaRPr>
          </a:p>
          <a:p>
            <a:pPr lvl="0"/>
            <a:r>
              <a:rPr lang="en-IE" dirty="0"/>
              <a:t>Case study: An elderly woman reviewing her coverage.</a:t>
            </a:r>
          </a:p>
          <a:p>
            <a:pPr lvl="0"/>
            <a:r>
              <a:rPr lang="en-IE" dirty="0"/>
              <a:t>Peer-sharing: What insurance did you keep? Drop?</a:t>
            </a:r>
          </a:p>
          <a:p>
            <a:pPr lvl="0"/>
            <a:r>
              <a:rPr lang="en-IE" dirty="0"/>
              <a:t>Read and critique a sample long-term care policy.</a:t>
            </a:r>
          </a:p>
          <a:p>
            <a:pPr marL="0" lvl="0" indent="0">
              <a:buNone/>
            </a:pPr>
            <a:endParaRPr lang="en-IE" dirty="0"/>
          </a:p>
          <a:p>
            <a:pPr marL="0" indent="0">
              <a:buNone/>
            </a:pPr>
            <a:r>
              <a:rPr lang="en-IE" sz="1400" b="1" dirty="0">
                <a:solidFill>
                  <a:srgbClr val="D38CBC"/>
                </a:solidFill>
              </a:rPr>
              <a:t>Formative Assessment:</a:t>
            </a:r>
          </a:p>
          <a:p>
            <a:pPr marL="0" indent="0">
              <a:buNone/>
            </a:pPr>
            <a:endParaRPr lang="en-IE" dirty="0">
              <a:solidFill>
                <a:srgbClr val="D38CBC"/>
              </a:solidFill>
            </a:endParaRPr>
          </a:p>
          <a:p>
            <a:pPr lvl="0"/>
            <a:r>
              <a:rPr lang="en-IE" dirty="0"/>
              <a:t>Quiz: Do you know what your insurance covers?</a:t>
            </a:r>
          </a:p>
          <a:p>
            <a:pPr lvl="0"/>
            <a:r>
              <a:rPr lang="en-IE" dirty="0"/>
              <a:t>Prompt: What financial risk do you feel least prepared for?</a:t>
            </a:r>
          </a:p>
          <a:p>
            <a:pPr marL="0" lvl="0" indent="0">
              <a:buNone/>
            </a:pPr>
            <a:endParaRPr lang="en-IE" dirty="0"/>
          </a:p>
          <a:p>
            <a:pPr marL="0" indent="0">
              <a:buNone/>
            </a:pPr>
            <a:r>
              <a:rPr lang="en-IE" sz="1400" b="1" dirty="0">
                <a:solidFill>
                  <a:srgbClr val="D38CBC"/>
                </a:solidFill>
              </a:rPr>
              <a:t>Resources:</a:t>
            </a:r>
          </a:p>
          <a:p>
            <a:pPr lvl="0"/>
            <a:r>
              <a:rPr lang="en-IE" dirty="0"/>
              <a:t>Glossary of financial terms</a:t>
            </a:r>
          </a:p>
          <a:p>
            <a:pPr lvl="0"/>
            <a:r>
              <a:rPr lang="en-IE" dirty="0"/>
              <a:t>Long-term care information sites</a:t>
            </a:r>
          </a:p>
          <a:p>
            <a:pPr lvl="0"/>
            <a:r>
              <a:rPr lang="en-IE" dirty="0"/>
              <a:t>Senior fraud prevention toolkits</a:t>
            </a:r>
          </a:p>
          <a:p>
            <a:pPr lvl="0"/>
            <a:r>
              <a:rPr lang="en-IE" dirty="0"/>
              <a:t>Retirement risk calculators</a:t>
            </a:r>
          </a:p>
          <a:p>
            <a:pPr marL="0" indent="0">
              <a:buNone/>
            </a:pPr>
            <a:endParaRPr lang="en-US" sz="1400" b="1" dirty="0"/>
          </a:p>
          <a:p>
            <a:pPr marL="0" indent="0">
              <a:buNone/>
            </a:pPr>
            <a:endParaRPr lang="en-US" dirty="0"/>
          </a:p>
          <a:p>
            <a:endParaRPr lang="en-US"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6689512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376564" y="1813810"/>
            <a:ext cx="3388249" cy="8120604"/>
          </a:xfrm>
        </p:spPr>
        <p:txBody>
          <a:bodyPr/>
          <a:lstStyle/>
          <a:p>
            <a:pPr marL="0" indent="0">
              <a:buNone/>
            </a:pPr>
            <a:r>
              <a:rPr lang="en-GB" b="1" dirty="0">
                <a:solidFill>
                  <a:srgbClr val="D38CBC"/>
                </a:solidFill>
              </a:rPr>
              <a:t>Women approaching retirement face a particularly acute financial challenge: decades of lower average earnings, pension gaps caused by career breaks, and longer life expectancy mean that the same retirement savings must stretch further for women than for men. This section helps you assess where you stand and take targeted action."</a:t>
            </a:r>
            <a:endParaRPr lang="en-US" b="1" dirty="0">
              <a:solidFill>
                <a:srgbClr val="D38CBC"/>
              </a:solidFill>
            </a:endParaRPr>
          </a:p>
          <a:p>
            <a:pPr marL="0" indent="0">
              <a:buNone/>
            </a:pPr>
            <a:endParaRPr lang="en-US" b="1" dirty="0">
              <a:solidFill>
                <a:srgbClr val="D38CBC"/>
              </a:solidFill>
            </a:endParaRPr>
          </a:p>
          <a:p>
            <a:pPr marL="0" indent="0">
              <a:buNone/>
            </a:pPr>
            <a:endParaRPr lang="en-US" b="1" dirty="0">
              <a:solidFill>
                <a:srgbClr val="D38CBC"/>
              </a:solidFill>
            </a:endParaRPr>
          </a:p>
          <a:p>
            <a:pPr marL="0" indent="0">
              <a:buNone/>
            </a:pPr>
            <a:endParaRPr lang="en-US" sz="1400" b="1" dirty="0"/>
          </a:p>
          <a:p>
            <a:pPr marL="0" indent="0">
              <a:buNone/>
            </a:pPr>
            <a:endParaRPr lang="en-US" sz="1400" b="1" dirty="0">
              <a:solidFill>
                <a:srgbClr val="D38CBC"/>
              </a:solidFill>
            </a:endParaRPr>
          </a:p>
          <a:p>
            <a:pPr marL="0" indent="0">
              <a:buNone/>
            </a:pPr>
            <a:r>
              <a:rPr lang="en-US" sz="1400" b="1" dirty="0">
                <a:solidFill>
                  <a:srgbClr val="D38CBC"/>
                </a:solidFill>
              </a:rPr>
              <a:t>Key Considerations</a:t>
            </a:r>
          </a:p>
          <a:p>
            <a:pPr marL="0" indent="0">
              <a:buNone/>
            </a:pPr>
            <a:endParaRPr lang="en-US" sz="1400" b="1" dirty="0">
              <a:solidFill>
                <a:srgbClr val="D38CBC"/>
              </a:solidFill>
            </a:endParaRPr>
          </a:p>
          <a:p>
            <a:pPr lvl="0"/>
            <a:r>
              <a:rPr lang="en-IE" b="1" dirty="0"/>
              <a:t>Healthcare and Long-Term Care Costs</a:t>
            </a:r>
            <a:br>
              <a:rPr lang="en-IE" dirty="0"/>
            </a:br>
            <a:r>
              <a:rPr lang="en-IE" dirty="0"/>
              <a:t>Women face higher healthcare expenses in retirement, including potential long-term care needs. Planning for these costs is critical.</a:t>
            </a:r>
          </a:p>
          <a:p>
            <a:pPr lvl="0"/>
            <a:r>
              <a:rPr lang="en-IE" b="1" dirty="0"/>
              <a:t>Investment Strategy and Risk Tolerance</a:t>
            </a:r>
            <a:br>
              <a:rPr lang="en-IE" dirty="0"/>
            </a:br>
            <a:r>
              <a:rPr lang="en-IE" dirty="0"/>
              <a:t>Many women lean toward conservative investments, which can limit growth. A balanced approach that accounts for longevity and inflation is essential. </a:t>
            </a:r>
            <a:endParaRPr lang="en-IE" u="sng" dirty="0"/>
          </a:p>
          <a:p>
            <a:pPr lvl="0"/>
            <a:r>
              <a:rPr lang="en-IE" b="1" dirty="0"/>
              <a:t>Estate and Legacy Planning</a:t>
            </a:r>
            <a:br>
              <a:rPr lang="en-IE" dirty="0"/>
            </a:br>
            <a:r>
              <a:rPr lang="en-IE" dirty="0"/>
              <a:t>Consider wills, trusts, and beneficiary designations to protect assets and ensure wealth transfer aligns with personal goals</a:t>
            </a:r>
          </a:p>
          <a:p>
            <a:pPr lvl="0"/>
            <a:endParaRPr lang="en-IE" dirty="0"/>
          </a:p>
          <a:p>
            <a:pPr marL="0" lvl="0" indent="0">
              <a:buNone/>
            </a:pPr>
            <a:r>
              <a:rPr lang="en-IE" sz="1400" b="1" dirty="0">
                <a:solidFill>
                  <a:srgbClr val="D38CBC"/>
                </a:solidFill>
              </a:rPr>
              <a:t>Challenges</a:t>
            </a:r>
          </a:p>
          <a:p>
            <a:pPr marL="0" lvl="0" indent="0">
              <a:buNone/>
            </a:pPr>
            <a:endParaRPr lang="en-IE" sz="1400" b="1" dirty="0">
              <a:solidFill>
                <a:srgbClr val="D38CBC"/>
              </a:solidFill>
            </a:endParaRPr>
          </a:p>
          <a:p>
            <a:r>
              <a:rPr lang="en-IE" dirty="0"/>
              <a:t>Outliving Savings</a:t>
            </a:r>
          </a:p>
          <a:p>
            <a:r>
              <a:rPr lang="en-IE" dirty="0"/>
              <a:t>Lower Lifetime Earnings</a:t>
            </a:r>
          </a:p>
          <a:p>
            <a:r>
              <a:rPr lang="en-IE" dirty="0"/>
              <a:t>Caregiving Responsibilities</a:t>
            </a:r>
          </a:p>
          <a:p>
            <a:r>
              <a:rPr lang="en-IE" dirty="0"/>
              <a:t>Inflation and Rising Costs</a:t>
            </a:r>
          </a:p>
          <a:p>
            <a:endParaRPr lang="en-IE" dirty="0"/>
          </a:p>
          <a:p>
            <a:endParaRPr lang="en-IE" dirty="0"/>
          </a:p>
          <a:p>
            <a:pPr marL="0" indent="0">
              <a:buNone/>
            </a:pPr>
            <a:r>
              <a:rPr lang="en-IE" sz="1400" b="1" dirty="0">
                <a:solidFill>
                  <a:srgbClr val="D38CBC"/>
                </a:solidFill>
              </a:rPr>
              <a:t>Priorities</a:t>
            </a:r>
          </a:p>
          <a:p>
            <a:pPr marL="0" indent="0">
              <a:buNone/>
            </a:pPr>
            <a:endParaRPr lang="en-IE" sz="1400" b="1" dirty="0">
              <a:solidFill>
                <a:srgbClr val="D38CBC"/>
              </a:solidFill>
            </a:endParaRPr>
          </a:p>
          <a:p>
            <a:pPr lvl="0"/>
            <a:r>
              <a:rPr lang="en-IE" dirty="0"/>
              <a:t>Maximise Retirement Contributions</a:t>
            </a:r>
          </a:p>
          <a:p>
            <a:pPr lvl="0"/>
            <a:r>
              <a:rPr lang="en-IE" dirty="0"/>
              <a:t>Create a Longevity-Focused Plan</a:t>
            </a:r>
          </a:p>
          <a:p>
            <a:pPr lvl="0"/>
            <a:r>
              <a:rPr lang="en-IE" dirty="0"/>
              <a:t>Build an Emergency Fund</a:t>
            </a:r>
          </a:p>
          <a:p>
            <a:pPr lvl="0"/>
            <a:r>
              <a:rPr lang="en-IE" dirty="0"/>
              <a:t>Ensure you are registered for and claiming all benefits you are entitled to </a:t>
            </a:r>
          </a:p>
          <a:p>
            <a:pPr lvl="0"/>
            <a:r>
              <a:rPr lang="en-IE" dirty="0"/>
              <a:t>Review Insurance and Estate Plans</a:t>
            </a:r>
          </a:p>
          <a:p>
            <a:pPr lvl="0"/>
            <a:endParaRPr lang="en-US" sz="1400" b="1" dirty="0"/>
          </a:p>
        </p:txBody>
      </p:sp>
      <p:sp>
        <p:nvSpPr>
          <p:cNvPr id="68" name="Rounded Rectangle 67">
            <a:extLst>
              <a:ext uri="{FF2B5EF4-FFF2-40B4-BE49-F238E27FC236}">
                <a16:creationId xmlns:a16="http://schemas.microsoft.com/office/drawing/2014/main" id="{6BFBAEE4-6B40-454C-3750-B11E7CD264B0}"/>
              </a:ext>
            </a:extLst>
          </p:cNvPr>
          <p:cNvSpPr/>
          <p:nvPr/>
        </p:nvSpPr>
        <p:spPr>
          <a:xfrm>
            <a:off x="5005388" y="1821601"/>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D39AC33E-DC57-4D38-D92F-77A7015A733A}"/>
              </a:ext>
            </a:extLst>
          </p:cNvPr>
          <p:cNvSpPr/>
          <p:nvPr/>
        </p:nvSpPr>
        <p:spPr>
          <a:xfrm>
            <a:off x="5005388" y="4188566"/>
            <a:ext cx="1981199" cy="161495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FA0337BC-69EA-D0A5-3625-1BAB3EC2A7FE}"/>
              </a:ext>
            </a:extLst>
          </p:cNvPr>
          <p:cNvSpPr txBox="1">
            <a:spLocks/>
          </p:cNvSpPr>
          <p:nvPr/>
        </p:nvSpPr>
        <p:spPr>
          <a:xfrm>
            <a:off x="5215915" y="220457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hlinkClick r:id="rId2"/>
              </a:rPr>
              <a:t>Watch</a:t>
            </a:r>
            <a:r>
              <a:rPr lang="en-US" dirty="0"/>
              <a:t> to discover why women are more likely to live in poverty when they retire </a:t>
            </a:r>
          </a:p>
          <a:p>
            <a:pPr marL="0" indent="0">
              <a:buNone/>
            </a:pPr>
            <a:endParaRPr lang="en-US" dirty="0"/>
          </a:p>
        </p:txBody>
      </p:sp>
      <p:sp>
        <p:nvSpPr>
          <p:cNvPr id="81" name="Text Placeholder 7">
            <a:extLst>
              <a:ext uri="{FF2B5EF4-FFF2-40B4-BE49-F238E27FC236}">
                <a16:creationId xmlns:a16="http://schemas.microsoft.com/office/drawing/2014/main" id="{58C10D66-5A21-C1D5-A9C7-CE75EEFA2F55}"/>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hlinkClick r:id="rId3"/>
              </a:rPr>
              <a:t>Discover</a:t>
            </a:r>
            <a:r>
              <a:rPr lang="en-US" dirty="0"/>
              <a:t> why women have a different retirement experience than men</a:t>
            </a:r>
          </a:p>
          <a:p>
            <a:pPr marL="0" indent="0">
              <a:buNone/>
            </a:pPr>
            <a:endParaRPr lang="en-US" dirty="0"/>
          </a:p>
        </p:txBody>
      </p:sp>
      <p:grpSp>
        <p:nvGrpSpPr>
          <p:cNvPr id="116" name="Group 115">
            <a:extLst>
              <a:ext uri="{FF2B5EF4-FFF2-40B4-BE49-F238E27FC236}">
                <a16:creationId xmlns:a16="http://schemas.microsoft.com/office/drawing/2014/main" id="{ACDCCB0B-1F0D-6E55-1FF2-3CD054091832}"/>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575FCC11-6215-6223-B195-D11C53C29FF5}"/>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74E83A2C-2680-494F-2E9E-3362AA32C249}"/>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5BDEBF0A-8D92-3E96-F7B0-B9520A58D0D6}"/>
                  </a:ext>
                </a:extLst>
              </p:cNvPr>
              <p:cNvSpPr/>
              <p:nvPr/>
            </p:nvSpPr>
            <p:spPr>
              <a:xfrm>
                <a:off x="1784139" y="6092546"/>
                <a:ext cx="81020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9B711406-D6CC-EEF0-1489-57D06E12B7D0}"/>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Video</a:t>
                </a:r>
              </a:p>
            </p:txBody>
          </p:sp>
          <p:sp>
            <p:nvSpPr>
              <p:cNvPr id="128" name="Oval 127">
                <a:extLst>
                  <a:ext uri="{FF2B5EF4-FFF2-40B4-BE49-F238E27FC236}">
                    <a16:creationId xmlns:a16="http://schemas.microsoft.com/office/drawing/2014/main" id="{485E22ED-48D5-04C3-9D97-F69EEB21FB56}"/>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342F7FB5-B963-8A04-5DF7-32F2F9B391F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9" name="Graphic 37">
              <a:extLst>
                <a:ext uri="{FF2B5EF4-FFF2-40B4-BE49-F238E27FC236}">
                  <a16:creationId xmlns:a16="http://schemas.microsoft.com/office/drawing/2014/main" id="{8A8F03AF-4E2A-BE21-116E-550AAEB1F8AF}"/>
                </a:ext>
              </a:extLst>
            </p:cNvPr>
            <p:cNvGrpSpPr/>
            <p:nvPr/>
          </p:nvGrpSpPr>
          <p:grpSpPr>
            <a:xfrm>
              <a:off x="2280620" y="3757269"/>
              <a:ext cx="28919" cy="90985"/>
              <a:chOff x="4756500" y="1389805"/>
              <a:chExt cx="157801" cy="496481"/>
            </a:xfrm>
            <a:solidFill>
              <a:schemeClr val="bg1"/>
            </a:solidFill>
          </p:grpSpPr>
          <p:sp>
            <p:nvSpPr>
              <p:cNvPr id="123" name="Freeform 122">
                <a:extLst>
                  <a:ext uri="{FF2B5EF4-FFF2-40B4-BE49-F238E27FC236}">
                    <a16:creationId xmlns:a16="http://schemas.microsoft.com/office/drawing/2014/main" id="{1EF0278A-EA13-2A76-7ED4-CE2246FC7110}"/>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20BA58C8-7954-5ACA-1D29-372E7CE1031E}"/>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grpSp>
      <p:grpSp>
        <p:nvGrpSpPr>
          <p:cNvPr id="130" name="Group 129">
            <a:extLst>
              <a:ext uri="{FF2B5EF4-FFF2-40B4-BE49-F238E27FC236}">
                <a16:creationId xmlns:a16="http://schemas.microsoft.com/office/drawing/2014/main" id="{80237458-F6E8-5D21-515A-A0148CACDE5C}"/>
              </a:ext>
            </a:extLst>
          </p:cNvPr>
          <p:cNvGrpSpPr/>
          <p:nvPr/>
        </p:nvGrpSpPr>
        <p:grpSpPr>
          <a:xfrm>
            <a:off x="5101910" y="4039575"/>
            <a:ext cx="1323705" cy="406400"/>
            <a:chOff x="1972947" y="5649738"/>
            <a:chExt cx="1323705" cy="406400"/>
          </a:xfrm>
        </p:grpSpPr>
        <p:sp>
          <p:nvSpPr>
            <p:cNvPr id="131" name="Rectangle 130">
              <a:extLst>
                <a:ext uri="{FF2B5EF4-FFF2-40B4-BE49-F238E27FC236}">
                  <a16:creationId xmlns:a16="http://schemas.microsoft.com/office/drawing/2014/main" id="{5DF4B8BA-D7C5-1063-FB47-F843A7FFE00C}"/>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3C698572-31DD-1B66-DD00-E88F464E465F}"/>
                </a:ext>
              </a:extLst>
            </p:cNvPr>
            <p:cNvSpPr/>
            <p:nvPr/>
          </p:nvSpPr>
          <p:spPr>
            <a:xfrm>
              <a:off x="2166912" y="5709774"/>
              <a:ext cx="1105678"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40EA8B09-6A5D-408E-97D5-95B6396C9CF3}"/>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Read</a:t>
              </a:r>
            </a:p>
          </p:txBody>
        </p:sp>
        <p:sp>
          <p:nvSpPr>
            <p:cNvPr id="134" name="Oval 133">
              <a:extLst>
                <a:ext uri="{FF2B5EF4-FFF2-40B4-BE49-F238E27FC236}">
                  <a16:creationId xmlns:a16="http://schemas.microsoft.com/office/drawing/2014/main" id="{55ED3EAC-FB74-E364-2B75-FF104039D9BA}"/>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88715C77-5856-4A66-A3E8-E7BF9D1BB025}"/>
                </a:ext>
              </a:extLst>
            </p:cNvPr>
            <p:cNvGrpSpPr/>
            <p:nvPr/>
          </p:nvGrpSpPr>
          <p:grpSpPr>
            <a:xfrm>
              <a:off x="2144555" y="5748163"/>
              <a:ext cx="68936" cy="22837"/>
              <a:chOff x="6097184" y="2930912"/>
              <a:chExt cx="310010" cy="102702"/>
            </a:xfrm>
            <a:solidFill>
              <a:schemeClr val="bg1"/>
            </a:solidFill>
          </p:grpSpPr>
          <p:sp>
            <p:nvSpPr>
              <p:cNvPr id="138" name="Freeform 137">
                <a:extLst>
                  <a:ext uri="{FF2B5EF4-FFF2-40B4-BE49-F238E27FC236}">
                    <a16:creationId xmlns:a16="http://schemas.microsoft.com/office/drawing/2014/main" id="{44FFFC49-168C-A39F-0BA4-30949647C0F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3F1C09E9-68DA-C96B-A4FB-4FB7EBD7CBD2}"/>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342EAFAE-000C-C4B3-2C09-60DAC28C7483}"/>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Freeform 60">
            <a:extLst>
              <a:ext uri="{FF2B5EF4-FFF2-40B4-BE49-F238E27FC236}">
                <a16:creationId xmlns:a16="http://schemas.microsoft.com/office/drawing/2014/main" id="{3CBDC2D5-5891-8C62-2FDD-56DD6BBD920E}"/>
              </a:ext>
            </a:extLst>
          </p:cNvPr>
          <p:cNvSpPr/>
          <p:nvPr/>
        </p:nvSpPr>
        <p:spPr>
          <a:xfrm>
            <a:off x="5236881" y="4129964"/>
            <a:ext cx="229440" cy="229437"/>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solidFill>
            <a:schemeClr val="bg1"/>
          </a:solidFill>
          <a:ln w="9502" cap="flat">
            <a:noFill/>
            <a:prstDash val="solid"/>
            <a:miter/>
          </a:ln>
        </p:spPr>
        <p:txBody>
          <a:bodyPr rtlCol="0" anchor="ctr"/>
          <a:lstStyle/>
          <a:p>
            <a:endParaRPr lang="en-US" dirty="0"/>
          </a:p>
        </p:txBody>
      </p:sp>
      <p:sp>
        <p:nvSpPr>
          <p:cNvPr id="4" name="Freeform 44">
            <a:extLst>
              <a:ext uri="{FF2B5EF4-FFF2-40B4-BE49-F238E27FC236}">
                <a16:creationId xmlns:a16="http://schemas.microsoft.com/office/drawing/2014/main" id="{D88BC1B3-5BFE-4CB7-6DCA-9A2A1C052E94}"/>
              </a:ext>
            </a:extLst>
          </p:cNvPr>
          <p:cNvSpPr/>
          <p:nvPr/>
        </p:nvSpPr>
        <p:spPr>
          <a:xfrm>
            <a:off x="5235873" y="1661649"/>
            <a:ext cx="222223" cy="251941"/>
          </a:xfrm>
          <a:custGeom>
            <a:avLst/>
            <a:gdLst>
              <a:gd name="connsiteX0" fmla="*/ 177720 w 1211223"/>
              <a:gd name="connsiteY0" fmla="*/ 1373202 h 1373202"/>
              <a:gd name="connsiteX1" fmla="*/ 49341 w 1211223"/>
              <a:gd name="connsiteY1" fmla="*/ 1240069 h 1373202"/>
              <a:gd name="connsiteX2" fmla="*/ 49341 w 1211223"/>
              <a:gd name="connsiteY2" fmla="*/ 585815 h 1373202"/>
              <a:gd name="connsiteX3" fmla="*/ 71213 w 1211223"/>
              <a:gd name="connsiteY3" fmla="*/ 259638 h 1373202"/>
              <a:gd name="connsiteX4" fmla="*/ 965108 w 1211223"/>
              <a:gd name="connsiteY4" fmla="*/ 29 h 1373202"/>
              <a:gd name="connsiteX5" fmla="*/ 1094437 w 1211223"/>
              <a:gd name="connsiteY5" fmla="*/ 63742 h 1373202"/>
              <a:gd name="connsiteX6" fmla="*/ 1159102 w 1211223"/>
              <a:gd name="connsiteY6" fmla="*/ 256785 h 1373202"/>
              <a:gd name="connsiteX7" fmla="*/ 1140083 w 1211223"/>
              <a:gd name="connsiteY7" fmla="*/ 301480 h 1373202"/>
              <a:gd name="connsiteX8" fmla="*/ 269011 w 1211223"/>
              <a:gd name="connsiteY8" fmla="*/ 555384 h 1373202"/>
              <a:gd name="connsiteX9" fmla="*/ 1187630 w 1211223"/>
              <a:gd name="connsiteY9" fmla="*/ 555384 h 1373202"/>
              <a:gd name="connsiteX10" fmla="*/ 1207600 w 1211223"/>
              <a:gd name="connsiteY10" fmla="*/ 588667 h 1373202"/>
              <a:gd name="connsiteX11" fmla="*/ 1207600 w 1211223"/>
              <a:gd name="connsiteY11" fmla="*/ 1216295 h 1373202"/>
              <a:gd name="connsiteX12" fmla="*/ 1076369 w 1211223"/>
              <a:gd name="connsiteY12" fmla="*/ 1373202 h 1373202"/>
              <a:gd name="connsiteX13" fmla="*/ 727370 w 1211223"/>
              <a:gd name="connsiteY13" fmla="*/ 1373202 h 1373202"/>
              <a:gd name="connsiteX14" fmla="*/ 731174 w 1211223"/>
              <a:gd name="connsiteY14" fmla="*/ 1319949 h 1373202"/>
              <a:gd name="connsiteX15" fmla="*/ 1061154 w 1211223"/>
              <a:gd name="connsiteY15" fmla="*/ 1319949 h 1373202"/>
              <a:gd name="connsiteX16" fmla="*/ 1153396 w 1211223"/>
              <a:gd name="connsiteY16" fmla="*/ 1224854 h 1373202"/>
              <a:gd name="connsiteX17" fmla="*/ 1153396 w 1211223"/>
              <a:gd name="connsiteY17" fmla="*/ 862541 h 1373202"/>
              <a:gd name="connsiteX18" fmla="*/ 1149592 w 1211223"/>
              <a:gd name="connsiteY18" fmla="*/ 858738 h 1373202"/>
              <a:gd name="connsiteX19" fmla="*/ 101644 w 1211223"/>
              <a:gd name="connsiteY19" fmla="*/ 858738 h 1373202"/>
              <a:gd name="connsiteX20" fmla="*/ 101644 w 1211223"/>
              <a:gd name="connsiteY20" fmla="*/ 1238167 h 1373202"/>
              <a:gd name="connsiteX21" fmla="*/ 110202 w 1211223"/>
              <a:gd name="connsiteY21" fmla="*/ 1263843 h 1373202"/>
              <a:gd name="connsiteX22" fmla="*/ 193886 w 1211223"/>
              <a:gd name="connsiteY22" fmla="*/ 1319949 h 1373202"/>
              <a:gd name="connsiteX23" fmla="*/ 521013 w 1211223"/>
              <a:gd name="connsiteY23" fmla="*/ 1319949 h 1373202"/>
              <a:gd name="connsiteX24" fmla="*/ 524817 w 1211223"/>
              <a:gd name="connsiteY24" fmla="*/ 1373202 h 1373202"/>
              <a:gd name="connsiteX25" fmla="*/ 175818 w 1211223"/>
              <a:gd name="connsiteY25" fmla="*/ 1373202 h 1373202"/>
              <a:gd name="connsiteX26" fmla="*/ 993636 w 1211223"/>
              <a:gd name="connsiteY26" fmla="*/ 286265 h 1373202"/>
              <a:gd name="connsiteX27" fmla="*/ 1102996 w 1211223"/>
              <a:gd name="connsiteY27" fmla="*/ 252982 h 1373202"/>
              <a:gd name="connsiteX28" fmla="*/ 1064958 w 1211223"/>
              <a:gd name="connsiteY28" fmla="*/ 119848 h 1373202"/>
              <a:gd name="connsiteX29" fmla="*/ 946089 w 1211223"/>
              <a:gd name="connsiteY29" fmla="*/ 57086 h 1373202"/>
              <a:gd name="connsiteX30" fmla="*/ 806299 w 1211223"/>
              <a:gd name="connsiteY30" fmla="*/ 97026 h 1373202"/>
              <a:gd name="connsiteX31" fmla="*/ 994587 w 1211223"/>
              <a:gd name="connsiteY31" fmla="*/ 286265 h 1373202"/>
              <a:gd name="connsiteX32" fmla="*/ 934677 w 1211223"/>
              <a:gd name="connsiteY32" fmla="*/ 305284 h 1373202"/>
              <a:gd name="connsiteX33" fmla="*/ 906149 w 1211223"/>
              <a:gd name="connsiteY33" fmla="*/ 272952 h 1373202"/>
              <a:gd name="connsiteX34" fmla="*/ 741634 w 1211223"/>
              <a:gd name="connsiteY34" fmla="*/ 117947 h 1373202"/>
              <a:gd name="connsiteX35" fmla="*/ 601844 w 1211223"/>
              <a:gd name="connsiteY35" fmla="*/ 155034 h 1373202"/>
              <a:gd name="connsiteX36" fmla="*/ 792985 w 1211223"/>
              <a:gd name="connsiteY36" fmla="*/ 345224 h 1373202"/>
              <a:gd name="connsiteX37" fmla="*/ 934677 w 1211223"/>
              <a:gd name="connsiteY37" fmla="*/ 305284 h 1373202"/>
              <a:gd name="connsiteX38" fmla="*/ 398341 w 1211223"/>
              <a:gd name="connsiteY38" fmla="*/ 213993 h 1373202"/>
              <a:gd name="connsiteX39" fmla="*/ 590433 w 1211223"/>
              <a:gd name="connsiteY39" fmla="*/ 401330 h 1373202"/>
              <a:gd name="connsiteX40" fmla="*/ 733075 w 1211223"/>
              <a:gd name="connsiteY40" fmla="*/ 360439 h 1373202"/>
              <a:gd name="connsiteX41" fmla="*/ 540032 w 1211223"/>
              <a:gd name="connsiteY41" fmla="*/ 175004 h 1373202"/>
              <a:gd name="connsiteX42" fmla="*/ 397390 w 1211223"/>
              <a:gd name="connsiteY42" fmla="*/ 213993 h 1373202"/>
              <a:gd name="connsiteX43" fmla="*/ 532425 w 1211223"/>
              <a:gd name="connsiteY43" fmla="*/ 420349 h 1373202"/>
              <a:gd name="connsiteX44" fmla="*/ 339382 w 1211223"/>
              <a:gd name="connsiteY44" fmla="*/ 233963 h 1373202"/>
              <a:gd name="connsiteX45" fmla="*/ 197690 w 1211223"/>
              <a:gd name="connsiteY45" fmla="*/ 272952 h 1373202"/>
              <a:gd name="connsiteX46" fmla="*/ 389782 w 1211223"/>
              <a:gd name="connsiteY46" fmla="*/ 460289 h 1373202"/>
              <a:gd name="connsiteX47" fmla="*/ 532425 w 1211223"/>
              <a:gd name="connsiteY47" fmla="*/ 420349 h 1373202"/>
              <a:gd name="connsiteX48" fmla="*/ 330823 w 1211223"/>
              <a:gd name="connsiteY48" fmla="*/ 479308 h 1373202"/>
              <a:gd name="connsiteX49" fmla="*/ 137780 w 1211223"/>
              <a:gd name="connsiteY49" fmla="*/ 292922 h 1373202"/>
              <a:gd name="connsiteX50" fmla="*/ 52194 w 1211223"/>
              <a:gd name="connsiteY50" fmla="*/ 397526 h 1373202"/>
              <a:gd name="connsiteX51" fmla="*/ 94987 w 1211223"/>
              <a:gd name="connsiteY51" fmla="*/ 545875 h 1373202"/>
              <a:gd name="connsiteX52" fmla="*/ 330823 w 1211223"/>
              <a:gd name="connsiteY52" fmla="*/ 480259 h 1373202"/>
              <a:gd name="connsiteX53" fmla="*/ 336529 w 1211223"/>
              <a:gd name="connsiteY53" fmla="*/ 608637 h 1373202"/>
              <a:gd name="connsiteX54" fmla="*/ 103546 w 1211223"/>
              <a:gd name="connsiteY54" fmla="*/ 608637 h 1373202"/>
              <a:gd name="connsiteX55" fmla="*/ 103546 w 1211223"/>
              <a:gd name="connsiteY55" fmla="*/ 804533 h 1373202"/>
              <a:gd name="connsiteX56" fmla="*/ 227169 w 1211223"/>
              <a:gd name="connsiteY56" fmla="*/ 804533 h 1373202"/>
              <a:gd name="connsiteX57" fmla="*/ 337480 w 1211223"/>
              <a:gd name="connsiteY57" fmla="*/ 608637 h 1373202"/>
              <a:gd name="connsiteX58" fmla="*/ 548591 w 1211223"/>
              <a:gd name="connsiteY58" fmla="*/ 608637 h 1373202"/>
              <a:gd name="connsiteX59" fmla="*/ 402144 w 1211223"/>
              <a:gd name="connsiteY59" fmla="*/ 608637 h 1373202"/>
              <a:gd name="connsiteX60" fmla="*/ 288030 w 1211223"/>
              <a:gd name="connsiteY60" fmla="*/ 804533 h 1373202"/>
              <a:gd name="connsiteX61" fmla="*/ 434477 w 1211223"/>
              <a:gd name="connsiteY61" fmla="*/ 804533 h 1373202"/>
              <a:gd name="connsiteX62" fmla="*/ 548591 w 1211223"/>
              <a:gd name="connsiteY62" fmla="*/ 608637 h 1373202"/>
              <a:gd name="connsiteX63" fmla="*/ 757800 w 1211223"/>
              <a:gd name="connsiteY63" fmla="*/ 608637 h 1373202"/>
              <a:gd name="connsiteX64" fmla="*/ 611354 w 1211223"/>
              <a:gd name="connsiteY64" fmla="*/ 608637 h 1373202"/>
              <a:gd name="connsiteX65" fmla="*/ 497240 w 1211223"/>
              <a:gd name="connsiteY65" fmla="*/ 804533 h 1373202"/>
              <a:gd name="connsiteX66" fmla="*/ 647490 w 1211223"/>
              <a:gd name="connsiteY66" fmla="*/ 804533 h 1373202"/>
              <a:gd name="connsiteX67" fmla="*/ 757800 w 1211223"/>
              <a:gd name="connsiteY67" fmla="*/ 608637 h 1373202"/>
              <a:gd name="connsiteX68" fmla="*/ 968911 w 1211223"/>
              <a:gd name="connsiteY68" fmla="*/ 608637 h 1373202"/>
              <a:gd name="connsiteX69" fmla="*/ 818661 w 1211223"/>
              <a:gd name="connsiteY69" fmla="*/ 608637 h 1373202"/>
              <a:gd name="connsiteX70" fmla="*/ 708351 w 1211223"/>
              <a:gd name="connsiteY70" fmla="*/ 804533 h 1373202"/>
              <a:gd name="connsiteX71" fmla="*/ 854797 w 1211223"/>
              <a:gd name="connsiteY71" fmla="*/ 804533 h 1373202"/>
              <a:gd name="connsiteX72" fmla="*/ 968911 w 1211223"/>
              <a:gd name="connsiteY72" fmla="*/ 608637 h 1373202"/>
              <a:gd name="connsiteX73" fmla="*/ 1154347 w 1211223"/>
              <a:gd name="connsiteY73" fmla="*/ 608637 h 1373202"/>
              <a:gd name="connsiteX74" fmla="*/ 1032625 w 1211223"/>
              <a:gd name="connsiteY74" fmla="*/ 608637 h 1373202"/>
              <a:gd name="connsiteX75" fmla="*/ 918511 w 1211223"/>
              <a:gd name="connsiteY75" fmla="*/ 804533 h 1373202"/>
              <a:gd name="connsiteX76" fmla="*/ 1154347 w 1211223"/>
              <a:gd name="connsiteY76" fmla="*/ 804533 h 1373202"/>
              <a:gd name="connsiteX77" fmla="*/ 1154347 w 1211223"/>
              <a:gd name="connsiteY77" fmla="*/ 608637 h 13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1211223" h="1373202">
                <a:moveTo>
                  <a:pt x="177720" y="1373202"/>
                </a:moveTo>
                <a:cubicBezTo>
                  <a:pt x="110202" y="1359889"/>
                  <a:pt x="58851" y="1309488"/>
                  <a:pt x="49341" y="1240069"/>
                </a:cubicBezTo>
                <a:lnTo>
                  <a:pt x="49341" y="585815"/>
                </a:lnTo>
                <a:cubicBezTo>
                  <a:pt x="21764" y="474553"/>
                  <a:pt x="-57165" y="339518"/>
                  <a:pt x="71213" y="259638"/>
                </a:cubicBezTo>
                <a:cubicBezTo>
                  <a:pt x="366008" y="165494"/>
                  <a:pt x="665558" y="80859"/>
                  <a:pt x="965108" y="29"/>
                </a:cubicBezTo>
                <a:cubicBezTo>
                  <a:pt x="1015508" y="-922"/>
                  <a:pt x="1065908" y="21900"/>
                  <a:pt x="1094437" y="63742"/>
                </a:cubicBezTo>
                <a:cubicBezTo>
                  <a:pt x="1122965" y="105584"/>
                  <a:pt x="1150543" y="213993"/>
                  <a:pt x="1159102" y="256785"/>
                </a:cubicBezTo>
                <a:cubicBezTo>
                  <a:pt x="1163856" y="281510"/>
                  <a:pt x="1164807" y="291971"/>
                  <a:pt x="1140083" y="301480"/>
                </a:cubicBezTo>
                <a:lnTo>
                  <a:pt x="269011" y="555384"/>
                </a:lnTo>
                <a:lnTo>
                  <a:pt x="1187630" y="555384"/>
                </a:lnTo>
                <a:cubicBezTo>
                  <a:pt x="1197140" y="555384"/>
                  <a:pt x="1210453" y="579158"/>
                  <a:pt x="1207600" y="588667"/>
                </a:cubicBezTo>
                <a:cubicBezTo>
                  <a:pt x="1199042" y="795024"/>
                  <a:pt x="1219012" y="1010890"/>
                  <a:pt x="1207600" y="1216295"/>
                </a:cubicBezTo>
                <a:cubicBezTo>
                  <a:pt x="1203796" y="1292371"/>
                  <a:pt x="1157200" y="1363693"/>
                  <a:pt x="1076369" y="1373202"/>
                </a:cubicBezTo>
                <a:lnTo>
                  <a:pt x="727370" y="1373202"/>
                </a:lnTo>
                <a:cubicBezTo>
                  <a:pt x="700743" y="1360840"/>
                  <a:pt x="701694" y="1326606"/>
                  <a:pt x="731174" y="1319949"/>
                </a:cubicBezTo>
                <a:cubicBezTo>
                  <a:pt x="838631" y="1313292"/>
                  <a:pt x="954647" y="1328507"/>
                  <a:pt x="1061154" y="1319949"/>
                </a:cubicBezTo>
                <a:cubicBezTo>
                  <a:pt x="1109652" y="1316145"/>
                  <a:pt x="1153396" y="1275254"/>
                  <a:pt x="1153396" y="1224854"/>
                </a:cubicBezTo>
                <a:lnTo>
                  <a:pt x="1153396" y="862541"/>
                </a:lnTo>
                <a:lnTo>
                  <a:pt x="1149592" y="858738"/>
                </a:lnTo>
                <a:lnTo>
                  <a:pt x="101644" y="858738"/>
                </a:lnTo>
                <a:lnTo>
                  <a:pt x="101644" y="1238167"/>
                </a:lnTo>
                <a:cubicBezTo>
                  <a:pt x="101644" y="1240069"/>
                  <a:pt x="109251" y="1260990"/>
                  <a:pt x="110202" y="1263843"/>
                </a:cubicBezTo>
                <a:cubicBezTo>
                  <a:pt x="125418" y="1297126"/>
                  <a:pt x="157750" y="1317096"/>
                  <a:pt x="193886" y="1319949"/>
                </a:cubicBezTo>
                <a:cubicBezTo>
                  <a:pt x="299442" y="1328507"/>
                  <a:pt x="414507" y="1313292"/>
                  <a:pt x="521013" y="1319949"/>
                </a:cubicBezTo>
                <a:cubicBezTo>
                  <a:pt x="552395" y="1324704"/>
                  <a:pt x="554297" y="1362742"/>
                  <a:pt x="524817" y="1373202"/>
                </a:cubicBezTo>
                <a:lnTo>
                  <a:pt x="175818" y="1373202"/>
                </a:lnTo>
                <a:close/>
                <a:moveTo>
                  <a:pt x="993636" y="286265"/>
                </a:moveTo>
                <a:lnTo>
                  <a:pt x="1102996" y="252982"/>
                </a:lnTo>
                <a:cubicBezTo>
                  <a:pt x="1087780" y="211140"/>
                  <a:pt x="1080173" y="161690"/>
                  <a:pt x="1064958" y="119848"/>
                </a:cubicBezTo>
                <a:cubicBezTo>
                  <a:pt x="1049742" y="78007"/>
                  <a:pt x="1000293" y="45674"/>
                  <a:pt x="946089" y="57086"/>
                </a:cubicBezTo>
                <a:cubicBezTo>
                  <a:pt x="891884" y="68497"/>
                  <a:pt x="852895" y="87516"/>
                  <a:pt x="806299" y="97026"/>
                </a:cubicBezTo>
                <a:lnTo>
                  <a:pt x="994587" y="286265"/>
                </a:lnTo>
                <a:close/>
                <a:moveTo>
                  <a:pt x="934677" y="305284"/>
                </a:moveTo>
                <a:cubicBezTo>
                  <a:pt x="937530" y="302431"/>
                  <a:pt x="910903" y="276755"/>
                  <a:pt x="906149" y="272952"/>
                </a:cubicBezTo>
                <a:cubicBezTo>
                  <a:pt x="851944" y="220649"/>
                  <a:pt x="796789" y="169298"/>
                  <a:pt x="741634" y="117947"/>
                </a:cubicBezTo>
                <a:lnTo>
                  <a:pt x="601844" y="155034"/>
                </a:lnTo>
                <a:lnTo>
                  <a:pt x="792985" y="345224"/>
                </a:lnTo>
                <a:lnTo>
                  <a:pt x="934677" y="305284"/>
                </a:lnTo>
                <a:close/>
                <a:moveTo>
                  <a:pt x="398341" y="213993"/>
                </a:moveTo>
                <a:lnTo>
                  <a:pt x="590433" y="401330"/>
                </a:lnTo>
                <a:lnTo>
                  <a:pt x="733075" y="360439"/>
                </a:lnTo>
                <a:lnTo>
                  <a:pt x="540032" y="175004"/>
                </a:lnTo>
                <a:lnTo>
                  <a:pt x="397390" y="213993"/>
                </a:lnTo>
                <a:close/>
                <a:moveTo>
                  <a:pt x="532425" y="420349"/>
                </a:moveTo>
                <a:lnTo>
                  <a:pt x="339382" y="233963"/>
                </a:lnTo>
                <a:lnTo>
                  <a:pt x="197690" y="272952"/>
                </a:lnTo>
                <a:lnTo>
                  <a:pt x="389782" y="460289"/>
                </a:lnTo>
                <a:lnTo>
                  <a:pt x="532425" y="420349"/>
                </a:lnTo>
                <a:close/>
                <a:moveTo>
                  <a:pt x="330823" y="479308"/>
                </a:moveTo>
                <a:lnTo>
                  <a:pt x="137780" y="292922"/>
                </a:lnTo>
                <a:cubicBezTo>
                  <a:pt x="87380" y="296725"/>
                  <a:pt x="47440" y="346175"/>
                  <a:pt x="52194" y="397526"/>
                </a:cubicBezTo>
                <a:lnTo>
                  <a:pt x="94987" y="545875"/>
                </a:lnTo>
                <a:lnTo>
                  <a:pt x="330823" y="480259"/>
                </a:lnTo>
                <a:close/>
                <a:moveTo>
                  <a:pt x="336529" y="608637"/>
                </a:moveTo>
                <a:lnTo>
                  <a:pt x="103546" y="608637"/>
                </a:lnTo>
                <a:lnTo>
                  <a:pt x="103546" y="804533"/>
                </a:lnTo>
                <a:lnTo>
                  <a:pt x="227169" y="804533"/>
                </a:lnTo>
                <a:lnTo>
                  <a:pt x="337480" y="608637"/>
                </a:lnTo>
                <a:close/>
                <a:moveTo>
                  <a:pt x="548591" y="608637"/>
                </a:moveTo>
                <a:lnTo>
                  <a:pt x="402144" y="608637"/>
                </a:lnTo>
                <a:lnTo>
                  <a:pt x="288030" y="804533"/>
                </a:lnTo>
                <a:lnTo>
                  <a:pt x="434477" y="804533"/>
                </a:lnTo>
                <a:lnTo>
                  <a:pt x="548591" y="608637"/>
                </a:lnTo>
                <a:close/>
                <a:moveTo>
                  <a:pt x="757800" y="608637"/>
                </a:moveTo>
                <a:lnTo>
                  <a:pt x="611354" y="608637"/>
                </a:lnTo>
                <a:lnTo>
                  <a:pt x="497240" y="804533"/>
                </a:lnTo>
                <a:lnTo>
                  <a:pt x="647490" y="804533"/>
                </a:lnTo>
                <a:lnTo>
                  <a:pt x="757800" y="608637"/>
                </a:lnTo>
                <a:close/>
                <a:moveTo>
                  <a:pt x="968911" y="608637"/>
                </a:moveTo>
                <a:lnTo>
                  <a:pt x="818661" y="608637"/>
                </a:lnTo>
                <a:lnTo>
                  <a:pt x="708351" y="804533"/>
                </a:lnTo>
                <a:lnTo>
                  <a:pt x="854797" y="804533"/>
                </a:lnTo>
                <a:lnTo>
                  <a:pt x="968911" y="608637"/>
                </a:lnTo>
                <a:close/>
                <a:moveTo>
                  <a:pt x="1154347" y="608637"/>
                </a:moveTo>
                <a:lnTo>
                  <a:pt x="1032625" y="608637"/>
                </a:lnTo>
                <a:lnTo>
                  <a:pt x="918511" y="804533"/>
                </a:lnTo>
                <a:lnTo>
                  <a:pt x="1154347" y="804533"/>
                </a:lnTo>
                <a:lnTo>
                  <a:pt x="1154347" y="608637"/>
                </a:lnTo>
                <a:close/>
              </a:path>
            </a:pathLst>
          </a:custGeom>
          <a:solidFill>
            <a:schemeClr val="bg1"/>
          </a:solidFill>
          <a:ln w="9502" cap="flat">
            <a:noFill/>
            <a:prstDash val="solid"/>
            <a:miter/>
          </a:ln>
        </p:spPr>
        <p:txBody>
          <a:bodyPr rtlCol="0" anchor="ctr"/>
          <a:lstStyle/>
          <a:p>
            <a:endParaRPr lang="en-US" dirty="0"/>
          </a:p>
        </p:txBody>
      </p:sp>
      <p:sp>
        <p:nvSpPr>
          <p:cNvPr id="6" name="Rounded Rectangle 30">
            <a:extLst>
              <a:ext uri="{FF2B5EF4-FFF2-40B4-BE49-F238E27FC236}">
                <a16:creationId xmlns:a16="http://schemas.microsoft.com/office/drawing/2014/main" id="{E9DB2FF5-221B-08B2-F09F-BDD8363F56C9}"/>
              </a:ext>
            </a:extLst>
          </p:cNvPr>
          <p:cNvSpPr/>
          <p:nvPr/>
        </p:nvSpPr>
        <p:spPr>
          <a:xfrm>
            <a:off x="5005388" y="6372086"/>
            <a:ext cx="1981199" cy="334341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0D070AE6-0528-00DE-D5AE-7D54FAEF8FA9}"/>
              </a:ext>
            </a:extLst>
          </p:cNvPr>
          <p:cNvGrpSpPr/>
          <p:nvPr/>
        </p:nvGrpSpPr>
        <p:grpSpPr>
          <a:xfrm>
            <a:off x="5087328" y="6186490"/>
            <a:ext cx="1408796" cy="406400"/>
            <a:chOff x="1597263" y="8431923"/>
            <a:chExt cx="1408796" cy="406400"/>
          </a:xfrm>
        </p:grpSpPr>
        <p:sp>
          <p:nvSpPr>
            <p:cNvPr id="10" name="Rectangle 9">
              <a:extLst>
                <a:ext uri="{FF2B5EF4-FFF2-40B4-BE49-F238E27FC236}">
                  <a16:creationId xmlns:a16="http://schemas.microsoft.com/office/drawing/2014/main" id="{4EB7CBEE-CD9F-42ED-8D55-C58247A23BBD}"/>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775328E-D613-92A7-4360-0ECD127BED53}"/>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22">
              <a:extLst>
                <a:ext uri="{FF2B5EF4-FFF2-40B4-BE49-F238E27FC236}">
                  <a16:creationId xmlns:a16="http://schemas.microsoft.com/office/drawing/2014/main" id="{054FEAC4-853F-5C88-2B66-063AE7EDE4CC}"/>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Case Study</a:t>
              </a:r>
            </a:p>
          </p:txBody>
        </p:sp>
        <p:sp>
          <p:nvSpPr>
            <p:cNvPr id="13" name="Oval 12">
              <a:extLst>
                <a:ext uri="{FF2B5EF4-FFF2-40B4-BE49-F238E27FC236}">
                  <a16:creationId xmlns:a16="http://schemas.microsoft.com/office/drawing/2014/main" id="{B43F17A4-903F-1D55-D5F8-E6B2AB6C5A5F}"/>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aphic 37">
              <a:extLst>
                <a:ext uri="{FF2B5EF4-FFF2-40B4-BE49-F238E27FC236}">
                  <a16:creationId xmlns:a16="http://schemas.microsoft.com/office/drawing/2014/main" id="{595EBFA9-EE52-3B04-1960-A1B867690D4F}"/>
                </a:ext>
              </a:extLst>
            </p:cNvPr>
            <p:cNvGrpSpPr/>
            <p:nvPr/>
          </p:nvGrpSpPr>
          <p:grpSpPr>
            <a:xfrm>
              <a:off x="1707260" y="8524537"/>
              <a:ext cx="229440" cy="229437"/>
              <a:chOff x="3797784" y="3095426"/>
              <a:chExt cx="1030844" cy="1030831"/>
            </a:xfrm>
            <a:solidFill>
              <a:schemeClr val="bg1"/>
            </a:solidFill>
          </p:grpSpPr>
          <p:sp>
            <p:nvSpPr>
              <p:cNvPr id="15" name="Freeform 60">
                <a:extLst>
                  <a:ext uri="{FF2B5EF4-FFF2-40B4-BE49-F238E27FC236}">
                    <a16:creationId xmlns:a16="http://schemas.microsoft.com/office/drawing/2014/main" id="{4D6B8772-F26E-A65C-F455-83113E37C288}"/>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16" name="Freeform 74">
                <a:extLst>
                  <a:ext uri="{FF2B5EF4-FFF2-40B4-BE49-F238E27FC236}">
                    <a16:creationId xmlns:a16="http://schemas.microsoft.com/office/drawing/2014/main" id="{1327B320-7CBE-6332-F27B-B83B01B19473}"/>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17" name="Freeform 75">
                <a:extLst>
                  <a:ext uri="{FF2B5EF4-FFF2-40B4-BE49-F238E27FC236}">
                    <a16:creationId xmlns:a16="http://schemas.microsoft.com/office/drawing/2014/main" id="{93F2C3EE-ED31-8BFE-F1EA-5888F0D190AD}"/>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18" name="Freeform 77">
                <a:extLst>
                  <a:ext uri="{FF2B5EF4-FFF2-40B4-BE49-F238E27FC236}">
                    <a16:creationId xmlns:a16="http://schemas.microsoft.com/office/drawing/2014/main" id="{BA55F905-7D4E-9A65-182F-6E5149D8868B}"/>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26" name="Freeform 78">
                <a:extLst>
                  <a:ext uri="{FF2B5EF4-FFF2-40B4-BE49-F238E27FC236}">
                    <a16:creationId xmlns:a16="http://schemas.microsoft.com/office/drawing/2014/main" id="{403A129C-8735-AE3E-77BC-6EE6669898BC}"/>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27" name="Text Placeholder 7">
            <a:extLst>
              <a:ext uri="{FF2B5EF4-FFF2-40B4-BE49-F238E27FC236}">
                <a16:creationId xmlns:a16="http://schemas.microsoft.com/office/drawing/2014/main" id="{66CD5FA2-C799-F8F9-5DF7-C6E45CE38ADC}"/>
              </a:ext>
            </a:extLst>
          </p:cNvPr>
          <p:cNvSpPr txBox="1">
            <a:spLocks/>
          </p:cNvSpPr>
          <p:nvPr/>
        </p:nvSpPr>
        <p:spPr>
          <a:xfrm>
            <a:off x="5138323" y="6913494"/>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In this Case Study, 54-year-old Margaret takes stock of her current situation, considers what additional cover she needs and identifies duplications where she is excessively covered.</a:t>
            </a:r>
          </a:p>
          <a:p>
            <a:pPr marL="0" indent="0">
              <a:buNone/>
            </a:pPr>
            <a:endParaRPr lang="en-US" dirty="0"/>
          </a:p>
        </p:txBody>
      </p:sp>
    </p:spTree>
    <p:extLst>
      <p:ext uri="{BB962C8B-B14F-4D97-AF65-F5344CB8AC3E}">
        <p14:creationId xmlns:p14="http://schemas.microsoft.com/office/powerpoint/2010/main" val="3186996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B2772B6-DBE0-8D19-E29E-D555232560B2}"/>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84FBDC83-95AE-4292-68BD-050921485A48}"/>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98409FE7-F433-A9A5-88DC-1D0B20D52536}"/>
              </a:ext>
            </a:extLst>
          </p:cNvPr>
          <p:cNvSpPr>
            <a:spLocks noGrp="1"/>
          </p:cNvSpPr>
          <p:nvPr>
            <p:ph type="body" sz="quarter" idx="61"/>
          </p:nvPr>
        </p:nvSpPr>
        <p:spPr/>
        <p:txBody>
          <a:bodyPr/>
          <a:lstStyle/>
          <a:p>
            <a:r>
              <a:rPr lang="en-US" dirty="0"/>
              <a:t>Women in Late Career</a:t>
            </a:r>
          </a:p>
        </p:txBody>
      </p:sp>
      <p:grpSp>
        <p:nvGrpSpPr>
          <p:cNvPr id="6" name="Graphic 2">
            <a:extLst>
              <a:ext uri="{FF2B5EF4-FFF2-40B4-BE49-F238E27FC236}">
                <a16:creationId xmlns:a16="http://schemas.microsoft.com/office/drawing/2014/main" id="{E83C948C-535D-F7E1-3621-E011F5F7875A}"/>
              </a:ext>
            </a:extLst>
          </p:cNvPr>
          <p:cNvGrpSpPr/>
          <p:nvPr/>
        </p:nvGrpSpPr>
        <p:grpSpPr>
          <a:xfrm>
            <a:off x="973372" y="543749"/>
            <a:ext cx="594171" cy="758066"/>
            <a:chOff x="5321116" y="858896"/>
            <a:chExt cx="888315" cy="1133345"/>
          </a:xfrm>
          <a:solidFill>
            <a:srgbClr val="D38CBC"/>
          </a:solidFill>
        </p:grpSpPr>
        <p:sp>
          <p:nvSpPr>
            <p:cNvPr id="7" name="Freeform 20">
              <a:extLst>
                <a:ext uri="{FF2B5EF4-FFF2-40B4-BE49-F238E27FC236}">
                  <a16:creationId xmlns:a16="http://schemas.microsoft.com/office/drawing/2014/main" id="{EB3834B0-258A-089F-030C-0A53889B41B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 name="Freeform 21">
              <a:extLst>
                <a:ext uri="{FF2B5EF4-FFF2-40B4-BE49-F238E27FC236}">
                  <a16:creationId xmlns:a16="http://schemas.microsoft.com/office/drawing/2014/main" id="{832D1206-173D-2CEF-F1A1-09CBF1194CA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22">
              <a:extLst>
                <a:ext uri="{FF2B5EF4-FFF2-40B4-BE49-F238E27FC236}">
                  <a16:creationId xmlns:a16="http://schemas.microsoft.com/office/drawing/2014/main" id="{71166346-B483-2205-AAEB-C94F3A4E389A}"/>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51">
              <a:extLst>
                <a:ext uri="{FF2B5EF4-FFF2-40B4-BE49-F238E27FC236}">
                  <a16:creationId xmlns:a16="http://schemas.microsoft.com/office/drawing/2014/main" id="{B52210B1-48E4-C0A9-B145-0AD9E23F194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52">
              <a:extLst>
                <a:ext uri="{FF2B5EF4-FFF2-40B4-BE49-F238E27FC236}">
                  <a16:creationId xmlns:a16="http://schemas.microsoft.com/office/drawing/2014/main" id="{FE70238D-1DD8-EC0B-774C-5843EB20B02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53">
              <a:extLst>
                <a:ext uri="{FF2B5EF4-FFF2-40B4-BE49-F238E27FC236}">
                  <a16:creationId xmlns:a16="http://schemas.microsoft.com/office/drawing/2014/main" id="{5DB2C10F-B29B-EDDB-6871-64D6897EBD8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54">
              <a:extLst>
                <a:ext uri="{FF2B5EF4-FFF2-40B4-BE49-F238E27FC236}">
                  <a16:creationId xmlns:a16="http://schemas.microsoft.com/office/drawing/2014/main" id="{DB5DFDD6-D38F-5F75-69DA-81605E52F51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55">
              <a:extLst>
                <a:ext uri="{FF2B5EF4-FFF2-40B4-BE49-F238E27FC236}">
                  <a16:creationId xmlns:a16="http://schemas.microsoft.com/office/drawing/2014/main" id="{D7C480AE-C143-641D-FB39-4176797B7EB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56">
              <a:extLst>
                <a:ext uri="{FF2B5EF4-FFF2-40B4-BE49-F238E27FC236}">
                  <a16:creationId xmlns:a16="http://schemas.microsoft.com/office/drawing/2014/main" id="{179E49F8-C5C6-9495-F636-272111689CCD}"/>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 name="Text Placeholder 7">
            <a:extLst>
              <a:ext uri="{FF2B5EF4-FFF2-40B4-BE49-F238E27FC236}">
                <a16:creationId xmlns:a16="http://schemas.microsoft.com/office/drawing/2014/main" id="{DE7B12AF-231D-CA53-A491-B9EB86849732}"/>
              </a:ext>
            </a:extLst>
          </p:cNvPr>
          <p:cNvSpPr>
            <a:spLocks noGrp="1"/>
          </p:cNvSpPr>
          <p:nvPr>
            <p:ph type="body" sz="quarter" idx="64"/>
          </p:nvPr>
        </p:nvSpPr>
        <p:spPr>
          <a:xfrm>
            <a:off x="1704812" y="1391155"/>
            <a:ext cx="5284924" cy="7114280"/>
          </a:xfrm>
        </p:spPr>
        <p:txBody>
          <a:bodyPr/>
          <a:lstStyle/>
          <a:p>
            <a:pPr marL="0" indent="0">
              <a:buNone/>
            </a:pPr>
            <a:r>
              <a:rPr lang="en-US" b="1" dirty="0">
                <a:solidFill>
                  <a:srgbClr val="D38CBC"/>
                </a:solidFill>
              </a:rPr>
              <a:t>Conduct an annual insurance review to ensure your cover aligns with health, income and lifestyle changes. It is important not to over-insure, so drop any policies that no longer serve a purpose, e.g. excessive life cover. Ill-health and long-term care costs are the biggest threats to retirement security, so make sure you have adequate cover in place.</a:t>
            </a:r>
          </a:p>
          <a:p>
            <a:pPr marL="0" indent="0">
              <a:buNone/>
            </a:pPr>
            <a:endParaRPr lang="en-US" sz="1400" b="1" dirty="0"/>
          </a:p>
          <a:p>
            <a:endParaRPr lang="en-US" dirty="0"/>
          </a:p>
          <a:p>
            <a:pPr marL="0" indent="0">
              <a:buNone/>
            </a:pPr>
            <a:r>
              <a:rPr lang="en-IE" b="1" dirty="0"/>
              <a:t>1. Assess Your Pension Situation</a:t>
            </a:r>
            <a:endParaRPr lang="en-IE" dirty="0"/>
          </a:p>
          <a:p>
            <a:pPr lvl="0"/>
            <a:r>
              <a:rPr lang="en-IE" b="1" dirty="0"/>
              <a:t>Check your state pension forecast</a:t>
            </a:r>
            <a:r>
              <a:rPr lang="en-IE" dirty="0"/>
              <a:t> using your country’s online pension tracking system (available in most EU states). </a:t>
            </a:r>
            <a:endParaRPr lang="en-IE" u="sng" dirty="0"/>
          </a:p>
          <a:p>
            <a:pPr lvl="0"/>
            <a:r>
              <a:rPr lang="en-IE" dirty="0"/>
              <a:t>Understand </a:t>
            </a:r>
            <a:r>
              <a:rPr lang="en-IE" b="1" dirty="0"/>
              <a:t>retirement age rules</a:t>
            </a:r>
            <a:r>
              <a:rPr lang="en-IE" dirty="0"/>
              <a:t> and contribution requirements in your country (e.g., 40 years of contributions for full pension in many EU states). </a:t>
            </a:r>
          </a:p>
          <a:p>
            <a:pPr lvl="0"/>
            <a:r>
              <a:rPr lang="en-IE" dirty="0"/>
              <a:t>Identify any </a:t>
            </a:r>
            <a:r>
              <a:rPr lang="en-IE" b="1" dirty="0"/>
              <a:t>gaps due to career breaks or part-time work</a:t>
            </a:r>
            <a:r>
              <a:rPr lang="en-IE" dirty="0"/>
              <a:t> and consider voluntary contributions or private pension plans. </a:t>
            </a:r>
            <a:endParaRPr lang="en-IE" u="sng" dirty="0"/>
          </a:p>
          <a:p>
            <a:pPr marL="0" lvl="0" indent="0">
              <a:buNone/>
            </a:pPr>
            <a:r>
              <a:rPr lang="en-IE" b="1" dirty="0"/>
              <a:t>2. Supplement with Private Savings</a:t>
            </a:r>
            <a:endParaRPr lang="en-IE" dirty="0"/>
          </a:p>
          <a:p>
            <a:pPr lvl="0"/>
            <a:r>
              <a:rPr lang="en-IE" dirty="0"/>
              <a:t>Explore </a:t>
            </a:r>
            <a:r>
              <a:rPr lang="en-IE" b="1" dirty="0"/>
              <a:t>occupational pensions</a:t>
            </a:r>
            <a:r>
              <a:rPr lang="en-IE" dirty="0"/>
              <a:t> (e.g., employer schemes) and </a:t>
            </a:r>
            <a:r>
              <a:rPr lang="en-IE" b="1" dirty="0"/>
              <a:t>personal pension products</a:t>
            </a:r>
            <a:r>
              <a:rPr lang="en-IE" dirty="0"/>
              <a:t> (Riester, </a:t>
            </a:r>
            <a:r>
              <a:rPr lang="en-IE" dirty="0" err="1"/>
              <a:t>Rürup</a:t>
            </a:r>
            <a:r>
              <a:rPr lang="en-IE" dirty="0"/>
              <a:t>, or similar EU equivalents). </a:t>
            </a:r>
            <a:endParaRPr lang="en-IE" u="sng" dirty="0"/>
          </a:p>
          <a:p>
            <a:pPr lvl="0"/>
            <a:r>
              <a:rPr lang="en-IE" dirty="0"/>
              <a:t>Use </a:t>
            </a:r>
            <a:r>
              <a:rPr lang="en-IE" b="1" dirty="0"/>
              <a:t>catch-up contributions</a:t>
            </a:r>
            <a:r>
              <a:rPr lang="en-IE" dirty="0"/>
              <a:t> if available for those over 50.</a:t>
            </a:r>
          </a:p>
          <a:p>
            <a:pPr lvl="0"/>
            <a:r>
              <a:rPr lang="en-IE" dirty="0"/>
              <a:t>Diversify investments to balance growth and risk, considering longevity and inflation. </a:t>
            </a:r>
            <a:endParaRPr lang="en-IE" u="sng" dirty="0"/>
          </a:p>
          <a:p>
            <a:pPr marL="0" lvl="0" indent="0">
              <a:buNone/>
            </a:pPr>
            <a:r>
              <a:rPr lang="en-IE" b="1" dirty="0"/>
              <a:t>3. Plan for Longevity</a:t>
            </a:r>
            <a:endParaRPr lang="en-IE" dirty="0"/>
          </a:p>
          <a:p>
            <a:pPr lvl="0"/>
            <a:r>
              <a:rPr lang="en-IE" dirty="0"/>
              <a:t>Women in the EU live </a:t>
            </a:r>
            <a:r>
              <a:rPr lang="en-IE" b="1" dirty="0"/>
              <a:t>5+ years longer than men</a:t>
            </a:r>
            <a:r>
              <a:rPr lang="en-IE" dirty="0"/>
              <a:t>, so plan for </a:t>
            </a:r>
            <a:r>
              <a:rPr lang="en-IE" b="1" dirty="0"/>
              <a:t>20–30 years of retirement income</a:t>
            </a:r>
            <a:r>
              <a:rPr lang="en-IE" dirty="0"/>
              <a:t>. </a:t>
            </a:r>
            <a:endParaRPr lang="en-IE" u="sng" dirty="0"/>
          </a:p>
          <a:p>
            <a:pPr lvl="0"/>
            <a:r>
              <a:rPr lang="en-IE" dirty="0"/>
              <a:t>Model different spending phases (active years vs. later years with higher healthcare costs).</a:t>
            </a:r>
          </a:p>
          <a:p>
            <a:pPr marL="0" indent="0">
              <a:buNone/>
            </a:pPr>
            <a:r>
              <a:rPr lang="en-IE" b="1" dirty="0"/>
              <a:t>4. Healthcare &amp; Long-Term Care</a:t>
            </a:r>
            <a:endParaRPr lang="en-IE" dirty="0"/>
          </a:p>
          <a:p>
            <a:pPr lvl="0"/>
            <a:r>
              <a:rPr lang="en-IE" dirty="0"/>
              <a:t>Verify </a:t>
            </a:r>
            <a:r>
              <a:rPr lang="en-IE" b="1" dirty="0"/>
              <a:t>public healthcare coverage</a:t>
            </a:r>
            <a:r>
              <a:rPr lang="en-IE" dirty="0"/>
              <a:t> and consider </a:t>
            </a:r>
            <a:r>
              <a:rPr lang="en-IE" b="1" dirty="0"/>
              <a:t>private health insurance</a:t>
            </a:r>
            <a:r>
              <a:rPr lang="en-IE" dirty="0"/>
              <a:t> for gaps (especially dental, vision, or long-term care). </a:t>
            </a:r>
            <a:endParaRPr lang="en-IE" u="sng" dirty="0"/>
          </a:p>
          <a:p>
            <a:pPr lvl="0"/>
            <a:r>
              <a:rPr lang="en-IE" dirty="0"/>
              <a:t>Budget for </a:t>
            </a:r>
            <a:r>
              <a:rPr lang="en-IE" b="1" dirty="0"/>
              <a:t>long-term care</a:t>
            </a:r>
            <a:r>
              <a:rPr lang="en-IE" dirty="0"/>
              <a:t>, as women are more likely to need it.</a:t>
            </a:r>
          </a:p>
          <a:p>
            <a:pPr marL="0" indent="0">
              <a:buNone/>
            </a:pPr>
            <a:r>
              <a:rPr lang="en-IE" b="1" dirty="0"/>
              <a:t>5. Emergency &amp; Liquidity</a:t>
            </a:r>
            <a:endParaRPr lang="en-IE" dirty="0"/>
          </a:p>
          <a:p>
            <a:pPr lvl="0"/>
            <a:r>
              <a:rPr lang="en-IE" dirty="0"/>
              <a:t>Maintain an </a:t>
            </a:r>
            <a:r>
              <a:rPr lang="en-IE" b="1" dirty="0"/>
              <a:t>emergency fund</a:t>
            </a:r>
            <a:r>
              <a:rPr lang="en-IE" dirty="0"/>
              <a:t> covering 3–6 months of expenses for unexpected events.</a:t>
            </a:r>
          </a:p>
          <a:p>
            <a:pPr lvl="0"/>
            <a:r>
              <a:rPr lang="en-IE" dirty="0"/>
              <a:t>Keep some assets liquid for unforeseen healthcare or family needs.</a:t>
            </a:r>
          </a:p>
          <a:p>
            <a:pPr marL="0" indent="0">
              <a:buNone/>
            </a:pPr>
            <a:r>
              <a:rPr lang="en-IE" b="1" dirty="0"/>
              <a:t>6. Tax &amp; Cross-Border Issues</a:t>
            </a:r>
            <a:endParaRPr lang="en-IE" dirty="0"/>
          </a:p>
          <a:p>
            <a:pPr lvl="0"/>
            <a:r>
              <a:rPr lang="en-IE" dirty="0"/>
              <a:t>If you worked in multiple EU countries, check </a:t>
            </a:r>
            <a:r>
              <a:rPr lang="en-IE" b="1" dirty="0"/>
              <a:t>pension portability rules</a:t>
            </a:r>
            <a:r>
              <a:rPr lang="en-IE" dirty="0"/>
              <a:t> under EU coordination. See Understanding EU actions on pensions, below</a:t>
            </a:r>
          </a:p>
          <a:p>
            <a:pPr lvl="0"/>
            <a:r>
              <a:rPr lang="en-IE" dirty="0"/>
              <a:t>Review tax implications for pensions and investments in your country.</a:t>
            </a:r>
          </a:p>
          <a:p>
            <a:pPr marL="0" indent="0">
              <a:buNone/>
            </a:pPr>
            <a:r>
              <a:rPr lang="en-IE" b="1" dirty="0"/>
              <a:t>7. Estate &amp; Family Planning</a:t>
            </a:r>
            <a:endParaRPr lang="en-IE" dirty="0"/>
          </a:p>
          <a:p>
            <a:pPr lvl="0"/>
            <a:r>
              <a:rPr lang="en-IE" dirty="0"/>
              <a:t>Update </a:t>
            </a:r>
            <a:r>
              <a:rPr lang="en-IE" b="1" dirty="0"/>
              <a:t>wills, powers of attorney, and beneficiary designations</a:t>
            </a:r>
            <a:r>
              <a:rPr lang="en-IE" dirty="0"/>
              <a:t>.</a:t>
            </a:r>
          </a:p>
          <a:p>
            <a:pPr lvl="0"/>
            <a:r>
              <a:rPr lang="en-IE" dirty="0"/>
              <a:t>Consider </a:t>
            </a:r>
            <a:r>
              <a:rPr lang="en-IE" b="1" dirty="0"/>
              <a:t>inheritance laws</a:t>
            </a:r>
            <a:r>
              <a:rPr lang="en-IE" dirty="0"/>
              <a:t> in your country (many EU states have forced heirship rules).</a:t>
            </a:r>
          </a:p>
          <a:p>
            <a:pPr marL="0" indent="0">
              <a:buNone/>
            </a:pPr>
            <a:r>
              <a:rPr lang="en-IE" b="1" dirty="0"/>
              <a:t>8. Financial Independence</a:t>
            </a:r>
            <a:endParaRPr lang="en-IE" dirty="0"/>
          </a:p>
          <a:p>
            <a:pPr lvl="0"/>
            <a:r>
              <a:rPr lang="en-IE" dirty="0"/>
              <a:t>Avoid delegating financial decisions entirely to a partner; ensure you understand your own assets and rights. </a:t>
            </a:r>
          </a:p>
          <a:p>
            <a:pPr lvl="0"/>
            <a:r>
              <a:rPr lang="en-IE" dirty="0"/>
              <a:t>Seek </a:t>
            </a:r>
            <a:r>
              <a:rPr lang="en-IE" b="1" dirty="0"/>
              <a:t>professional advice</a:t>
            </a:r>
            <a:r>
              <a:rPr lang="en-IE" dirty="0"/>
              <a:t> for tailored strategies and confidence-building.</a:t>
            </a:r>
          </a:p>
          <a:p>
            <a:pPr marL="0" indent="0">
              <a:buNone/>
            </a:pPr>
            <a:endParaRPr lang="en-US" dirty="0"/>
          </a:p>
          <a:p>
            <a:endParaRPr lang="en-US" dirty="0"/>
          </a:p>
        </p:txBody>
      </p:sp>
      <p:sp>
        <p:nvSpPr>
          <p:cNvPr id="17" name="Rounded Rectangle 5">
            <a:extLst>
              <a:ext uri="{FF2B5EF4-FFF2-40B4-BE49-F238E27FC236}">
                <a16:creationId xmlns:a16="http://schemas.microsoft.com/office/drawing/2014/main" id="{56E8465D-AB8B-5D73-F189-48CD58935EF0}"/>
              </a:ext>
            </a:extLst>
          </p:cNvPr>
          <p:cNvSpPr/>
          <p:nvPr/>
        </p:nvSpPr>
        <p:spPr>
          <a:xfrm>
            <a:off x="1704812" y="8581705"/>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 name="Group 17">
            <a:extLst>
              <a:ext uri="{FF2B5EF4-FFF2-40B4-BE49-F238E27FC236}">
                <a16:creationId xmlns:a16="http://schemas.microsoft.com/office/drawing/2014/main" id="{3BE780BB-8F13-4409-BD86-0C4EE3ACFAC1}"/>
              </a:ext>
            </a:extLst>
          </p:cNvPr>
          <p:cNvGrpSpPr/>
          <p:nvPr/>
        </p:nvGrpSpPr>
        <p:grpSpPr>
          <a:xfrm>
            <a:off x="1942108" y="8378505"/>
            <a:ext cx="1408796" cy="406400"/>
            <a:chOff x="1597263" y="8431923"/>
            <a:chExt cx="1408796" cy="406400"/>
          </a:xfrm>
        </p:grpSpPr>
        <p:sp>
          <p:nvSpPr>
            <p:cNvPr id="19" name="Rectangle 18">
              <a:extLst>
                <a:ext uri="{FF2B5EF4-FFF2-40B4-BE49-F238E27FC236}">
                  <a16:creationId xmlns:a16="http://schemas.microsoft.com/office/drawing/2014/main" id="{28B072D0-6422-3D58-9F4B-C717C9BF3FCB}"/>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910FD3AD-3B69-6F60-A113-39873729D742}"/>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122">
              <a:extLst>
                <a:ext uri="{FF2B5EF4-FFF2-40B4-BE49-F238E27FC236}">
                  <a16:creationId xmlns:a16="http://schemas.microsoft.com/office/drawing/2014/main" id="{277CBE8C-6CC7-7D68-AD24-32C554796E3B}"/>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22" name="Oval 21">
              <a:extLst>
                <a:ext uri="{FF2B5EF4-FFF2-40B4-BE49-F238E27FC236}">
                  <a16:creationId xmlns:a16="http://schemas.microsoft.com/office/drawing/2014/main" id="{9B2CB2FB-B345-8CF2-FCE6-A0FD7213651B}"/>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aphic 37">
              <a:extLst>
                <a:ext uri="{FF2B5EF4-FFF2-40B4-BE49-F238E27FC236}">
                  <a16:creationId xmlns:a16="http://schemas.microsoft.com/office/drawing/2014/main" id="{452740F5-0DB8-340C-5CC2-77D74CAD0048}"/>
                </a:ext>
              </a:extLst>
            </p:cNvPr>
            <p:cNvGrpSpPr/>
            <p:nvPr/>
          </p:nvGrpSpPr>
          <p:grpSpPr>
            <a:xfrm>
              <a:off x="1707260" y="8524537"/>
              <a:ext cx="229440" cy="229437"/>
              <a:chOff x="3797784" y="3095426"/>
              <a:chExt cx="1030844" cy="1030831"/>
            </a:xfrm>
            <a:solidFill>
              <a:schemeClr val="bg1"/>
            </a:solidFill>
          </p:grpSpPr>
          <p:sp>
            <p:nvSpPr>
              <p:cNvPr id="24" name="Freeform 35">
                <a:extLst>
                  <a:ext uri="{FF2B5EF4-FFF2-40B4-BE49-F238E27FC236}">
                    <a16:creationId xmlns:a16="http://schemas.microsoft.com/office/drawing/2014/main" id="{851B8596-27F6-4583-B0D4-C7CE8F17CC92}"/>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25" name="Freeform 36">
                <a:extLst>
                  <a:ext uri="{FF2B5EF4-FFF2-40B4-BE49-F238E27FC236}">
                    <a16:creationId xmlns:a16="http://schemas.microsoft.com/office/drawing/2014/main" id="{50D91390-2623-73D8-DF18-50444E028140}"/>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26" name="Freeform 37">
                <a:extLst>
                  <a:ext uri="{FF2B5EF4-FFF2-40B4-BE49-F238E27FC236}">
                    <a16:creationId xmlns:a16="http://schemas.microsoft.com/office/drawing/2014/main" id="{47737D50-4C28-C5FB-CB15-FC0A6540F8A2}"/>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27" name="Freeform 38">
                <a:extLst>
                  <a:ext uri="{FF2B5EF4-FFF2-40B4-BE49-F238E27FC236}">
                    <a16:creationId xmlns:a16="http://schemas.microsoft.com/office/drawing/2014/main" id="{D9AA02B2-BAEE-3415-C1FC-1CD7A5C2D61C}"/>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28" name="Freeform 39">
                <a:extLst>
                  <a:ext uri="{FF2B5EF4-FFF2-40B4-BE49-F238E27FC236}">
                    <a16:creationId xmlns:a16="http://schemas.microsoft.com/office/drawing/2014/main" id="{63AF385E-36AD-C6F2-A3E5-EDCA4665BBB1}"/>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29" name="Text Placeholder 7">
            <a:extLst>
              <a:ext uri="{FF2B5EF4-FFF2-40B4-BE49-F238E27FC236}">
                <a16:creationId xmlns:a16="http://schemas.microsoft.com/office/drawing/2014/main" id="{7A70984D-0DF1-1B47-4CB7-5B4D969707F8}"/>
              </a:ext>
            </a:extLst>
          </p:cNvPr>
          <p:cNvSpPr txBox="1">
            <a:spLocks/>
          </p:cNvSpPr>
          <p:nvPr/>
        </p:nvSpPr>
        <p:spPr>
          <a:xfrm>
            <a:off x="2052105" y="8988105"/>
            <a:ext cx="4130331"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ct val="150000"/>
              </a:lnSpc>
              <a:buNone/>
            </a:pPr>
            <a:r>
              <a:rPr lang="en-US" dirty="0">
                <a:hlinkClick r:id="rId2"/>
              </a:rPr>
              <a:t>EIOP Planning for retirement video</a:t>
            </a:r>
          </a:p>
          <a:p>
            <a:pPr marL="0" indent="0">
              <a:lnSpc>
                <a:spcPct val="150000"/>
              </a:lnSpc>
              <a:buNone/>
            </a:pPr>
            <a:r>
              <a:rPr lang="en-US" dirty="0">
                <a:hlinkClick r:id="rId3"/>
              </a:rPr>
              <a:t>The Retirement Systems in the European Union</a:t>
            </a:r>
            <a:endParaRPr lang="en-US" dirty="0"/>
          </a:p>
          <a:p>
            <a:pPr marL="0" indent="0">
              <a:lnSpc>
                <a:spcPct val="150000"/>
              </a:lnSpc>
              <a:buNone/>
            </a:pPr>
            <a:r>
              <a:rPr lang="en-US" dirty="0">
                <a:hlinkClick r:id="rId4"/>
              </a:rPr>
              <a:t>Understanding EU Actions on pensions</a:t>
            </a:r>
            <a:endParaRPr lang="en-US" dirty="0"/>
          </a:p>
          <a:p>
            <a:pPr marL="0" indent="0">
              <a:lnSpc>
                <a:spcPct val="150000"/>
              </a:lnSpc>
              <a:buNone/>
            </a:pPr>
            <a:r>
              <a:rPr lang="en-GB" dirty="0">
                <a:hlinkClick r:id="rId5"/>
              </a:rPr>
              <a:t>Financial Security for Women in Retirement in Germany</a:t>
            </a:r>
            <a:endParaRPr lang="en-US" dirty="0"/>
          </a:p>
          <a:p>
            <a:pPr marL="0" indent="0">
              <a:lnSpc>
                <a:spcPct val="150000"/>
              </a:lnSpc>
              <a:buNone/>
            </a:pPr>
            <a:endParaRPr lang="en-US" dirty="0"/>
          </a:p>
        </p:txBody>
      </p:sp>
    </p:spTree>
    <p:extLst>
      <p:ext uri="{BB962C8B-B14F-4D97-AF65-F5344CB8AC3E}">
        <p14:creationId xmlns:p14="http://schemas.microsoft.com/office/powerpoint/2010/main" val="2294629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5CC23-8B0B-DC9C-0AD6-AEC25C956F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F252225-F023-CBAC-1EA3-700BA849C3B2}"/>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7278AB5E-B913-8979-1495-7F5511763C4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8F6DFAF6-F932-0F81-F59F-3A3782203FE7}"/>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BDA35735-168E-765A-0A8C-93529B83A78D}"/>
              </a:ext>
            </a:extLst>
          </p:cNvPr>
          <p:cNvSpPr>
            <a:spLocks noGrp="1"/>
          </p:cNvSpPr>
          <p:nvPr>
            <p:ph type="body" sz="quarter" idx="64"/>
          </p:nvPr>
        </p:nvSpPr>
        <p:spPr>
          <a:xfrm>
            <a:off x="1704813" y="1813810"/>
            <a:ext cx="3060000" cy="8120604"/>
          </a:xfrm>
        </p:spPr>
        <p:txBody>
          <a:bodyPr/>
          <a:lstStyle/>
          <a:p>
            <a:pPr marL="0" indent="0">
              <a:buNone/>
            </a:pPr>
            <a:r>
              <a:rPr lang="en-US" b="1" dirty="0">
                <a:solidFill>
                  <a:srgbClr val="D38CBC"/>
                </a:solidFill>
              </a:rPr>
              <a:t>Conduct a Needs Analysis to determine if you still need Life Insurance.</a:t>
            </a:r>
            <a:endParaRPr lang="en-US" sz="1400" b="1" dirty="0">
              <a:solidFill>
                <a:srgbClr val="D38CBC"/>
              </a:solidFill>
            </a:endParaRPr>
          </a:p>
          <a:p>
            <a:pPr marL="0" indent="0">
              <a:buNone/>
            </a:pPr>
            <a:endParaRPr lang="en-US" sz="1400" b="1" dirty="0">
              <a:solidFill>
                <a:srgbClr val="D38CBC"/>
              </a:solidFill>
            </a:endParaRPr>
          </a:p>
          <a:p>
            <a:pPr marL="0" indent="0">
              <a:buNone/>
            </a:pPr>
            <a:r>
              <a:rPr lang="en-US" b="1" dirty="0">
                <a:solidFill>
                  <a:srgbClr val="D38CBC"/>
                </a:solidFill>
              </a:rPr>
              <a:t>Key Questions to Ask Yourself</a:t>
            </a:r>
          </a:p>
          <a:p>
            <a:pPr marL="0" indent="0">
              <a:buNone/>
            </a:pPr>
            <a:endParaRPr lang="en-US" sz="1400" b="1" dirty="0">
              <a:solidFill>
                <a:srgbClr val="D38CBC"/>
              </a:solidFill>
            </a:endParaRPr>
          </a:p>
          <a:p>
            <a:pPr lvl="0"/>
            <a:r>
              <a:rPr lang="en-IE" dirty="0"/>
              <a:t>Do I have debts or dependents who need protection?</a:t>
            </a:r>
          </a:p>
          <a:p>
            <a:pPr lvl="0"/>
            <a:r>
              <a:rPr lang="en-IE" dirty="0"/>
              <a:t>Would my spouse lose pension income if I die?</a:t>
            </a:r>
          </a:p>
          <a:p>
            <a:pPr lvl="0"/>
            <a:r>
              <a:rPr lang="en-IE" dirty="0"/>
              <a:t>Do I want to leave an inheritance or cover estate taxes?</a:t>
            </a:r>
          </a:p>
          <a:p>
            <a:pPr lvl="0"/>
            <a:r>
              <a:rPr lang="en-IE" dirty="0"/>
              <a:t>Can my savings handle funeral and final expenses?</a:t>
            </a:r>
          </a:p>
          <a:p>
            <a:pPr lvl="0"/>
            <a:r>
              <a:rPr lang="en-IE" dirty="0"/>
              <a:t>Is the premium cost justified by the benefit?</a:t>
            </a:r>
          </a:p>
          <a:p>
            <a:pPr marL="0" indent="0">
              <a:buNone/>
            </a:pPr>
            <a:endParaRPr lang="en-US" dirty="0"/>
          </a:p>
          <a:p>
            <a:pPr marL="0" indent="0">
              <a:buNone/>
            </a:pPr>
            <a:r>
              <a:rPr lang="en-IE" b="1" dirty="0"/>
              <a:t>1. Current Financial Situation</a:t>
            </a:r>
          </a:p>
          <a:p>
            <a:r>
              <a:rPr lang="en-IE" dirty="0"/>
              <a:t>If you still have a mortgage, personal loans, or other liabilities, life insurance can prevent these from burdening your heirs.</a:t>
            </a:r>
          </a:p>
          <a:p>
            <a:r>
              <a:rPr lang="en-IE" dirty="0"/>
              <a:t>If there are family members (spouse, children, others) who rely on your income or pension, they would face financial hardship without you; coverage may still be needed. </a:t>
            </a:r>
          </a:p>
          <a:p>
            <a:r>
              <a:rPr lang="en-IE" dirty="0"/>
              <a:t>If your pension, savings, and investments are sufficient to cover living costs and final expenses, your need for life insurance decreases</a:t>
            </a:r>
          </a:p>
          <a:p>
            <a:endParaRPr lang="en-IE" dirty="0"/>
          </a:p>
          <a:p>
            <a:pPr marL="0" indent="0">
              <a:buNone/>
            </a:pPr>
            <a:r>
              <a:rPr lang="en-IE" b="1" dirty="0"/>
              <a:t>2. Review Existing Policies</a:t>
            </a:r>
          </a:p>
          <a:p>
            <a:r>
              <a:rPr lang="en-IE" dirty="0"/>
              <a:t>Premiums rise with age. If the policy is expensive and your financial obligations are minimal, consider reducing or cancelling coverage. </a:t>
            </a:r>
          </a:p>
          <a:p>
            <a:r>
              <a:rPr lang="en-GB" b="1" dirty="0"/>
              <a:t>Type of Policy:</a:t>
            </a:r>
          </a:p>
          <a:p>
            <a:pPr>
              <a:buFont typeface="Wingdings" panose="05000000000000000000" pitchFamily="2" charset="2"/>
              <a:buChar char="v"/>
            </a:pPr>
            <a:r>
              <a:rPr lang="en-GB" dirty="0"/>
              <a:t>Term Life: Often expires before or during retirement; may not be worth renewing unless you have short-term obligations.</a:t>
            </a:r>
          </a:p>
          <a:p>
            <a:pPr>
              <a:buFont typeface="Wingdings" panose="05000000000000000000" pitchFamily="2" charset="2"/>
              <a:buChar char="v"/>
            </a:pPr>
            <a:r>
              <a:rPr lang="en-GB" dirty="0"/>
              <a:t>Whole Life / Universal Life: Includes cash value; check tax implications before surrendering.</a:t>
            </a:r>
          </a:p>
          <a:p>
            <a:pPr>
              <a:buFont typeface="Wingdings" panose="05000000000000000000" pitchFamily="2" charset="2"/>
              <a:buChar char="v"/>
            </a:pPr>
            <a:endParaRPr lang="en-GB" dirty="0"/>
          </a:p>
          <a:p>
            <a:pPr marL="0" indent="0">
              <a:buNone/>
            </a:pPr>
            <a:r>
              <a:rPr lang="en-IE" b="1" dirty="0"/>
              <a:t>3. Define Your Goals for the Policy</a:t>
            </a:r>
            <a:endParaRPr lang="en-IE" dirty="0"/>
          </a:p>
          <a:p>
            <a:pPr lvl="0"/>
            <a:r>
              <a:rPr lang="en-IE" b="1" dirty="0"/>
              <a:t>Income Replacement</a:t>
            </a:r>
            <a:r>
              <a:rPr lang="en-IE" dirty="0"/>
              <a:t>: If you or your spouse depends on your earnings or pension, insurance can replace that income.</a:t>
            </a:r>
          </a:p>
          <a:p>
            <a:pPr lvl="0"/>
            <a:r>
              <a:rPr lang="en-IE" b="1" dirty="0"/>
              <a:t>Estate Planning</a:t>
            </a:r>
            <a:r>
              <a:rPr lang="en-IE" dirty="0"/>
              <a:t>: Life insurance can provide liquidity for taxes or inheritance planning, especially if you own property in multiple EU countries. </a:t>
            </a:r>
            <a:endParaRPr lang="en-IE" u="sng" dirty="0"/>
          </a:p>
          <a:p>
            <a:pPr lvl="0"/>
            <a:r>
              <a:rPr lang="en-IE" b="1" dirty="0"/>
              <a:t>Legacy or Charitable Giving</a:t>
            </a:r>
            <a:r>
              <a:rPr lang="en-IE" dirty="0"/>
              <a:t>: Some keep policies to leave a financial gift or donation.</a:t>
            </a:r>
          </a:p>
          <a:p>
            <a:pPr lvl="0"/>
            <a:r>
              <a:rPr lang="en-IE" b="1" dirty="0"/>
              <a:t>Final Expenses</a:t>
            </a:r>
            <a:r>
              <a:rPr lang="en-IE" dirty="0"/>
              <a:t>: A small policy can cover funeral and medical costs, avoiding stress for loved ones. </a:t>
            </a:r>
            <a:endParaRPr lang="en-GB" dirty="0"/>
          </a:p>
          <a:p>
            <a:endParaRPr lang="en-IE" dirty="0"/>
          </a:p>
          <a:p>
            <a:endParaRPr lang="en-IE" b="1" dirty="0"/>
          </a:p>
        </p:txBody>
      </p:sp>
      <p:sp>
        <p:nvSpPr>
          <p:cNvPr id="68" name="Rounded Rectangle 67">
            <a:extLst>
              <a:ext uri="{FF2B5EF4-FFF2-40B4-BE49-F238E27FC236}">
                <a16:creationId xmlns:a16="http://schemas.microsoft.com/office/drawing/2014/main" id="{8CC95B98-69F3-4C78-84A7-AD9635ABF6E0}"/>
              </a:ext>
            </a:extLst>
          </p:cNvPr>
          <p:cNvSpPr/>
          <p:nvPr/>
        </p:nvSpPr>
        <p:spPr>
          <a:xfrm>
            <a:off x="5005388" y="1821601"/>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39460BE7-C02C-81D7-B157-983B07D862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BBD2BC1F-F918-6140-641C-907F4DC874FC}"/>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61DB35E-2CDA-CA7F-517C-05D4F10BB634}"/>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F1B78F62-889A-30C7-9955-4E98932001E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28D6F50-8A03-5F36-1054-1A636D660B5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A6B2B37B-7C22-BA68-68B0-6C5DB08E158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476A6168-1A60-BE37-15E7-0E7AB79D05A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EB211D40-2031-DA55-7EF4-2FCAACFEED1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5C56BDCE-9067-1A47-18BE-43A84FC83704}"/>
              </a:ext>
            </a:extLst>
          </p:cNvPr>
          <p:cNvSpPr/>
          <p:nvPr/>
        </p:nvSpPr>
        <p:spPr>
          <a:xfrm>
            <a:off x="5005388" y="4188567"/>
            <a:ext cx="1981199" cy="2619256"/>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46A4176A-A874-321D-CD90-B9C74D82C72C}"/>
              </a:ext>
            </a:extLst>
          </p:cNvPr>
          <p:cNvSpPr txBox="1">
            <a:spLocks/>
          </p:cNvSpPr>
          <p:nvPr/>
        </p:nvSpPr>
        <p:spPr>
          <a:xfrm>
            <a:off x="5215915" y="208039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Try our Life Insurance Assessment Checklist </a:t>
            </a:r>
            <a:r>
              <a:rPr lang="en-US" dirty="0">
                <a:highlight>
                  <a:srgbClr val="FFFF00"/>
                </a:highlight>
              </a:rPr>
              <a:t>LINK </a:t>
            </a:r>
          </a:p>
          <a:p>
            <a:pPr marL="0" indent="0">
              <a:buNone/>
            </a:pPr>
            <a:r>
              <a:rPr lang="en-GB" dirty="0"/>
              <a:t>If most boxes are </a:t>
            </a:r>
            <a:r>
              <a:rPr lang="en-GB" b="1" dirty="0"/>
              <a:t>unchecked</a:t>
            </a:r>
            <a:r>
              <a:rPr lang="en-GB" dirty="0"/>
              <a:t>, you may no longer need life insurance. If several are </a:t>
            </a:r>
            <a:r>
              <a:rPr lang="en-GB" b="1" dirty="0"/>
              <a:t>checked</a:t>
            </a:r>
            <a:r>
              <a:rPr lang="en-GB" dirty="0"/>
              <a:t>, maintaining or adjusting coverage could be wise.</a:t>
            </a:r>
            <a:endParaRPr lang="en-US" dirty="0">
              <a:highlight>
                <a:srgbClr val="FFFF00"/>
              </a:highlight>
            </a:endParaRPr>
          </a:p>
          <a:p>
            <a:pPr marL="0" indent="0">
              <a:buNone/>
            </a:pPr>
            <a:endParaRPr lang="en-US" dirty="0"/>
          </a:p>
        </p:txBody>
      </p:sp>
      <p:sp>
        <p:nvSpPr>
          <p:cNvPr id="81" name="Text Placeholder 7">
            <a:extLst>
              <a:ext uri="{FF2B5EF4-FFF2-40B4-BE49-F238E27FC236}">
                <a16:creationId xmlns:a16="http://schemas.microsoft.com/office/drawing/2014/main" id="{BAB30658-0A78-1FAD-DD00-6F8B3A060CF0}"/>
              </a:ext>
            </a:extLst>
          </p:cNvPr>
          <p:cNvSpPr txBox="1">
            <a:spLocks/>
          </p:cNvSpPr>
          <p:nvPr/>
        </p:nvSpPr>
        <p:spPr>
          <a:xfrm>
            <a:off x="5215915" y="4571535"/>
            <a:ext cx="1642085"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dirty="0">
                <a:hlinkClick r:id="rId2"/>
              </a:rPr>
              <a:t>Life Insurance in Retirement: Do You Still Need It?</a:t>
            </a:r>
            <a:endParaRPr lang="en-US" dirty="0"/>
          </a:p>
          <a:p>
            <a:pPr marL="0" indent="0">
              <a:buNone/>
            </a:pPr>
            <a:endParaRPr lang="en-US" dirty="0"/>
          </a:p>
          <a:p>
            <a:pPr marL="0" indent="0">
              <a:buNone/>
            </a:pPr>
            <a:r>
              <a:rPr lang="en-IE" dirty="0">
                <a:hlinkClick r:id="rId3"/>
              </a:rPr>
              <a:t>Retiring abroad - Your Europe</a:t>
            </a:r>
            <a:endParaRPr lang="en-US" dirty="0"/>
          </a:p>
          <a:p>
            <a:pPr marL="0" indent="0">
              <a:buNone/>
            </a:pPr>
            <a:endParaRPr lang="en-US" dirty="0"/>
          </a:p>
          <a:p>
            <a:pPr marL="0" indent="0">
              <a:buNone/>
            </a:pPr>
            <a:r>
              <a:rPr lang="en-GB" dirty="0">
                <a:hlinkClick r:id="rId4"/>
              </a:rPr>
              <a:t>The Growing Protection Gap in European Insurance | BCG</a:t>
            </a:r>
            <a:r>
              <a:rPr lang="en-US" dirty="0"/>
              <a:t> </a:t>
            </a:r>
          </a:p>
          <a:p>
            <a:pPr marL="0" indent="0">
              <a:buNone/>
            </a:pPr>
            <a:endParaRPr lang="en-US" dirty="0"/>
          </a:p>
        </p:txBody>
      </p:sp>
      <p:grpSp>
        <p:nvGrpSpPr>
          <p:cNvPr id="116" name="Group 115">
            <a:extLst>
              <a:ext uri="{FF2B5EF4-FFF2-40B4-BE49-F238E27FC236}">
                <a16:creationId xmlns:a16="http://schemas.microsoft.com/office/drawing/2014/main" id="{9625DEA5-57D4-D3B7-8C21-81101EA4AF59}"/>
              </a:ext>
            </a:extLst>
          </p:cNvPr>
          <p:cNvGrpSpPr/>
          <p:nvPr/>
        </p:nvGrpSpPr>
        <p:grpSpPr>
          <a:xfrm>
            <a:off x="5126719" y="1601613"/>
            <a:ext cx="1387128" cy="406400"/>
            <a:chOff x="1997756" y="3611831"/>
            <a:chExt cx="1387128" cy="406400"/>
          </a:xfrm>
        </p:grpSpPr>
        <p:grpSp>
          <p:nvGrpSpPr>
            <p:cNvPr id="117" name="Group 116">
              <a:extLst>
                <a:ext uri="{FF2B5EF4-FFF2-40B4-BE49-F238E27FC236}">
                  <a16:creationId xmlns:a16="http://schemas.microsoft.com/office/drawing/2014/main" id="{32F8547C-63A8-2CC8-BF45-070E09671415}"/>
                </a:ext>
              </a:extLst>
            </p:cNvPr>
            <p:cNvGrpSpPr/>
            <p:nvPr/>
          </p:nvGrpSpPr>
          <p:grpSpPr>
            <a:xfrm>
              <a:off x="1997756" y="3611831"/>
              <a:ext cx="1387128" cy="406400"/>
              <a:chOff x="1590175" y="6032510"/>
              <a:chExt cx="1387128" cy="406400"/>
            </a:xfrm>
          </p:grpSpPr>
          <p:sp>
            <p:nvSpPr>
              <p:cNvPr id="125" name="Rectangle 124">
                <a:extLst>
                  <a:ext uri="{FF2B5EF4-FFF2-40B4-BE49-F238E27FC236}">
                    <a16:creationId xmlns:a16="http://schemas.microsoft.com/office/drawing/2014/main" id="{1D40D6EB-AAE3-DD83-FC85-1409C04AC2E5}"/>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37025CB3-6557-DB5C-4AE1-6708332EB104}"/>
                  </a:ext>
                </a:extLst>
              </p:cNvPr>
              <p:cNvSpPr/>
              <p:nvPr/>
            </p:nvSpPr>
            <p:spPr>
              <a:xfrm>
                <a:off x="1784139" y="6092546"/>
                <a:ext cx="810205"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D3E9154C-2FB6-84A2-4639-B0D68EBB5AA7}"/>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128" name="Oval 127">
                <a:extLst>
                  <a:ext uri="{FF2B5EF4-FFF2-40B4-BE49-F238E27FC236}">
                    <a16:creationId xmlns:a16="http://schemas.microsoft.com/office/drawing/2014/main" id="{29A370D8-439F-D3FA-EC84-1FE1A6BBC71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183E672C-323B-5B49-B0BE-422130FA5F38}"/>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8" name="Group 117">
              <a:extLst>
                <a:ext uri="{FF2B5EF4-FFF2-40B4-BE49-F238E27FC236}">
                  <a16:creationId xmlns:a16="http://schemas.microsoft.com/office/drawing/2014/main" id="{5BEDDDAF-AB04-A12B-DE98-3EF07BF83CF6}"/>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E45DC61B-09C2-79AE-D2A4-F28C09F2C9D1}"/>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26EF7409-FA05-FD85-52FD-4BB0345EDDF3}"/>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A662558B-5BD0-558B-49B9-0B86BF2AD58E}"/>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A1738050-3343-65B0-3698-BF4AE66C25C1}"/>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BC6D0D10-3274-3920-4927-EE2B3640D260}"/>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20" name="Oval Callout 119">
                <a:extLst>
                  <a:ext uri="{FF2B5EF4-FFF2-40B4-BE49-F238E27FC236}">
                    <a16:creationId xmlns:a16="http://schemas.microsoft.com/office/drawing/2014/main" id="{8463F1DA-BE00-38FB-7CA8-9F9AB8933AB1}"/>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30" name="Group 129">
            <a:extLst>
              <a:ext uri="{FF2B5EF4-FFF2-40B4-BE49-F238E27FC236}">
                <a16:creationId xmlns:a16="http://schemas.microsoft.com/office/drawing/2014/main" id="{0DB67B85-557F-341F-EE2C-45D9F36BF484}"/>
              </a:ext>
            </a:extLst>
          </p:cNvPr>
          <p:cNvGrpSpPr/>
          <p:nvPr/>
        </p:nvGrpSpPr>
        <p:grpSpPr>
          <a:xfrm>
            <a:off x="5101910" y="4039575"/>
            <a:ext cx="1323705" cy="406400"/>
            <a:chOff x="1972947" y="5649738"/>
            <a:chExt cx="1323705" cy="406400"/>
          </a:xfrm>
        </p:grpSpPr>
        <p:sp>
          <p:nvSpPr>
            <p:cNvPr id="131" name="Rectangle 130">
              <a:extLst>
                <a:ext uri="{FF2B5EF4-FFF2-40B4-BE49-F238E27FC236}">
                  <a16:creationId xmlns:a16="http://schemas.microsoft.com/office/drawing/2014/main" id="{B55CB9EE-09C8-1362-CC87-B53BAE9A38E8}"/>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DB453C46-B4FA-FABA-32C1-B3B9B85A4C10}"/>
                </a:ext>
              </a:extLst>
            </p:cNvPr>
            <p:cNvSpPr/>
            <p:nvPr/>
          </p:nvSpPr>
          <p:spPr>
            <a:xfrm>
              <a:off x="2166912" y="5709774"/>
              <a:ext cx="1105678"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A53CBD40-0358-DE8E-AC19-25528A3B6457}"/>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134" name="Oval 133">
              <a:extLst>
                <a:ext uri="{FF2B5EF4-FFF2-40B4-BE49-F238E27FC236}">
                  <a16:creationId xmlns:a16="http://schemas.microsoft.com/office/drawing/2014/main" id="{700ED3CC-4427-D6F9-1FED-867666BDAC0B}"/>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A25D7E7E-D3D1-64C8-A49C-5E37ED0DBAC8}"/>
                </a:ext>
              </a:extLst>
            </p:cNvPr>
            <p:cNvGrpSpPr/>
            <p:nvPr/>
          </p:nvGrpSpPr>
          <p:grpSpPr>
            <a:xfrm>
              <a:off x="2129148" y="5732950"/>
              <a:ext cx="100039" cy="80347"/>
              <a:chOff x="6027918" y="2862443"/>
              <a:chExt cx="449884" cy="361328"/>
            </a:xfrm>
            <a:solidFill>
              <a:schemeClr val="bg1"/>
            </a:solidFill>
          </p:grpSpPr>
          <p:sp>
            <p:nvSpPr>
              <p:cNvPr id="137" name="Freeform 136">
                <a:extLst>
                  <a:ext uri="{FF2B5EF4-FFF2-40B4-BE49-F238E27FC236}">
                    <a16:creationId xmlns:a16="http://schemas.microsoft.com/office/drawing/2014/main" id="{2638E9DD-0925-5DAB-2520-BC8C05780C4C}"/>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1DF5D2B4-8F26-D36A-EEF6-9AF96BFC29A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67F8F395-7FEC-C080-3FAC-85C70929048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F5199148-349C-3D6B-48BB-66966CED6670}"/>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19" name="Straight Connector 18">
            <a:extLst>
              <a:ext uri="{FF2B5EF4-FFF2-40B4-BE49-F238E27FC236}">
                <a16:creationId xmlns:a16="http://schemas.microsoft.com/office/drawing/2014/main" id="{AF7A61B0-E8D2-C5A1-17E8-E3D747B3B07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D32C844D-453F-4405-2965-704224F20F57}"/>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1C877880-8897-CD29-1372-C4B6D812953C}"/>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214403D5-233D-5990-DA3C-19B83CBBE67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1305891-5D02-A8A5-F3DE-0F499629758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BC35F338-CAC0-0ED4-ED4D-D838C10611B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D3CD276-9D72-B8EF-7BA8-6936772AADC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FBC61D01-27ED-F49F-FBF6-C63F359B57B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7D6D6221-EF2F-E4A7-4210-6BAFACE6380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A0B7F737-7F24-DC34-EAD7-B96FBD4A315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9169B2C-731F-B4F0-D1E0-AC4882870C9E}"/>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Freeform 60">
            <a:extLst>
              <a:ext uri="{FF2B5EF4-FFF2-40B4-BE49-F238E27FC236}">
                <a16:creationId xmlns:a16="http://schemas.microsoft.com/office/drawing/2014/main" id="{2ADC1902-735C-8C24-9ACC-CA376BCCB5CC}"/>
              </a:ext>
            </a:extLst>
          </p:cNvPr>
          <p:cNvSpPr/>
          <p:nvPr/>
        </p:nvSpPr>
        <p:spPr>
          <a:xfrm>
            <a:off x="5212272" y="4122787"/>
            <a:ext cx="229440" cy="229437"/>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solidFill>
            <a:schemeClr val="bg1"/>
          </a:solidFill>
          <a:ln w="9502" cap="flat">
            <a:noFill/>
            <a:prstDash val="solid"/>
            <a:miter/>
          </a:ln>
        </p:spPr>
        <p:txBody>
          <a:bodyPr rtlCol="0" anchor="ctr"/>
          <a:lstStyle/>
          <a:p>
            <a:endParaRPr lang="en-US" dirty="0"/>
          </a:p>
        </p:txBody>
      </p:sp>
    </p:spTree>
    <p:extLst>
      <p:ext uri="{BB962C8B-B14F-4D97-AF65-F5344CB8AC3E}">
        <p14:creationId xmlns:p14="http://schemas.microsoft.com/office/powerpoint/2010/main" val="31286456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2A28C0D-35F0-1F56-36C0-8EC909A787C9}"/>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B1D9E89A-4F31-E314-E860-E751DDB7EE94}"/>
              </a:ext>
            </a:extLst>
          </p:cNvPr>
          <p:cNvSpPr>
            <a:spLocks noGrp="1"/>
          </p:cNvSpPr>
          <p:nvPr>
            <p:ph type="body" sz="quarter" idx="50"/>
          </p:nvPr>
        </p:nvSpPr>
        <p:spPr/>
        <p:txBody>
          <a:bodyPr/>
          <a:lstStyle/>
          <a:p>
            <a:endParaRPr lang="en-IE"/>
          </a:p>
        </p:txBody>
      </p:sp>
      <p:sp>
        <p:nvSpPr>
          <p:cNvPr id="5" name="Text Placeholder 4">
            <a:extLst>
              <a:ext uri="{FF2B5EF4-FFF2-40B4-BE49-F238E27FC236}">
                <a16:creationId xmlns:a16="http://schemas.microsoft.com/office/drawing/2014/main" id="{0947AC20-4E41-9FAD-E330-F771272D9E52}"/>
              </a:ext>
            </a:extLst>
          </p:cNvPr>
          <p:cNvSpPr>
            <a:spLocks noGrp="1"/>
          </p:cNvSpPr>
          <p:nvPr>
            <p:ph type="body" sz="quarter" idx="64"/>
          </p:nvPr>
        </p:nvSpPr>
        <p:spPr>
          <a:xfrm>
            <a:off x="1666020" y="1467097"/>
            <a:ext cx="5238428" cy="8400082"/>
          </a:xfrm>
        </p:spPr>
        <p:txBody>
          <a:bodyPr/>
          <a:lstStyle/>
          <a:p>
            <a:pPr marL="0" indent="0">
              <a:buNone/>
            </a:pPr>
            <a:r>
              <a:rPr lang="en-IE" sz="1400" b="1" dirty="0">
                <a:solidFill>
                  <a:srgbClr val="D38CBC"/>
                </a:solidFill>
              </a:rPr>
              <a:t>Recognising Red Flags In Insurance Marketing To Seniors.</a:t>
            </a:r>
          </a:p>
          <a:p>
            <a:pPr marL="0" indent="0">
              <a:buNone/>
            </a:pPr>
            <a:endParaRPr lang="en-IE" sz="1400" b="1" dirty="0">
              <a:solidFill>
                <a:srgbClr val="D38CBC"/>
              </a:solidFill>
            </a:endParaRPr>
          </a:p>
          <a:p>
            <a:pPr>
              <a:lnSpc>
                <a:spcPct val="107000"/>
              </a:lnSpc>
              <a:spcAft>
                <a:spcPts val="800"/>
              </a:spcAft>
              <a:buNone/>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Common Red Flags in Insurance Offers</a:t>
            </a:r>
            <a:endParaRPr lang="en-IE" sz="1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None/>
              <a:tabLst>
                <a:tab pos="457200" algn="l"/>
              </a:tabLst>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1. Unsolicited Contact</a:t>
            </a:r>
            <a:endParaRPr lang="en-IE" b="1" kern="100" dirty="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Calls, emails, or texts claiming to be from Medicare, Social Welfare, or an unknown insurer.</a:t>
            </a: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Legitimate agencies rarely initiate contact without prior consent. </a:t>
            </a:r>
            <a:endParaRPr lang="en-IE" sz="11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tabLst>
                <a:tab pos="457200" algn="l"/>
              </a:tabLst>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2. Pressure to Act Immediately</a:t>
            </a: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Phrases like </a:t>
            </a:r>
            <a:r>
              <a:rPr lang="en-IE" sz="1100" i="1" kern="100" dirty="0">
                <a:effectLst/>
                <a:latin typeface="Calibri" panose="020F0502020204030204" pitchFamily="34" charset="0"/>
                <a:ea typeface="Calibri" panose="020F0502020204030204" pitchFamily="34" charset="0"/>
                <a:cs typeface="Times New Roman" panose="02020603050405020304" pitchFamily="18" charset="0"/>
              </a:rPr>
              <a:t>“Sign up today or lose coverage”</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 or </a:t>
            </a:r>
            <a:r>
              <a:rPr lang="en-IE" sz="1100" i="1" kern="100" dirty="0">
                <a:effectLst/>
                <a:latin typeface="Calibri" panose="020F0502020204030204" pitchFamily="34" charset="0"/>
                <a:ea typeface="Calibri" panose="020F0502020204030204" pitchFamily="34" charset="0"/>
                <a:cs typeface="Times New Roman" panose="02020603050405020304" pitchFamily="18" charset="0"/>
              </a:rPr>
              <a:t>“Limited-time offer”</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Real insurers allow time for review and comparison. </a:t>
            </a:r>
            <a:endParaRPr lang="en-IE" sz="11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tabLst>
                <a:tab pos="457200" algn="l"/>
              </a:tabLst>
            </a:pPr>
            <a:r>
              <a:rPr lang="en-IE" b="1" kern="100" dirty="0">
                <a:ea typeface="Calibri" panose="020F0502020204030204" pitchFamily="34" charset="0"/>
                <a:cs typeface="Times New Roman" panose="02020603050405020304" pitchFamily="18" charset="0"/>
              </a:rPr>
              <a:t>3. </a:t>
            </a: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Requests for Sensitive Information</a:t>
            </a:r>
            <a:endParaRPr lang="en-IE" b="1" kern="100" dirty="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E" kern="100" dirty="0">
                <a:ea typeface="Calibri" panose="020F0502020204030204" pitchFamily="34" charset="0"/>
                <a:cs typeface="Times New Roman" panose="02020603050405020304" pitchFamily="18" charset="0"/>
              </a:rPr>
              <a:t>Government ID</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 number,  bank details etc over phone/email.</a:t>
            </a: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Official entities never ask for these details unsolicited</a:t>
            </a:r>
          </a:p>
          <a:p>
            <a:pPr marL="0" lvl="0" indent="0">
              <a:lnSpc>
                <a:spcPct val="107000"/>
              </a:lnSpc>
              <a:spcAft>
                <a:spcPts val="800"/>
              </a:spcAft>
              <a:buNone/>
              <a:tabLst>
                <a:tab pos="457200" algn="l"/>
              </a:tabLst>
            </a:pP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4. Promises of “Free” or Unrealistic Benefits</a:t>
            </a:r>
            <a:endParaRPr lang="en-IE" b="1" kern="100" dirty="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Offers of free coverage, cash rewards, or benefits that sound too good to be true.</a:t>
            </a: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These often hide high fees or poor coverage. </a:t>
            </a:r>
          </a:p>
          <a:p>
            <a:pPr marL="0" indent="0">
              <a:lnSpc>
                <a:spcPct val="107000"/>
              </a:lnSpc>
              <a:spcAft>
                <a:spcPts val="800"/>
              </a:spcAft>
              <a:buNone/>
              <a:tabLst>
                <a:tab pos="457200" algn="l"/>
              </a:tabLst>
            </a:pPr>
            <a:r>
              <a:rPr lang="en-IE" b="1" kern="100" dirty="0">
                <a:ea typeface="Calibri" panose="020F0502020204030204" pitchFamily="34" charset="0"/>
                <a:cs typeface="Times New Roman" panose="02020603050405020304" pitchFamily="18" charset="0"/>
              </a:rPr>
              <a:t>5. </a:t>
            </a: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Vague or Unprofessional Communication</a:t>
            </a:r>
            <a:endParaRPr lang="en-IE" b="1" kern="100" dirty="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Poor grammar, missing logos, generic email addresses (e.g., </a:t>
            </a:r>
            <a:r>
              <a:rPr lang="en-IE" sz="11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2"/>
              </a:rPr>
              <a:t>info@gmail.com</a:t>
            </a: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Aft>
                <a:spcPts val="800"/>
              </a:spcAft>
              <a:buNone/>
              <a:tabLst>
                <a:tab pos="457200" algn="l"/>
              </a:tabLst>
            </a:pPr>
            <a:r>
              <a:rPr lang="en-IE" b="1" kern="100" dirty="0">
                <a:ea typeface="Calibri" panose="020F0502020204030204" pitchFamily="34" charset="0"/>
                <a:cs typeface="Times New Roman" panose="02020603050405020304" pitchFamily="18" charset="0"/>
              </a:rPr>
              <a:t>6. </a:t>
            </a:r>
            <a:r>
              <a:rPr lang="en-IE" sz="1100" b="1" kern="100" dirty="0">
                <a:effectLst/>
                <a:latin typeface="Calibri" panose="020F0502020204030204" pitchFamily="34" charset="0"/>
                <a:ea typeface="Calibri" panose="020F0502020204030204" pitchFamily="34" charset="0"/>
                <a:cs typeface="Times New Roman" panose="02020603050405020304" pitchFamily="18" charset="0"/>
              </a:rPr>
              <a:t>Door-to-Door or High-Pressure Sales</a:t>
            </a:r>
            <a:endParaRPr lang="en-IE" b="1" kern="100" dirty="0">
              <a:ea typeface="Calibri" panose="020F0502020204030204" pitchFamily="34" charset="0"/>
              <a:cs typeface="Times New Roman" panose="02020603050405020304" pitchFamily="18" charset="0"/>
            </a:endParaRPr>
          </a:p>
          <a:p>
            <a:pPr>
              <a:lnSpc>
                <a:spcPct val="107000"/>
              </a:lnSpc>
              <a:spcAft>
                <a:spcPts val="800"/>
              </a:spcAft>
              <a:tabLst>
                <a:tab pos="457200" algn="l"/>
              </a:tabLst>
            </a:pPr>
            <a:r>
              <a:rPr lang="en-IE" sz="1100" kern="100" dirty="0">
                <a:effectLst/>
                <a:latin typeface="Calibri" panose="020F0502020204030204" pitchFamily="34" charset="0"/>
                <a:ea typeface="Calibri" panose="020F0502020204030204" pitchFamily="34" charset="0"/>
                <a:cs typeface="Times New Roman" panose="02020603050405020304" pitchFamily="18" charset="0"/>
              </a:rPr>
              <a:t>Aggressive tactics or refusal to provide written details.</a:t>
            </a:r>
          </a:p>
          <a:p>
            <a:pPr>
              <a:lnSpc>
                <a:spcPct val="107000"/>
              </a:lnSpc>
              <a:spcAft>
                <a:spcPts val="800"/>
              </a:spcAft>
              <a:tabLst>
                <a:tab pos="457200" algn="l"/>
              </a:tabLst>
            </a:pPr>
            <a:r>
              <a:rPr lang="en-IE" sz="1100" dirty="0">
                <a:effectLst/>
                <a:latin typeface="Calibri" panose="020F0502020204030204" pitchFamily="34" charset="0"/>
                <a:ea typeface="Calibri" panose="020F0502020204030204" pitchFamily="34" charset="0"/>
                <a:cs typeface="Times New Roman" panose="02020603050405020304" pitchFamily="18" charset="0"/>
              </a:rPr>
              <a:t>Always verify credentials via official registers</a:t>
            </a:r>
          </a:p>
          <a:p>
            <a:pPr>
              <a:lnSpc>
                <a:spcPct val="107000"/>
              </a:lnSpc>
              <a:spcAft>
                <a:spcPts val="800"/>
              </a:spcAft>
              <a:tabLst>
                <a:tab pos="457200" algn="l"/>
              </a:tabLst>
            </a:pPr>
            <a:endParaRPr lang="en-IE" b="1" dirty="0">
              <a:solidFill>
                <a:srgbClr val="D38CBC"/>
              </a:solidFill>
              <a:ea typeface="Calibri" panose="020F0502020204030204" pitchFamily="34" charset="0"/>
              <a:cs typeface="Times New Roman" panose="02020603050405020304" pitchFamily="18" charset="0"/>
            </a:endParaRPr>
          </a:p>
          <a:p>
            <a:pPr marL="0" indent="0">
              <a:buNone/>
            </a:pPr>
            <a:r>
              <a:rPr lang="en-IE" b="1" dirty="0"/>
              <a:t>How to Protect Yourself</a:t>
            </a:r>
          </a:p>
          <a:p>
            <a:pPr marL="0" indent="0">
              <a:buNone/>
            </a:pPr>
            <a:endParaRPr lang="en-IE" dirty="0"/>
          </a:p>
          <a:p>
            <a:pPr lvl="0">
              <a:lnSpc>
                <a:spcPct val="150000"/>
              </a:lnSpc>
            </a:pPr>
            <a:r>
              <a:rPr lang="en-IE" b="1" dirty="0"/>
              <a:t>Verify the Source</a:t>
            </a:r>
            <a:r>
              <a:rPr lang="en-IE" dirty="0"/>
              <a:t>: Call your insurer or Welfare office using official numbers.</a:t>
            </a:r>
          </a:p>
          <a:p>
            <a:pPr lvl="0">
              <a:lnSpc>
                <a:spcPct val="150000"/>
              </a:lnSpc>
            </a:pPr>
            <a:r>
              <a:rPr lang="en-IE" b="1" dirty="0"/>
              <a:t>Never Sign Under Pressure</a:t>
            </a:r>
            <a:r>
              <a:rPr lang="en-IE" dirty="0"/>
              <a:t>: Take time to review with a trusted advisor.</a:t>
            </a:r>
          </a:p>
          <a:p>
            <a:pPr lvl="0">
              <a:lnSpc>
                <a:spcPct val="150000"/>
              </a:lnSpc>
            </a:pPr>
            <a:r>
              <a:rPr lang="en-IE" b="1" dirty="0"/>
              <a:t>Check Licensing</a:t>
            </a:r>
            <a:r>
              <a:rPr lang="en-IE" dirty="0"/>
              <a:t>: Use national registers for insurance intermediaries.</a:t>
            </a:r>
          </a:p>
          <a:p>
            <a:pPr lvl="0">
              <a:lnSpc>
                <a:spcPct val="150000"/>
              </a:lnSpc>
            </a:pPr>
            <a:r>
              <a:rPr lang="en-IE" b="1" dirty="0"/>
              <a:t>Keep Personal Data Private</a:t>
            </a:r>
            <a:r>
              <a:rPr lang="en-IE" dirty="0"/>
              <a:t>: Share only with verified providers.</a:t>
            </a:r>
          </a:p>
          <a:p>
            <a:pPr>
              <a:lnSpc>
                <a:spcPct val="150000"/>
              </a:lnSpc>
            </a:pPr>
            <a:r>
              <a:rPr lang="en-IE" b="1" dirty="0"/>
              <a:t>Report Suspicious Activity</a:t>
            </a:r>
            <a:r>
              <a:rPr lang="en-IE" dirty="0"/>
              <a:t>: Contact local consumer protection agencies or Police.</a:t>
            </a:r>
            <a:endParaRPr lang="en-IE" sz="1400" b="1" dirty="0">
              <a:solidFill>
                <a:srgbClr val="D38CBC"/>
              </a:solidFill>
            </a:endParaRPr>
          </a:p>
          <a:p>
            <a:pPr marL="0" indent="0">
              <a:buNone/>
            </a:pPr>
            <a:endParaRPr lang="en-IE" dirty="0"/>
          </a:p>
        </p:txBody>
      </p:sp>
      <p:grpSp>
        <p:nvGrpSpPr>
          <p:cNvPr id="6" name="Graphic 2">
            <a:extLst>
              <a:ext uri="{FF2B5EF4-FFF2-40B4-BE49-F238E27FC236}">
                <a16:creationId xmlns:a16="http://schemas.microsoft.com/office/drawing/2014/main" id="{1CE2E00B-E1AF-0DDC-07CE-A0FA589D249E}"/>
              </a:ext>
            </a:extLst>
          </p:cNvPr>
          <p:cNvGrpSpPr/>
          <p:nvPr/>
        </p:nvGrpSpPr>
        <p:grpSpPr>
          <a:xfrm>
            <a:off x="973372" y="543749"/>
            <a:ext cx="594171" cy="758066"/>
            <a:chOff x="5321116" y="858896"/>
            <a:chExt cx="888315" cy="1133345"/>
          </a:xfrm>
          <a:solidFill>
            <a:srgbClr val="D38CBC"/>
          </a:solidFill>
        </p:grpSpPr>
        <p:sp>
          <p:nvSpPr>
            <p:cNvPr id="7" name="Freeform 5">
              <a:extLst>
                <a:ext uri="{FF2B5EF4-FFF2-40B4-BE49-F238E27FC236}">
                  <a16:creationId xmlns:a16="http://schemas.microsoft.com/office/drawing/2014/main" id="{CDCD3D20-A423-48B1-9789-DB996590E3D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 name="Freeform 8">
              <a:extLst>
                <a:ext uri="{FF2B5EF4-FFF2-40B4-BE49-F238E27FC236}">
                  <a16:creationId xmlns:a16="http://schemas.microsoft.com/office/drawing/2014/main" id="{FDBC9997-25D0-99FE-C520-E2E39DF858EA}"/>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9">
              <a:extLst>
                <a:ext uri="{FF2B5EF4-FFF2-40B4-BE49-F238E27FC236}">
                  <a16:creationId xmlns:a16="http://schemas.microsoft.com/office/drawing/2014/main" id="{63E78FF0-659B-843F-D045-AA4004C7C4D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10">
              <a:extLst>
                <a:ext uri="{FF2B5EF4-FFF2-40B4-BE49-F238E27FC236}">
                  <a16:creationId xmlns:a16="http://schemas.microsoft.com/office/drawing/2014/main" id="{CA62F252-4851-4502-48FD-F82482BFB28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1">
              <a:extLst>
                <a:ext uri="{FF2B5EF4-FFF2-40B4-BE49-F238E27FC236}">
                  <a16:creationId xmlns:a16="http://schemas.microsoft.com/office/drawing/2014/main" id="{0B1E15A0-8D03-5614-9815-50DB11CD745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2">
              <a:extLst>
                <a:ext uri="{FF2B5EF4-FFF2-40B4-BE49-F238E27FC236}">
                  <a16:creationId xmlns:a16="http://schemas.microsoft.com/office/drawing/2014/main" id="{EE4472CF-9A2C-C7D0-88E3-0189031A5699}"/>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3">
              <a:extLst>
                <a:ext uri="{FF2B5EF4-FFF2-40B4-BE49-F238E27FC236}">
                  <a16:creationId xmlns:a16="http://schemas.microsoft.com/office/drawing/2014/main" id="{DD3D1AA4-96F0-D2FE-C1CD-7E7ADD506572}"/>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4">
              <a:extLst>
                <a:ext uri="{FF2B5EF4-FFF2-40B4-BE49-F238E27FC236}">
                  <a16:creationId xmlns:a16="http://schemas.microsoft.com/office/drawing/2014/main" id="{BAC99E3B-3C8F-4803-A4C0-2BD587B253B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5">
              <a:extLst>
                <a:ext uri="{FF2B5EF4-FFF2-40B4-BE49-F238E27FC236}">
                  <a16:creationId xmlns:a16="http://schemas.microsoft.com/office/drawing/2014/main" id="{58BEFBD7-A8BC-B762-D118-FA162B50479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6" name="Text Placeholder 6">
            <a:extLst>
              <a:ext uri="{FF2B5EF4-FFF2-40B4-BE49-F238E27FC236}">
                <a16:creationId xmlns:a16="http://schemas.microsoft.com/office/drawing/2014/main" id="{CECFD131-8C86-9F96-2F7B-D6411A99D59C}"/>
              </a:ext>
            </a:extLst>
          </p:cNvPr>
          <p:cNvSpPr>
            <a:spLocks noGrp="1"/>
          </p:cNvSpPr>
          <p:nvPr>
            <p:ph type="body" sz="quarter" idx="61"/>
          </p:nvPr>
        </p:nvSpPr>
        <p:spPr>
          <a:xfrm>
            <a:off x="1704975" y="623888"/>
            <a:ext cx="5284788" cy="722312"/>
          </a:xfrm>
        </p:spPr>
        <p:txBody>
          <a:bodyPr/>
          <a:lstStyle/>
          <a:p>
            <a:r>
              <a:rPr lang="en-US" dirty="0"/>
              <a:t>Women in Late Career</a:t>
            </a:r>
          </a:p>
        </p:txBody>
      </p:sp>
      <p:sp>
        <p:nvSpPr>
          <p:cNvPr id="4" name="Rounded Rectangle 67">
            <a:extLst>
              <a:ext uri="{FF2B5EF4-FFF2-40B4-BE49-F238E27FC236}">
                <a16:creationId xmlns:a16="http://schemas.microsoft.com/office/drawing/2014/main" id="{8012835A-D12E-CB25-AA0E-D583579AFB74}"/>
              </a:ext>
            </a:extLst>
          </p:cNvPr>
          <p:cNvSpPr/>
          <p:nvPr/>
        </p:nvSpPr>
        <p:spPr>
          <a:xfrm>
            <a:off x="1567543" y="9224716"/>
            <a:ext cx="5231219" cy="9923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1100" dirty="0"/>
              <a:t>2025cybersecurityolderadulttoolkitupdated_en.pdf</a:t>
            </a:r>
            <a:endParaRPr lang="en-US" sz="1100" dirty="0"/>
          </a:p>
        </p:txBody>
      </p:sp>
      <p:grpSp>
        <p:nvGrpSpPr>
          <p:cNvPr id="28" name="Group 27">
            <a:extLst>
              <a:ext uri="{FF2B5EF4-FFF2-40B4-BE49-F238E27FC236}">
                <a16:creationId xmlns:a16="http://schemas.microsoft.com/office/drawing/2014/main" id="{9FC9D136-13B3-2FFE-C2E0-9E93DAC5A705}"/>
              </a:ext>
            </a:extLst>
          </p:cNvPr>
          <p:cNvGrpSpPr/>
          <p:nvPr/>
        </p:nvGrpSpPr>
        <p:grpSpPr>
          <a:xfrm>
            <a:off x="1704975" y="9021516"/>
            <a:ext cx="1353453" cy="406400"/>
            <a:chOff x="1972947" y="5649738"/>
            <a:chExt cx="1353453" cy="406400"/>
          </a:xfrm>
        </p:grpSpPr>
        <p:sp>
          <p:nvSpPr>
            <p:cNvPr id="29" name="Rectangle 28">
              <a:extLst>
                <a:ext uri="{FF2B5EF4-FFF2-40B4-BE49-F238E27FC236}">
                  <a16:creationId xmlns:a16="http://schemas.microsoft.com/office/drawing/2014/main" id="{1D12E276-E40F-D694-CFA7-B4649857044B}"/>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35FE9CB8-654E-E832-6957-BE56E428E62D}"/>
                </a:ext>
              </a:extLst>
            </p:cNvPr>
            <p:cNvSpPr/>
            <p:nvPr/>
          </p:nvSpPr>
          <p:spPr>
            <a:xfrm>
              <a:off x="2166912" y="5709774"/>
              <a:ext cx="1105678"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122">
              <a:extLst>
                <a:ext uri="{FF2B5EF4-FFF2-40B4-BE49-F238E27FC236}">
                  <a16:creationId xmlns:a16="http://schemas.microsoft.com/office/drawing/2014/main" id="{75D37683-8817-F6B8-F239-61E56CCACBC3}"/>
                </a:ext>
              </a:extLst>
            </p:cNvPr>
            <p:cNvSpPr txBox="1">
              <a:spLocks/>
            </p:cNvSpPr>
            <p:nvPr/>
          </p:nvSpPr>
          <p:spPr>
            <a:xfrm>
              <a:off x="2364155" y="5713467"/>
              <a:ext cx="96224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32" name="Oval 31">
              <a:extLst>
                <a:ext uri="{FF2B5EF4-FFF2-40B4-BE49-F238E27FC236}">
                  <a16:creationId xmlns:a16="http://schemas.microsoft.com/office/drawing/2014/main" id="{5EAA1A56-03B9-FC33-2945-FBBE805A69AD}"/>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aphic 37">
              <a:extLst>
                <a:ext uri="{FF2B5EF4-FFF2-40B4-BE49-F238E27FC236}">
                  <a16:creationId xmlns:a16="http://schemas.microsoft.com/office/drawing/2014/main" id="{20A159C0-D591-430A-A4FA-72B44307BFEE}"/>
                </a:ext>
              </a:extLst>
            </p:cNvPr>
            <p:cNvGrpSpPr/>
            <p:nvPr/>
          </p:nvGrpSpPr>
          <p:grpSpPr>
            <a:xfrm>
              <a:off x="2064622" y="5732952"/>
              <a:ext cx="229999" cy="229698"/>
              <a:chOff x="5737725" y="2862443"/>
              <a:chExt cx="1034323" cy="1032970"/>
            </a:xfrm>
            <a:solidFill>
              <a:schemeClr val="bg1"/>
            </a:solidFill>
          </p:grpSpPr>
          <p:sp>
            <p:nvSpPr>
              <p:cNvPr id="34" name="Freeform 56">
                <a:extLst>
                  <a:ext uri="{FF2B5EF4-FFF2-40B4-BE49-F238E27FC236}">
                    <a16:creationId xmlns:a16="http://schemas.microsoft.com/office/drawing/2014/main" id="{B96580CF-51D4-AED0-4513-320B520DC4B0}"/>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35" name="Freeform 57">
                <a:extLst>
                  <a:ext uri="{FF2B5EF4-FFF2-40B4-BE49-F238E27FC236}">
                    <a16:creationId xmlns:a16="http://schemas.microsoft.com/office/drawing/2014/main" id="{96354DE4-4061-FC7A-BA50-1DD7901DDA2D}"/>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36" name="Freeform 58">
                <a:extLst>
                  <a:ext uri="{FF2B5EF4-FFF2-40B4-BE49-F238E27FC236}">
                    <a16:creationId xmlns:a16="http://schemas.microsoft.com/office/drawing/2014/main" id="{4CA01740-AADF-32C5-24F7-73CA750D07C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37" name="Freeform 59">
                <a:extLst>
                  <a:ext uri="{FF2B5EF4-FFF2-40B4-BE49-F238E27FC236}">
                    <a16:creationId xmlns:a16="http://schemas.microsoft.com/office/drawing/2014/main" id="{CFB334F1-70D5-FF3E-5692-A435FD65AAA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38" name="Freeform 60">
                <a:extLst>
                  <a:ext uri="{FF2B5EF4-FFF2-40B4-BE49-F238E27FC236}">
                    <a16:creationId xmlns:a16="http://schemas.microsoft.com/office/drawing/2014/main" id="{3A8D7CD4-0B83-A723-83FB-219B259C6B32}"/>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39" name="Text Placeholder 7">
            <a:extLst>
              <a:ext uri="{FF2B5EF4-FFF2-40B4-BE49-F238E27FC236}">
                <a16:creationId xmlns:a16="http://schemas.microsoft.com/office/drawing/2014/main" id="{A70EFFDD-B979-F1BB-56A4-F76D38C02B1D}"/>
              </a:ext>
            </a:extLst>
          </p:cNvPr>
          <p:cNvSpPr txBox="1">
            <a:spLocks/>
          </p:cNvSpPr>
          <p:nvPr/>
        </p:nvSpPr>
        <p:spPr>
          <a:xfrm>
            <a:off x="1833291" y="9469358"/>
            <a:ext cx="3149361" cy="72905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IE" dirty="0">
                <a:hlinkClick r:id="rId3"/>
              </a:rPr>
              <a:t>2025cybersecurityolderadulttoolkitupdated_en.pdf</a:t>
            </a:r>
            <a:endParaRPr lang="en-IE" dirty="0"/>
          </a:p>
          <a:p>
            <a:pPr marL="0" indent="0">
              <a:buNone/>
            </a:pPr>
            <a:endParaRPr lang="en-IE" dirty="0"/>
          </a:p>
          <a:p>
            <a:pPr marL="0" indent="0">
              <a:buNone/>
            </a:pPr>
            <a:r>
              <a:rPr lang="en-GB" dirty="0">
                <a:hlinkClick r:id="rId4"/>
              </a:rPr>
              <a:t>How to Protect Seniors From Scams: Tips to Remember - Sen... | </a:t>
            </a:r>
            <a:r>
              <a:rPr lang="en-GB" dirty="0" err="1">
                <a:hlinkClick r:id="rId4"/>
              </a:rPr>
              <a:t>SeniorThrive</a:t>
            </a:r>
            <a:endParaRPr lang="en-US" dirty="0"/>
          </a:p>
          <a:p>
            <a:pPr marL="0" indent="0">
              <a:buNone/>
            </a:pPr>
            <a:endParaRPr lang="en-US" dirty="0"/>
          </a:p>
        </p:txBody>
      </p:sp>
    </p:spTree>
    <p:extLst>
      <p:ext uri="{BB962C8B-B14F-4D97-AF65-F5344CB8AC3E}">
        <p14:creationId xmlns:p14="http://schemas.microsoft.com/office/powerpoint/2010/main" val="3008272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0C489-4D6D-88FB-549A-8B195C1D076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043C77-94D2-4752-46B9-1B88E740FA44}"/>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53738121-4DA7-CA28-6328-F28C1248E198}"/>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51D1D98-1E75-F17F-93E3-D17AF69EBB4B}"/>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24C31E4B-E8C1-EE8F-1D70-FE457C459305}"/>
              </a:ext>
            </a:extLst>
          </p:cNvPr>
          <p:cNvSpPr>
            <a:spLocks noGrp="1"/>
          </p:cNvSpPr>
          <p:nvPr>
            <p:ph type="body" sz="quarter" idx="64"/>
          </p:nvPr>
        </p:nvSpPr>
        <p:spPr>
          <a:xfrm>
            <a:off x="1704813" y="1708982"/>
            <a:ext cx="5238428" cy="6384850"/>
          </a:xfrm>
        </p:spPr>
        <p:txBody>
          <a:bodyPr/>
          <a:lstStyle/>
          <a:p>
            <a:pPr marL="0" indent="0">
              <a:buNone/>
            </a:pPr>
            <a:r>
              <a:rPr lang="en-US" sz="1400" b="1" dirty="0">
                <a:solidFill>
                  <a:srgbClr val="D38CBC"/>
                </a:solidFill>
              </a:rPr>
              <a:t>Review the merits of Private vs Public Health Cover</a:t>
            </a:r>
          </a:p>
          <a:p>
            <a:pPr marL="0" indent="0">
              <a:buNone/>
            </a:pPr>
            <a:endParaRPr lang="en-US" sz="1400" b="1" dirty="0"/>
          </a:p>
          <a:p>
            <a:pPr marL="0" indent="0">
              <a:buNone/>
            </a:pPr>
            <a:r>
              <a:rPr lang="en-US" b="1" dirty="0"/>
              <a:t>Public Health Insurance is funded by taxpayers, and covers essential services, but may involve long waiting lists and limited choice of providers.  Private Health Insurance can offer faster access and a wider choice of providers, but commands higher premiums or may demand age-related surcharges. Why does this matter particularly for women? </a:t>
            </a:r>
            <a:r>
              <a:rPr lang="en-GB" b="1" dirty="0"/>
              <a:t>Women over 60 are more likely to live alone, are more frequent users of healthcare, and are more likely to face long-term care costs.</a:t>
            </a:r>
            <a:endParaRPr lang="en-US" b="1" dirty="0"/>
          </a:p>
          <a:p>
            <a:pPr marL="0" indent="0">
              <a:buNone/>
            </a:pPr>
            <a:endParaRPr lang="en-US" b="1" dirty="0"/>
          </a:p>
          <a:p>
            <a:pPr marL="0" indent="0">
              <a:buNone/>
            </a:pPr>
            <a:r>
              <a:rPr lang="en-GB" b="1" dirty="0"/>
              <a:t>1. Assess Your Personal Situation</a:t>
            </a:r>
          </a:p>
          <a:p>
            <a:r>
              <a:rPr lang="en-GB" dirty="0"/>
              <a:t>Residency &amp; Eligibility: Confirm if you qualify for full public coverage in your country (e.g., Ireland offers free public care for residents, but specialist wait times can exceed 18 weeks.</a:t>
            </a:r>
          </a:p>
          <a:p>
            <a:r>
              <a:rPr lang="en-GB" dirty="0"/>
              <a:t>Health Status: Do you have chronic conditions or anticipate elective procedures? Private insurance often provides quicker access and broader coverage for these.</a:t>
            </a:r>
          </a:p>
          <a:p>
            <a:r>
              <a:rPr lang="en-GB" dirty="0"/>
              <a:t>Income &amp; Budget: Public systems are cost-effective; private premiums can rise significantly with age.</a:t>
            </a:r>
          </a:p>
          <a:p>
            <a:r>
              <a:rPr lang="en-GB" dirty="0"/>
              <a:t>Lifestyle &amp; Preferences: Do you value speed, comfort, and choice of English-speaking doctors? Private plans excel here. </a:t>
            </a:r>
          </a:p>
          <a:p>
            <a:endParaRPr lang="en-GB" dirty="0"/>
          </a:p>
          <a:p>
            <a:pPr marL="0" indent="0">
              <a:buNone/>
            </a:pPr>
            <a:r>
              <a:rPr lang="en-IE" b="1" dirty="0"/>
              <a:t>2. Financial Planning Considerations</a:t>
            </a:r>
            <a:endParaRPr lang="en-IE" dirty="0"/>
          </a:p>
          <a:p>
            <a:pPr lvl="0"/>
            <a:r>
              <a:rPr lang="en-IE" dirty="0"/>
              <a:t>Budget for Rising Healthcare Costs: EU healthcare costs are increasing by ~3–4% annually; private premiums may rise faster. </a:t>
            </a:r>
            <a:r>
              <a:rPr lang="en-IE" u="sng" dirty="0">
                <a:hlinkClick r:id="rId2"/>
              </a:rPr>
              <a:t>[mckinsey.com]</a:t>
            </a:r>
            <a:endParaRPr lang="en-IE" dirty="0"/>
          </a:p>
          <a:p>
            <a:pPr lvl="0"/>
            <a:r>
              <a:rPr lang="en-IE" dirty="0"/>
              <a:t>Longevity Risk</a:t>
            </a:r>
            <a:br>
              <a:rPr lang="en-IE" dirty="0"/>
            </a:br>
            <a:r>
              <a:rPr lang="en-IE" dirty="0"/>
              <a:t>Women live longer on average; ensure coverage for 20–30 years post-retirement.</a:t>
            </a:r>
          </a:p>
          <a:p>
            <a:pPr lvl="0"/>
            <a:r>
              <a:rPr lang="en-IE" dirty="0"/>
              <a:t>Hybrid Approach</a:t>
            </a:r>
            <a:br>
              <a:rPr lang="en-IE" dirty="0"/>
            </a:br>
            <a:r>
              <a:rPr lang="en-IE" dirty="0"/>
              <a:t>Many retirees keep public coverage and add a supplemental private plan for faster access and elective care. </a:t>
            </a:r>
          </a:p>
          <a:p>
            <a:pPr lvl="0"/>
            <a:endParaRPr lang="en-IE" dirty="0"/>
          </a:p>
          <a:p>
            <a:pPr marL="0" indent="0">
              <a:buNone/>
            </a:pPr>
            <a:r>
              <a:rPr lang="en-IE" b="1" dirty="0"/>
              <a:t>3. Create an Action Plan</a:t>
            </a:r>
            <a:endParaRPr lang="en-IE" dirty="0"/>
          </a:p>
          <a:p>
            <a:pPr lvl="0"/>
            <a:r>
              <a:rPr lang="en-IE" dirty="0"/>
              <a:t>Review Current Coverage: Check your public entitlements and any employer-provided benefits. Use our </a:t>
            </a:r>
          </a:p>
          <a:p>
            <a:pPr lvl="0"/>
            <a:r>
              <a:rPr lang="en-IE" dirty="0"/>
              <a:t>Get Quotes: Compare private plans for late-career individuals; look for guaranteed renewability and coverage for chronic conditions.</a:t>
            </a:r>
          </a:p>
          <a:p>
            <a:pPr lvl="0"/>
            <a:r>
              <a:rPr lang="en-IE" dirty="0"/>
              <a:t>Evaluate Cost vs. Benefit: Use a 10–15 year projection to see if private premiums fit your retirement budget.</a:t>
            </a:r>
          </a:p>
          <a:p>
            <a:pPr lvl="0"/>
            <a:r>
              <a:rPr lang="en-IE" dirty="0"/>
              <a:t>Consider EU Mobility: If you plan to travel or live in multiple EU countries, ensure portability (EHIC + private international coverage). </a:t>
            </a:r>
            <a:r>
              <a:rPr lang="en-IE" u="sng" dirty="0">
                <a:hlinkClick r:id="rId3"/>
              </a:rPr>
              <a:t>[</a:t>
            </a:r>
            <a:r>
              <a:rPr lang="en-IE" u="sng" dirty="0" err="1">
                <a:hlinkClick r:id="rId3"/>
              </a:rPr>
              <a:t>nationalin</a:t>
            </a:r>
            <a:r>
              <a:rPr lang="en-IE" u="sng" dirty="0">
                <a:hlinkClick r:id="rId3"/>
              </a:rPr>
              <a:t>…eguide.com]</a:t>
            </a:r>
            <a:endParaRPr lang="en-IE" dirty="0"/>
          </a:p>
          <a:p>
            <a:pPr lvl="0"/>
            <a:r>
              <a:rPr lang="en-IE" dirty="0"/>
              <a:t>Consult a Financial Advisor: Integrate health insurance decisions with pension, tax, and estate planning.</a:t>
            </a:r>
          </a:p>
          <a:p>
            <a:pPr marL="0" lvl="0" indent="0">
              <a:buNone/>
            </a:pPr>
            <a:endParaRPr lang="en-GB" dirty="0"/>
          </a:p>
          <a:p>
            <a:pPr marL="0" indent="0">
              <a:buNone/>
            </a:pPr>
            <a:endParaRPr lang="en-US" b="1" dirty="0"/>
          </a:p>
          <a:p>
            <a:endParaRPr lang="en-US" dirty="0"/>
          </a:p>
        </p:txBody>
      </p:sp>
      <p:sp>
        <p:nvSpPr>
          <p:cNvPr id="68" name="Rounded Rectangle 67">
            <a:extLst>
              <a:ext uri="{FF2B5EF4-FFF2-40B4-BE49-F238E27FC236}">
                <a16:creationId xmlns:a16="http://schemas.microsoft.com/office/drawing/2014/main" id="{3DCB6778-ED61-DC33-F0CA-8EE43933664B}"/>
              </a:ext>
            </a:extLst>
          </p:cNvPr>
          <p:cNvSpPr/>
          <p:nvPr/>
        </p:nvSpPr>
        <p:spPr>
          <a:xfrm>
            <a:off x="1567543" y="8430661"/>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49E7C96A-4839-B13C-B6A6-BCE061E1289B}"/>
              </a:ext>
            </a:extLst>
          </p:cNvPr>
          <p:cNvSpPr txBox="1">
            <a:spLocks/>
          </p:cNvSpPr>
          <p:nvPr/>
        </p:nvSpPr>
        <p:spPr>
          <a:xfrm>
            <a:off x="1806687" y="8941220"/>
            <a:ext cx="4443988"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dirty="0">
                <a:hlinkClick r:id="rId4"/>
              </a:rPr>
              <a:t>Navigating Private and Public Healthcare in Europe Today</a:t>
            </a:r>
            <a:endParaRPr lang="en-US" dirty="0"/>
          </a:p>
          <a:p>
            <a:pPr marL="0" indent="0">
              <a:buNone/>
            </a:pPr>
            <a:endParaRPr lang="en-US" dirty="0"/>
          </a:p>
          <a:p>
            <a:pPr marL="0" indent="0">
              <a:buNone/>
            </a:pPr>
            <a:r>
              <a:rPr lang="en-GB" dirty="0">
                <a:hlinkClick r:id="rId3"/>
              </a:rPr>
              <a:t>Medical Insurance in the EU - National Insurance Guide</a:t>
            </a:r>
            <a:endParaRPr lang="en-US" dirty="0"/>
          </a:p>
          <a:p>
            <a:pPr marL="0" indent="0">
              <a:buNone/>
            </a:pPr>
            <a:endParaRPr lang="en-US" dirty="0"/>
          </a:p>
          <a:p>
            <a:pPr marL="0" indent="0">
              <a:buNone/>
            </a:pPr>
            <a:r>
              <a:rPr lang="en-US" dirty="0"/>
              <a:t>Link to FEMPOWER Health Insurance Comparison Checklist </a:t>
            </a:r>
          </a:p>
          <a:p>
            <a:pPr marL="0" indent="0">
              <a:buNone/>
            </a:pPr>
            <a:endParaRPr lang="en-US" dirty="0"/>
          </a:p>
        </p:txBody>
      </p:sp>
      <p:grpSp>
        <p:nvGrpSpPr>
          <p:cNvPr id="51" name="Group 50">
            <a:extLst>
              <a:ext uri="{FF2B5EF4-FFF2-40B4-BE49-F238E27FC236}">
                <a16:creationId xmlns:a16="http://schemas.microsoft.com/office/drawing/2014/main" id="{1B9C3761-4D4B-0CED-422F-B662E8DF63CA}"/>
              </a:ext>
            </a:extLst>
          </p:cNvPr>
          <p:cNvGrpSpPr/>
          <p:nvPr/>
        </p:nvGrpSpPr>
        <p:grpSpPr>
          <a:xfrm>
            <a:off x="1806687" y="8175305"/>
            <a:ext cx="1387128" cy="406400"/>
            <a:chOff x="1997756" y="3611831"/>
            <a:chExt cx="1387128" cy="406400"/>
          </a:xfrm>
        </p:grpSpPr>
        <p:grpSp>
          <p:nvGrpSpPr>
            <p:cNvPr id="70" name="Group 69">
              <a:extLst>
                <a:ext uri="{FF2B5EF4-FFF2-40B4-BE49-F238E27FC236}">
                  <a16:creationId xmlns:a16="http://schemas.microsoft.com/office/drawing/2014/main" id="{465CBA01-B402-F4DF-E539-9861B8D24E79}"/>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7CDA4672-D7FA-8704-2E28-C3C55B599F81}"/>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945B7BD0-B279-6D07-AF9A-22DADD0EAB7E}"/>
                  </a:ext>
                </a:extLst>
              </p:cNvPr>
              <p:cNvSpPr/>
              <p:nvPr/>
            </p:nvSpPr>
            <p:spPr>
              <a:xfrm>
                <a:off x="1784140" y="6092546"/>
                <a:ext cx="8034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8D54E4FC-A582-018B-B4A0-A5EF1BCAF846}"/>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Notes</a:t>
                </a:r>
              </a:p>
            </p:txBody>
          </p:sp>
          <p:sp>
            <p:nvSpPr>
              <p:cNvPr id="74" name="Oval 73">
                <a:extLst>
                  <a:ext uri="{FF2B5EF4-FFF2-40B4-BE49-F238E27FC236}">
                    <a16:creationId xmlns:a16="http://schemas.microsoft.com/office/drawing/2014/main" id="{7ADFBF91-46C3-F1BB-3FB7-13F726ED3621}"/>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68B255B1-3364-63DB-8083-18956F809B9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E59DFCDC-F8E1-E245-0862-5F12ACEE865C}"/>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3A48F821-4418-5F7A-0360-E4F3072C1B19}"/>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8640B6E5-A1E0-19FC-CC06-37D353A999E1}"/>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F0B693B0-4868-B89E-11BB-2579E62775A8}"/>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A68B30DB-D150-53A4-3F58-8BF79B6F3530}"/>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5AE899AA-4442-52B1-5E78-C12814BDBBD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C2BE7A65-4A50-EFFE-D886-92B4B5965CA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3" name="Straight Connector 2">
            <a:extLst>
              <a:ext uri="{FF2B5EF4-FFF2-40B4-BE49-F238E27FC236}">
                <a16:creationId xmlns:a16="http://schemas.microsoft.com/office/drawing/2014/main" id="{F5B0AB61-64E1-CE08-9583-574148ACDF23}"/>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C6952C99-2329-CC2D-9BF0-99AB543DDE23}"/>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24F66826-CC65-0895-D2EB-5BADB5652215}"/>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42D5B3FF-BDF8-10BD-6E51-A13ACD97467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7BCB62F0-7943-4B92-9115-8245F847774F}"/>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D7C25BFF-E6FD-9BDF-58E9-909AF36967DA}"/>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643D8B8-C31E-21C2-67D9-02310B295A4B}"/>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D1A855D-B250-839E-724B-D6F22BFCAEF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1FA044D5-7B93-0CFA-58A1-67D92395A42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229D8AA-6512-1C37-9A84-A0293C558B7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3C7E234-D70A-3705-56AF-BAE048BF93E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13979825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97B1D-1845-8DF0-0DBB-4ABE54C0890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5037DBB-0051-6EF5-7F54-79984D700AA9}"/>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E850DF18-961D-08D9-7EB9-6263B70D8FE0}"/>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B32BC428-6704-3B6C-82C6-8F3CB5B62D34}"/>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13A9D709-CB48-9E6F-F677-1EE2C14D9AD2}"/>
              </a:ext>
            </a:extLst>
          </p:cNvPr>
          <p:cNvSpPr>
            <a:spLocks noGrp="1"/>
          </p:cNvSpPr>
          <p:nvPr>
            <p:ph type="body" sz="quarter" idx="64"/>
          </p:nvPr>
        </p:nvSpPr>
        <p:spPr>
          <a:xfrm>
            <a:off x="1704812" y="1427864"/>
            <a:ext cx="5238428" cy="4013901"/>
          </a:xfrm>
        </p:spPr>
        <p:txBody>
          <a:bodyPr/>
          <a:lstStyle/>
          <a:p>
            <a:pPr marL="0" indent="0">
              <a:buNone/>
            </a:pPr>
            <a:r>
              <a:rPr lang="en-US" sz="1400" b="1" dirty="0">
                <a:solidFill>
                  <a:srgbClr val="D38CBC"/>
                </a:solidFill>
              </a:rPr>
              <a:t>Planning for Long-term Care: Options and Costs</a:t>
            </a:r>
          </a:p>
          <a:p>
            <a:pPr marL="0" indent="0">
              <a:buNone/>
            </a:pPr>
            <a:endParaRPr lang="en-US" dirty="0"/>
          </a:p>
          <a:p>
            <a:endParaRPr lang="en-US" dirty="0"/>
          </a:p>
          <a:p>
            <a:pPr marL="0" indent="0">
              <a:buNone/>
            </a:pPr>
            <a:r>
              <a:rPr lang="en-IE" b="1" dirty="0"/>
              <a:t>What Is Long-Term Care?</a:t>
            </a:r>
            <a:endParaRPr lang="en-IE" dirty="0"/>
          </a:p>
          <a:p>
            <a:r>
              <a:rPr lang="en-IE" dirty="0"/>
              <a:t>LTC includes </a:t>
            </a:r>
            <a:r>
              <a:rPr lang="en-IE" b="1" dirty="0"/>
              <a:t>support for daily living activities</a:t>
            </a:r>
            <a:r>
              <a:rPr lang="en-IE" dirty="0"/>
              <a:t> (bathing, dressing, eating) and sometimes medical care for chronic conditions. Services can be:</a:t>
            </a:r>
          </a:p>
          <a:p>
            <a:pPr lvl="0"/>
            <a:r>
              <a:rPr lang="en-IE" b="1" dirty="0"/>
              <a:t>Home Care</a:t>
            </a:r>
            <a:r>
              <a:rPr lang="en-IE" dirty="0"/>
              <a:t>: Assistance at home with personal and household tasks.</a:t>
            </a:r>
          </a:p>
          <a:p>
            <a:pPr lvl="0"/>
            <a:r>
              <a:rPr lang="en-IE" b="1" dirty="0"/>
              <a:t>Community-Based Care</a:t>
            </a:r>
            <a:r>
              <a:rPr lang="en-IE" dirty="0"/>
              <a:t>: Day centres or respite care.</a:t>
            </a:r>
          </a:p>
          <a:p>
            <a:pPr lvl="0"/>
            <a:r>
              <a:rPr lang="en-IE" b="1" dirty="0"/>
              <a:t>Residential Care</a:t>
            </a:r>
            <a:r>
              <a:rPr lang="en-IE" dirty="0"/>
              <a:t>: Nursing homes or assisted living facilities.</a:t>
            </a:r>
          </a:p>
          <a:p>
            <a:pPr lvl="0"/>
            <a:r>
              <a:rPr lang="en-IE" b="1" dirty="0"/>
              <a:t>Hybrid Models</a:t>
            </a:r>
            <a:r>
              <a:rPr lang="en-IE" dirty="0"/>
              <a:t>: Assisted living with access to medical support.</a:t>
            </a:r>
          </a:p>
          <a:p>
            <a:pPr marL="0" indent="0">
              <a:buNone/>
            </a:pPr>
            <a:r>
              <a:rPr lang="en-IE" dirty="0"/>
              <a:t> </a:t>
            </a:r>
          </a:p>
          <a:p>
            <a:pPr marL="0" indent="0">
              <a:buNone/>
            </a:pPr>
            <a:r>
              <a:rPr lang="en-IE" b="1" dirty="0"/>
              <a:t>Why It Is Important for Women </a:t>
            </a:r>
            <a:endParaRPr lang="en-IE" dirty="0"/>
          </a:p>
          <a:p>
            <a:pPr lvl="0"/>
            <a:r>
              <a:rPr lang="en-IE" dirty="0"/>
              <a:t>By age 80, women are twice as likely as men to need long-term care due to longer life expectancy and higher rates of chronic illness.</a:t>
            </a:r>
          </a:p>
          <a:p>
            <a:pPr lvl="0"/>
            <a:r>
              <a:rPr lang="en-IE" dirty="0"/>
              <a:t>EU projections show LTC demand will rise by over 30% by 2050, and costs are increasing faster than inflation</a:t>
            </a:r>
          </a:p>
          <a:p>
            <a:pPr lvl="0"/>
            <a:endParaRPr lang="en-IE" dirty="0"/>
          </a:p>
          <a:p>
            <a:pPr marL="0" indent="0">
              <a:buNone/>
            </a:pPr>
            <a:r>
              <a:rPr lang="en-IE" b="1" dirty="0"/>
              <a:t>Common Options in the EU</a:t>
            </a:r>
            <a:endParaRPr lang="en-IE" dirty="0"/>
          </a:p>
          <a:p>
            <a:pPr lvl="0"/>
            <a:r>
              <a:rPr lang="en-IE" b="1" dirty="0"/>
              <a:t>Publicly Funded Care</a:t>
            </a:r>
            <a:r>
              <a:rPr lang="en-IE" dirty="0"/>
              <a:t>: Most EU countries offer partial coverage, but eligibility varies.</a:t>
            </a:r>
          </a:p>
          <a:p>
            <a:pPr lvl="0"/>
            <a:r>
              <a:rPr lang="en-IE" b="1" dirty="0"/>
              <a:t>Private Care Services</a:t>
            </a:r>
            <a:r>
              <a:rPr lang="en-IE" dirty="0"/>
              <a:t>: Paid out-of-pocket or via private insurance.</a:t>
            </a:r>
          </a:p>
          <a:p>
            <a:pPr lvl="0"/>
            <a:r>
              <a:rPr lang="en-IE" b="1" dirty="0"/>
              <a:t>Informal Care</a:t>
            </a:r>
            <a:r>
              <a:rPr lang="en-IE" dirty="0"/>
              <a:t>: Often provided by family, but this is declining due to social changes.</a:t>
            </a:r>
          </a:p>
          <a:p>
            <a:pPr lvl="0"/>
            <a:r>
              <a:rPr lang="en-IE" b="1" dirty="0"/>
              <a:t>LTC Insurance</a:t>
            </a:r>
            <a:r>
              <a:rPr lang="en-IE" dirty="0"/>
              <a:t>: Mandatory in some countries (e.g., Germany), optional in others. </a:t>
            </a:r>
            <a:endParaRPr lang="en-IE" u="sng" dirty="0"/>
          </a:p>
          <a:p>
            <a:pPr lvl="0"/>
            <a:endParaRPr lang="en-IE" dirty="0"/>
          </a:p>
          <a:p>
            <a:pPr marL="0" indent="0">
              <a:buNone/>
            </a:pPr>
            <a:r>
              <a:rPr lang="en-IE" b="1" dirty="0"/>
              <a:t>How Much Does It Cost?</a:t>
            </a:r>
            <a:endParaRPr lang="en-IE" dirty="0"/>
          </a:p>
          <a:p>
            <a:pPr lvl="0"/>
            <a:r>
              <a:rPr lang="en-IE" b="1" dirty="0"/>
              <a:t>Average Out-of-Pocket Costs</a:t>
            </a:r>
            <a:r>
              <a:rPr lang="en-IE" dirty="0"/>
              <a:t>: Can consume </a:t>
            </a:r>
            <a:r>
              <a:rPr lang="en-IE" b="1" dirty="0"/>
              <a:t>up to 70% of an older person’s median income</a:t>
            </a:r>
            <a:r>
              <a:rPr lang="en-IE" dirty="0"/>
              <a:t>, even after public benefits. </a:t>
            </a:r>
          </a:p>
          <a:p>
            <a:pPr lvl="0"/>
            <a:r>
              <a:rPr lang="en-IE" b="1" dirty="0"/>
              <a:t>Severe Care Needs</a:t>
            </a:r>
            <a:r>
              <a:rPr lang="en-IE" dirty="0"/>
              <a:t>: Costs may reach </a:t>
            </a:r>
            <a:r>
              <a:rPr lang="en-IE" b="1" dirty="0"/>
              <a:t>200–250% of median income</a:t>
            </a:r>
            <a:r>
              <a:rPr lang="en-IE" dirty="0"/>
              <a:t> without adequate coverage. </a:t>
            </a:r>
          </a:p>
          <a:p>
            <a:pPr lvl="0"/>
            <a:endParaRPr lang="en-IE" dirty="0"/>
          </a:p>
        </p:txBody>
      </p:sp>
      <p:sp>
        <p:nvSpPr>
          <p:cNvPr id="50" name="Rounded Rectangle 49">
            <a:extLst>
              <a:ext uri="{FF2B5EF4-FFF2-40B4-BE49-F238E27FC236}">
                <a16:creationId xmlns:a16="http://schemas.microsoft.com/office/drawing/2014/main" id="{70FC6924-BE6C-7CD4-8664-5810DB5AA766}"/>
              </a:ext>
            </a:extLst>
          </p:cNvPr>
          <p:cNvSpPr/>
          <p:nvPr/>
        </p:nvSpPr>
        <p:spPr>
          <a:xfrm>
            <a:off x="1789814" y="8020494"/>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7">
            <a:extLst>
              <a:ext uri="{FF2B5EF4-FFF2-40B4-BE49-F238E27FC236}">
                <a16:creationId xmlns:a16="http://schemas.microsoft.com/office/drawing/2014/main" id="{DA237391-0D30-C784-88AE-8A69FA2D3BB6}"/>
              </a:ext>
            </a:extLst>
          </p:cNvPr>
          <p:cNvSpPr txBox="1">
            <a:spLocks/>
          </p:cNvSpPr>
          <p:nvPr/>
        </p:nvSpPr>
        <p:spPr>
          <a:xfrm>
            <a:off x="2207478" y="8298511"/>
            <a:ext cx="444080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dirty="0">
                <a:hlinkClick r:id="rId2"/>
              </a:rPr>
              <a:t>Is Care Affordable for Older People? | OECD</a:t>
            </a:r>
            <a:endParaRPr lang="en-US" dirty="0"/>
          </a:p>
          <a:p>
            <a:pPr marL="0" indent="0">
              <a:buNone/>
            </a:pPr>
            <a:endParaRPr lang="en-US" dirty="0"/>
          </a:p>
          <a:p>
            <a:pPr marL="0" indent="0">
              <a:buNone/>
            </a:pPr>
            <a:r>
              <a:rPr lang="en-IE" dirty="0">
                <a:hlinkClick r:id="rId3"/>
              </a:rPr>
              <a:t>EUROSHIP-Working-paper-6-Long-term-care-regimes-in-Europe.pdf</a:t>
            </a:r>
            <a:endParaRPr lang="en-IE" dirty="0"/>
          </a:p>
          <a:p>
            <a:pPr marL="0" indent="0">
              <a:buNone/>
            </a:pPr>
            <a:endParaRPr lang="en-IE" dirty="0"/>
          </a:p>
          <a:p>
            <a:pPr marL="0" indent="0">
              <a:buNone/>
            </a:pPr>
            <a:r>
              <a:rPr lang="en-GB" dirty="0">
                <a:hlinkClick r:id="rId4"/>
              </a:rPr>
              <a:t>Long-term care needs in the EU on the rise, due to demographic change - The Joint Research Centre: EU Science Hub</a:t>
            </a:r>
            <a:endParaRPr lang="en-GB" dirty="0"/>
          </a:p>
          <a:p>
            <a:pPr marL="0" indent="0">
              <a:buNone/>
            </a:pPr>
            <a:endParaRPr lang="en-GB" dirty="0"/>
          </a:p>
          <a:p>
            <a:pPr marL="0" indent="0">
              <a:buNone/>
            </a:pPr>
            <a:r>
              <a:rPr lang="en-GB" dirty="0">
                <a:hlinkClick r:id="rId5"/>
              </a:rPr>
              <a:t>What is long-term care insurance? </a:t>
            </a:r>
            <a:r>
              <a:rPr lang="en-GB" dirty="0" err="1">
                <a:hlinkClick r:id="rId5"/>
              </a:rPr>
              <a:t>Pflegeversicherung</a:t>
            </a:r>
            <a:r>
              <a:rPr lang="en-GB" dirty="0">
                <a:hlinkClick r:id="rId5"/>
              </a:rPr>
              <a:t> explained | Feather</a:t>
            </a:r>
            <a:endParaRPr lang="en-IE" dirty="0"/>
          </a:p>
          <a:p>
            <a:pPr marL="0" indent="0">
              <a:buNone/>
            </a:pPr>
            <a:endParaRPr lang="en-US" dirty="0"/>
          </a:p>
          <a:p>
            <a:pPr marL="0" indent="0">
              <a:buNone/>
            </a:pPr>
            <a:endParaRPr lang="en-US" dirty="0"/>
          </a:p>
        </p:txBody>
      </p:sp>
      <p:sp>
        <p:nvSpPr>
          <p:cNvPr id="68" name="Rounded Rectangle 67">
            <a:extLst>
              <a:ext uri="{FF2B5EF4-FFF2-40B4-BE49-F238E27FC236}">
                <a16:creationId xmlns:a16="http://schemas.microsoft.com/office/drawing/2014/main" id="{D21922C4-BD88-55FA-A001-3D255975F15B}"/>
              </a:ext>
            </a:extLst>
          </p:cNvPr>
          <p:cNvSpPr/>
          <p:nvPr/>
        </p:nvSpPr>
        <p:spPr>
          <a:xfrm>
            <a:off x="1814623" y="5982587"/>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BEEA450B-1AAD-BAD1-4CA9-2CCCA71F904A}"/>
              </a:ext>
            </a:extLst>
          </p:cNvPr>
          <p:cNvSpPr txBox="1">
            <a:spLocks/>
          </p:cNvSpPr>
          <p:nvPr/>
        </p:nvSpPr>
        <p:spPr>
          <a:xfrm>
            <a:off x="1988283" y="6217352"/>
            <a:ext cx="5057559"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lvl="0"/>
            <a:r>
              <a:rPr lang="en-IE" b="1" dirty="0"/>
              <a:t>Start Early</a:t>
            </a:r>
            <a:r>
              <a:rPr lang="en-IE" dirty="0"/>
              <a:t>: Consider LTC insurance or savings plans before age 60.</a:t>
            </a:r>
          </a:p>
          <a:p>
            <a:pPr lvl="0"/>
            <a:r>
              <a:rPr lang="en-IE" b="1" dirty="0"/>
              <a:t>Check National Schemes</a:t>
            </a:r>
            <a:r>
              <a:rPr lang="en-IE" dirty="0"/>
              <a:t>: Each EU country has different benefits—verify eligibility.</a:t>
            </a:r>
          </a:p>
          <a:p>
            <a:pPr lvl="0"/>
            <a:r>
              <a:rPr lang="en-IE" b="1" dirty="0"/>
              <a:t>Diversify Funding</a:t>
            </a:r>
            <a:r>
              <a:rPr lang="en-IE" dirty="0"/>
              <a:t>: Combine public benefits, private insurance, and personal savings.</a:t>
            </a:r>
          </a:p>
          <a:p>
            <a:pPr lvl="0"/>
            <a:r>
              <a:rPr lang="en-IE" b="1" dirty="0"/>
              <a:t>Preventive Health</a:t>
            </a:r>
            <a:r>
              <a:rPr lang="en-IE" dirty="0"/>
              <a:t>: Investing in healthy ageing reduces future care needs.</a:t>
            </a:r>
          </a:p>
          <a:p>
            <a:r>
              <a:rPr lang="en-IE" b="1" dirty="0"/>
              <a:t>Plan for Inflation</a:t>
            </a:r>
            <a:r>
              <a:rPr lang="en-IE" dirty="0"/>
              <a:t>: LTC costs rise faster than general prices</a:t>
            </a:r>
          </a:p>
          <a:p>
            <a:r>
              <a:rPr lang="en-IE" b="1" dirty="0"/>
              <a:t>Consider Your Own Care</a:t>
            </a:r>
            <a:r>
              <a:rPr lang="en-IE" dirty="0"/>
              <a:t>: </a:t>
            </a:r>
            <a:r>
              <a:rPr lang="en-US" dirty="0"/>
              <a:t> </a:t>
            </a:r>
            <a:r>
              <a:rPr lang="en-GB" dirty="0"/>
              <a:t>If you have spent years as an informal carer for a parent or partner, remember that your own care needs in later life may be unfunded. Factor this into your long-term care plan</a:t>
            </a:r>
            <a:endParaRPr lang="en-US" dirty="0"/>
          </a:p>
          <a:p>
            <a:pPr marL="0" indent="0">
              <a:buNone/>
            </a:pPr>
            <a:endParaRPr lang="en-US" dirty="0"/>
          </a:p>
        </p:txBody>
      </p:sp>
      <p:grpSp>
        <p:nvGrpSpPr>
          <p:cNvPr id="51" name="Group 50">
            <a:extLst>
              <a:ext uri="{FF2B5EF4-FFF2-40B4-BE49-F238E27FC236}">
                <a16:creationId xmlns:a16="http://schemas.microsoft.com/office/drawing/2014/main" id="{33EF84B3-3AB5-2542-EA6B-15D8F7CF304F}"/>
              </a:ext>
            </a:extLst>
          </p:cNvPr>
          <p:cNvGrpSpPr/>
          <p:nvPr/>
        </p:nvGrpSpPr>
        <p:grpSpPr>
          <a:xfrm>
            <a:off x="1997756" y="5802138"/>
            <a:ext cx="1387128" cy="406400"/>
            <a:chOff x="1997756" y="3611831"/>
            <a:chExt cx="1387128" cy="406400"/>
          </a:xfrm>
        </p:grpSpPr>
        <p:grpSp>
          <p:nvGrpSpPr>
            <p:cNvPr id="70" name="Group 69">
              <a:extLst>
                <a:ext uri="{FF2B5EF4-FFF2-40B4-BE49-F238E27FC236}">
                  <a16:creationId xmlns:a16="http://schemas.microsoft.com/office/drawing/2014/main" id="{4A95B8A7-189F-8740-4954-BA7BD34F1EB6}"/>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69EA43F9-B830-E4F0-1745-72AE815859CB}"/>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A968B4D3-53C3-B89C-CECD-DE6425A3F758}"/>
                  </a:ext>
                </a:extLst>
              </p:cNvPr>
              <p:cNvSpPr/>
              <p:nvPr/>
            </p:nvSpPr>
            <p:spPr>
              <a:xfrm>
                <a:off x="1784140" y="6092546"/>
                <a:ext cx="8034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75CDEDD1-8F2A-FDAF-E5D9-B5D271BEB34C}"/>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Tips</a:t>
                </a:r>
              </a:p>
            </p:txBody>
          </p:sp>
          <p:sp>
            <p:nvSpPr>
              <p:cNvPr id="74" name="Oval 73">
                <a:extLst>
                  <a:ext uri="{FF2B5EF4-FFF2-40B4-BE49-F238E27FC236}">
                    <a16:creationId xmlns:a16="http://schemas.microsoft.com/office/drawing/2014/main" id="{5DCAF887-7E02-3685-27D8-853C35C73E34}"/>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48CBC9DC-40A1-4382-CAAE-7B6104D01ED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C4342556-D0E5-62E7-3E03-4ACA4622A4F6}"/>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A0D3E95F-B4B6-F4CC-4331-FF6932BC4264}"/>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995F9240-A63C-1C0D-48BE-D4274C1F692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7DB0F485-0608-FE8A-975A-F8BF1D9A916D}"/>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4B6D8E8F-0A73-61F5-F7AA-69F636900166}"/>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892101B5-8B47-3A63-50AE-68C5EDCB8DFD}"/>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A33826EB-EDB1-C86B-F376-69ACF1E7C96E}"/>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5" name="Group 74">
            <a:extLst>
              <a:ext uri="{FF2B5EF4-FFF2-40B4-BE49-F238E27FC236}">
                <a16:creationId xmlns:a16="http://schemas.microsoft.com/office/drawing/2014/main" id="{9F1B3CD9-14BE-96A2-B2F6-316FF21EBD6C}"/>
              </a:ext>
            </a:extLst>
          </p:cNvPr>
          <p:cNvGrpSpPr/>
          <p:nvPr/>
        </p:nvGrpSpPr>
        <p:grpSpPr>
          <a:xfrm>
            <a:off x="1972947" y="7840045"/>
            <a:ext cx="1353453" cy="406400"/>
            <a:chOff x="1972947" y="5649738"/>
            <a:chExt cx="1353453" cy="406400"/>
          </a:xfrm>
        </p:grpSpPr>
        <p:sp>
          <p:nvSpPr>
            <p:cNvPr id="52" name="Rectangle 51">
              <a:extLst>
                <a:ext uri="{FF2B5EF4-FFF2-40B4-BE49-F238E27FC236}">
                  <a16:creationId xmlns:a16="http://schemas.microsoft.com/office/drawing/2014/main" id="{EF016499-45D9-81D9-639C-EE9C14B4FDA0}"/>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CD3FF4F3-F886-F2C6-BB35-728B1B90E9AD}"/>
                </a:ext>
              </a:extLst>
            </p:cNvPr>
            <p:cNvSpPr/>
            <p:nvPr/>
          </p:nvSpPr>
          <p:spPr>
            <a:xfrm>
              <a:off x="2166912" y="5709774"/>
              <a:ext cx="1105678"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B5DE15F6-0F2E-B88C-F404-E3A97B660A9F}"/>
                </a:ext>
              </a:extLst>
            </p:cNvPr>
            <p:cNvSpPr txBox="1">
              <a:spLocks/>
            </p:cNvSpPr>
            <p:nvPr/>
          </p:nvSpPr>
          <p:spPr>
            <a:xfrm>
              <a:off x="2364155" y="5713467"/>
              <a:ext cx="962245"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Resources</a:t>
              </a:r>
            </a:p>
          </p:txBody>
        </p:sp>
        <p:sp>
          <p:nvSpPr>
            <p:cNvPr id="55" name="Oval 54">
              <a:extLst>
                <a:ext uri="{FF2B5EF4-FFF2-40B4-BE49-F238E27FC236}">
                  <a16:creationId xmlns:a16="http://schemas.microsoft.com/office/drawing/2014/main" id="{86BBD613-FDE4-B651-C0B7-30BAB8193F1A}"/>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6" name="Graphic 37">
              <a:extLst>
                <a:ext uri="{FF2B5EF4-FFF2-40B4-BE49-F238E27FC236}">
                  <a16:creationId xmlns:a16="http://schemas.microsoft.com/office/drawing/2014/main" id="{0DCD55C4-34B8-4C8D-DCB2-6D283595BD69}"/>
                </a:ext>
              </a:extLst>
            </p:cNvPr>
            <p:cNvGrpSpPr/>
            <p:nvPr/>
          </p:nvGrpSpPr>
          <p:grpSpPr>
            <a:xfrm>
              <a:off x="2064622" y="5732952"/>
              <a:ext cx="229999" cy="229698"/>
              <a:chOff x="5737725" y="2862443"/>
              <a:chExt cx="1034323" cy="1032970"/>
            </a:xfrm>
            <a:solidFill>
              <a:schemeClr val="bg1"/>
            </a:solidFill>
          </p:grpSpPr>
          <p:sp>
            <p:nvSpPr>
              <p:cNvPr id="57" name="Freeform 56">
                <a:extLst>
                  <a:ext uri="{FF2B5EF4-FFF2-40B4-BE49-F238E27FC236}">
                    <a16:creationId xmlns:a16="http://schemas.microsoft.com/office/drawing/2014/main" id="{74B812CE-1846-BD6B-B7A4-571D50778A6D}"/>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58" name="Freeform 57">
                <a:extLst>
                  <a:ext uri="{FF2B5EF4-FFF2-40B4-BE49-F238E27FC236}">
                    <a16:creationId xmlns:a16="http://schemas.microsoft.com/office/drawing/2014/main" id="{E4B00E0E-B043-9229-281D-6790ACBE081B}"/>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59" name="Freeform 58">
                <a:extLst>
                  <a:ext uri="{FF2B5EF4-FFF2-40B4-BE49-F238E27FC236}">
                    <a16:creationId xmlns:a16="http://schemas.microsoft.com/office/drawing/2014/main" id="{68DBA797-E6B2-7C37-86B6-5F5E132BFE6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60" name="Freeform 59">
                <a:extLst>
                  <a:ext uri="{FF2B5EF4-FFF2-40B4-BE49-F238E27FC236}">
                    <a16:creationId xmlns:a16="http://schemas.microsoft.com/office/drawing/2014/main" id="{6ADAB08D-1D67-E978-0089-8031C7E103C1}"/>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61" name="Freeform 60">
                <a:extLst>
                  <a:ext uri="{FF2B5EF4-FFF2-40B4-BE49-F238E27FC236}">
                    <a16:creationId xmlns:a16="http://schemas.microsoft.com/office/drawing/2014/main" id="{7FB02A79-05A0-A9CE-220D-C2EBE728C4CA}"/>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3" name="Straight Connector 2">
            <a:extLst>
              <a:ext uri="{FF2B5EF4-FFF2-40B4-BE49-F238E27FC236}">
                <a16:creationId xmlns:a16="http://schemas.microsoft.com/office/drawing/2014/main" id="{53BA5F2A-6035-90AC-337D-D85E0EF911F7}"/>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038D2DF5-6E6C-D242-014C-47FEC5F58CB6}"/>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A3224AF1-983C-995F-F7AD-2D51D3B1F45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A788FD32-633E-39FE-DCAF-39E7DAFED075}"/>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C8E908C4-14EA-13FD-C539-64E5070CA1A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581C6661-4D0B-7BCD-A1DD-FAF8F886ABB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9BBD1FED-D6E2-E11F-7245-8068FAF2097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E969185-6CB7-74BD-3DFB-081DF6A4A580}"/>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C23F07B-FE4F-D011-FAF2-8415CBBDE89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223938F7-0ADF-EB8E-A8A1-3946B31E2B8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69DED8D-59AF-4AE4-8690-37BA67184EE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0725276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0554A17-157B-5899-7AC9-E900D0F4A808}"/>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E018F30-5B58-0FE1-E224-9A2FE8C15EA1}"/>
              </a:ext>
            </a:extLst>
          </p:cNvPr>
          <p:cNvSpPr>
            <a:spLocks noGrp="1"/>
          </p:cNvSpPr>
          <p:nvPr>
            <p:ph type="body" sz="quarter" idx="50"/>
          </p:nvPr>
        </p:nvSpPr>
        <p:spPr/>
        <p:txBody>
          <a:bodyPr/>
          <a:lstStyle/>
          <a:p>
            <a:endParaRPr lang="en-IE"/>
          </a:p>
        </p:txBody>
      </p:sp>
      <p:sp>
        <p:nvSpPr>
          <p:cNvPr id="5" name="Text Placeholder 4">
            <a:extLst>
              <a:ext uri="{FF2B5EF4-FFF2-40B4-BE49-F238E27FC236}">
                <a16:creationId xmlns:a16="http://schemas.microsoft.com/office/drawing/2014/main" id="{80185A81-1D38-16D7-F9D1-BC52B37DB2D9}"/>
              </a:ext>
            </a:extLst>
          </p:cNvPr>
          <p:cNvSpPr>
            <a:spLocks noGrp="1"/>
          </p:cNvSpPr>
          <p:nvPr>
            <p:ph type="body" sz="quarter" idx="64"/>
          </p:nvPr>
        </p:nvSpPr>
        <p:spPr>
          <a:xfrm>
            <a:off x="1704813" y="1534332"/>
            <a:ext cx="5238428" cy="854026"/>
          </a:xfrm>
        </p:spPr>
        <p:txBody>
          <a:bodyPr/>
          <a:lstStyle/>
          <a:p>
            <a:pPr marL="0" indent="0">
              <a:buNone/>
            </a:pPr>
            <a:r>
              <a:rPr lang="en-IE" sz="1400" b="1" dirty="0">
                <a:solidFill>
                  <a:srgbClr val="D38CBC"/>
                </a:solidFill>
              </a:rPr>
              <a:t>Lets compare France’s private LTC insurance model with Germany’s public LTC system (</a:t>
            </a:r>
            <a:r>
              <a:rPr lang="en-IE" sz="1400" b="1" dirty="0" err="1">
                <a:solidFill>
                  <a:srgbClr val="D38CBC"/>
                </a:solidFill>
              </a:rPr>
              <a:t>Pflegeversicherung</a:t>
            </a:r>
            <a:r>
              <a:rPr lang="en-IE" sz="1400" b="1" dirty="0">
                <a:solidFill>
                  <a:srgbClr val="D38CBC"/>
                </a:solidFill>
              </a:rPr>
              <a:t>)</a:t>
            </a:r>
          </a:p>
          <a:p>
            <a:pPr marL="0" indent="0">
              <a:buNone/>
            </a:pPr>
            <a:endParaRPr lang="en-IE" sz="1400" b="1" dirty="0">
              <a:solidFill>
                <a:srgbClr val="D38CBC"/>
              </a:solidFill>
            </a:endParaRPr>
          </a:p>
          <a:p>
            <a:pPr marL="0" indent="0">
              <a:buNone/>
            </a:pPr>
            <a:endParaRPr lang="en-IE" sz="1400" b="1" dirty="0">
              <a:solidFill>
                <a:srgbClr val="D38CBC"/>
              </a:solidFill>
            </a:endParaRPr>
          </a:p>
          <a:p>
            <a:pPr marL="0" indent="0">
              <a:buNone/>
            </a:pPr>
            <a:endParaRPr lang="en-IE" sz="1400" b="1" dirty="0">
              <a:solidFill>
                <a:srgbClr val="D38CBC"/>
              </a:solidFill>
            </a:endParaRPr>
          </a:p>
        </p:txBody>
      </p:sp>
      <p:grpSp>
        <p:nvGrpSpPr>
          <p:cNvPr id="6" name="Graphic 2">
            <a:extLst>
              <a:ext uri="{FF2B5EF4-FFF2-40B4-BE49-F238E27FC236}">
                <a16:creationId xmlns:a16="http://schemas.microsoft.com/office/drawing/2014/main" id="{BE03D351-4148-BE27-FA37-1566E3423331}"/>
              </a:ext>
            </a:extLst>
          </p:cNvPr>
          <p:cNvGrpSpPr/>
          <p:nvPr/>
        </p:nvGrpSpPr>
        <p:grpSpPr>
          <a:xfrm>
            <a:off x="973372" y="543749"/>
            <a:ext cx="594171" cy="758066"/>
            <a:chOff x="5321116" y="858896"/>
            <a:chExt cx="888315" cy="1133345"/>
          </a:xfrm>
          <a:solidFill>
            <a:srgbClr val="D38CBC"/>
          </a:solidFill>
        </p:grpSpPr>
        <p:sp>
          <p:nvSpPr>
            <p:cNvPr id="7" name="Freeform 5">
              <a:extLst>
                <a:ext uri="{FF2B5EF4-FFF2-40B4-BE49-F238E27FC236}">
                  <a16:creationId xmlns:a16="http://schemas.microsoft.com/office/drawing/2014/main" id="{E984CCEF-9767-7B89-8313-7B9D806C01ED}"/>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 name="Freeform 8">
              <a:extLst>
                <a:ext uri="{FF2B5EF4-FFF2-40B4-BE49-F238E27FC236}">
                  <a16:creationId xmlns:a16="http://schemas.microsoft.com/office/drawing/2014/main" id="{EBB0193B-E68A-E0CF-8E82-7A551D2C1A68}"/>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9">
              <a:extLst>
                <a:ext uri="{FF2B5EF4-FFF2-40B4-BE49-F238E27FC236}">
                  <a16:creationId xmlns:a16="http://schemas.microsoft.com/office/drawing/2014/main" id="{36C289D2-10CC-2FED-CD92-E0F9FBA43DC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10">
              <a:extLst>
                <a:ext uri="{FF2B5EF4-FFF2-40B4-BE49-F238E27FC236}">
                  <a16:creationId xmlns:a16="http://schemas.microsoft.com/office/drawing/2014/main" id="{CCEF84B1-8B93-2660-D225-9596C448BC7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1">
              <a:extLst>
                <a:ext uri="{FF2B5EF4-FFF2-40B4-BE49-F238E27FC236}">
                  <a16:creationId xmlns:a16="http://schemas.microsoft.com/office/drawing/2014/main" id="{7222CD92-603A-9A9A-8153-E19733529CB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2">
              <a:extLst>
                <a:ext uri="{FF2B5EF4-FFF2-40B4-BE49-F238E27FC236}">
                  <a16:creationId xmlns:a16="http://schemas.microsoft.com/office/drawing/2014/main" id="{79BBA9FE-51C3-3FBD-3FA2-9C0C0E958F7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3">
              <a:extLst>
                <a:ext uri="{FF2B5EF4-FFF2-40B4-BE49-F238E27FC236}">
                  <a16:creationId xmlns:a16="http://schemas.microsoft.com/office/drawing/2014/main" id="{202F708E-04E2-15A2-3622-14C3D9B06E95}"/>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4">
              <a:extLst>
                <a:ext uri="{FF2B5EF4-FFF2-40B4-BE49-F238E27FC236}">
                  <a16:creationId xmlns:a16="http://schemas.microsoft.com/office/drawing/2014/main" id="{3AD7ADB7-EEED-CCED-49F8-8DE0AFEBEE2A}"/>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5">
              <a:extLst>
                <a:ext uri="{FF2B5EF4-FFF2-40B4-BE49-F238E27FC236}">
                  <a16:creationId xmlns:a16="http://schemas.microsoft.com/office/drawing/2014/main" id="{4A3FD4FD-0223-73AF-EC53-40ACC3BCC376}"/>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6" name="Text Placeholder 6">
            <a:extLst>
              <a:ext uri="{FF2B5EF4-FFF2-40B4-BE49-F238E27FC236}">
                <a16:creationId xmlns:a16="http://schemas.microsoft.com/office/drawing/2014/main" id="{919E6864-480A-B9F9-D945-8019F7B08E73}"/>
              </a:ext>
            </a:extLst>
          </p:cNvPr>
          <p:cNvSpPr>
            <a:spLocks noGrp="1"/>
          </p:cNvSpPr>
          <p:nvPr>
            <p:ph type="body" sz="quarter" idx="61"/>
          </p:nvPr>
        </p:nvSpPr>
        <p:spPr>
          <a:xfrm>
            <a:off x="1704975" y="623888"/>
            <a:ext cx="5284788" cy="722312"/>
          </a:xfrm>
        </p:spPr>
        <p:txBody>
          <a:bodyPr/>
          <a:lstStyle/>
          <a:p>
            <a:r>
              <a:rPr lang="en-US" dirty="0"/>
              <a:t>Women in Late Career</a:t>
            </a:r>
          </a:p>
        </p:txBody>
      </p:sp>
      <p:pic>
        <p:nvPicPr>
          <p:cNvPr id="28" name="Picture 27">
            <a:extLst>
              <a:ext uri="{FF2B5EF4-FFF2-40B4-BE49-F238E27FC236}">
                <a16:creationId xmlns:a16="http://schemas.microsoft.com/office/drawing/2014/main" id="{EFAEE5DB-FF46-7B02-FC00-1F368F08211B}"/>
              </a:ext>
            </a:extLst>
          </p:cNvPr>
          <p:cNvPicPr>
            <a:picLocks noChangeAspect="1"/>
          </p:cNvPicPr>
          <p:nvPr/>
        </p:nvPicPr>
        <p:blipFill>
          <a:blip r:embed="rId2"/>
          <a:stretch>
            <a:fillRect/>
          </a:stretch>
        </p:blipFill>
        <p:spPr>
          <a:xfrm>
            <a:off x="1082646" y="2139733"/>
            <a:ext cx="5989839" cy="4328535"/>
          </a:xfrm>
          <a:prstGeom prst="rect">
            <a:avLst/>
          </a:prstGeom>
        </p:spPr>
      </p:pic>
      <p:sp>
        <p:nvSpPr>
          <p:cNvPr id="29" name="Text Placeholder 4">
            <a:extLst>
              <a:ext uri="{FF2B5EF4-FFF2-40B4-BE49-F238E27FC236}">
                <a16:creationId xmlns:a16="http://schemas.microsoft.com/office/drawing/2014/main" id="{FB39EB92-4959-0177-727B-31FAB8EACB3E}"/>
              </a:ext>
            </a:extLst>
          </p:cNvPr>
          <p:cNvSpPr txBox="1">
            <a:spLocks/>
          </p:cNvSpPr>
          <p:nvPr/>
        </p:nvSpPr>
        <p:spPr>
          <a:xfrm>
            <a:off x="1300706" y="6723343"/>
            <a:ext cx="5238428" cy="85402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D38CBC"/>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r>
              <a:rPr lang="en-GB" sz="1400" b="1" dirty="0">
                <a:solidFill>
                  <a:srgbClr val="D38CBC"/>
                </a:solidFill>
              </a:rPr>
              <a:t>Key Insights</a:t>
            </a:r>
          </a:p>
          <a:p>
            <a:pPr marL="0" indent="0">
              <a:buFont typeface="Arial" panose="020B0604020202020204" pitchFamily="34" charset="0"/>
              <a:buNone/>
            </a:pPr>
            <a:endParaRPr lang="en-GB" sz="1400" b="1" dirty="0">
              <a:solidFill>
                <a:srgbClr val="D38CBC"/>
              </a:solidFill>
            </a:endParaRPr>
          </a:p>
          <a:p>
            <a:pPr marL="0" indent="0">
              <a:buFont typeface="Arial" panose="020B0604020202020204" pitchFamily="34" charset="0"/>
              <a:buNone/>
            </a:pPr>
            <a:endParaRPr lang="en-GB" dirty="0"/>
          </a:p>
          <a:p>
            <a:r>
              <a:rPr lang="en-GB" dirty="0"/>
              <a:t>France: Private LTCI offers flexibility but is optional, so many remain uninsured. Inflation protection is crucial.</a:t>
            </a:r>
          </a:p>
          <a:p>
            <a:r>
              <a:rPr lang="en-GB" dirty="0"/>
              <a:t>Germany: Public LTCI guarantees basic coverage but does not eliminate financial risk—private supplemental LTC insurance is common.</a:t>
            </a:r>
            <a:endParaRPr lang="en-IE" dirty="0"/>
          </a:p>
        </p:txBody>
      </p:sp>
      <p:sp>
        <p:nvSpPr>
          <p:cNvPr id="30" name="Rounded Rectangle 30">
            <a:extLst>
              <a:ext uri="{FF2B5EF4-FFF2-40B4-BE49-F238E27FC236}">
                <a16:creationId xmlns:a16="http://schemas.microsoft.com/office/drawing/2014/main" id="{4E654B7E-7492-7862-7ADD-B33AD8DB276F}"/>
              </a:ext>
            </a:extLst>
          </p:cNvPr>
          <p:cNvSpPr/>
          <p:nvPr/>
        </p:nvSpPr>
        <p:spPr>
          <a:xfrm>
            <a:off x="1338862" y="8359537"/>
            <a:ext cx="2522740" cy="1676972"/>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ounded Rectangle 30">
            <a:extLst>
              <a:ext uri="{FF2B5EF4-FFF2-40B4-BE49-F238E27FC236}">
                <a16:creationId xmlns:a16="http://schemas.microsoft.com/office/drawing/2014/main" id="{5168271E-1EB6-2902-24B9-3710E9B09509}"/>
              </a:ext>
            </a:extLst>
          </p:cNvPr>
          <p:cNvSpPr/>
          <p:nvPr/>
        </p:nvSpPr>
        <p:spPr>
          <a:xfrm>
            <a:off x="4321380" y="8318995"/>
            <a:ext cx="2665207" cy="1676972"/>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E00D3645-8602-ABA3-D403-C54EB7FB5D63}"/>
              </a:ext>
            </a:extLst>
          </p:cNvPr>
          <p:cNvGrpSpPr/>
          <p:nvPr/>
        </p:nvGrpSpPr>
        <p:grpSpPr>
          <a:xfrm>
            <a:off x="1431482" y="8145680"/>
            <a:ext cx="926198" cy="406400"/>
            <a:chOff x="1997756" y="3611831"/>
            <a:chExt cx="926198" cy="406400"/>
          </a:xfrm>
        </p:grpSpPr>
        <p:grpSp>
          <p:nvGrpSpPr>
            <p:cNvPr id="33" name="Group 32">
              <a:extLst>
                <a:ext uri="{FF2B5EF4-FFF2-40B4-BE49-F238E27FC236}">
                  <a16:creationId xmlns:a16="http://schemas.microsoft.com/office/drawing/2014/main" id="{9503E82D-BA07-62E2-D4B9-90F1249F3EE9}"/>
                </a:ext>
              </a:extLst>
            </p:cNvPr>
            <p:cNvGrpSpPr/>
            <p:nvPr/>
          </p:nvGrpSpPr>
          <p:grpSpPr>
            <a:xfrm>
              <a:off x="1997756" y="3611831"/>
              <a:ext cx="926198" cy="406400"/>
              <a:chOff x="1590175" y="6032510"/>
              <a:chExt cx="926198" cy="406400"/>
            </a:xfrm>
          </p:grpSpPr>
          <p:sp>
            <p:nvSpPr>
              <p:cNvPr id="42" name="Rectangle 41">
                <a:extLst>
                  <a:ext uri="{FF2B5EF4-FFF2-40B4-BE49-F238E27FC236}">
                    <a16:creationId xmlns:a16="http://schemas.microsoft.com/office/drawing/2014/main" id="{52D1B081-BA35-EF7A-DD69-2E88B4073E4B}"/>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Rectangle 42">
                <a:extLst>
                  <a:ext uri="{FF2B5EF4-FFF2-40B4-BE49-F238E27FC236}">
                    <a16:creationId xmlns:a16="http://schemas.microsoft.com/office/drawing/2014/main" id="{820F1F63-B760-1B5B-A420-1E1A7223073A}"/>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Text Placeholder 122">
                <a:extLst>
                  <a:ext uri="{FF2B5EF4-FFF2-40B4-BE49-F238E27FC236}">
                    <a16:creationId xmlns:a16="http://schemas.microsoft.com/office/drawing/2014/main" id="{2DEF8D1B-621E-9B1D-F057-496F034B0340}"/>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45" name="Oval 44">
                <a:extLst>
                  <a:ext uri="{FF2B5EF4-FFF2-40B4-BE49-F238E27FC236}">
                    <a16:creationId xmlns:a16="http://schemas.microsoft.com/office/drawing/2014/main" id="{7F530DEF-30FC-4F09-1EBC-ACC23D5455D6}"/>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reeform 110">
                <a:extLst>
                  <a:ext uri="{FF2B5EF4-FFF2-40B4-BE49-F238E27FC236}">
                    <a16:creationId xmlns:a16="http://schemas.microsoft.com/office/drawing/2014/main" id="{B27B0B80-DDFB-07AD-8601-6B7B7200CB0F}"/>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34" name="Graphic 2">
              <a:extLst>
                <a:ext uri="{FF2B5EF4-FFF2-40B4-BE49-F238E27FC236}">
                  <a16:creationId xmlns:a16="http://schemas.microsoft.com/office/drawing/2014/main" id="{F536EBC3-CD84-D6BB-76A1-D4760B495B85}"/>
                </a:ext>
              </a:extLst>
            </p:cNvPr>
            <p:cNvGrpSpPr/>
            <p:nvPr/>
          </p:nvGrpSpPr>
          <p:grpSpPr>
            <a:xfrm>
              <a:off x="2066238" y="3681850"/>
              <a:ext cx="283418" cy="283423"/>
              <a:chOff x="8736336" y="773976"/>
              <a:chExt cx="925001" cy="925018"/>
            </a:xfrm>
            <a:solidFill>
              <a:schemeClr val="bg1"/>
            </a:solidFill>
          </p:grpSpPr>
          <p:sp>
            <p:nvSpPr>
              <p:cNvPr id="35" name="Freeform 99">
                <a:extLst>
                  <a:ext uri="{FF2B5EF4-FFF2-40B4-BE49-F238E27FC236}">
                    <a16:creationId xmlns:a16="http://schemas.microsoft.com/office/drawing/2014/main" id="{689C0EF5-FB99-40B4-BC43-617EC11F30B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6" name="Freeform 100">
                <a:extLst>
                  <a:ext uri="{FF2B5EF4-FFF2-40B4-BE49-F238E27FC236}">
                    <a16:creationId xmlns:a16="http://schemas.microsoft.com/office/drawing/2014/main" id="{81E4E9A8-F9D4-D30A-4147-1D9611D62A3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7" name="Freeform 101">
                <a:extLst>
                  <a:ext uri="{FF2B5EF4-FFF2-40B4-BE49-F238E27FC236}">
                    <a16:creationId xmlns:a16="http://schemas.microsoft.com/office/drawing/2014/main" id="{2DA2E0C4-80EA-5818-9741-35AC8118A87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8" name="Freeform 102">
                <a:extLst>
                  <a:ext uri="{FF2B5EF4-FFF2-40B4-BE49-F238E27FC236}">
                    <a16:creationId xmlns:a16="http://schemas.microsoft.com/office/drawing/2014/main" id="{2DFD123D-6B89-7860-F69E-809EB6820FE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39" name="Freeform 103">
                <a:extLst>
                  <a:ext uri="{FF2B5EF4-FFF2-40B4-BE49-F238E27FC236}">
                    <a16:creationId xmlns:a16="http://schemas.microsoft.com/office/drawing/2014/main" id="{9DABEBD3-50DF-419E-BD52-DEBE5221B5B6}"/>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0" name="Freeform 104">
                <a:extLst>
                  <a:ext uri="{FF2B5EF4-FFF2-40B4-BE49-F238E27FC236}">
                    <a16:creationId xmlns:a16="http://schemas.microsoft.com/office/drawing/2014/main" id="{E81B021E-04BE-B6A4-5E2E-8F432066461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1" name="Freeform 105">
                <a:extLst>
                  <a:ext uri="{FF2B5EF4-FFF2-40B4-BE49-F238E27FC236}">
                    <a16:creationId xmlns:a16="http://schemas.microsoft.com/office/drawing/2014/main" id="{BE49FFA2-0A46-9DF7-8B00-5D93460FA3A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grpSp>
        <p:nvGrpSpPr>
          <p:cNvPr id="47" name="Group 46">
            <a:extLst>
              <a:ext uri="{FF2B5EF4-FFF2-40B4-BE49-F238E27FC236}">
                <a16:creationId xmlns:a16="http://schemas.microsoft.com/office/drawing/2014/main" id="{A5C0D0E2-AFE3-073E-3723-EFDBCAF81D13}"/>
              </a:ext>
            </a:extLst>
          </p:cNvPr>
          <p:cNvGrpSpPr/>
          <p:nvPr/>
        </p:nvGrpSpPr>
        <p:grpSpPr>
          <a:xfrm>
            <a:off x="4497598" y="8201098"/>
            <a:ext cx="1408796" cy="406400"/>
            <a:chOff x="1597263" y="8431923"/>
            <a:chExt cx="1408796" cy="406400"/>
          </a:xfrm>
        </p:grpSpPr>
        <p:sp>
          <p:nvSpPr>
            <p:cNvPr id="48" name="Rectangle 47">
              <a:extLst>
                <a:ext uri="{FF2B5EF4-FFF2-40B4-BE49-F238E27FC236}">
                  <a16:creationId xmlns:a16="http://schemas.microsoft.com/office/drawing/2014/main" id="{583F26E3-7C8A-779A-00F3-8236E4CC0A41}"/>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6C73D9EA-667A-02C3-F0D5-A4CA486A08D7}"/>
                </a:ext>
              </a:extLst>
            </p:cNvPr>
            <p:cNvSpPr/>
            <p:nvPr/>
          </p:nvSpPr>
          <p:spPr>
            <a:xfrm>
              <a:off x="1791227" y="8491959"/>
              <a:ext cx="1176733"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Text Placeholder 122">
              <a:extLst>
                <a:ext uri="{FF2B5EF4-FFF2-40B4-BE49-F238E27FC236}">
                  <a16:creationId xmlns:a16="http://schemas.microsoft.com/office/drawing/2014/main" id="{17DD3721-E28E-C6A2-5356-EC7619BDAE13}"/>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Reflection</a:t>
              </a:r>
            </a:p>
          </p:txBody>
        </p:sp>
        <p:sp>
          <p:nvSpPr>
            <p:cNvPr id="51" name="Oval 50">
              <a:extLst>
                <a:ext uri="{FF2B5EF4-FFF2-40B4-BE49-F238E27FC236}">
                  <a16:creationId xmlns:a16="http://schemas.microsoft.com/office/drawing/2014/main" id="{EC20884F-52E1-C2D0-AD26-42C51D0B68F5}"/>
                </a:ext>
              </a:extLst>
            </p:cNvPr>
            <p:cNvSpPr/>
            <p:nvPr/>
          </p:nvSpPr>
          <p:spPr>
            <a:xfrm>
              <a:off x="1597263" y="8431923"/>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2" name="Graphic 37">
              <a:extLst>
                <a:ext uri="{FF2B5EF4-FFF2-40B4-BE49-F238E27FC236}">
                  <a16:creationId xmlns:a16="http://schemas.microsoft.com/office/drawing/2014/main" id="{FB1FFC90-AB8A-28AB-B4D6-F2C7E9BE7A7B}"/>
                </a:ext>
              </a:extLst>
            </p:cNvPr>
            <p:cNvGrpSpPr/>
            <p:nvPr/>
          </p:nvGrpSpPr>
          <p:grpSpPr>
            <a:xfrm>
              <a:off x="1707260" y="8524537"/>
              <a:ext cx="229440" cy="229437"/>
              <a:chOff x="3797784" y="3095426"/>
              <a:chExt cx="1030844" cy="1030831"/>
            </a:xfrm>
            <a:solidFill>
              <a:schemeClr val="bg1"/>
            </a:solidFill>
          </p:grpSpPr>
          <p:sp>
            <p:nvSpPr>
              <p:cNvPr id="53" name="Freeform 60">
                <a:extLst>
                  <a:ext uri="{FF2B5EF4-FFF2-40B4-BE49-F238E27FC236}">
                    <a16:creationId xmlns:a16="http://schemas.microsoft.com/office/drawing/2014/main" id="{9B47A6C0-03B1-D485-50EE-DFC93963179D}"/>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54" name="Freeform 74">
                <a:extLst>
                  <a:ext uri="{FF2B5EF4-FFF2-40B4-BE49-F238E27FC236}">
                    <a16:creationId xmlns:a16="http://schemas.microsoft.com/office/drawing/2014/main" id="{2EC514EE-2EF3-4E9B-AFE5-D87251DBC169}"/>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55" name="Freeform 75">
                <a:extLst>
                  <a:ext uri="{FF2B5EF4-FFF2-40B4-BE49-F238E27FC236}">
                    <a16:creationId xmlns:a16="http://schemas.microsoft.com/office/drawing/2014/main" id="{E1B17C77-BDE6-F5CD-0F7A-7DA3F7461B48}"/>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56" name="Freeform 77">
                <a:extLst>
                  <a:ext uri="{FF2B5EF4-FFF2-40B4-BE49-F238E27FC236}">
                    <a16:creationId xmlns:a16="http://schemas.microsoft.com/office/drawing/2014/main" id="{422109EB-A442-0506-E7A1-8A86467520CA}"/>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57" name="Freeform 78">
                <a:extLst>
                  <a:ext uri="{FF2B5EF4-FFF2-40B4-BE49-F238E27FC236}">
                    <a16:creationId xmlns:a16="http://schemas.microsoft.com/office/drawing/2014/main" id="{F1D7BD2B-0CCB-2D2C-1616-F546DB2CCB1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58" name="Text Placeholder 7">
            <a:extLst>
              <a:ext uri="{FF2B5EF4-FFF2-40B4-BE49-F238E27FC236}">
                <a16:creationId xmlns:a16="http://schemas.microsoft.com/office/drawing/2014/main" id="{5D20AE3D-B834-4C77-38E8-42911A467CC6}"/>
              </a:ext>
            </a:extLst>
          </p:cNvPr>
          <p:cNvSpPr txBox="1">
            <a:spLocks/>
          </p:cNvSpPr>
          <p:nvPr/>
        </p:nvSpPr>
        <p:spPr>
          <a:xfrm>
            <a:off x="1530963" y="8662143"/>
            <a:ext cx="186202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highlight>
                  <a:srgbClr val="FFFF00"/>
                </a:highlight>
              </a:rPr>
              <a:t>Link to downloadable Life and Income Insurance quiz </a:t>
            </a:r>
          </a:p>
          <a:p>
            <a:pPr marL="0" indent="0">
              <a:buNone/>
            </a:pPr>
            <a:endParaRPr lang="en-US" dirty="0"/>
          </a:p>
        </p:txBody>
      </p:sp>
      <p:sp>
        <p:nvSpPr>
          <p:cNvPr id="59" name="Text Placeholder 7">
            <a:extLst>
              <a:ext uri="{FF2B5EF4-FFF2-40B4-BE49-F238E27FC236}">
                <a16:creationId xmlns:a16="http://schemas.microsoft.com/office/drawing/2014/main" id="{355E8EFF-6E00-3620-7EE5-C3FD3A9627FD}"/>
              </a:ext>
            </a:extLst>
          </p:cNvPr>
          <p:cNvSpPr txBox="1">
            <a:spLocks/>
          </p:cNvSpPr>
          <p:nvPr/>
        </p:nvSpPr>
        <p:spPr>
          <a:xfrm>
            <a:off x="4505941" y="8662143"/>
            <a:ext cx="2437300"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Take a few moments to reflect on what financial risk you feel least prepared for, </a:t>
            </a:r>
            <a:r>
              <a:rPr lang="en-GB" dirty="0"/>
              <a:t>and has caregiving or a career break contributed to that gap?</a:t>
            </a:r>
            <a:endParaRPr lang="en-US" dirty="0"/>
          </a:p>
          <a:p>
            <a:pPr marL="0" indent="0">
              <a:buNone/>
            </a:pPr>
            <a:endParaRPr lang="en-US" dirty="0"/>
          </a:p>
          <a:p>
            <a:pPr marL="0" indent="0">
              <a:buNone/>
            </a:pPr>
            <a:r>
              <a:rPr lang="en-US" dirty="0"/>
              <a:t>What steps can you take to minimise that risk and become more financially secure?</a:t>
            </a:r>
          </a:p>
          <a:p>
            <a:pPr marL="0" indent="0">
              <a:buNone/>
            </a:pPr>
            <a:endParaRPr lang="en-US" dirty="0"/>
          </a:p>
        </p:txBody>
      </p:sp>
    </p:spTree>
    <p:extLst>
      <p:ext uri="{BB962C8B-B14F-4D97-AF65-F5344CB8AC3E}">
        <p14:creationId xmlns:p14="http://schemas.microsoft.com/office/powerpoint/2010/main" val="36119521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A1683-8742-C286-12B0-6F47BE866EF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37F7E02-BCE2-ABAC-0B33-97C25DD5982C}"/>
              </a:ext>
            </a:extLst>
          </p:cNvPr>
          <p:cNvSpPr>
            <a:spLocks noGrp="1"/>
          </p:cNvSpPr>
          <p:nvPr>
            <p:ph type="body" sz="quarter" idx="49"/>
          </p:nvPr>
        </p:nvSpPr>
        <p:spPr/>
        <p:txBody>
          <a:bodyPr/>
          <a:lstStyle/>
          <a:p>
            <a:r>
              <a:rPr lang="en-US" dirty="0"/>
              <a:t>Introduction</a:t>
            </a:r>
          </a:p>
        </p:txBody>
      </p:sp>
      <p:sp>
        <p:nvSpPr>
          <p:cNvPr id="2" name="Text Placeholder 1">
            <a:extLst>
              <a:ext uri="{FF2B5EF4-FFF2-40B4-BE49-F238E27FC236}">
                <a16:creationId xmlns:a16="http://schemas.microsoft.com/office/drawing/2014/main" id="{B5D283D0-612E-C811-8655-88CC37F567A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70AC6735-C10F-244B-6BBC-76C391E0E4B3}"/>
              </a:ext>
            </a:extLst>
          </p:cNvPr>
          <p:cNvSpPr>
            <a:spLocks noGrp="1"/>
          </p:cNvSpPr>
          <p:nvPr>
            <p:ph type="body" sz="quarter" idx="61"/>
          </p:nvPr>
        </p:nvSpPr>
        <p:spPr/>
        <p:txBody>
          <a:bodyPr/>
          <a:lstStyle/>
          <a:p>
            <a:r>
              <a:rPr lang="en-US" dirty="0"/>
              <a:t>Women in Late Career</a:t>
            </a:r>
          </a:p>
        </p:txBody>
      </p:sp>
      <p:sp>
        <p:nvSpPr>
          <p:cNvPr id="8" name="Text Placeholder 7">
            <a:extLst>
              <a:ext uri="{FF2B5EF4-FFF2-40B4-BE49-F238E27FC236}">
                <a16:creationId xmlns:a16="http://schemas.microsoft.com/office/drawing/2014/main" id="{3AC24E82-A16C-D9EA-2603-DCC9163959FB}"/>
              </a:ext>
            </a:extLst>
          </p:cNvPr>
          <p:cNvSpPr>
            <a:spLocks noGrp="1"/>
          </p:cNvSpPr>
          <p:nvPr>
            <p:ph type="body" sz="quarter" idx="64"/>
          </p:nvPr>
        </p:nvSpPr>
        <p:spPr>
          <a:xfrm>
            <a:off x="1704813" y="1708982"/>
            <a:ext cx="5238428" cy="4013901"/>
          </a:xfrm>
        </p:spPr>
        <p:txBody>
          <a:bodyPr/>
          <a:lstStyle/>
          <a:p>
            <a:pPr marL="0" indent="0">
              <a:buNone/>
            </a:pPr>
            <a:r>
              <a:rPr lang="en-US" sz="1400" b="1" dirty="0">
                <a:solidFill>
                  <a:srgbClr val="D38CBC"/>
                </a:solidFill>
              </a:rPr>
              <a:t>Create your 10 Year Roadmap, aiming for lifelong financial security.</a:t>
            </a:r>
          </a:p>
          <a:p>
            <a:pPr marL="0" indent="0">
              <a:buNone/>
            </a:pPr>
            <a:endParaRPr lang="en-US" sz="1400" b="1" dirty="0"/>
          </a:p>
          <a:p>
            <a:pPr marL="0" indent="0">
              <a:buNone/>
            </a:pPr>
            <a:r>
              <a:rPr lang="en-IE" sz="1400" b="1" dirty="0"/>
              <a:t>Years 1–2: Assess &amp; Optimise</a:t>
            </a:r>
          </a:p>
          <a:p>
            <a:pPr marL="0" indent="0">
              <a:buNone/>
            </a:pPr>
            <a:endParaRPr lang="en-IE" sz="1400" dirty="0"/>
          </a:p>
          <a:p>
            <a:pPr lvl="0"/>
            <a:r>
              <a:rPr lang="en-IE" b="1" dirty="0"/>
              <a:t>Comprehensive Financial Review</a:t>
            </a:r>
            <a:r>
              <a:rPr lang="en-IE" dirty="0"/>
              <a:t>: Inventory assets, liabilities, pensions, and savings.</a:t>
            </a:r>
          </a:p>
          <a:p>
            <a:pPr lvl="0"/>
            <a:r>
              <a:rPr lang="en-IE" b="1" dirty="0"/>
              <a:t>Maximise Contributions</a:t>
            </a:r>
            <a:r>
              <a:rPr lang="en-IE" dirty="0"/>
              <a:t>: Use catch-up provisions for retirement accounts</a:t>
            </a:r>
          </a:p>
          <a:p>
            <a:pPr lvl="0"/>
            <a:r>
              <a:rPr lang="en-IE" b="1" dirty="0"/>
              <a:t>Debt Reduction</a:t>
            </a:r>
            <a:r>
              <a:rPr lang="en-IE" dirty="0"/>
              <a:t>: Pay off high-interest debt and consider downsizing if housing costs are high.</a:t>
            </a:r>
          </a:p>
          <a:p>
            <a:pPr lvl="0"/>
            <a:r>
              <a:rPr lang="en-IE" b="1" dirty="0"/>
              <a:t>Insurance Check</a:t>
            </a:r>
            <a:r>
              <a:rPr lang="en-IE" dirty="0"/>
              <a:t>: Review health, life, and long-term care coverage.</a:t>
            </a:r>
            <a:br>
              <a:rPr lang="en-IE" dirty="0"/>
            </a:br>
            <a:endParaRPr lang="en-IE" sz="1400" dirty="0"/>
          </a:p>
          <a:p>
            <a:pPr marL="0" indent="0">
              <a:buNone/>
            </a:pPr>
            <a:r>
              <a:rPr lang="en-IE" sz="1400" b="1" dirty="0"/>
              <a:t>Years 3–4: Strengthen Foundation</a:t>
            </a:r>
          </a:p>
          <a:p>
            <a:pPr marL="0" indent="0">
              <a:buNone/>
            </a:pPr>
            <a:endParaRPr lang="en-IE" sz="1400" dirty="0"/>
          </a:p>
          <a:p>
            <a:pPr lvl="0"/>
            <a:r>
              <a:rPr lang="en-IE" b="1" dirty="0"/>
              <a:t>Emergency Fund</a:t>
            </a:r>
            <a:r>
              <a:rPr lang="en-IE" dirty="0"/>
              <a:t>: Ensure 6–12 months of expenses are set aside.</a:t>
            </a:r>
          </a:p>
          <a:p>
            <a:pPr lvl="0"/>
            <a:r>
              <a:rPr lang="en-IE" b="1" dirty="0"/>
              <a:t>Investment Strategy</a:t>
            </a:r>
            <a:r>
              <a:rPr lang="en-IE" dirty="0"/>
              <a:t>: Shift toward a balanced portfolio (growth + income) to hedge inflation.</a:t>
            </a:r>
          </a:p>
          <a:p>
            <a:pPr lvl="0"/>
            <a:r>
              <a:rPr lang="en-IE" b="1" dirty="0"/>
              <a:t>State Pension Planning</a:t>
            </a:r>
            <a:r>
              <a:rPr lang="en-IE" dirty="0"/>
              <a:t>: Model scenarios for claiming at 62, 67, or 70.</a:t>
            </a:r>
          </a:p>
          <a:p>
            <a:pPr lvl="0"/>
            <a:endParaRPr lang="en-IE" dirty="0"/>
          </a:p>
          <a:p>
            <a:pPr marL="0" indent="0">
              <a:buNone/>
            </a:pPr>
            <a:r>
              <a:rPr lang="en-IE" sz="1400" b="1" dirty="0"/>
              <a:t>Years 5–6: Transition Planning</a:t>
            </a:r>
          </a:p>
          <a:p>
            <a:pPr marL="0" indent="0">
              <a:buNone/>
            </a:pPr>
            <a:endParaRPr lang="en-IE" sz="1400" dirty="0"/>
          </a:p>
          <a:p>
            <a:pPr lvl="0"/>
            <a:r>
              <a:rPr lang="en-IE" b="1" dirty="0"/>
              <a:t>Retirement Lifestyle Budget</a:t>
            </a:r>
            <a:r>
              <a:rPr lang="en-IE" dirty="0"/>
              <a:t>: Estimate expenses for active vs. later years.</a:t>
            </a:r>
          </a:p>
          <a:p>
            <a:pPr lvl="0"/>
            <a:r>
              <a:rPr lang="en-IE" b="1" dirty="0"/>
              <a:t>Healthcare Strategy</a:t>
            </a:r>
            <a:r>
              <a:rPr lang="en-IE" dirty="0"/>
              <a:t>: Explore supplemental insurance and long-term care options.</a:t>
            </a:r>
          </a:p>
          <a:p>
            <a:pPr lvl="0"/>
            <a:r>
              <a:rPr lang="en-IE" b="1" dirty="0"/>
              <a:t>Tax Efficiency</a:t>
            </a:r>
            <a:r>
              <a:rPr lang="en-IE" dirty="0"/>
              <a:t>: </a:t>
            </a:r>
            <a:r>
              <a:rPr lang="en-IE"/>
              <a:t>Consider strategies </a:t>
            </a:r>
            <a:r>
              <a:rPr lang="en-IE" dirty="0"/>
              <a:t>to reduce future tax burden.</a:t>
            </a:r>
            <a:br>
              <a:rPr lang="en-IE" dirty="0"/>
            </a:br>
            <a:endParaRPr lang="en-IE" dirty="0"/>
          </a:p>
          <a:p>
            <a:pPr marL="0" indent="0">
              <a:buNone/>
            </a:pPr>
            <a:r>
              <a:rPr lang="en-IE" sz="1400" b="1" dirty="0"/>
              <a:t>Years 7–8: Pre-Retirement Adjustments</a:t>
            </a:r>
          </a:p>
          <a:p>
            <a:pPr marL="0" indent="0">
              <a:buNone/>
            </a:pPr>
            <a:endParaRPr lang="en-IE" sz="1400" dirty="0"/>
          </a:p>
          <a:p>
            <a:pPr lvl="0"/>
            <a:r>
              <a:rPr lang="en-IE" b="1" dirty="0"/>
              <a:t>Finalise Retirement Date</a:t>
            </a:r>
            <a:r>
              <a:rPr lang="en-IE" dirty="0"/>
              <a:t>: Align savings and income streams.</a:t>
            </a:r>
          </a:p>
          <a:p>
            <a:pPr lvl="0"/>
            <a:r>
              <a:rPr lang="en-IE" b="1" dirty="0"/>
              <a:t>Estate Planning</a:t>
            </a:r>
            <a:r>
              <a:rPr lang="en-IE" dirty="0"/>
              <a:t>: Update wills, trusts, and beneficiary designations.</a:t>
            </a:r>
          </a:p>
          <a:p>
            <a:pPr lvl="0"/>
            <a:r>
              <a:rPr lang="en-IE" b="1" dirty="0"/>
              <a:t>Risk Management</a:t>
            </a:r>
            <a:r>
              <a:rPr lang="en-IE" dirty="0"/>
              <a:t>: Reduce exposure to market volatility as retirement nears.</a:t>
            </a:r>
          </a:p>
          <a:p>
            <a:endParaRPr lang="en-IE" dirty="0"/>
          </a:p>
          <a:p>
            <a:pPr marL="0" indent="0">
              <a:buNone/>
            </a:pPr>
            <a:r>
              <a:rPr lang="en-IE" sz="1400" b="1" dirty="0"/>
              <a:t>Years 9–10: Retirement Launch</a:t>
            </a:r>
          </a:p>
          <a:p>
            <a:pPr marL="0" indent="0">
              <a:buNone/>
            </a:pPr>
            <a:endParaRPr lang="en-IE" sz="1400" dirty="0"/>
          </a:p>
          <a:p>
            <a:pPr lvl="0"/>
            <a:r>
              <a:rPr lang="en-IE" b="1" dirty="0"/>
              <a:t>Withdrawal Strategy</a:t>
            </a:r>
            <a:r>
              <a:rPr lang="en-IE" dirty="0"/>
              <a:t>: Implement a sustainable drawdown plan (e.g., 4% rule adjusted for longevity).</a:t>
            </a:r>
          </a:p>
          <a:p>
            <a:pPr lvl="0"/>
            <a:r>
              <a:rPr lang="en-IE" b="1" dirty="0"/>
              <a:t>Monitor &amp; Adjust</a:t>
            </a:r>
            <a:r>
              <a:rPr lang="en-IE" dirty="0"/>
              <a:t>: Review annually for inflation, market changes, and health needs.</a:t>
            </a:r>
          </a:p>
          <a:p>
            <a:pPr lvl="0"/>
            <a:r>
              <a:rPr lang="en-IE" b="1" dirty="0"/>
              <a:t>Legacy Goals</a:t>
            </a:r>
            <a:r>
              <a:rPr lang="en-IE" dirty="0"/>
              <a:t>: Ensure charitable giving or inheritance plans are documented.</a:t>
            </a:r>
          </a:p>
          <a:p>
            <a:endParaRPr lang="en-US" dirty="0"/>
          </a:p>
          <a:p>
            <a:endParaRPr lang="en-US" dirty="0"/>
          </a:p>
        </p:txBody>
      </p:sp>
      <p:sp>
        <p:nvSpPr>
          <p:cNvPr id="68" name="Rounded Rectangle 67">
            <a:extLst>
              <a:ext uri="{FF2B5EF4-FFF2-40B4-BE49-F238E27FC236}">
                <a16:creationId xmlns:a16="http://schemas.microsoft.com/office/drawing/2014/main" id="{2DDEEC01-C680-171D-FD2C-3452C55A4057}"/>
              </a:ext>
            </a:extLst>
          </p:cNvPr>
          <p:cNvSpPr/>
          <p:nvPr/>
        </p:nvSpPr>
        <p:spPr>
          <a:xfrm>
            <a:off x="1758517" y="7821325"/>
            <a:ext cx="5231219" cy="1637414"/>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04E4CDFA-C703-B814-B403-DAB1EF876D2F}"/>
              </a:ext>
            </a:extLst>
          </p:cNvPr>
          <p:cNvSpPr txBox="1">
            <a:spLocks/>
          </p:cNvSpPr>
          <p:nvPr/>
        </p:nvSpPr>
        <p:spPr>
          <a:xfrm>
            <a:off x="1965225" y="8227725"/>
            <a:ext cx="4804065" cy="11268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Use and Retirement Calculator to help you create the roadmap that works best for you.</a:t>
            </a:r>
          </a:p>
          <a:p>
            <a:pPr marL="0" indent="0">
              <a:buNone/>
            </a:pPr>
            <a:endParaRPr lang="en-US" dirty="0"/>
          </a:p>
          <a:p>
            <a:pPr marL="0" indent="0">
              <a:buNone/>
            </a:pPr>
            <a:r>
              <a:rPr lang="en-US" dirty="0"/>
              <a:t> </a:t>
            </a:r>
            <a:r>
              <a:rPr lang="en-IE" dirty="0">
                <a:hlinkClick r:id="rId2"/>
              </a:rPr>
              <a:t>Retirement Calculator Guide: Plan Your EU Pension &amp; Financial Future</a:t>
            </a:r>
            <a:endParaRPr lang="en-IE" dirty="0"/>
          </a:p>
          <a:p>
            <a:pPr marL="0" indent="0">
              <a:buNone/>
            </a:pPr>
            <a:r>
              <a:rPr lang="en-IE" dirty="0">
                <a:hlinkClick r:id="rId3"/>
              </a:rPr>
              <a:t>Retirement Calculator</a:t>
            </a:r>
            <a:endParaRPr lang="en-IE" dirty="0"/>
          </a:p>
          <a:p>
            <a:pPr marL="0" indent="0">
              <a:buNone/>
            </a:pPr>
            <a:r>
              <a:rPr lang="en-GB" dirty="0">
                <a:hlinkClick r:id="rId4"/>
              </a:rPr>
              <a:t>ETF Savings Plan Calculator | </a:t>
            </a:r>
            <a:r>
              <a:rPr lang="en-GB" dirty="0" err="1">
                <a:hlinkClick r:id="rId4"/>
              </a:rPr>
              <a:t>justETF</a:t>
            </a:r>
            <a:endParaRPr lang="en-US" dirty="0"/>
          </a:p>
          <a:p>
            <a:pPr marL="0" indent="0">
              <a:buNone/>
            </a:pPr>
            <a:endParaRPr lang="en-US" dirty="0"/>
          </a:p>
        </p:txBody>
      </p:sp>
      <p:grpSp>
        <p:nvGrpSpPr>
          <p:cNvPr id="51" name="Group 50">
            <a:extLst>
              <a:ext uri="{FF2B5EF4-FFF2-40B4-BE49-F238E27FC236}">
                <a16:creationId xmlns:a16="http://schemas.microsoft.com/office/drawing/2014/main" id="{99460D92-5721-9BC6-CFD3-B7D7771BE3D5}"/>
              </a:ext>
            </a:extLst>
          </p:cNvPr>
          <p:cNvGrpSpPr/>
          <p:nvPr/>
        </p:nvGrpSpPr>
        <p:grpSpPr>
          <a:xfrm>
            <a:off x="1915869" y="7618125"/>
            <a:ext cx="1387128" cy="406400"/>
            <a:chOff x="1997756" y="3611831"/>
            <a:chExt cx="1387128" cy="406400"/>
          </a:xfrm>
        </p:grpSpPr>
        <p:grpSp>
          <p:nvGrpSpPr>
            <p:cNvPr id="70" name="Group 69">
              <a:extLst>
                <a:ext uri="{FF2B5EF4-FFF2-40B4-BE49-F238E27FC236}">
                  <a16:creationId xmlns:a16="http://schemas.microsoft.com/office/drawing/2014/main" id="{83B23987-5491-886E-3773-1846DACF78E7}"/>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6F812964-1530-FDDD-7D5F-61A8A058A5C0}"/>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AF8A5035-F3FB-BE21-A5A3-82408EF19B0A}"/>
                  </a:ext>
                </a:extLst>
              </p:cNvPr>
              <p:cNvSpPr/>
              <p:nvPr/>
            </p:nvSpPr>
            <p:spPr>
              <a:xfrm>
                <a:off x="1784140" y="6092546"/>
                <a:ext cx="8034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4C357EE3-DC37-FF4A-A34C-E51483F937AF}"/>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Notes</a:t>
                </a:r>
              </a:p>
            </p:txBody>
          </p:sp>
          <p:sp>
            <p:nvSpPr>
              <p:cNvPr id="74" name="Oval 73">
                <a:extLst>
                  <a:ext uri="{FF2B5EF4-FFF2-40B4-BE49-F238E27FC236}">
                    <a16:creationId xmlns:a16="http://schemas.microsoft.com/office/drawing/2014/main" id="{61C1E905-1716-0B0D-549C-79377049B07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6391D52E-6754-382F-FDB1-096DD5485ACF}"/>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386945DE-AA9A-FCC6-C7E4-7A8E1F23A033}"/>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7A7E97B6-3FF0-85F1-737D-21D1BBC9BA39}"/>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B1A950C5-96F4-8E33-BA15-C6744590846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207782B5-7BE1-59FF-4F00-D91783770994}"/>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F5514493-ECFB-81A7-CFE3-D554F3071723}"/>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4D85EFDF-BA46-6B4D-A388-C0181F8BC456}"/>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9F220AD4-E3E2-D12C-FC87-F81B389B36B1}"/>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3" name="Straight Connector 2">
            <a:extLst>
              <a:ext uri="{FF2B5EF4-FFF2-40B4-BE49-F238E27FC236}">
                <a16:creationId xmlns:a16="http://schemas.microsoft.com/office/drawing/2014/main" id="{263FBFED-6AB2-7CE4-96F7-25220D443225}"/>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4" name="Graphic 2">
            <a:extLst>
              <a:ext uri="{FF2B5EF4-FFF2-40B4-BE49-F238E27FC236}">
                <a16:creationId xmlns:a16="http://schemas.microsoft.com/office/drawing/2014/main" id="{4193459A-E107-95E1-54CD-F268A66F4D3D}"/>
              </a:ext>
            </a:extLst>
          </p:cNvPr>
          <p:cNvGrpSpPr/>
          <p:nvPr/>
        </p:nvGrpSpPr>
        <p:grpSpPr>
          <a:xfrm>
            <a:off x="973372" y="543749"/>
            <a:ext cx="594171" cy="758066"/>
            <a:chOff x="5321116" y="858896"/>
            <a:chExt cx="888315" cy="1133345"/>
          </a:xfrm>
          <a:solidFill>
            <a:srgbClr val="D38CBC"/>
          </a:solidFill>
        </p:grpSpPr>
        <p:sp>
          <p:nvSpPr>
            <p:cNvPr id="6" name="Freeform 5">
              <a:extLst>
                <a:ext uri="{FF2B5EF4-FFF2-40B4-BE49-F238E27FC236}">
                  <a16:creationId xmlns:a16="http://schemas.microsoft.com/office/drawing/2014/main" id="{59BDC3E7-7B4D-D3DE-92DA-3C860DD02C2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6153B09A-3266-4272-08CF-5FB4AE3C972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F8C6C8BD-4654-9FD4-604D-172E2CEE16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25B344DB-CB12-0626-24C0-5C0DB4EEEA1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E2C0AB4-58EE-1D3C-0BE0-77D87FCFACD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B540D3E-ED96-99FD-C588-29C1AF16CB56}"/>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20DCF3B-C41B-FFEE-94FF-0573C48183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4DA32990-5ECC-1C76-5845-7B529690BD4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A6DE70F7-1166-9ED5-3F0D-A3AC6E129D2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1238046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CONCLUSION</a:t>
            </a:r>
          </a:p>
        </p:txBody>
      </p:sp>
    </p:spTree>
    <p:extLst>
      <p:ext uri="{BB962C8B-B14F-4D97-AF65-F5344CB8AC3E}">
        <p14:creationId xmlns:p14="http://schemas.microsoft.com/office/powerpoint/2010/main" val="19243776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en-US" dirty="0"/>
              <a:t>Conclusion</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marL="0" marR="0" lvl="0" indent="0" algn="just" defTabSz="755934" rtl="0" eaLnBrk="1" fontAlgn="auto" latinLnBrk="0" hangingPunct="1">
              <a:lnSpc>
                <a:spcPts val="1220"/>
              </a:lnSpc>
              <a:spcBef>
                <a:spcPts val="0"/>
              </a:spcBef>
              <a:spcAft>
                <a:spcPts val="0"/>
              </a:spcAft>
              <a:buClr>
                <a:srgbClr val="4763AE"/>
              </a:buClr>
              <a:buSzTx/>
              <a:buFont typeface="Arial" panose="020B0604020202020204" pitchFamily="34" charset="0"/>
              <a:buNone/>
              <a:tabLst/>
              <a:defRPr/>
            </a:pPr>
            <a:r>
              <a:rPr kumimoji="0" lang="en-GB" sz="11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Financial security involves protecting yourself against life’s risks. As we go through life, those risks or the level of risk can change.  Whatever stage of life you are it is important to regularly review your particular circumstances or situation, assess the risks you are most exposed to and take steps to make sure you are pr</a:t>
            </a:r>
            <a:r>
              <a:rPr lang="en-GB" b="1" dirty="0" err="1"/>
              <a:t>otected</a:t>
            </a:r>
            <a:r>
              <a:rPr lang="en-GB" b="1" dirty="0"/>
              <a:t> from those risks as much as possible.</a:t>
            </a:r>
            <a:r>
              <a:rPr kumimoji="0" lang="en-GB" sz="11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a:t>
            </a:r>
            <a:endParaRPr kumimoji="0" lang="en-US" sz="14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buNone/>
            </a:pPr>
            <a:endParaRPr lang="en-US" sz="1400" b="1" dirty="0"/>
          </a:p>
          <a:p>
            <a:pPr marL="0" indent="0">
              <a:buNone/>
            </a:pPr>
            <a:endParaRPr lang="en-IE" sz="1400" b="1" dirty="0"/>
          </a:p>
          <a:p>
            <a:pPr marL="0" indent="0">
              <a:buNone/>
            </a:pPr>
            <a:r>
              <a:rPr lang="en-IE" sz="1400" b="1" dirty="0"/>
              <a:t>Early career</a:t>
            </a:r>
          </a:p>
          <a:p>
            <a:pPr marL="0" indent="0">
              <a:buNone/>
            </a:pPr>
            <a:endParaRPr lang="en-IE" sz="1400" b="1" dirty="0"/>
          </a:p>
          <a:p>
            <a:r>
              <a:rPr lang="en-IE" dirty="0"/>
              <a:t>It is never too early to start planning for the future.  Even though your income might be small, starting pension payments now will yield huge rewards in later years. </a:t>
            </a:r>
          </a:p>
          <a:p>
            <a:r>
              <a:rPr lang="en-IE" dirty="0"/>
              <a:t>Prioritise having an emergency fund</a:t>
            </a:r>
          </a:p>
          <a:p>
            <a:r>
              <a:rPr lang="en-IE" dirty="0"/>
              <a:t>Regular saving, or investment, at this point in life, sets up good habits that will contribute to your long-term financial security.</a:t>
            </a:r>
          </a:p>
          <a:p>
            <a:pPr marL="0" indent="0">
              <a:buNone/>
            </a:pPr>
            <a:endParaRPr lang="en-US" dirty="0"/>
          </a:p>
          <a:p>
            <a:pPr marL="0" indent="0">
              <a:buNone/>
            </a:pPr>
            <a:r>
              <a:rPr lang="en-US" sz="1400" b="1" dirty="0"/>
              <a:t>Mid Career</a:t>
            </a:r>
          </a:p>
          <a:p>
            <a:pPr marL="0" indent="0">
              <a:buNone/>
            </a:pPr>
            <a:endParaRPr lang="en-US" b="1" dirty="0"/>
          </a:p>
          <a:p>
            <a:r>
              <a:rPr lang="en-US" dirty="0"/>
              <a:t>This stage of life is often </a:t>
            </a:r>
            <a:r>
              <a:rPr lang="en-US" dirty="0" err="1"/>
              <a:t>characterised</a:t>
            </a:r>
            <a:r>
              <a:rPr lang="en-US" dirty="0"/>
              <a:t> by the increased burden of responsibility.  Family responsibilities, Career progression leading to increased responsibilities and the financial burden that can come from caring responsibilities are often peaking at this time.</a:t>
            </a:r>
          </a:p>
          <a:p>
            <a:r>
              <a:rPr lang="en-US" dirty="0"/>
              <a:t>Life insurance, Health Insurance and Income Insurance become priorities as you need to ensure that the well-being of you and those you care for is secure</a:t>
            </a:r>
          </a:p>
          <a:p>
            <a:endParaRPr lang="en-US" dirty="0"/>
          </a:p>
          <a:p>
            <a:pPr marL="0" indent="0">
              <a:buNone/>
            </a:pPr>
            <a:r>
              <a:rPr lang="en-US" sz="1400" b="1" dirty="0"/>
              <a:t>Late Career</a:t>
            </a:r>
          </a:p>
          <a:p>
            <a:pPr marL="0" indent="0">
              <a:buNone/>
            </a:pPr>
            <a:endParaRPr lang="en-US" sz="1400" b="1" dirty="0"/>
          </a:p>
          <a:p>
            <a:r>
              <a:rPr lang="en-US" dirty="0"/>
              <a:t>At this point you should have an eye to your future retirement, making sure that you have planned correctly to provide an adequate standard of living for your later years, and making any adjustments needed to make sure that is the case.</a:t>
            </a:r>
          </a:p>
          <a:p>
            <a:r>
              <a:rPr lang="en-US" dirty="0"/>
              <a:t>It is also the time to focus on health insurance and long-term care insurance, again to make sure that you are adequately prepared for any future health issues and for your care in later years.</a:t>
            </a:r>
          </a:p>
          <a:p>
            <a:endParaRPr lang="en-US" dirty="0"/>
          </a:p>
          <a:p>
            <a:endParaRPr lang="en-US" dirty="0"/>
          </a:p>
          <a:p>
            <a:pPr marL="0" indent="0">
              <a:buNone/>
            </a:pPr>
            <a:r>
              <a:rPr lang="en-US" dirty="0"/>
              <a:t>By committing to ongoing review and analysis of your current financial situation, and anticipating and preparing for future needs as well as unforeseen events women can plan for and ensure their financial independence and security.</a:t>
            </a:r>
          </a:p>
          <a:p>
            <a:pPr marL="0" indent="0">
              <a:buNone/>
            </a:pPr>
            <a:endParaRPr lang="en-US" dirty="0"/>
          </a:p>
          <a:p>
            <a:pPr marL="0" indent="0">
              <a:buNone/>
            </a:pPr>
            <a:r>
              <a:rPr lang="en-IE" dirty="0"/>
              <a:t>Financial security isn't just about having money—it's about protecting what you have. With the right insurance and safeguards, women can face life's uncertainties with strength and confidence.</a:t>
            </a:r>
            <a:endParaRPr lang="en-US" dirty="0"/>
          </a:p>
          <a:p>
            <a:pPr marL="0" indent="0">
              <a:buNone/>
            </a:pPr>
            <a:endParaRPr lang="en-IE" b="1" dirty="0"/>
          </a:p>
          <a:p>
            <a:pPr marL="0" lvl="0" indent="0" algn="ctr">
              <a:buNone/>
              <a:defRPr/>
            </a:pPr>
            <a:r>
              <a:rPr lang="en-IE" b="1" dirty="0"/>
              <a:t>“Financial security isn’t about being rich—it’s about being ready.”</a:t>
            </a:r>
          </a:p>
          <a:p>
            <a:endParaRPr lang="en-US" dirty="0"/>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5352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EBE08-0A8E-9DBB-0E3F-CF35E2FDD43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C164ECD-342D-BFE2-DCC1-E2E88F2F9A41}"/>
              </a:ext>
            </a:extLst>
          </p:cNvPr>
          <p:cNvSpPr>
            <a:spLocks noGrp="1"/>
          </p:cNvSpPr>
          <p:nvPr>
            <p:ph type="body" sz="quarter" idx="49"/>
          </p:nvPr>
        </p:nvSpPr>
        <p:spPr/>
        <p:txBody>
          <a:bodyPr/>
          <a:lstStyle/>
          <a:p>
            <a:r>
              <a:rPr lang="en-US" dirty="0"/>
              <a:t>Introduction</a:t>
            </a:r>
          </a:p>
        </p:txBody>
      </p:sp>
      <p:sp>
        <p:nvSpPr>
          <p:cNvPr id="6" name="Text Placeholder 5">
            <a:extLst>
              <a:ext uri="{FF2B5EF4-FFF2-40B4-BE49-F238E27FC236}">
                <a16:creationId xmlns:a16="http://schemas.microsoft.com/office/drawing/2014/main" id="{FD4ECB74-4139-B3BC-038A-AF1111D0529D}"/>
              </a:ext>
            </a:extLst>
          </p:cNvPr>
          <p:cNvSpPr>
            <a:spLocks noGrp="1"/>
          </p:cNvSpPr>
          <p:nvPr>
            <p:ph type="body" sz="quarter" idx="50"/>
          </p:nvPr>
        </p:nvSpPr>
        <p:spPr/>
        <p:txBody>
          <a:bodyPr/>
          <a:lstStyle/>
          <a:p>
            <a:r>
              <a:rPr lang="en-US" dirty="0"/>
              <a:t>Conclusion</a:t>
            </a:r>
          </a:p>
        </p:txBody>
      </p:sp>
      <p:sp>
        <p:nvSpPr>
          <p:cNvPr id="7" name="Text Placeholder 6">
            <a:extLst>
              <a:ext uri="{FF2B5EF4-FFF2-40B4-BE49-F238E27FC236}">
                <a16:creationId xmlns:a16="http://schemas.microsoft.com/office/drawing/2014/main" id="{C4FA8A00-2975-0F48-B960-29314CA64273}"/>
              </a:ext>
            </a:extLst>
          </p:cNvPr>
          <p:cNvSpPr>
            <a:spLocks noGrp="1"/>
          </p:cNvSpPr>
          <p:nvPr>
            <p:ph type="body" sz="quarter" idx="61"/>
          </p:nvPr>
        </p:nvSpPr>
        <p:spPr/>
        <p:txBody>
          <a:bodyPr/>
          <a:lstStyle/>
          <a:p>
            <a:r>
              <a:rPr lang="en-US" dirty="0"/>
              <a:t>Resources</a:t>
            </a:r>
          </a:p>
        </p:txBody>
      </p:sp>
      <p:sp>
        <p:nvSpPr>
          <p:cNvPr id="8" name="Text Placeholder 7">
            <a:extLst>
              <a:ext uri="{FF2B5EF4-FFF2-40B4-BE49-F238E27FC236}">
                <a16:creationId xmlns:a16="http://schemas.microsoft.com/office/drawing/2014/main" id="{4C115068-339D-D44D-8B96-F9B180C99BC7}"/>
              </a:ext>
            </a:extLst>
          </p:cNvPr>
          <p:cNvSpPr>
            <a:spLocks noGrp="1"/>
          </p:cNvSpPr>
          <p:nvPr>
            <p:ph type="body" sz="quarter" idx="64"/>
          </p:nvPr>
        </p:nvSpPr>
        <p:spPr/>
        <p:txBody>
          <a:bodyPr/>
          <a:lstStyle/>
          <a:p>
            <a:endParaRPr lang="en-US" dirty="0"/>
          </a:p>
          <a:p>
            <a:endParaRPr lang="en-US" dirty="0"/>
          </a:p>
          <a:p>
            <a:endParaRPr lang="en-US" dirty="0"/>
          </a:p>
          <a:p>
            <a:r>
              <a:rPr lang="en-GB" dirty="0">
                <a:hlinkClick r:id="rId2"/>
              </a:rPr>
              <a:t>Strategic Financial Planning for Women: The Ultimate Guide to Financial Confidence (+Interactive Toolkit) - womensoutfront.com</a:t>
            </a:r>
            <a:endParaRPr lang="en-GB" dirty="0"/>
          </a:p>
          <a:p>
            <a:r>
              <a:rPr lang="en-GB" dirty="0">
                <a:hlinkClick r:id="rId3"/>
              </a:rPr>
              <a:t>Glossary of Financial Terms: Demystifying the Complex Lingo!</a:t>
            </a:r>
            <a:endParaRPr lang="en-GB" dirty="0"/>
          </a:p>
          <a:p>
            <a:endParaRPr lang="en-US" dirty="0"/>
          </a:p>
        </p:txBody>
      </p:sp>
      <p:cxnSp>
        <p:nvCxnSpPr>
          <p:cNvPr id="9" name="Straight Connector 8">
            <a:extLst>
              <a:ext uri="{FF2B5EF4-FFF2-40B4-BE49-F238E27FC236}">
                <a16:creationId xmlns:a16="http://schemas.microsoft.com/office/drawing/2014/main" id="{6D0CC1A1-F8C4-B9D0-6A92-62D16612FAF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895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Follow Our Journey</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Website Here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10345</TotalTime>
  <Words>10729</Words>
  <Application>Microsoft Office PowerPoint</Application>
  <PresentationFormat>Custom</PresentationFormat>
  <Paragraphs>1257</Paragraphs>
  <Slides>45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Denise Callan</cp:lastModifiedBy>
  <cp:revision>384</cp:revision>
  <dcterms:created xsi:type="dcterms:W3CDTF">2018-08-04T19:06:08Z</dcterms:created>
  <dcterms:modified xsi:type="dcterms:W3CDTF">2026-06-05T14:34:19Z</dcterms:modified>
</cp:coreProperties>
</file>