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37"/>
  </p:notesMasterIdLst>
  <p:handoutMasterIdLst>
    <p:handoutMasterId r:id="rId38"/>
  </p:handoutMasterIdLst>
  <p:sldIdLst>
    <p:sldId id="721" r:id="rId2"/>
    <p:sldId id="1378" r:id="rId3"/>
    <p:sldId id="699" r:id="rId4"/>
    <p:sldId id="740" r:id="rId5"/>
    <p:sldId id="725" r:id="rId6"/>
    <p:sldId id="762" r:id="rId7"/>
    <p:sldId id="763" r:id="rId8"/>
    <p:sldId id="765" r:id="rId9"/>
    <p:sldId id="780" r:id="rId10"/>
    <p:sldId id="781" r:id="rId11"/>
    <p:sldId id="742" r:id="rId12"/>
    <p:sldId id="727" r:id="rId13"/>
    <p:sldId id="766" r:id="rId14"/>
    <p:sldId id="768" r:id="rId15"/>
    <p:sldId id="738" r:id="rId16"/>
    <p:sldId id="744" r:id="rId17"/>
    <p:sldId id="729" r:id="rId18"/>
    <p:sldId id="769" r:id="rId19"/>
    <p:sldId id="772" r:id="rId20"/>
    <p:sldId id="746" r:id="rId21"/>
    <p:sldId id="774" r:id="rId22"/>
    <p:sldId id="770" r:id="rId23"/>
    <p:sldId id="775" r:id="rId24"/>
    <p:sldId id="771" r:id="rId25"/>
    <p:sldId id="748" r:id="rId26"/>
    <p:sldId id="745" r:id="rId27"/>
    <p:sldId id="730" r:id="rId28"/>
    <p:sldId id="777" r:id="rId29"/>
    <p:sldId id="778" r:id="rId30"/>
    <p:sldId id="776" r:id="rId31"/>
    <p:sldId id="779" r:id="rId32"/>
    <p:sldId id="750" r:id="rId33"/>
    <p:sldId id="743" r:id="rId34"/>
    <p:sldId id="728" r:id="rId35"/>
    <p:sldId id="715" r:id="rId36"/>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F71DAD7-53B3-5AA0-CC64-63409698E0A7}" name="David Blunck" initials="DB" userId="S::david.blunck@argonandco.com::0424edea-1910-4cbc-a015-6789f928568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rt Özmutaf" initials="MÖ" lastIdx="1" clrIdx="0">
    <p:extLst>
      <p:ext uri="{19B8F6BF-5375-455C-9EA6-DF929625EA0E}">
        <p15:presenceInfo xmlns:p15="http://schemas.microsoft.com/office/powerpoint/2012/main" userId="983aff9ac2a4f3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8CBC"/>
    <a:srgbClr val="F16024"/>
    <a:srgbClr val="1E2879"/>
    <a:srgbClr val="4763AE"/>
    <a:srgbClr val="10153D"/>
    <a:srgbClr val="C9636E"/>
    <a:srgbClr val="E1A44A"/>
    <a:srgbClr val="E36C34"/>
    <a:srgbClr val="633547"/>
    <a:srgbClr val="5CC0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21" autoAdjust="0"/>
    <p:restoredTop sz="93462"/>
  </p:normalViewPr>
  <p:slideViewPr>
    <p:cSldViewPr snapToGrid="0">
      <p:cViewPr varScale="1">
        <p:scale>
          <a:sx n="43" d="100"/>
          <a:sy n="43" d="100"/>
        </p:scale>
        <p:origin x="2262" y="36"/>
      </p:cViewPr>
      <p:guideLst/>
    </p:cSldViewPr>
  </p:slideViewPr>
  <p:notesTextViewPr>
    <p:cViewPr>
      <p:scale>
        <a:sx n="1" d="1"/>
        <a:sy n="1" d="1"/>
      </p:scale>
      <p:origin x="0" y="0"/>
    </p:cViewPr>
  </p:notesTextViewPr>
  <p:sorterViewPr>
    <p:cViewPr varScale="1">
      <p:scale>
        <a:sx n="59" d="100"/>
        <a:sy n="59" d="100"/>
      </p:scale>
      <p:origin x="0" y="0"/>
    </p:cViewPr>
  </p:sorterViewPr>
  <p:notesViewPr>
    <p:cSldViewPr snapToGrid="0">
      <p:cViewPr varScale="1">
        <p:scale>
          <a:sx n="70" d="100"/>
          <a:sy n="70" d="100"/>
        </p:scale>
        <p:origin x="3624"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nise Callan" userId="00d439ad-816e-4f74-93c5-c4df3c7a2e03" providerId="ADAL" clId="{2EC040D1-CB34-4109-97A5-AB5BF2EEDF0F}"/>
    <pc:docChg chg="custSel addSld delSld modSld">
      <pc:chgData name="Denise Callan" userId="00d439ad-816e-4f74-93c5-c4df3c7a2e03" providerId="ADAL" clId="{2EC040D1-CB34-4109-97A5-AB5BF2EEDF0F}" dt="2026-06-04T16:13:33.796" v="7" actId="20577"/>
      <pc:docMkLst>
        <pc:docMk/>
      </pc:docMkLst>
      <pc:sldChg chg="modSp mod">
        <pc:chgData name="Denise Callan" userId="00d439ad-816e-4f74-93c5-c4df3c7a2e03" providerId="ADAL" clId="{2EC040D1-CB34-4109-97A5-AB5BF2EEDF0F}" dt="2026-06-04T16:13:33.796" v="7" actId="20577"/>
        <pc:sldMkLst>
          <pc:docMk/>
          <pc:sldMk cId="4205807150" sldId="699"/>
        </pc:sldMkLst>
        <pc:spChg chg="mod">
          <ac:chgData name="Denise Callan" userId="00d439ad-816e-4f74-93c5-c4df3c7a2e03" providerId="ADAL" clId="{2EC040D1-CB34-4109-97A5-AB5BF2EEDF0F}" dt="2026-06-04T16:13:33.796" v="7" actId="20577"/>
          <ac:spMkLst>
            <pc:docMk/>
            <pc:sldMk cId="4205807150" sldId="699"/>
            <ac:spMk id="113" creationId="{42B12829-D9B2-0A37-7221-E30D80EB60D9}"/>
          </ac:spMkLst>
        </pc:spChg>
      </pc:sldChg>
      <pc:sldChg chg="delSp modSp mod">
        <pc:chgData name="Denise Callan" userId="00d439ad-816e-4f74-93c5-c4df3c7a2e03" providerId="ADAL" clId="{2EC040D1-CB34-4109-97A5-AB5BF2EEDF0F}" dt="2026-06-04T15:17:39.508" v="3" actId="1076"/>
        <pc:sldMkLst>
          <pc:docMk/>
          <pc:sldMk cId="443991477" sldId="721"/>
        </pc:sldMkLst>
        <pc:spChg chg="del">
          <ac:chgData name="Denise Callan" userId="00d439ad-816e-4f74-93c5-c4df3c7a2e03" providerId="ADAL" clId="{2EC040D1-CB34-4109-97A5-AB5BF2EEDF0F}" dt="2026-06-04T15:17:27.297" v="0" actId="478"/>
          <ac:spMkLst>
            <pc:docMk/>
            <pc:sldMk cId="443991477" sldId="721"/>
            <ac:spMk id="2" creationId="{46EAA653-875C-750A-B218-4925E0D86120}"/>
          </ac:spMkLst>
        </pc:spChg>
        <pc:spChg chg="del">
          <ac:chgData name="Denise Callan" userId="00d439ad-816e-4f74-93c5-c4df3c7a2e03" providerId="ADAL" clId="{2EC040D1-CB34-4109-97A5-AB5BF2EEDF0F}" dt="2026-06-04T15:17:31.754" v="1" actId="478"/>
          <ac:spMkLst>
            <pc:docMk/>
            <pc:sldMk cId="443991477" sldId="721"/>
            <ac:spMk id="4" creationId="{D299DA19-DB07-A057-3715-3BDED434E5F4}"/>
          </ac:spMkLst>
        </pc:spChg>
        <pc:spChg chg="mod">
          <ac:chgData name="Denise Callan" userId="00d439ad-816e-4f74-93c5-c4df3c7a2e03" providerId="ADAL" clId="{2EC040D1-CB34-4109-97A5-AB5BF2EEDF0F}" dt="2026-06-04T15:17:39.508" v="3" actId="1076"/>
          <ac:spMkLst>
            <pc:docMk/>
            <pc:sldMk cId="443991477" sldId="721"/>
            <ac:spMk id="5" creationId="{136040F1-8287-F204-3A74-3A703811F07E}"/>
          </ac:spMkLst>
        </pc:spChg>
        <pc:spChg chg="mod">
          <ac:chgData name="Denise Callan" userId="00d439ad-816e-4f74-93c5-c4df3c7a2e03" providerId="ADAL" clId="{2EC040D1-CB34-4109-97A5-AB5BF2EEDF0F}" dt="2026-06-04T15:17:36.432" v="2" actId="1076"/>
          <ac:spMkLst>
            <pc:docMk/>
            <pc:sldMk cId="443991477" sldId="721"/>
            <ac:spMk id="7" creationId="{154433F2-9E14-77B3-7906-8B930D3CF864}"/>
          </ac:spMkLst>
        </pc:spChg>
      </pc:sldChg>
      <pc:sldChg chg="del">
        <pc:chgData name="Denise Callan" userId="00d439ad-816e-4f74-93c5-c4df3c7a2e03" providerId="ADAL" clId="{2EC040D1-CB34-4109-97A5-AB5BF2EEDF0F}" dt="2026-06-04T16:13:00.698" v="5" actId="47"/>
        <pc:sldMkLst>
          <pc:docMk/>
          <pc:sldMk cId="2287976137" sldId="741"/>
        </pc:sldMkLst>
      </pc:sldChg>
      <pc:sldChg chg="add">
        <pc:chgData name="Denise Callan" userId="00d439ad-816e-4f74-93c5-c4df3c7a2e03" providerId="ADAL" clId="{2EC040D1-CB34-4109-97A5-AB5BF2EEDF0F}" dt="2026-06-04T16:12:58.122" v="4"/>
        <pc:sldMkLst>
          <pc:docMk/>
          <pc:sldMk cId="229159748" sldId="137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BC6CDC8-619E-233D-BF93-BFABCA8DB6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FB30605-C2B2-F5DA-585A-60BCB9A1AB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BF1530-58CE-1247-8E9D-2BB7672AAD77}" type="datetimeFigureOut">
              <a:rPr lang="en-US" smtClean="0"/>
              <a:t>9/30/2026</a:t>
            </a:fld>
            <a:endParaRPr lang="en-US" dirty="0"/>
          </a:p>
        </p:txBody>
      </p:sp>
      <p:sp>
        <p:nvSpPr>
          <p:cNvPr id="4" name="Footer Placeholder 3">
            <a:extLst>
              <a:ext uri="{FF2B5EF4-FFF2-40B4-BE49-F238E27FC236}">
                <a16:creationId xmlns:a16="http://schemas.microsoft.com/office/drawing/2014/main" id="{37CCDFC0-A136-3C4A-6F8E-2668CF59003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7C0C3D2-F48A-D710-83D1-7E5234455B5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D76A06-98B9-DD40-9F20-DE85D5B70967}" type="slidenum">
              <a:rPr lang="en-US" smtClean="0"/>
              <a:t>‹#›</a:t>
            </a:fld>
            <a:endParaRPr lang="en-US" dirty="0"/>
          </a:p>
        </p:txBody>
      </p:sp>
    </p:spTree>
    <p:extLst>
      <p:ext uri="{BB962C8B-B14F-4D97-AF65-F5344CB8AC3E}">
        <p14:creationId xmlns:p14="http://schemas.microsoft.com/office/powerpoint/2010/main" val="2492474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36793-DFA7-4837-ABEA-97B25FAF0FB4}" type="datetimeFigureOut">
              <a:rPr lang="en-IE" smtClean="0"/>
              <a:t>30/09/2026</a:t>
            </a:fld>
            <a:endParaRPr lang="en-IE" dirty="0"/>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0B7772-C904-45C6-B074-7143637CB8A9}" type="slidenum">
              <a:rPr lang="en-IE" smtClean="0"/>
              <a:t>‹#›</a:t>
            </a:fld>
            <a:endParaRPr lang="en-IE" dirty="0"/>
          </a:p>
        </p:txBody>
      </p:sp>
    </p:spTree>
    <p:extLst>
      <p:ext uri="{BB962C8B-B14F-4D97-AF65-F5344CB8AC3E}">
        <p14:creationId xmlns:p14="http://schemas.microsoft.com/office/powerpoint/2010/main" val="1819429391"/>
      </p:ext>
    </p:extLst>
  </p:cSld>
  <p:clrMap bg1="lt1" tx1="dk1" bg2="lt2" tx2="dk2" accent1="accent1" accent2="accent2" accent3="accent3" accent4="accent4" accent5="accent5" accent6="accent6" hlink="hlink" folHlink="folHlink"/>
  <p:notesStyle>
    <a:lvl1pPr marL="0" algn="l" defTabSz="497708" rtl="0" eaLnBrk="1" latinLnBrk="0" hangingPunct="1">
      <a:defRPr sz="653" kern="1200">
        <a:solidFill>
          <a:schemeClr val="tx1"/>
        </a:solidFill>
        <a:latin typeface="+mn-lt"/>
        <a:ea typeface="+mn-ea"/>
        <a:cs typeface="+mn-cs"/>
      </a:defRPr>
    </a:lvl1pPr>
    <a:lvl2pPr marL="248854" algn="l" defTabSz="497708" rtl="0" eaLnBrk="1" latinLnBrk="0" hangingPunct="1">
      <a:defRPr sz="653" kern="1200">
        <a:solidFill>
          <a:schemeClr val="tx1"/>
        </a:solidFill>
        <a:latin typeface="+mn-lt"/>
        <a:ea typeface="+mn-ea"/>
        <a:cs typeface="+mn-cs"/>
      </a:defRPr>
    </a:lvl2pPr>
    <a:lvl3pPr marL="497708" algn="l" defTabSz="497708" rtl="0" eaLnBrk="1" latinLnBrk="0" hangingPunct="1">
      <a:defRPr sz="653" kern="1200">
        <a:solidFill>
          <a:schemeClr val="tx1"/>
        </a:solidFill>
        <a:latin typeface="+mn-lt"/>
        <a:ea typeface="+mn-ea"/>
        <a:cs typeface="+mn-cs"/>
      </a:defRPr>
    </a:lvl3pPr>
    <a:lvl4pPr marL="746562" algn="l" defTabSz="497708" rtl="0" eaLnBrk="1" latinLnBrk="0" hangingPunct="1">
      <a:defRPr sz="653" kern="1200">
        <a:solidFill>
          <a:schemeClr val="tx1"/>
        </a:solidFill>
        <a:latin typeface="+mn-lt"/>
        <a:ea typeface="+mn-ea"/>
        <a:cs typeface="+mn-cs"/>
      </a:defRPr>
    </a:lvl4pPr>
    <a:lvl5pPr marL="995416" algn="l" defTabSz="497708" rtl="0" eaLnBrk="1" latinLnBrk="0" hangingPunct="1">
      <a:defRPr sz="653" kern="1200">
        <a:solidFill>
          <a:schemeClr val="tx1"/>
        </a:solidFill>
        <a:latin typeface="+mn-lt"/>
        <a:ea typeface="+mn-ea"/>
        <a:cs typeface="+mn-cs"/>
      </a:defRPr>
    </a:lvl5pPr>
    <a:lvl6pPr marL="1244270" algn="l" defTabSz="497708" rtl="0" eaLnBrk="1" latinLnBrk="0" hangingPunct="1">
      <a:defRPr sz="653" kern="1200">
        <a:solidFill>
          <a:schemeClr val="tx1"/>
        </a:solidFill>
        <a:latin typeface="+mn-lt"/>
        <a:ea typeface="+mn-ea"/>
        <a:cs typeface="+mn-cs"/>
      </a:defRPr>
    </a:lvl6pPr>
    <a:lvl7pPr marL="1493124" algn="l" defTabSz="497708" rtl="0" eaLnBrk="1" latinLnBrk="0" hangingPunct="1">
      <a:defRPr sz="653" kern="1200">
        <a:solidFill>
          <a:schemeClr val="tx1"/>
        </a:solidFill>
        <a:latin typeface="+mn-lt"/>
        <a:ea typeface="+mn-ea"/>
        <a:cs typeface="+mn-cs"/>
      </a:defRPr>
    </a:lvl7pPr>
    <a:lvl8pPr marL="1741978" algn="l" defTabSz="497708" rtl="0" eaLnBrk="1" latinLnBrk="0" hangingPunct="1">
      <a:defRPr sz="653" kern="1200">
        <a:solidFill>
          <a:schemeClr val="tx1"/>
        </a:solidFill>
        <a:latin typeface="+mn-lt"/>
        <a:ea typeface="+mn-ea"/>
        <a:cs typeface="+mn-cs"/>
      </a:defRPr>
    </a:lvl8pPr>
    <a:lvl9pPr marL="1990832" algn="l" defTabSz="497708" rtl="0" eaLnBrk="1" latinLnBrk="0" hangingPunct="1">
      <a:defRPr sz="653"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inal Slide 01">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13E7E78D-FA00-F8B6-8115-0F327BDFD273}"/>
              </a:ext>
            </a:extLst>
          </p:cNvPr>
          <p:cNvSpPr>
            <a:spLocks noGrp="1"/>
          </p:cNvSpPr>
          <p:nvPr>
            <p:ph type="pic" sz="quarter" idx="10"/>
          </p:nvPr>
        </p:nvSpPr>
        <p:spPr>
          <a:xfrm>
            <a:off x="-1" y="0"/>
            <a:ext cx="7559675" cy="9540866"/>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50" name="Text Placeholder 32">
            <a:extLst>
              <a:ext uri="{FF2B5EF4-FFF2-40B4-BE49-F238E27FC236}">
                <a16:creationId xmlns:a16="http://schemas.microsoft.com/office/drawing/2014/main" id="{396F404A-5F51-4BEC-518A-41B5D4998D57}"/>
              </a:ext>
            </a:extLst>
          </p:cNvPr>
          <p:cNvSpPr>
            <a:spLocks noGrp="1"/>
          </p:cNvSpPr>
          <p:nvPr>
            <p:ph type="body" sz="quarter" idx="30" hasCustomPrompt="1"/>
          </p:nvPr>
        </p:nvSpPr>
        <p:spPr>
          <a:xfrm>
            <a:off x="4444372" y="9212061"/>
            <a:ext cx="3115303" cy="536162"/>
          </a:xfrm>
          <a:prstGeom prst="rect">
            <a:avLst/>
          </a:prstGeom>
          <a:solidFill>
            <a:srgbClr val="10153D"/>
          </a:solidFill>
        </p:spPr>
        <p:txBody>
          <a:bodyPr anchor="ctr">
            <a:noAutofit/>
          </a:bodyPr>
          <a:lstStyle>
            <a:lvl1pPr marL="0" indent="0" algn="ctr">
              <a:buNone/>
              <a:defRPr sz="2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51" name="Text Placeholder 32">
            <a:extLst>
              <a:ext uri="{FF2B5EF4-FFF2-40B4-BE49-F238E27FC236}">
                <a16:creationId xmlns:a16="http://schemas.microsoft.com/office/drawing/2014/main" id="{B8380AE6-F6F8-0F31-1E9D-EC9B04EB4D25}"/>
              </a:ext>
            </a:extLst>
          </p:cNvPr>
          <p:cNvSpPr>
            <a:spLocks noGrp="1"/>
          </p:cNvSpPr>
          <p:nvPr>
            <p:ph type="body" sz="quarter" idx="47" hasCustomPrompt="1"/>
          </p:nvPr>
        </p:nvSpPr>
        <p:spPr>
          <a:xfrm>
            <a:off x="3779836" y="7507964"/>
            <a:ext cx="3282596" cy="781609"/>
          </a:xfrm>
          <a:prstGeom prst="rect">
            <a:avLst/>
          </a:prstGeom>
        </p:spPr>
        <p:txBody>
          <a:bodyPr>
            <a:noAutofit/>
          </a:bodyPr>
          <a:lstStyle>
            <a:lvl1pPr marL="0" indent="0" algn="r">
              <a:buNone/>
              <a:defRPr sz="18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dirty="0"/>
              <a:t>Follow our journey</a:t>
            </a:r>
          </a:p>
        </p:txBody>
      </p:sp>
      <p:pic>
        <p:nvPicPr>
          <p:cNvPr id="2" name="Picture 1">
            <a:extLst>
              <a:ext uri="{FF2B5EF4-FFF2-40B4-BE49-F238E27FC236}">
                <a16:creationId xmlns:a16="http://schemas.microsoft.com/office/drawing/2014/main" id="{5AC863DE-2EA3-1E2F-FE45-108E5AAC3051}"/>
              </a:ext>
            </a:extLst>
          </p:cNvPr>
          <p:cNvPicPr>
            <a:picLocks noChangeAspect="1"/>
          </p:cNvPicPr>
          <p:nvPr userDrawn="1"/>
        </p:nvPicPr>
        <p:blipFill>
          <a:blip r:embed="rId2"/>
          <a:stretch>
            <a:fillRect/>
          </a:stretch>
        </p:blipFill>
        <p:spPr>
          <a:xfrm>
            <a:off x="584665" y="10001672"/>
            <a:ext cx="1529269" cy="340525"/>
          </a:xfrm>
          <a:prstGeom prst="rect">
            <a:avLst/>
          </a:prstGeom>
        </p:spPr>
      </p:pic>
    </p:spTree>
    <p:extLst>
      <p:ext uri="{BB962C8B-B14F-4D97-AF65-F5344CB8AC3E}">
        <p14:creationId xmlns:p14="http://schemas.microsoft.com/office/powerpoint/2010/main" val="3351791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s 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4804450" y="4808373"/>
            <a:ext cx="10691814" cy="107507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18" name="Text Placeholder 32">
            <a:extLst>
              <a:ext uri="{FF2B5EF4-FFF2-40B4-BE49-F238E27FC236}">
                <a16:creationId xmlns:a16="http://schemas.microsoft.com/office/drawing/2014/main" id="{5E3514C3-47EA-6B09-C5A8-5B292E47E30C}"/>
              </a:ext>
            </a:extLst>
          </p:cNvPr>
          <p:cNvSpPr>
            <a:spLocks noGrp="1"/>
          </p:cNvSpPr>
          <p:nvPr>
            <p:ph type="body" sz="quarter" idx="53" hasCustomPrompt="1"/>
          </p:nvPr>
        </p:nvSpPr>
        <p:spPr>
          <a:xfrm>
            <a:off x="1701361" y="7618435"/>
            <a:ext cx="648000" cy="292876"/>
          </a:xfrm>
          <a:prstGeom prst="rect">
            <a:avLst/>
          </a:prstGeom>
        </p:spPr>
        <p:txBody>
          <a:bodyPr anchor="ctr">
            <a:noAutofit/>
          </a:bodyPr>
          <a:lstStyle>
            <a:lvl1pPr marL="0" indent="0" algn="ctr">
              <a:buNone/>
              <a:defRPr sz="2200" b="1"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05</a:t>
            </a:r>
            <a:endParaRPr lang="en-US" dirty="0"/>
          </a:p>
        </p:txBody>
      </p:sp>
      <p:sp>
        <p:nvSpPr>
          <p:cNvPr id="119" name="Text Placeholder 32">
            <a:extLst>
              <a:ext uri="{FF2B5EF4-FFF2-40B4-BE49-F238E27FC236}">
                <a16:creationId xmlns:a16="http://schemas.microsoft.com/office/drawing/2014/main" id="{5535D7EB-A9E1-30C4-B0DE-D9400C7E67D2}"/>
              </a:ext>
            </a:extLst>
          </p:cNvPr>
          <p:cNvSpPr>
            <a:spLocks noGrp="1"/>
          </p:cNvSpPr>
          <p:nvPr>
            <p:ph type="body" sz="quarter" idx="54" hasCustomPrompt="1"/>
          </p:nvPr>
        </p:nvSpPr>
        <p:spPr>
          <a:xfrm>
            <a:off x="2404317" y="7618435"/>
            <a:ext cx="4324072" cy="292876"/>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 name="TextBox 1">
            <a:extLst>
              <a:ext uri="{FF2B5EF4-FFF2-40B4-BE49-F238E27FC236}">
                <a16:creationId xmlns:a16="http://schemas.microsoft.com/office/drawing/2014/main" id="{763EEF2E-886F-47C0-5EC5-48E990C86E46}"/>
              </a:ext>
            </a:extLst>
          </p:cNvPr>
          <p:cNvSpPr txBox="1"/>
          <p:nvPr userDrawn="1"/>
        </p:nvSpPr>
        <p:spPr>
          <a:xfrm>
            <a:off x="3288286" y="8611676"/>
            <a:ext cx="3607564" cy="461665"/>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E" sz="600" b="0" i="0" u="none" strike="noStrike" dirty="0">
                <a:solidFill>
                  <a:srgbClr val="10153D"/>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en-IE" sz="600" b="0" i="0" u="none" strike="noStrike" dirty="0">
              <a:solidFill>
                <a:srgbClr val="10153D"/>
              </a:solidFill>
              <a:effectLst/>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F12C551D-BCDE-2EC5-E992-A0A2E03D6BF7}"/>
              </a:ext>
            </a:extLst>
          </p:cNvPr>
          <p:cNvPicPr>
            <a:picLocks noChangeAspect="1"/>
          </p:cNvPicPr>
          <p:nvPr userDrawn="1"/>
        </p:nvPicPr>
        <p:blipFill>
          <a:blip r:embed="rId2"/>
          <a:stretch>
            <a:fillRect/>
          </a:stretch>
        </p:blipFill>
        <p:spPr>
          <a:xfrm>
            <a:off x="1637668" y="8611233"/>
            <a:ext cx="1529269" cy="340525"/>
          </a:xfrm>
          <a:prstGeom prst="rect">
            <a:avLst/>
          </a:prstGeom>
        </p:spPr>
      </p:pic>
      <p:sp>
        <p:nvSpPr>
          <p:cNvPr id="14" name="Picture Placeholder 13">
            <a:extLst>
              <a:ext uri="{FF2B5EF4-FFF2-40B4-BE49-F238E27FC236}">
                <a16:creationId xmlns:a16="http://schemas.microsoft.com/office/drawing/2014/main" id="{E2E24B09-6D0B-6B20-E2A8-F2DE364925C3}"/>
              </a:ext>
            </a:extLst>
          </p:cNvPr>
          <p:cNvSpPr>
            <a:spLocks noGrp="1"/>
          </p:cNvSpPr>
          <p:nvPr>
            <p:ph type="pic" sz="quarter" idx="56"/>
          </p:nvPr>
        </p:nvSpPr>
        <p:spPr>
          <a:xfrm>
            <a:off x="731520" y="398817"/>
            <a:ext cx="6544173" cy="3054916"/>
          </a:xfrm>
          <a:custGeom>
            <a:avLst/>
            <a:gdLst>
              <a:gd name="connsiteX0" fmla="*/ 0 w 6420928"/>
              <a:gd name="connsiteY0" fmla="*/ 0 h 3054916"/>
              <a:gd name="connsiteX1" fmla="*/ 5943594 w 6420928"/>
              <a:gd name="connsiteY1" fmla="*/ 0 h 3054916"/>
              <a:gd name="connsiteX2" fmla="*/ 5943594 w 6420928"/>
              <a:gd name="connsiteY2" fmla="*/ 92857 h 3054916"/>
              <a:gd name="connsiteX3" fmla="*/ 6420928 w 6420928"/>
              <a:gd name="connsiteY3" fmla="*/ 92857 h 3054916"/>
              <a:gd name="connsiteX4" fmla="*/ 6420928 w 6420928"/>
              <a:gd name="connsiteY4" fmla="*/ 2962067 h 3054916"/>
              <a:gd name="connsiteX5" fmla="*/ 5943594 w 6420928"/>
              <a:gd name="connsiteY5" fmla="*/ 2962067 h 3054916"/>
              <a:gd name="connsiteX6" fmla="*/ 5943594 w 6420928"/>
              <a:gd name="connsiteY6" fmla="*/ 3054916 h 3054916"/>
              <a:gd name="connsiteX7" fmla="*/ 0 w 6420928"/>
              <a:gd name="connsiteY7" fmla="*/ 3054916 h 3054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0928" h="3054916">
                <a:moveTo>
                  <a:pt x="0" y="0"/>
                </a:moveTo>
                <a:lnTo>
                  <a:pt x="5943594" y="0"/>
                </a:lnTo>
                <a:lnTo>
                  <a:pt x="5943594" y="92857"/>
                </a:lnTo>
                <a:lnTo>
                  <a:pt x="6420928" y="92857"/>
                </a:lnTo>
                <a:lnTo>
                  <a:pt x="6420928" y="2962067"/>
                </a:lnTo>
                <a:lnTo>
                  <a:pt x="5943594" y="2962067"/>
                </a:lnTo>
                <a:lnTo>
                  <a:pt x="5943594" y="3054916"/>
                </a:lnTo>
                <a:lnTo>
                  <a:pt x="0" y="3054916"/>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15" name="Graphic 14">
            <a:extLst>
              <a:ext uri="{FF2B5EF4-FFF2-40B4-BE49-F238E27FC236}">
                <a16:creationId xmlns:a16="http://schemas.microsoft.com/office/drawing/2014/main" id="{440CE2F9-1A75-42EC-68EC-B5C849C5267A}"/>
              </a:ext>
            </a:extLst>
          </p:cNvPr>
          <p:cNvSpPr>
            <a:spLocks noChangeAspect="1"/>
          </p:cNvSpPr>
          <p:nvPr userDrawn="1"/>
        </p:nvSpPr>
        <p:spPr>
          <a:xfrm flipH="1">
            <a:off x="6798365" y="261651"/>
            <a:ext cx="761310" cy="3329249"/>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4" name="Rectangle 3">
            <a:extLst>
              <a:ext uri="{FF2B5EF4-FFF2-40B4-BE49-F238E27FC236}">
                <a16:creationId xmlns:a16="http://schemas.microsoft.com/office/drawing/2014/main" id="{C8F643E8-A88E-E84C-7D13-73DDC047BD69}"/>
              </a:ext>
            </a:extLst>
          </p:cNvPr>
          <p:cNvSpPr/>
          <p:nvPr userDrawn="1"/>
        </p:nvSpPr>
        <p:spPr>
          <a:xfrm rot="5400000">
            <a:off x="1552856" y="5523228"/>
            <a:ext cx="1761066" cy="1626655"/>
          </a:xfrm>
          <a:prstGeom prst="rect">
            <a:avLst/>
          </a:prstGeom>
          <a:noFill/>
          <a:ln w="19050">
            <a:solidFill>
              <a:srgbClr val="4763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Text Placeholder 32">
            <a:extLst>
              <a:ext uri="{FF2B5EF4-FFF2-40B4-BE49-F238E27FC236}">
                <a16:creationId xmlns:a16="http://schemas.microsoft.com/office/drawing/2014/main" id="{7004C354-27C9-DFA2-2831-2E88AF309153}"/>
              </a:ext>
            </a:extLst>
          </p:cNvPr>
          <p:cNvSpPr>
            <a:spLocks noGrp="1"/>
          </p:cNvSpPr>
          <p:nvPr>
            <p:ph type="body" sz="quarter" idx="13" hasCustomPrompt="1"/>
          </p:nvPr>
        </p:nvSpPr>
        <p:spPr>
          <a:xfrm>
            <a:off x="1737184" y="5348038"/>
            <a:ext cx="476600" cy="292876"/>
          </a:xfrm>
          <a:prstGeom prst="rect">
            <a:avLst/>
          </a:prstGeom>
          <a:solidFill>
            <a:schemeClr val="bg1"/>
          </a:solidFill>
        </p:spPr>
        <p:txBody>
          <a:bodyPr anchor="ctr">
            <a:noAutofit/>
          </a:bodyPr>
          <a:lstStyle>
            <a:lvl1pPr marL="0" indent="0" algn="ctr">
              <a:buNone/>
              <a:defRPr sz="2200" b="1" i="0">
                <a:solidFill>
                  <a:srgbClr val="4763A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grpSp>
        <p:nvGrpSpPr>
          <p:cNvPr id="20" name="Graphic 2">
            <a:extLst>
              <a:ext uri="{FF2B5EF4-FFF2-40B4-BE49-F238E27FC236}">
                <a16:creationId xmlns:a16="http://schemas.microsoft.com/office/drawing/2014/main" id="{EE234FD3-30D2-5F1A-E09F-BD3C97D038F5}"/>
              </a:ext>
            </a:extLst>
          </p:cNvPr>
          <p:cNvGrpSpPr/>
          <p:nvPr userDrawn="1"/>
        </p:nvGrpSpPr>
        <p:grpSpPr>
          <a:xfrm>
            <a:off x="2209634" y="6497310"/>
            <a:ext cx="830922" cy="711001"/>
            <a:chOff x="7236754" y="940858"/>
            <a:chExt cx="1133079" cy="969549"/>
          </a:xfrm>
          <a:solidFill>
            <a:srgbClr val="4763AE"/>
          </a:solidFill>
        </p:grpSpPr>
        <p:grpSp>
          <p:nvGrpSpPr>
            <p:cNvPr id="21" name="Graphic 2">
              <a:extLst>
                <a:ext uri="{FF2B5EF4-FFF2-40B4-BE49-F238E27FC236}">
                  <a16:creationId xmlns:a16="http://schemas.microsoft.com/office/drawing/2014/main" id="{5BCAEF6D-2E61-4D39-B9BA-2C0C999166A3}"/>
                </a:ext>
              </a:extLst>
            </p:cNvPr>
            <p:cNvGrpSpPr/>
            <p:nvPr/>
          </p:nvGrpSpPr>
          <p:grpSpPr>
            <a:xfrm>
              <a:off x="7884516" y="1486640"/>
              <a:ext cx="203734" cy="61120"/>
              <a:chOff x="7884516" y="1486640"/>
              <a:chExt cx="203734" cy="61120"/>
            </a:xfrm>
            <a:grpFill/>
          </p:grpSpPr>
          <p:sp>
            <p:nvSpPr>
              <p:cNvPr id="35" name="Freeform 34">
                <a:extLst>
                  <a:ext uri="{FF2B5EF4-FFF2-40B4-BE49-F238E27FC236}">
                    <a16:creationId xmlns:a16="http://schemas.microsoft.com/office/drawing/2014/main" id="{005C934C-9195-9C94-D3F2-F1B06C3CCB30}"/>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6" name="Freeform 35">
                <a:extLst>
                  <a:ext uri="{FF2B5EF4-FFF2-40B4-BE49-F238E27FC236}">
                    <a16:creationId xmlns:a16="http://schemas.microsoft.com/office/drawing/2014/main" id="{0F88BE46-1D34-59CF-0BA4-9D7D970A98E3}"/>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rgbClr val="4763AE"/>
                  </a:solidFill>
                </a:endParaRPr>
              </a:p>
            </p:txBody>
          </p:sp>
        </p:grpSp>
        <p:grpSp>
          <p:nvGrpSpPr>
            <p:cNvPr id="22" name="Graphic 2">
              <a:extLst>
                <a:ext uri="{FF2B5EF4-FFF2-40B4-BE49-F238E27FC236}">
                  <a16:creationId xmlns:a16="http://schemas.microsoft.com/office/drawing/2014/main" id="{6760CF59-1C3C-9E84-1FF5-763CD489CF3E}"/>
                </a:ext>
              </a:extLst>
            </p:cNvPr>
            <p:cNvGrpSpPr/>
            <p:nvPr/>
          </p:nvGrpSpPr>
          <p:grpSpPr>
            <a:xfrm>
              <a:off x="7236754" y="940858"/>
              <a:ext cx="1133079" cy="969549"/>
              <a:chOff x="7236754" y="940858"/>
              <a:chExt cx="1133079" cy="969549"/>
            </a:xfrm>
            <a:grpFill/>
          </p:grpSpPr>
          <p:sp>
            <p:nvSpPr>
              <p:cNvPr id="23" name="Freeform 22">
                <a:extLst>
                  <a:ext uri="{FF2B5EF4-FFF2-40B4-BE49-F238E27FC236}">
                    <a16:creationId xmlns:a16="http://schemas.microsoft.com/office/drawing/2014/main" id="{01928172-FC1A-4D33-6A78-F9AEA8221B3E}"/>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4" name="Freeform 23">
                <a:extLst>
                  <a:ext uri="{FF2B5EF4-FFF2-40B4-BE49-F238E27FC236}">
                    <a16:creationId xmlns:a16="http://schemas.microsoft.com/office/drawing/2014/main" id="{E3772EB3-5F75-6F2C-EBF9-FE4A395305E2}"/>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5" name="Freeform 24">
                <a:extLst>
                  <a:ext uri="{FF2B5EF4-FFF2-40B4-BE49-F238E27FC236}">
                    <a16:creationId xmlns:a16="http://schemas.microsoft.com/office/drawing/2014/main" id="{6EE9C5B5-7FC5-A38B-C519-3B644103C04B}"/>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6" name="Freeform 25">
                <a:extLst>
                  <a:ext uri="{FF2B5EF4-FFF2-40B4-BE49-F238E27FC236}">
                    <a16:creationId xmlns:a16="http://schemas.microsoft.com/office/drawing/2014/main" id="{D5F7B862-4352-3C3C-6B58-64A800122CC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7" name="Freeform 26">
                <a:extLst>
                  <a:ext uri="{FF2B5EF4-FFF2-40B4-BE49-F238E27FC236}">
                    <a16:creationId xmlns:a16="http://schemas.microsoft.com/office/drawing/2014/main" id="{5EE2CD07-CCBC-18A8-B385-0B1D2CC60253}"/>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8" name="Freeform 27">
                <a:extLst>
                  <a:ext uri="{FF2B5EF4-FFF2-40B4-BE49-F238E27FC236}">
                    <a16:creationId xmlns:a16="http://schemas.microsoft.com/office/drawing/2014/main" id="{02F9A3F4-0E62-8FFA-D7F3-CDF4FF4F39D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9" name="Freeform 28">
                <a:extLst>
                  <a:ext uri="{FF2B5EF4-FFF2-40B4-BE49-F238E27FC236}">
                    <a16:creationId xmlns:a16="http://schemas.microsoft.com/office/drawing/2014/main" id="{39B44DB2-4695-0A36-622A-89CBA4D05F78}"/>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1" name="Freeform 30">
                <a:extLst>
                  <a:ext uri="{FF2B5EF4-FFF2-40B4-BE49-F238E27FC236}">
                    <a16:creationId xmlns:a16="http://schemas.microsoft.com/office/drawing/2014/main" id="{A6E94E47-CD9E-F015-4381-64595CFEA276}"/>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2" name="Freeform 31">
                <a:extLst>
                  <a:ext uri="{FF2B5EF4-FFF2-40B4-BE49-F238E27FC236}">
                    <a16:creationId xmlns:a16="http://schemas.microsoft.com/office/drawing/2014/main" id="{01EEFE77-F944-71ED-64AF-214795DD87E1}"/>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3" name="Freeform 32">
                <a:extLst>
                  <a:ext uri="{FF2B5EF4-FFF2-40B4-BE49-F238E27FC236}">
                    <a16:creationId xmlns:a16="http://schemas.microsoft.com/office/drawing/2014/main" id="{D188F12B-EAD1-BF55-280B-B2DDA768A80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4" name="Freeform 33">
                <a:extLst>
                  <a:ext uri="{FF2B5EF4-FFF2-40B4-BE49-F238E27FC236}">
                    <a16:creationId xmlns:a16="http://schemas.microsoft.com/office/drawing/2014/main" id="{5AF073B0-1D51-3C1B-63C6-3A2EF18862E7}"/>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rgbClr val="4763AE"/>
                  </a:solidFill>
                </a:endParaRPr>
              </a:p>
            </p:txBody>
          </p:sp>
        </p:grpSp>
      </p:grpSp>
      <p:sp>
        <p:nvSpPr>
          <p:cNvPr id="64" name="Text Placeholder 32">
            <a:extLst>
              <a:ext uri="{FF2B5EF4-FFF2-40B4-BE49-F238E27FC236}">
                <a16:creationId xmlns:a16="http://schemas.microsoft.com/office/drawing/2014/main" id="{2DCA0EF9-77F6-30D3-AF56-FD9D05616E85}"/>
              </a:ext>
            </a:extLst>
          </p:cNvPr>
          <p:cNvSpPr>
            <a:spLocks noGrp="1"/>
          </p:cNvSpPr>
          <p:nvPr>
            <p:ph type="body" sz="quarter" idx="57" hasCustomPrompt="1"/>
          </p:nvPr>
        </p:nvSpPr>
        <p:spPr>
          <a:xfrm>
            <a:off x="2698557" y="5346930"/>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a:t>
            </a:r>
            <a:endParaRPr lang="en-US" dirty="0"/>
          </a:p>
        </p:txBody>
      </p:sp>
      <p:sp>
        <p:nvSpPr>
          <p:cNvPr id="65" name="Text Placeholder 32">
            <a:extLst>
              <a:ext uri="{FF2B5EF4-FFF2-40B4-BE49-F238E27FC236}">
                <a16:creationId xmlns:a16="http://schemas.microsoft.com/office/drawing/2014/main" id="{09AF758B-58F5-E29D-E51D-299BEF598287}"/>
              </a:ext>
            </a:extLst>
          </p:cNvPr>
          <p:cNvSpPr>
            <a:spLocks noGrp="1"/>
          </p:cNvSpPr>
          <p:nvPr>
            <p:ph type="body" sz="quarter" idx="58" hasCustomPrompt="1"/>
          </p:nvPr>
        </p:nvSpPr>
        <p:spPr>
          <a:xfrm>
            <a:off x="2649682" y="5143730"/>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page</a:t>
            </a:r>
            <a:endParaRPr lang="en-US" dirty="0"/>
          </a:p>
        </p:txBody>
      </p:sp>
      <p:sp>
        <p:nvSpPr>
          <p:cNvPr id="67" name="Rectangle 66">
            <a:extLst>
              <a:ext uri="{FF2B5EF4-FFF2-40B4-BE49-F238E27FC236}">
                <a16:creationId xmlns:a16="http://schemas.microsoft.com/office/drawing/2014/main" id="{F51182C7-583D-6AF8-B4B6-D5A6C6C2D8CB}"/>
              </a:ext>
            </a:extLst>
          </p:cNvPr>
          <p:cNvSpPr/>
          <p:nvPr userDrawn="1"/>
        </p:nvSpPr>
        <p:spPr>
          <a:xfrm rot="5400000">
            <a:off x="3356258" y="5523228"/>
            <a:ext cx="1761066" cy="1626655"/>
          </a:xfrm>
          <a:prstGeom prst="rect">
            <a:avLst/>
          </a:prstGeom>
          <a:noFill/>
          <a:ln w="19050">
            <a:solidFill>
              <a:srgbClr val="F1602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68" name="Text Placeholder 32">
            <a:extLst>
              <a:ext uri="{FF2B5EF4-FFF2-40B4-BE49-F238E27FC236}">
                <a16:creationId xmlns:a16="http://schemas.microsoft.com/office/drawing/2014/main" id="{8B5FFD45-F041-7D5B-6AAC-65E1D9F7D77C}"/>
              </a:ext>
            </a:extLst>
          </p:cNvPr>
          <p:cNvSpPr>
            <a:spLocks noGrp="1"/>
          </p:cNvSpPr>
          <p:nvPr>
            <p:ph type="body" sz="quarter" idx="60" hasCustomPrompt="1"/>
          </p:nvPr>
        </p:nvSpPr>
        <p:spPr>
          <a:xfrm>
            <a:off x="3540586" y="5348039"/>
            <a:ext cx="476600" cy="292876"/>
          </a:xfrm>
          <a:prstGeom prst="rect">
            <a:avLst/>
          </a:prstGeom>
          <a:solidFill>
            <a:schemeClr val="bg1"/>
          </a:solidFill>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
        <p:nvSpPr>
          <p:cNvPr id="86" name="Text Placeholder 32">
            <a:extLst>
              <a:ext uri="{FF2B5EF4-FFF2-40B4-BE49-F238E27FC236}">
                <a16:creationId xmlns:a16="http://schemas.microsoft.com/office/drawing/2014/main" id="{A8885083-B496-6DAF-8A03-EA542D0E3E73}"/>
              </a:ext>
            </a:extLst>
          </p:cNvPr>
          <p:cNvSpPr>
            <a:spLocks noGrp="1"/>
          </p:cNvSpPr>
          <p:nvPr>
            <p:ph type="body" sz="quarter" idx="61" hasCustomPrompt="1"/>
          </p:nvPr>
        </p:nvSpPr>
        <p:spPr>
          <a:xfrm>
            <a:off x="4501959" y="5346931"/>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a:t>
            </a:r>
            <a:endParaRPr lang="en-US" dirty="0"/>
          </a:p>
        </p:txBody>
      </p:sp>
      <p:sp>
        <p:nvSpPr>
          <p:cNvPr id="87" name="Text Placeholder 32">
            <a:extLst>
              <a:ext uri="{FF2B5EF4-FFF2-40B4-BE49-F238E27FC236}">
                <a16:creationId xmlns:a16="http://schemas.microsoft.com/office/drawing/2014/main" id="{93493244-9320-85DC-FB86-7B8BF89062BC}"/>
              </a:ext>
            </a:extLst>
          </p:cNvPr>
          <p:cNvSpPr>
            <a:spLocks noGrp="1"/>
          </p:cNvSpPr>
          <p:nvPr>
            <p:ph type="body" sz="quarter" idx="62" hasCustomPrompt="1"/>
          </p:nvPr>
        </p:nvSpPr>
        <p:spPr>
          <a:xfrm>
            <a:off x="4453084" y="5143731"/>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page</a:t>
            </a:r>
            <a:endParaRPr lang="en-US" dirty="0"/>
          </a:p>
        </p:txBody>
      </p:sp>
      <p:sp>
        <p:nvSpPr>
          <p:cNvPr id="89" name="Rectangle 88">
            <a:extLst>
              <a:ext uri="{FF2B5EF4-FFF2-40B4-BE49-F238E27FC236}">
                <a16:creationId xmlns:a16="http://schemas.microsoft.com/office/drawing/2014/main" id="{B0348620-DB9E-50D2-E481-04F6C5CD81D3}"/>
              </a:ext>
            </a:extLst>
          </p:cNvPr>
          <p:cNvSpPr/>
          <p:nvPr userDrawn="1"/>
        </p:nvSpPr>
        <p:spPr>
          <a:xfrm rot="5400000">
            <a:off x="5151191" y="5523228"/>
            <a:ext cx="1761066" cy="1626655"/>
          </a:xfrm>
          <a:prstGeom prst="rect">
            <a:avLst/>
          </a:prstGeom>
          <a:noFill/>
          <a:ln w="19050">
            <a:solidFill>
              <a:srgbClr val="D38CB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0" name="Text Placeholder 32">
            <a:extLst>
              <a:ext uri="{FF2B5EF4-FFF2-40B4-BE49-F238E27FC236}">
                <a16:creationId xmlns:a16="http://schemas.microsoft.com/office/drawing/2014/main" id="{616DC1E6-2458-C87F-CEC2-264ADFC4FAF5}"/>
              </a:ext>
            </a:extLst>
          </p:cNvPr>
          <p:cNvSpPr>
            <a:spLocks noGrp="1"/>
          </p:cNvSpPr>
          <p:nvPr>
            <p:ph type="body" sz="quarter" idx="64" hasCustomPrompt="1"/>
          </p:nvPr>
        </p:nvSpPr>
        <p:spPr>
          <a:xfrm>
            <a:off x="5335519" y="5348039"/>
            <a:ext cx="476600" cy="292876"/>
          </a:xfrm>
          <a:prstGeom prst="rect">
            <a:avLst/>
          </a:prstGeom>
          <a:solidFill>
            <a:schemeClr val="bg1"/>
          </a:solidFill>
        </p:spPr>
        <p:txBody>
          <a:bodyPr anchor="ctr">
            <a:noAutofit/>
          </a:bodyPr>
          <a:lstStyle>
            <a:lvl1pPr marL="0" indent="0" algn="ctr">
              <a:buNone/>
              <a:defRPr sz="2200" b="1" i="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sp>
        <p:nvSpPr>
          <p:cNvPr id="121" name="Text Placeholder 32">
            <a:extLst>
              <a:ext uri="{FF2B5EF4-FFF2-40B4-BE49-F238E27FC236}">
                <a16:creationId xmlns:a16="http://schemas.microsoft.com/office/drawing/2014/main" id="{50EBA0BA-DF02-5C9A-8DC1-1EC897F98FA1}"/>
              </a:ext>
            </a:extLst>
          </p:cNvPr>
          <p:cNvSpPr>
            <a:spLocks noGrp="1"/>
          </p:cNvSpPr>
          <p:nvPr>
            <p:ph type="body" sz="quarter" idx="65" hasCustomPrompt="1"/>
          </p:nvPr>
        </p:nvSpPr>
        <p:spPr>
          <a:xfrm>
            <a:off x="6296892" y="5346931"/>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a:t>
            </a:r>
            <a:endParaRPr lang="en-US" dirty="0"/>
          </a:p>
        </p:txBody>
      </p:sp>
      <p:sp>
        <p:nvSpPr>
          <p:cNvPr id="122" name="Text Placeholder 32">
            <a:extLst>
              <a:ext uri="{FF2B5EF4-FFF2-40B4-BE49-F238E27FC236}">
                <a16:creationId xmlns:a16="http://schemas.microsoft.com/office/drawing/2014/main" id="{5549403E-0C1A-19D2-30D5-A12714033509}"/>
              </a:ext>
            </a:extLst>
          </p:cNvPr>
          <p:cNvSpPr>
            <a:spLocks noGrp="1"/>
          </p:cNvSpPr>
          <p:nvPr>
            <p:ph type="body" sz="quarter" idx="66" hasCustomPrompt="1"/>
          </p:nvPr>
        </p:nvSpPr>
        <p:spPr>
          <a:xfrm>
            <a:off x="6248017" y="5143731"/>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page</a:t>
            </a:r>
            <a:endParaRPr lang="en-US" dirty="0"/>
          </a:p>
        </p:txBody>
      </p:sp>
      <p:grpSp>
        <p:nvGrpSpPr>
          <p:cNvPr id="123" name="Graphic 2">
            <a:extLst>
              <a:ext uri="{FF2B5EF4-FFF2-40B4-BE49-F238E27FC236}">
                <a16:creationId xmlns:a16="http://schemas.microsoft.com/office/drawing/2014/main" id="{74687FA1-55FE-AE43-B645-91E80E9EA299}"/>
              </a:ext>
            </a:extLst>
          </p:cNvPr>
          <p:cNvGrpSpPr/>
          <p:nvPr userDrawn="1"/>
        </p:nvGrpSpPr>
        <p:grpSpPr>
          <a:xfrm>
            <a:off x="3961796" y="6402399"/>
            <a:ext cx="856955" cy="827167"/>
            <a:chOff x="7216180" y="2896437"/>
            <a:chExt cx="1173608" cy="1132811"/>
          </a:xfrm>
          <a:solidFill>
            <a:srgbClr val="F16024"/>
          </a:solidFill>
        </p:grpSpPr>
        <p:grpSp>
          <p:nvGrpSpPr>
            <p:cNvPr id="124" name="Graphic 2">
              <a:extLst>
                <a:ext uri="{FF2B5EF4-FFF2-40B4-BE49-F238E27FC236}">
                  <a16:creationId xmlns:a16="http://schemas.microsoft.com/office/drawing/2014/main" id="{D942EE4F-B539-D609-DF31-A425EB7EB0D6}"/>
                </a:ext>
              </a:extLst>
            </p:cNvPr>
            <p:cNvGrpSpPr/>
            <p:nvPr/>
          </p:nvGrpSpPr>
          <p:grpSpPr>
            <a:xfrm>
              <a:off x="7884516" y="3299879"/>
              <a:ext cx="244481" cy="366043"/>
              <a:chOff x="7884516" y="3299879"/>
              <a:chExt cx="244481" cy="366043"/>
            </a:xfrm>
            <a:grpFill/>
          </p:grpSpPr>
          <p:sp>
            <p:nvSpPr>
              <p:cNvPr id="139" name="Freeform 138">
                <a:extLst>
                  <a:ext uri="{FF2B5EF4-FFF2-40B4-BE49-F238E27FC236}">
                    <a16:creationId xmlns:a16="http://schemas.microsoft.com/office/drawing/2014/main" id="{197C8A50-B5BD-D870-2834-5EF938D1A47F}"/>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0" name="Freeform 139">
                <a:extLst>
                  <a:ext uri="{FF2B5EF4-FFF2-40B4-BE49-F238E27FC236}">
                    <a16:creationId xmlns:a16="http://schemas.microsoft.com/office/drawing/2014/main" id="{B66835B2-2530-A1C0-5317-43D60203DC9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1" name="Freeform 140">
                <a:extLst>
                  <a:ext uri="{FF2B5EF4-FFF2-40B4-BE49-F238E27FC236}">
                    <a16:creationId xmlns:a16="http://schemas.microsoft.com/office/drawing/2014/main" id="{D24024A0-5A90-580A-3E37-352607529B6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2" name="Freeform 141">
                <a:extLst>
                  <a:ext uri="{FF2B5EF4-FFF2-40B4-BE49-F238E27FC236}">
                    <a16:creationId xmlns:a16="http://schemas.microsoft.com/office/drawing/2014/main" id="{EB7CF26D-8169-5F59-F93B-F10C65C2BC3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3" name="Freeform 142">
                <a:extLst>
                  <a:ext uri="{FF2B5EF4-FFF2-40B4-BE49-F238E27FC236}">
                    <a16:creationId xmlns:a16="http://schemas.microsoft.com/office/drawing/2014/main" id="{1A0A8EED-E331-80CE-7460-28E1E79D27BE}"/>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4" name="Freeform 143">
                <a:extLst>
                  <a:ext uri="{FF2B5EF4-FFF2-40B4-BE49-F238E27FC236}">
                    <a16:creationId xmlns:a16="http://schemas.microsoft.com/office/drawing/2014/main" id="{1836AE6D-FCB3-B684-B098-455A90D6D0EF}"/>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5" name="Freeform 144">
                <a:extLst>
                  <a:ext uri="{FF2B5EF4-FFF2-40B4-BE49-F238E27FC236}">
                    <a16:creationId xmlns:a16="http://schemas.microsoft.com/office/drawing/2014/main" id="{E1C51D36-1982-D1BB-7BA2-D50F34ABC270}"/>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6" name="Freeform 145">
                <a:extLst>
                  <a:ext uri="{FF2B5EF4-FFF2-40B4-BE49-F238E27FC236}">
                    <a16:creationId xmlns:a16="http://schemas.microsoft.com/office/drawing/2014/main" id="{5B6610EF-A50C-BF15-3B67-0F2CC7B3029C}"/>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7" name="Freeform 146">
                <a:extLst>
                  <a:ext uri="{FF2B5EF4-FFF2-40B4-BE49-F238E27FC236}">
                    <a16:creationId xmlns:a16="http://schemas.microsoft.com/office/drawing/2014/main" id="{C005A3DB-94B7-1C38-9D0A-91D4D64C0099}"/>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8" name="Freeform 147">
                <a:extLst>
                  <a:ext uri="{FF2B5EF4-FFF2-40B4-BE49-F238E27FC236}">
                    <a16:creationId xmlns:a16="http://schemas.microsoft.com/office/drawing/2014/main" id="{D14B7C1F-9661-4BCD-0BB2-E23A13C65DB3}"/>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9" name="Freeform 148">
                <a:extLst>
                  <a:ext uri="{FF2B5EF4-FFF2-40B4-BE49-F238E27FC236}">
                    <a16:creationId xmlns:a16="http://schemas.microsoft.com/office/drawing/2014/main" id="{0FE158E1-A2A5-4F79-8206-13255E5B788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25" name="Graphic 2">
              <a:extLst>
                <a:ext uri="{FF2B5EF4-FFF2-40B4-BE49-F238E27FC236}">
                  <a16:creationId xmlns:a16="http://schemas.microsoft.com/office/drawing/2014/main" id="{87421D05-7897-D3B6-BAA6-9FF6ECEF04EA}"/>
                </a:ext>
              </a:extLst>
            </p:cNvPr>
            <p:cNvGrpSpPr/>
            <p:nvPr/>
          </p:nvGrpSpPr>
          <p:grpSpPr>
            <a:xfrm>
              <a:off x="7216180" y="2896437"/>
              <a:ext cx="1173608" cy="1132811"/>
              <a:chOff x="7216180" y="2896437"/>
              <a:chExt cx="1173608" cy="1132811"/>
            </a:xfrm>
            <a:grpFill/>
          </p:grpSpPr>
          <p:sp>
            <p:nvSpPr>
              <p:cNvPr id="126" name="Freeform 125">
                <a:extLst>
                  <a:ext uri="{FF2B5EF4-FFF2-40B4-BE49-F238E27FC236}">
                    <a16:creationId xmlns:a16="http://schemas.microsoft.com/office/drawing/2014/main" id="{3FAD1B38-6774-DF06-DE15-E25D564EA75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7" name="Freeform 126">
                <a:extLst>
                  <a:ext uri="{FF2B5EF4-FFF2-40B4-BE49-F238E27FC236}">
                    <a16:creationId xmlns:a16="http://schemas.microsoft.com/office/drawing/2014/main" id="{0456E0E8-BE6B-666C-90C4-B5EF80A03B3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8" name="Freeform 127">
                <a:extLst>
                  <a:ext uri="{FF2B5EF4-FFF2-40B4-BE49-F238E27FC236}">
                    <a16:creationId xmlns:a16="http://schemas.microsoft.com/office/drawing/2014/main" id="{F1251ADB-C004-D4D7-9DF2-D2E10294B301}"/>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9" name="Freeform 128">
                <a:extLst>
                  <a:ext uri="{FF2B5EF4-FFF2-40B4-BE49-F238E27FC236}">
                    <a16:creationId xmlns:a16="http://schemas.microsoft.com/office/drawing/2014/main" id="{245FD700-BB1F-194B-4E70-B65E410B20F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0" name="Freeform 129">
                <a:extLst>
                  <a:ext uri="{FF2B5EF4-FFF2-40B4-BE49-F238E27FC236}">
                    <a16:creationId xmlns:a16="http://schemas.microsoft.com/office/drawing/2014/main" id="{746F8DEB-F6B2-7226-C3C2-9B3964807CD6}"/>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1" name="Freeform 130">
                <a:extLst>
                  <a:ext uri="{FF2B5EF4-FFF2-40B4-BE49-F238E27FC236}">
                    <a16:creationId xmlns:a16="http://schemas.microsoft.com/office/drawing/2014/main" id="{0577BF49-48E7-0368-49DD-7C13CF9A4F7F}"/>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2" name="Freeform 131">
                <a:extLst>
                  <a:ext uri="{FF2B5EF4-FFF2-40B4-BE49-F238E27FC236}">
                    <a16:creationId xmlns:a16="http://schemas.microsoft.com/office/drawing/2014/main" id="{BD18A751-9633-C8D1-EE02-CE2D6DADBFF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3" name="Freeform 132">
                <a:extLst>
                  <a:ext uri="{FF2B5EF4-FFF2-40B4-BE49-F238E27FC236}">
                    <a16:creationId xmlns:a16="http://schemas.microsoft.com/office/drawing/2014/main" id="{875338D9-7516-B849-DD45-B5E4913CE78C}"/>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34" name="Freeform 133">
                <a:extLst>
                  <a:ext uri="{FF2B5EF4-FFF2-40B4-BE49-F238E27FC236}">
                    <a16:creationId xmlns:a16="http://schemas.microsoft.com/office/drawing/2014/main" id="{E8E6CCDE-F2E2-EC82-B652-DDD4C19D1FE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35" name="Freeform 134">
                <a:extLst>
                  <a:ext uri="{FF2B5EF4-FFF2-40B4-BE49-F238E27FC236}">
                    <a16:creationId xmlns:a16="http://schemas.microsoft.com/office/drawing/2014/main" id="{CF31974C-DD9A-F3A2-89FD-DDD0D9CCFF06}"/>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6" name="Freeform 135">
                <a:extLst>
                  <a:ext uri="{FF2B5EF4-FFF2-40B4-BE49-F238E27FC236}">
                    <a16:creationId xmlns:a16="http://schemas.microsoft.com/office/drawing/2014/main" id="{AA9D6436-E024-E004-357C-755D8F9AF100}"/>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7" name="Freeform 136">
                <a:extLst>
                  <a:ext uri="{FF2B5EF4-FFF2-40B4-BE49-F238E27FC236}">
                    <a16:creationId xmlns:a16="http://schemas.microsoft.com/office/drawing/2014/main" id="{5D797461-A4B3-B9D4-47E9-64D3515593B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8" name="Freeform 137">
                <a:extLst>
                  <a:ext uri="{FF2B5EF4-FFF2-40B4-BE49-F238E27FC236}">
                    <a16:creationId xmlns:a16="http://schemas.microsoft.com/office/drawing/2014/main" id="{270B9D59-7D98-F590-9690-8CAF8113C7AB}"/>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150" name="Graphic 2">
            <a:extLst>
              <a:ext uri="{FF2B5EF4-FFF2-40B4-BE49-F238E27FC236}">
                <a16:creationId xmlns:a16="http://schemas.microsoft.com/office/drawing/2014/main" id="{313B46E9-4A03-0EF1-6104-4F1EA1E8019C}"/>
              </a:ext>
            </a:extLst>
          </p:cNvPr>
          <p:cNvGrpSpPr/>
          <p:nvPr userDrawn="1"/>
        </p:nvGrpSpPr>
        <p:grpSpPr>
          <a:xfrm>
            <a:off x="6013747" y="6392487"/>
            <a:ext cx="655288" cy="836040"/>
            <a:chOff x="5321116" y="858896"/>
            <a:chExt cx="888315" cy="1133345"/>
          </a:xfrm>
          <a:solidFill>
            <a:srgbClr val="D38CBC"/>
          </a:solidFill>
        </p:grpSpPr>
        <p:sp>
          <p:nvSpPr>
            <p:cNvPr id="151" name="Freeform 150">
              <a:extLst>
                <a:ext uri="{FF2B5EF4-FFF2-40B4-BE49-F238E27FC236}">
                  <a16:creationId xmlns:a16="http://schemas.microsoft.com/office/drawing/2014/main" id="{BBE9E2BC-9F33-22C4-5578-83C7792E5C7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2" name="Freeform 151">
              <a:extLst>
                <a:ext uri="{FF2B5EF4-FFF2-40B4-BE49-F238E27FC236}">
                  <a16:creationId xmlns:a16="http://schemas.microsoft.com/office/drawing/2014/main" id="{59D28A04-38E0-3E5D-EE55-E76F5111FE7C}"/>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3" name="Freeform 152">
              <a:extLst>
                <a:ext uri="{FF2B5EF4-FFF2-40B4-BE49-F238E27FC236}">
                  <a16:creationId xmlns:a16="http://schemas.microsoft.com/office/drawing/2014/main" id="{BD92919E-3F00-1CF0-BF1A-E830AD9AC19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4" name="Freeform 153">
              <a:extLst>
                <a:ext uri="{FF2B5EF4-FFF2-40B4-BE49-F238E27FC236}">
                  <a16:creationId xmlns:a16="http://schemas.microsoft.com/office/drawing/2014/main" id="{8AB63377-4D0D-3286-B482-A4DAA4381726}"/>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5" name="Freeform 154">
              <a:extLst>
                <a:ext uri="{FF2B5EF4-FFF2-40B4-BE49-F238E27FC236}">
                  <a16:creationId xmlns:a16="http://schemas.microsoft.com/office/drawing/2014/main" id="{F774E471-74A9-3AD4-1B89-C6DD183292AA}"/>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6" name="Freeform 155">
              <a:extLst>
                <a:ext uri="{FF2B5EF4-FFF2-40B4-BE49-F238E27FC236}">
                  <a16:creationId xmlns:a16="http://schemas.microsoft.com/office/drawing/2014/main" id="{FF49C05B-699E-F566-5D13-7E30BF41D2F5}"/>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7" name="Freeform 156">
              <a:extLst>
                <a:ext uri="{FF2B5EF4-FFF2-40B4-BE49-F238E27FC236}">
                  <a16:creationId xmlns:a16="http://schemas.microsoft.com/office/drawing/2014/main" id="{28AE2160-6949-E1ED-1301-D557E9568C29}"/>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8" name="Freeform 157">
              <a:extLst>
                <a:ext uri="{FF2B5EF4-FFF2-40B4-BE49-F238E27FC236}">
                  <a16:creationId xmlns:a16="http://schemas.microsoft.com/office/drawing/2014/main" id="{1EEDA24F-95F6-953E-744A-2B9942E1411B}"/>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9" name="Freeform 158">
              <a:extLst>
                <a:ext uri="{FF2B5EF4-FFF2-40B4-BE49-F238E27FC236}">
                  <a16:creationId xmlns:a16="http://schemas.microsoft.com/office/drawing/2014/main" id="{657C7888-11C4-593C-9D1E-3C1C112CAD3F}"/>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163" name="Text Placeholder 32">
            <a:extLst>
              <a:ext uri="{FF2B5EF4-FFF2-40B4-BE49-F238E27FC236}">
                <a16:creationId xmlns:a16="http://schemas.microsoft.com/office/drawing/2014/main" id="{10565824-E986-7E2E-9358-1BDCD8F8D7A7}"/>
              </a:ext>
            </a:extLst>
          </p:cNvPr>
          <p:cNvSpPr>
            <a:spLocks noGrp="1"/>
          </p:cNvSpPr>
          <p:nvPr>
            <p:ph type="body" sz="quarter" idx="67" hasCustomPrompt="1"/>
          </p:nvPr>
        </p:nvSpPr>
        <p:spPr>
          <a:xfrm>
            <a:off x="1686608"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Women in  Early Career</a:t>
            </a:r>
            <a:endParaRPr lang="en-US" dirty="0"/>
          </a:p>
        </p:txBody>
      </p:sp>
      <p:sp>
        <p:nvSpPr>
          <p:cNvPr id="164" name="Text Placeholder 32">
            <a:extLst>
              <a:ext uri="{FF2B5EF4-FFF2-40B4-BE49-F238E27FC236}">
                <a16:creationId xmlns:a16="http://schemas.microsoft.com/office/drawing/2014/main" id="{E0BF8737-046F-B196-21D0-288F212C6951}"/>
              </a:ext>
            </a:extLst>
          </p:cNvPr>
          <p:cNvSpPr>
            <a:spLocks noGrp="1"/>
          </p:cNvSpPr>
          <p:nvPr>
            <p:ph type="body" sz="quarter" idx="68" hasCustomPrompt="1"/>
          </p:nvPr>
        </p:nvSpPr>
        <p:spPr>
          <a:xfrm>
            <a:off x="3498475"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Women in   Mid Career</a:t>
            </a:r>
            <a:endParaRPr lang="en-US" dirty="0"/>
          </a:p>
        </p:txBody>
      </p:sp>
      <p:sp>
        <p:nvSpPr>
          <p:cNvPr id="165" name="Text Placeholder 32">
            <a:extLst>
              <a:ext uri="{FF2B5EF4-FFF2-40B4-BE49-F238E27FC236}">
                <a16:creationId xmlns:a16="http://schemas.microsoft.com/office/drawing/2014/main" id="{A2C9DA7E-39C9-C291-DF50-E2BB20D21DAE}"/>
              </a:ext>
            </a:extLst>
          </p:cNvPr>
          <p:cNvSpPr>
            <a:spLocks noGrp="1"/>
          </p:cNvSpPr>
          <p:nvPr>
            <p:ph type="body" sz="quarter" idx="69" hasCustomPrompt="1"/>
          </p:nvPr>
        </p:nvSpPr>
        <p:spPr>
          <a:xfrm>
            <a:off x="5293408"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Women in   Late Career</a:t>
            </a:r>
            <a:endParaRPr lang="en-US" dirty="0"/>
          </a:p>
        </p:txBody>
      </p:sp>
      <p:sp>
        <p:nvSpPr>
          <p:cNvPr id="166" name="Rectangle 165">
            <a:extLst>
              <a:ext uri="{FF2B5EF4-FFF2-40B4-BE49-F238E27FC236}">
                <a16:creationId xmlns:a16="http://schemas.microsoft.com/office/drawing/2014/main" id="{EFFA48AD-3540-5A13-B9AB-A5F3044AD9A5}"/>
              </a:ext>
            </a:extLst>
          </p:cNvPr>
          <p:cNvSpPr/>
          <p:nvPr userDrawn="1"/>
        </p:nvSpPr>
        <p:spPr>
          <a:xfrm rot="5400000">
            <a:off x="3978792" y="5125666"/>
            <a:ext cx="503850" cy="5231718"/>
          </a:xfrm>
          <a:prstGeom prst="rect">
            <a:avLst/>
          </a:prstGeom>
          <a:noFill/>
          <a:ln w="19050">
            <a:solidFill>
              <a:srgbClr val="1E287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67" name="Text Placeholder 32">
            <a:extLst>
              <a:ext uri="{FF2B5EF4-FFF2-40B4-BE49-F238E27FC236}">
                <a16:creationId xmlns:a16="http://schemas.microsoft.com/office/drawing/2014/main" id="{68635041-6A86-C94B-2D5B-0F9084D09933}"/>
              </a:ext>
            </a:extLst>
          </p:cNvPr>
          <p:cNvSpPr>
            <a:spLocks noGrp="1"/>
          </p:cNvSpPr>
          <p:nvPr>
            <p:ph type="body" sz="quarter" idx="70" hasCustomPrompt="1"/>
          </p:nvPr>
        </p:nvSpPr>
        <p:spPr>
          <a:xfrm>
            <a:off x="1712444" y="4622390"/>
            <a:ext cx="648000" cy="292876"/>
          </a:xfrm>
          <a:prstGeom prst="rect">
            <a:avLst/>
          </a:prstGeom>
        </p:spPr>
        <p:txBody>
          <a:bodyPr anchor="ctr">
            <a:noAutofit/>
          </a:bodyPr>
          <a:lstStyle>
            <a:lvl1pPr marL="0" indent="0" algn="ctr">
              <a:buNone/>
              <a:defRPr sz="2200" b="1"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
        <p:nvSpPr>
          <p:cNvPr id="168" name="Text Placeholder 32">
            <a:extLst>
              <a:ext uri="{FF2B5EF4-FFF2-40B4-BE49-F238E27FC236}">
                <a16:creationId xmlns:a16="http://schemas.microsoft.com/office/drawing/2014/main" id="{D2DC0CCE-C4E8-C0FA-67C2-67D419DBC8E4}"/>
              </a:ext>
            </a:extLst>
          </p:cNvPr>
          <p:cNvSpPr>
            <a:spLocks noGrp="1"/>
          </p:cNvSpPr>
          <p:nvPr>
            <p:ph type="body" sz="quarter" idx="71" hasCustomPrompt="1"/>
          </p:nvPr>
        </p:nvSpPr>
        <p:spPr>
          <a:xfrm>
            <a:off x="2415400" y="4622390"/>
            <a:ext cx="4324072" cy="292876"/>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169" name="Rectangle 168">
            <a:extLst>
              <a:ext uri="{FF2B5EF4-FFF2-40B4-BE49-F238E27FC236}">
                <a16:creationId xmlns:a16="http://schemas.microsoft.com/office/drawing/2014/main" id="{4CF2D566-1EAB-6BC1-66DA-99044F267085}"/>
              </a:ext>
            </a:extLst>
          </p:cNvPr>
          <p:cNvSpPr/>
          <p:nvPr userDrawn="1"/>
        </p:nvSpPr>
        <p:spPr>
          <a:xfrm rot="5400000">
            <a:off x="3989875" y="2129621"/>
            <a:ext cx="503850" cy="5231718"/>
          </a:xfrm>
          <a:prstGeom prst="rect">
            <a:avLst/>
          </a:prstGeom>
          <a:noFill/>
          <a:ln w="19050">
            <a:solidFill>
              <a:srgbClr val="1E287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70" name="Slide Number Placeholder 15">
            <a:extLst>
              <a:ext uri="{FF2B5EF4-FFF2-40B4-BE49-F238E27FC236}">
                <a16:creationId xmlns:a16="http://schemas.microsoft.com/office/drawing/2014/main" id="{F5177C5D-9F38-C9EA-7CF5-3C61151EE0E1}"/>
              </a:ext>
            </a:extLst>
          </p:cNvPr>
          <p:cNvSpPr txBox="1">
            <a:spLocks/>
          </p:cNvSpPr>
          <p:nvPr userDrawn="1"/>
        </p:nvSpPr>
        <p:spPr>
          <a:xfrm>
            <a:off x="7027784" y="10213777"/>
            <a:ext cx="373062" cy="363537"/>
          </a:xfrm>
          <a:prstGeom prst="rect">
            <a:avLst/>
          </a:prstGeom>
        </p:spPr>
        <p:txBody>
          <a:bodyPr vert="horz" lIns="91440" tIns="45720" rIns="91440" bIns="45720" rtlCol="0" anchor="ctr"/>
          <a:lstStyle>
            <a:defPPr>
              <a:defRPr lang="en-US"/>
            </a:defPPr>
            <a:lvl1pPr marL="0" algn="r" defTabSz="457200" rtl="0" eaLnBrk="1" latinLnBrk="0" hangingPunct="1">
              <a:defRPr sz="800" b="0" i="0" kern="1200">
                <a:solidFill>
                  <a:srgbClr val="003359"/>
                </a:solidFill>
                <a:latin typeface="Calibri" panose="020F0502020204030204" pitchFamily="34" charset="0"/>
                <a:ea typeface="Open Sans" panose="020B060603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C527BFA-2C0E-4CEC-B6A5-913A56FEF4B4}" type="slidenum">
              <a:rPr lang="fr-CA" smtClean="0">
                <a:solidFill>
                  <a:srgbClr val="1E2879"/>
                </a:solidFill>
              </a:rPr>
              <a:pPr algn="ctr"/>
              <a:t>‹#›</a:t>
            </a:fld>
            <a:endParaRPr lang="fr-CA" dirty="0">
              <a:solidFill>
                <a:srgbClr val="1E2879"/>
              </a:solidFill>
            </a:endParaRPr>
          </a:p>
        </p:txBody>
      </p:sp>
    </p:spTree>
    <p:extLst>
      <p:ext uri="{BB962C8B-B14F-4D97-AF65-F5344CB8AC3E}">
        <p14:creationId xmlns:p14="http://schemas.microsoft.com/office/powerpoint/2010/main" val="530738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01">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1E2879"/>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en-US" dirty="0"/>
          </a:p>
        </p:txBody>
      </p:sp>
      <p:sp>
        <p:nvSpPr>
          <p:cNvPr id="6" name="Text Placeholder 32">
            <a:extLst>
              <a:ext uri="{FF2B5EF4-FFF2-40B4-BE49-F238E27FC236}">
                <a16:creationId xmlns:a16="http://schemas.microsoft.com/office/drawing/2014/main" id="{5CE99B75-916B-AEBC-111F-08D4C0E11765}"/>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Tree>
    <p:extLst>
      <p:ext uri="{BB962C8B-B14F-4D97-AF65-F5344CB8AC3E}">
        <p14:creationId xmlns:p14="http://schemas.microsoft.com/office/powerpoint/2010/main" val="3146372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56436"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grpSp>
        <p:nvGrpSpPr>
          <p:cNvPr id="7" name="Graphic 2">
            <a:extLst>
              <a:ext uri="{FF2B5EF4-FFF2-40B4-BE49-F238E27FC236}">
                <a16:creationId xmlns:a16="http://schemas.microsoft.com/office/drawing/2014/main" id="{A346D737-D456-EFF6-67F2-D0C73E06C1DB}"/>
              </a:ext>
            </a:extLst>
          </p:cNvPr>
          <p:cNvGrpSpPr/>
          <p:nvPr userDrawn="1"/>
        </p:nvGrpSpPr>
        <p:grpSpPr>
          <a:xfrm>
            <a:off x="3625216" y="6958929"/>
            <a:ext cx="3383280" cy="2894996"/>
            <a:chOff x="7236754" y="940858"/>
            <a:chExt cx="1133079" cy="969549"/>
          </a:xfrm>
          <a:solidFill>
            <a:srgbClr val="4763AE"/>
          </a:solidFill>
        </p:grpSpPr>
        <p:grpSp>
          <p:nvGrpSpPr>
            <p:cNvPr id="8" name="Graphic 2">
              <a:extLst>
                <a:ext uri="{FF2B5EF4-FFF2-40B4-BE49-F238E27FC236}">
                  <a16:creationId xmlns:a16="http://schemas.microsoft.com/office/drawing/2014/main" id="{193BEBBF-EE72-9236-7B81-337135F015F6}"/>
                </a:ext>
              </a:extLst>
            </p:cNvPr>
            <p:cNvGrpSpPr/>
            <p:nvPr/>
          </p:nvGrpSpPr>
          <p:grpSpPr>
            <a:xfrm>
              <a:off x="7884516" y="1486640"/>
              <a:ext cx="203734" cy="61120"/>
              <a:chOff x="7884516" y="1486640"/>
              <a:chExt cx="203734" cy="61120"/>
            </a:xfrm>
            <a:grpFill/>
          </p:grpSpPr>
          <p:sp>
            <p:nvSpPr>
              <p:cNvPr id="21" name="Freeform 20">
                <a:extLst>
                  <a:ext uri="{FF2B5EF4-FFF2-40B4-BE49-F238E27FC236}">
                    <a16:creationId xmlns:a16="http://schemas.microsoft.com/office/drawing/2014/main" id="{CF42A490-D857-4F42-DAE5-BE7C44F80D4A}"/>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2" name="Freeform 21">
                <a:extLst>
                  <a:ext uri="{FF2B5EF4-FFF2-40B4-BE49-F238E27FC236}">
                    <a16:creationId xmlns:a16="http://schemas.microsoft.com/office/drawing/2014/main" id="{69BF59C6-88D7-BB55-CFF8-CFD5F574428A}"/>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rgbClr val="4763AE"/>
                  </a:solidFill>
                </a:endParaRPr>
              </a:p>
            </p:txBody>
          </p:sp>
        </p:grpSp>
        <p:grpSp>
          <p:nvGrpSpPr>
            <p:cNvPr id="9" name="Graphic 2">
              <a:extLst>
                <a:ext uri="{FF2B5EF4-FFF2-40B4-BE49-F238E27FC236}">
                  <a16:creationId xmlns:a16="http://schemas.microsoft.com/office/drawing/2014/main" id="{60B9E235-8A1C-738B-F4ED-0868C67BB02B}"/>
                </a:ext>
              </a:extLst>
            </p:cNvPr>
            <p:cNvGrpSpPr/>
            <p:nvPr/>
          </p:nvGrpSpPr>
          <p:grpSpPr>
            <a:xfrm>
              <a:off x="7236754" y="940858"/>
              <a:ext cx="1133079" cy="969549"/>
              <a:chOff x="7236754" y="940858"/>
              <a:chExt cx="1133079" cy="969549"/>
            </a:xfrm>
            <a:grpFill/>
          </p:grpSpPr>
          <p:sp>
            <p:nvSpPr>
              <p:cNvPr id="10" name="Freeform 9">
                <a:extLst>
                  <a:ext uri="{FF2B5EF4-FFF2-40B4-BE49-F238E27FC236}">
                    <a16:creationId xmlns:a16="http://schemas.microsoft.com/office/drawing/2014/main" id="{74A3F771-E224-2801-31DA-B810632A7DE7}"/>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1" name="Freeform 10">
                <a:extLst>
                  <a:ext uri="{FF2B5EF4-FFF2-40B4-BE49-F238E27FC236}">
                    <a16:creationId xmlns:a16="http://schemas.microsoft.com/office/drawing/2014/main" id="{87B207C7-EFF8-4A62-52C5-4AC7FE0750F1}"/>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2" name="Freeform 11">
                <a:extLst>
                  <a:ext uri="{FF2B5EF4-FFF2-40B4-BE49-F238E27FC236}">
                    <a16:creationId xmlns:a16="http://schemas.microsoft.com/office/drawing/2014/main" id="{C9EE54E1-B3DF-985D-162E-AC37EFCFDC06}"/>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3" name="Freeform 12">
                <a:extLst>
                  <a:ext uri="{FF2B5EF4-FFF2-40B4-BE49-F238E27FC236}">
                    <a16:creationId xmlns:a16="http://schemas.microsoft.com/office/drawing/2014/main" id="{562C988F-964B-44DB-BF62-A82D3EE6C7D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4" name="Freeform 13">
                <a:extLst>
                  <a:ext uri="{FF2B5EF4-FFF2-40B4-BE49-F238E27FC236}">
                    <a16:creationId xmlns:a16="http://schemas.microsoft.com/office/drawing/2014/main" id="{0585CABF-BE20-6625-A278-AD088A7BBD22}"/>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5" name="Freeform 14">
                <a:extLst>
                  <a:ext uri="{FF2B5EF4-FFF2-40B4-BE49-F238E27FC236}">
                    <a16:creationId xmlns:a16="http://schemas.microsoft.com/office/drawing/2014/main" id="{D41E9DE5-A9A7-C04C-526E-DB05EB90C580}"/>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6" name="Freeform 15">
                <a:extLst>
                  <a:ext uri="{FF2B5EF4-FFF2-40B4-BE49-F238E27FC236}">
                    <a16:creationId xmlns:a16="http://schemas.microsoft.com/office/drawing/2014/main" id="{6C4102AD-9855-98D6-F4D3-70ABBBABD175}"/>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7" name="Freeform 16">
                <a:extLst>
                  <a:ext uri="{FF2B5EF4-FFF2-40B4-BE49-F238E27FC236}">
                    <a16:creationId xmlns:a16="http://schemas.microsoft.com/office/drawing/2014/main" id="{8FC8A894-8B57-0302-851D-DA8D666CB31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8" name="Freeform 17">
                <a:extLst>
                  <a:ext uri="{FF2B5EF4-FFF2-40B4-BE49-F238E27FC236}">
                    <a16:creationId xmlns:a16="http://schemas.microsoft.com/office/drawing/2014/main" id="{23DCA652-1CE7-48C4-13E3-B86984CD6E55}"/>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9" name="Freeform 18">
                <a:extLst>
                  <a:ext uri="{FF2B5EF4-FFF2-40B4-BE49-F238E27FC236}">
                    <a16:creationId xmlns:a16="http://schemas.microsoft.com/office/drawing/2014/main" id="{9A3E2ECA-38A5-2D74-6E22-CC03F4F36829}"/>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0" name="Freeform 19">
                <a:extLst>
                  <a:ext uri="{FF2B5EF4-FFF2-40B4-BE49-F238E27FC236}">
                    <a16:creationId xmlns:a16="http://schemas.microsoft.com/office/drawing/2014/main" id="{D58FB58B-EAA6-3F73-938E-A3460096CB2B}"/>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rgbClr val="4763AE"/>
                  </a:solidFill>
                </a:endParaRPr>
              </a:p>
            </p:txBody>
          </p:sp>
        </p:grpSp>
      </p:grpSp>
      <p:sp>
        <p:nvSpPr>
          <p:cNvPr id="26" name="Text Placeholder 32">
            <a:extLst>
              <a:ext uri="{FF2B5EF4-FFF2-40B4-BE49-F238E27FC236}">
                <a16:creationId xmlns:a16="http://schemas.microsoft.com/office/drawing/2014/main" id="{90C0E795-3B84-F679-9185-2B4F76E4960D}"/>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spTree>
    <p:extLst>
      <p:ext uri="{BB962C8B-B14F-4D97-AF65-F5344CB8AC3E}">
        <p14:creationId xmlns:p14="http://schemas.microsoft.com/office/powerpoint/2010/main" val="1527656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03">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F16024"/>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en-US" dirty="0"/>
          </a:p>
        </p:txBody>
      </p:sp>
      <p:grpSp>
        <p:nvGrpSpPr>
          <p:cNvPr id="8" name="Graphic 2">
            <a:extLst>
              <a:ext uri="{FF2B5EF4-FFF2-40B4-BE49-F238E27FC236}">
                <a16:creationId xmlns:a16="http://schemas.microsoft.com/office/drawing/2014/main" id="{C2169059-6692-8AA7-BA4E-8CABC841E795}"/>
              </a:ext>
            </a:extLst>
          </p:cNvPr>
          <p:cNvGrpSpPr/>
          <p:nvPr userDrawn="1"/>
        </p:nvGrpSpPr>
        <p:grpSpPr>
          <a:xfrm>
            <a:off x="3494314" y="6475580"/>
            <a:ext cx="3428999" cy="3309805"/>
            <a:chOff x="7216180" y="2896437"/>
            <a:chExt cx="1173608" cy="1132811"/>
          </a:xfrm>
          <a:solidFill>
            <a:srgbClr val="F16024"/>
          </a:solidFill>
        </p:grpSpPr>
        <p:grpSp>
          <p:nvGrpSpPr>
            <p:cNvPr id="9" name="Graphic 2">
              <a:extLst>
                <a:ext uri="{FF2B5EF4-FFF2-40B4-BE49-F238E27FC236}">
                  <a16:creationId xmlns:a16="http://schemas.microsoft.com/office/drawing/2014/main" id="{9CE53091-395B-0484-A7C6-94414A99069D}"/>
                </a:ext>
              </a:extLst>
            </p:cNvPr>
            <p:cNvGrpSpPr/>
            <p:nvPr/>
          </p:nvGrpSpPr>
          <p:grpSpPr>
            <a:xfrm>
              <a:off x="7884516" y="3299879"/>
              <a:ext cx="244481" cy="366043"/>
              <a:chOff x="7884516" y="3299879"/>
              <a:chExt cx="244481" cy="366043"/>
            </a:xfrm>
            <a:grpFill/>
          </p:grpSpPr>
          <p:sp>
            <p:nvSpPr>
              <p:cNvPr id="24" name="Freeform 23">
                <a:extLst>
                  <a:ext uri="{FF2B5EF4-FFF2-40B4-BE49-F238E27FC236}">
                    <a16:creationId xmlns:a16="http://schemas.microsoft.com/office/drawing/2014/main" id="{8BF02B52-FC71-9F44-5BC7-7B11045D2E7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5" name="Freeform 24">
                <a:extLst>
                  <a:ext uri="{FF2B5EF4-FFF2-40B4-BE49-F238E27FC236}">
                    <a16:creationId xmlns:a16="http://schemas.microsoft.com/office/drawing/2014/main" id="{3002E209-843C-10D5-DB40-84EF80962772}"/>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6" name="Freeform 25">
                <a:extLst>
                  <a:ext uri="{FF2B5EF4-FFF2-40B4-BE49-F238E27FC236}">
                    <a16:creationId xmlns:a16="http://schemas.microsoft.com/office/drawing/2014/main" id="{15239B22-610F-5CB3-F5AC-AF39BD8CFBCD}"/>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DAB3944C-2187-879E-AAB5-B7009576AB9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0F96F38-7BDB-4139-9F91-71560008453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E438EA50-3FE5-C358-3BBB-5FD245FFD49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68FAD9B8-7B60-992E-7B7D-A8C777575545}"/>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D66A1F4F-ED9A-EEC3-865B-105222AE1128}"/>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39B81E06-00AB-1519-9538-DEE91445D56B}"/>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FF453EC5-98FF-9817-8BD2-61879D9816E4}"/>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385A7E26-4E06-9F20-CA00-03CD9E8293B2}"/>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EE95BAF6-55C1-9AF7-FC4D-AC3E0587B2CC}"/>
                </a:ext>
              </a:extLst>
            </p:cNvPr>
            <p:cNvGrpSpPr/>
            <p:nvPr/>
          </p:nvGrpSpPr>
          <p:grpSpPr>
            <a:xfrm>
              <a:off x="7216180" y="2896437"/>
              <a:ext cx="1173608" cy="1132811"/>
              <a:chOff x="7216180" y="2896437"/>
              <a:chExt cx="1173608" cy="1132811"/>
            </a:xfrm>
            <a:grpFill/>
          </p:grpSpPr>
          <p:sp>
            <p:nvSpPr>
              <p:cNvPr id="11" name="Freeform 10">
                <a:extLst>
                  <a:ext uri="{FF2B5EF4-FFF2-40B4-BE49-F238E27FC236}">
                    <a16:creationId xmlns:a16="http://schemas.microsoft.com/office/drawing/2014/main" id="{3A663386-C900-27BA-219A-BFD22387D21C}"/>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C0B33CA9-7003-8CFE-0CB3-ECD80FC9E8B2}"/>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93A3D414-C256-CA42-21FD-DD45E54BEAF7}"/>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E5B4ED3E-3C87-284E-D7B4-F3B74FF5E2CE}"/>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C16D8279-FC9B-87D5-144F-E05FF6F56D3F}"/>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3B9FF920-9974-07F1-751A-9203226B2EA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7ABAA0BD-64BB-2F26-4166-B03211E0695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0501725F-3960-1146-76C0-1349086148B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24ED14F3-8816-468E-4A1B-AA8302972D03}"/>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1F5FCBB9-44C3-F45A-EB8F-17D5FE55F6A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FDA98917-5DB4-E79C-E51C-7414FBC90D1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8AD811C1-AB37-7644-287F-14B990E97EDD}"/>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4BBFC407-D919-BA8F-B7E9-882E60477388}"/>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35" name="Text Placeholder 32">
            <a:extLst>
              <a:ext uri="{FF2B5EF4-FFF2-40B4-BE49-F238E27FC236}">
                <a16:creationId xmlns:a16="http://schemas.microsoft.com/office/drawing/2014/main" id="{EAB44B0B-7BFC-62E3-2536-5F1987B11ECE}"/>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Tree>
    <p:extLst>
      <p:ext uri="{BB962C8B-B14F-4D97-AF65-F5344CB8AC3E}">
        <p14:creationId xmlns:p14="http://schemas.microsoft.com/office/powerpoint/2010/main" val="3539248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04">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D38CBC"/>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en-US" dirty="0"/>
          </a:p>
        </p:txBody>
      </p:sp>
      <p:sp>
        <p:nvSpPr>
          <p:cNvPr id="6" name="Text Placeholder 32">
            <a:extLst>
              <a:ext uri="{FF2B5EF4-FFF2-40B4-BE49-F238E27FC236}">
                <a16:creationId xmlns:a16="http://schemas.microsoft.com/office/drawing/2014/main" id="{01FF8B5F-B46C-81F5-0739-3496FA288134}"/>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grpSp>
        <p:nvGrpSpPr>
          <p:cNvPr id="7" name="Graphic 2">
            <a:extLst>
              <a:ext uri="{FF2B5EF4-FFF2-40B4-BE49-F238E27FC236}">
                <a16:creationId xmlns:a16="http://schemas.microsoft.com/office/drawing/2014/main" id="{142F0C63-6C20-68A4-1D7E-B7682DD2251A}"/>
              </a:ext>
            </a:extLst>
          </p:cNvPr>
          <p:cNvGrpSpPr/>
          <p:nvPr userDrawn="1"/>
        </p:nvGrpSpPr>
        <p:grpSpPr>
          <a:xfrm>
            <a:off x="4364271" y="6860626"/>
            <a:ext cx="2346771" cy="2994096"/>
            <a:chOff x="5321116" y="858896"/>
            <a:chExt cx="888315" cy="1133345"/>
          </a:xfrm>
          <a:solidFill>
            <a:srgbClr val="D38CBC"/>
          </a:solidFill>
        </p:grpSpPr>
        <p:sp>
          <p:nvSpPr>
            <p:cNvPr id="8" name="Freeform 7">
              <a:extLst>
                <a:ext uri="{FF2B5EF4-FFF2-40B4-BE49-F238E27FC236}">
                  <a16:creationId xmlns:a16="http://schemas.microsoft.com/office/drawing/2014/main" id="{E97927AA-49FC-6B5A-B15E-5E094DF019A7}"/>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 name="Freeform 8">
              <a:extLst>
                <a:ext uri="{FF2B5EF4-FFF2-40B4-BE49-F238E27FC236}">
                  <a16:creationId xmlns:a16="http://schemas.microsoft.com/office/drawing/2014/main" id="{392BEDF9-E42E-F86A-D0C1-AA3B3D5421E9}"/>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 name="Freeform 9">
              <a:extLst>
                <a:ext uri="{FF2B5EF4-FFF2-40B4-BE49-F238E27FC236}">
                  <a16:creationId xmlns:a16="http://schemas.microsoft.com/office/drawing/2014/main" id="{032D1AC0-776E-EF30-44A7-3338EE1C0E28}"/>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10">
              <a:extLst>
                <a:ext uri="{FF2B5EF4-FFF2-40B4-BE49-F238E27FC236}">
                  <a16:creationId xmlns:a16="http://schemas.microsoft.com/office/drawing/2014/main" id="{084162A4-F67A-D33B-5548-E0B4C4C3A34F}"/>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44869574-ECD0-23E2-402E-131386438EEF}"/>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B5F186E9-B98E-C36F-59A5-73E0259494F3}"/>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3A944AE4-2109-DC8F-160C-1A429FED134A}"/>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518296DF-2BCE-819E-E59C-36C2FCC16511}"/>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F15A767-F3A2-CC69-0805-B701F9E5C2A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2805658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duction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riangle 1">
            <a:extLst>
              <a:ext uri="{FF2B5EF4-FFF2-40B4-BE49-F238E27FC236}">
                <a16:creationId xmlns:a16="http://schemas.microsoft.com/office/drawing/2014/main" id="{5F2FD9ED-41B8-5EEC-1298-2A62CF67FFBC}"/>
              </a:ext>
            </a:extLst>
          </p:cNvPr>
          <p:cNvSpPr/>
          <p:nvPr userDrawn="1"/>
        </p:nvSpPr>
        <p:spPr>
          <a:xfrm rot="5400000">
            <a:off x="-230911" y="877273"/>
            <a:ext cx="2124000" cy="369454"/>
          </a:xfrm>
          <a:prstGeom prst="triangle">
            <a:avLst/>
          </a:prstGeom>
          <a:solidFill>
            <a:srgbClr val="1E28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55325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arly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4763A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82" name="Triangle 81">
            <a:extLst>
              <a:ext uri="{FF2B5EF4-FFF2-40B4-BE49-F238E27FC236}">
                <a16:creationId xmlns:a16="http://schemas.microsoft.com/office/drawing/2014/main" id="{85343D8E-80ED-B6A2-3672-51E599E083FF}"/>
              </a:ext>
            </a:extLst>
          </p:cNvPr>
          <p:cNvSpPr/>
          <p:nvPr userDrawn="1"/>
        </p:nvSpPr>
        <p:spPr>
          <a:xfrm rot="5400000">
            <a:off x="-235528" y="3015889"/>
            <a:ext cx="2124000" cy="369454"/>
          </a:xfrm>
          <a:prstGeom prst="triangle">
            <a:avLst/>
          </a:prstGeom>
          <a:solidFill>
            <a:srgbClr val="4763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3" name="Graphic 2">
            <a:extLst>
              <a:ext uri="{FF2B5EF4-FFF2-40B4-BE49-F238E27FC236}">
                <a16:creationId xmlns:a16="http://schemas.microsoft.com/office/drawing/2014/main" id="{690B99A8-18C4-3E05-4948-D0422BC8F9CA}"/>
              </a:ext>
            </a:extLst>
          </p:cNvPr>
          <p:cNvGrpSpPr/>
          <p:nvPr userDrawn="1"/>
        </p:nvGrpSpPr>
        <p:grpSpPr>
          <a:xfrm>
            <a:off x="189729" y="2872509"/>
            <a:ext cx="677287" cy="579539"/>
            <a:chOff x="7236754" y="940858"/>
            <a:chExt cx="1133079" cy="969549"/>
          </a:xfrm>
          <a:solidFill>
            <a:schemeClr val="bg1"/>
          </a:solidFill>
        </p:grpSpPr>
        <p:grpSp>
          <p:nvGrpSpPr>
            <p:cNvPr id="84" name="Graphic 2">
              <a:extLst>
                <a:ext uri="{FF2B5EF4-FFF2-40B4-BE49-F238E27FC236}">
                  <a16:creationId xmlns:a16="http://schemas.microsoft.com/office/drawing/2014/main" id="{E72902E3-4E89-EBC4-8071-C42E78356CE7}"/>
                </a:ext>
              </a:extLst>
            </p:cNvPr>
            <p:cNvGrpSpPr/>
            <p:nvPr/>
          </p:nvGrpSpPr>
          <p:grpSpPr>
            <a:xfrm>
              <a:off x="7884516" y="1486640"/>
              <a:ext cx="203734" cy="61120"/>
              <a:chOff x="7884516" y="1486640"/>
              <a:chExt cx="203734" cy="61120"/>
            </a:xfrm>
            <a:grpFill/>
          </p:grpSpPr>
          <p:sp>
            <p:nvSpPr>
              <p:cNvPr id="97" name="Freeform 96">
                <a:extLst>
                  <a:ext uri="{FF2B5EF4-FFF2-40B4-BE49-F238E27FC236}">
                    <a16:creationId xmlns:a16="http://schemas.microsoft.com/office/drawing/2014/main" id="{7154CCAB-9960-D7CC-2E4C-71C934FDC6F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8" name="Freeform 97">
                <a:extLst>
                  <a:ext uri="{FF2B5EF4-FFF2-40B4-BE49-F238E27FC236}">
                    <a16:creationId xmlns:a16="http://schemas.microsoft.com/office/drawing/2014/main" id="{4F60786F-0CBD-6F76-1F92-F326FD154BA8}"/>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85" name="Graphic 2">
              <a:extLst>
                <a:ext uri="{FF2B5EF4-FFF2-40B4-BE49-F238E27FC236}">
                  <a16:creationId xmlns:a16="http://schemas.microsoft.com/office/drawing/2014/main" id="{596C6657-3002-2375-2EB9-B1168F6E560D}"/>
                </a:ext>
              </a:extLst>
            </p:cNvPr>
            <p:cNvGrpSpPr/>
            <p:nvPr/>
          </p:nvGrpSpPr>
          <p:grpSpPr>
            <a:xfrm>
              <a:off x="7236754" y="940858"/>
              <a:ext cx="1133079" cy="969549"/>
              <a:chOff x="7236754" y="940858"/>
              <a:chExt cx="1133079" cy="969549"/>
            </a:xfrm>
            <a:grpFill/>
          </p:grpSpPr>
          <p:sp>
            <p:nvSpPr>
              <p:cNvPr id="86" name="Freeform 85">
                <a:extLst>
                  <a:ext uri="{FF2B5EF4-FFF2-40B4-BE49-F238E27FC236}">
                    <a16:creationId xmlns:a16="http://schemas.microsoft.com/office/drawing/2014/main" id="{637CC301-62BA-ACE9-996E-C109AFD00CBC}"/>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7" name="Freeform 86">
                <a:extLst>
                  <a:ext uri="{FF2B5EF4-FFF2-40B4-BE49-F238E27FC236}">
                    <a16:creationId xmlns:a16="http://schemas.microsoft.com/office/drawing/2014/main" id="{89F0F5EE-0366-BC24-8259-3E80E59F6623}"/>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8" name="Freeform 87">
                <a:extLst>
                  <a:ext uri="{FF2B5EF4-FFF2-40B4-BE49-F238E27FC236}">
                    <a16:creationId xmlns:a16="http://schemas.microsoft.com/office/drawing/2014/main" id="{A80D824C-BBA6-CB43-6481-8F9A292EBC5F}"/>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9" name="Freeform 88">
                <a:extLst>
                  <a:ext uri="{FF2B5EF4-FFF2-40B4-BE49-F238E27FC236}">
                    <a16:creationId xmlns:a16="http://schemas.microsoft.com/office/drawing/2014/main" id="{B1F0399A-51C4-3D7E-395A-46973C389E8C}"/>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0" name="Freeform 89">
                <a:extLst>
                  <a:ext uri="{FF2B5EF4-FFF2-40B4-BE49-F238E27FC236}">
                    <a16:creationId xmlns:a16="http://schemas.microsoft.com/office/drawing/2014/main" id="{C72186CF-AA19-7E4A-7BE7-27F846DA87E8}"/>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1" name="Freeform 90">
                <a:extLst>
                  <a:ext uri="{FF2B5EF4-FFF2-40B4-BE49-F238E27FC236}">
                    <a16:creationId xmlns:a16="http://schemas.microsoft.com/office/drawing/2014/main" id="{CDF2DD77-4A46-332A-00A0-D2944B88147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2" name="Freeform 91">
                <a:extLst>
                  <a:ext uri="{FF2B5EF4-FFF2-40B4-BE49-F238E27FC236}">
                    <a16:creationId xmlns:a16="http://schemas.microsoft.com/office/drawing/2014/main" id="{9EA4F788-4E64-2E58-CFC4-4E8092A5D244}"/>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3" name="Freeform 92">
                <a:extLst>
                  <a:ext uri="{FF2B5EF4-FFF2-40B4-BE49-F238E27FC236}">
                    <a16:creationId xmlns:a16="http://schemas.microsoft.com/office/drawing/2014/main" id="{5B5FB4DF-BF16-5447-BEAD-2835B12D6FBF}"/>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4" name="Freeform 93">
                <a:extLst>
                  <a:ext uri="{FF2B5EF4-FFF2-40B4-BE49-F238E27FC236}">
                    <a16:creationId xmlns:a16="http://schemas.microsoft.com/office/drawing/2014/main" id="{B05D2390-F614-CB92-D484-8CB44E28E35E}"/>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5" name="Freeform 94">
                <a:extLst>
                  <a:ext uri="{FF2B5EF4-FFF2-40B4-BE49-F238E27FC236}">
                    <a16:creationId xmlns:a16="http://schemas.microsoft.com/office/drawing/2014/main" id="{EFFBE9E3-6902-60C6-32DA-E7B81B772192}"/>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6" name="Freeform 95">
                <a:extLst>
                  <a:ext uri="{FF2B5EF4-FFF2-40B4-BE49-F238E27FC236}">
                    <a16:creationId xmlns:a16="http://schemas.microsoft.com/office/drawing/2014/main" id="{FFF95594-EC46-EA4E-DC6E-FE2B9D49C8D1}"/>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2408865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id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81541"/>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ext Placeholder 32">
            <a:extLst>
              <a:ext uri="{FF2B5EF4-FFF2-40B4-BE49-F238E27FC236}">
                <a16:creationId xmlns:a16="http://schemas.microsoft.com/office/drawing/2014/main" id="{8FE9523F-527F-BA5C-7535-C94C66F02C8E}"/>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3" name="Text Placeholder 32">
            <a:extLst>
              <a:ext uri="{FF2B5EF4-FFF2-40B4-BE49-F238E27FC236}">
                <a16:creationId xmlns:a16="http://schemas.microsoft.com/office/drawing/2014/main" id="{E9A100F2-A4BE-D8C3-BC62-FD9AAC2D07B3}"/>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F16024"/>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4" name="Triangle 3">
            <a:extLst>
              <a:ext uri="{FF2B5EF4-FFF2-40B4-BE49-F238E27FC236}">
                <a16:creationId xmlns:a16="http://schemas.microsoft.com/office/drawing/2014/main" id="{81C2809F-2319-6D03-7657-799B90907DFB}"/>
              </a:ext>
            </a:extLst>
          </p:cNvPr>
          <p:cNvSpPr/>
          <p:nvPr userDrawn="1"/>
        </p:nvSpPr>
        <p:spPr>
          <a:xfrm rot="5400000">
            <a:off x="-230910" y="5161520"/>
            <a:ext cx="2124000" cy="369454"/>
          </a:xfrm>
          <a:prstGeom prst="triangle">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aphic 2">
            <a:extLst>
              <a:ext uri="{FF2B5EF4-FFF2-40B4-BE49-F238E27FC236}">
                <a16:creationId xmlns:a16="http://schemas.microsoft.com/office/drawing/2014/main" id="{55A2B42F-6A4D-F46F-259E-22CC9DB7F2E2}"/>
              </a:ext>
            </a:extLst>
          </p:cNvPr>
          <p:cNvGrpSpPr/>
          <p:nvPr userDrawn="1"/>
        </p:nvGrpSpPr>
        <p:grpSpPr>
          <a:xfrm>
            <a:off x="150994" y="4879826"/>
            <a:ext cx="713270" cy="688476"/>
            <a:chOff x="7216180" y="2896437"/>
            <a:chExt cx="1173608" cy="1132811"/>
          </a:xfrm>
          <a:solidFill>
            <a:schemeClr val="bg1"/>
          </a:solidFill>
        </p:grpSpPr>
        <p:grpSp>
          <p:nvGrpSpPr>
            <p:cNvPr id="6" name="Graphic 2">
              <a:extLst>
                <a:ext uri="{FF2B5EF4-FFF2-40B4-BE49-F238E27FC236}">
                  <a16:creationId xmlns:a16="http://schemas.microsoft.com/office/drawing/2014/main" id="{5D83D14B-3C1E-5B42-892C-B6D108FAFD22}"/>
                </a:ext>
              </a:extLst>
            </p:cNvPr>
            <p:cNvGrpSpPr/>
            <p:nvPr/>
          </p:nvGrpSpPr>
          <p:grpSpPr>
            <a:xfrm>
              <a:off x="7884516" y="3299879"/>
              <a:ext cx="244481" cy="366043"/>
              <a:chOff x="7884516" y="3299879"/>
              <a:chExt cx="244481" cy="366043"/>
            </a:xfrm>
            <a:grpFill/>
          </p:grpSpPr>
          <p:sp>
            <p:nvSpPr>
              <p:cNvPr id="82" name="Freeform 81">
                <a:extLst>
                  <a:ext uri="{FF2B5EF4-FFF2-40B4-BE49-F238E27FC236}">
                    <a16:creationId xmlns:a16="http://schemas.microsoft.com/office/drawing/2014/main" id="{0E57677A-F866-9DCA-C340-ECC13BD6E03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3" name="Freeform 82">
                <a:extLst>
                  <a:ext uri="{FF2B5EF4-FFF2-40B4-BE49-F238E27FC236}">
                    <a16:creationId xmlns:a16="http://schemas.microsoft.com/office/drawing/2014/main" id="{BB65E563-E342-BDC0-8C57-FE1BEDE74B4D}"/>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4" name="Freeform 83">
                <a:extLst>
                  <a:ext uri="{FF2B5EF4-FFF2-40B4-BE49-F238E27FC236}">
                    <a16:creationId xmlns:a16="http://schemas.microsoft.com/office/drawing/2014/main" id="{D6844AFF-E135-4C37-43DB-A26E18B6216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5" name="Freeform 84">
                <a:extLst>
                  <a:ext uri="{FF2B5EF4-FFF2-40B4-BE49-F238E27FC236}">
                    <a16:creationId xmlns:a16="http://schemas.microsoft.com/office/drawing/2014/main" id="{5AC46029-F181-C20A-0AD9-2AA72474E965}"/>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6" name="Freeform 85">
                <a:extLst>
                  <a:ext uri="{FF2B5EF4-FFF2-40B4-BE49-F238E27FC236}">
                    <a16:creationId xmlns:a16="http://schemas.microsoft.com/office/drawing/2014/main" id="{38085E01-3B4F-A059-8BC4-53F41AF7789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7" name="Freeform 86">
                <a:extLst>
                  <a:ext uri="{FF2B5EF4-FFF2-40B4-BE49-F238E27FC236}">
                    <a16:creationId xmlns:a16="http://schemas.microsoft.com/office/drawing/2014/main" id="{F7E3F59E-24C1-7373-F28E-6A743C2BBADE}"/>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8" name="Freeform 87">
                <a:extLst>
                  <a:ext uri="{FF2B5EF4-FFF2-40B4-BE49-F238E27FC236}">
                    <a16:creationId xmlns:a16="http://schemas.microsoft.com/office/drawing/2014/main" id="{4996EBB2-C80B-8D4D-04B7-1EEA3DBCF2CB}"/>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9" name="Freeform 88">
                <a:extLst>
                  <a:ext uri="{FF2B5EF4-FFF2-40B4-BE49-F238E27FC236}">
                    <a16:creationId xmlns:a16="http://schemas.microsoft.com/office/drawing/2014/main" id="{B6ED60A0-363B-78ED-8EB6-AEB2B11A3316}"/>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0" name="Freeform 89">
                <a:extLst>
                  <a:ext uri="{FF2B5EF4-FFF2-40B4-BE49-F238E27FC236}">
                    <a16:creationId xmlns:a16="http://schemas.microsoft.com/office/drawing/2014/main" id="{A3FBFBD5-B608-5A67-3F6C-60EC63F335CA}"/>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1" name="Freeform 90">
                <a:extLst>
                  <a:ext uri="{FF2B5EF4-FFF2-40B4-BE49-F238E27FC236}">
                    <a16:creationId xmlns:a16="http://schemas.microsoft.com/office/drawing/2014/main" id="{AFFF1F58-AC66-3E33-A0E8-4A581F23EAE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2" name="Freeform 91">
                <a:extLst>
                  <a:ext uri="{FF2B5EF4-FFF2-40B4-BE49-F238E27FC236}">
                    <a16:creationId xmlns:a16="http://schemas.microsoft.com/office/drawing/2014/main" id="{515B28F5-89A5-5261-B382-3A7D026AD58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1" name="Graphic 2">
              <a:extLst>
                <a:ext uri="{FF2B5EF4-FFF2-40B4-BE49-F238E27FC236}">
                  <a16:creationId xmlns:a16="http://schemas.microsoft.com/office/drawing/2014/main" id="{EDC4FBD5-08B4-BFD5-338F-D5F22EA903B2}"/>
                </a:ext>
              </a:extLst>
            </p:cNvPr>
            <p:cNvGrpSpPr/>
            <p:nvPr/>
          </p:nvGrpSpPr>
          <p:grpSpPr>
            <a:xfrm>
              <a:off x="7216180" y="2896437"/>
              <a:ext cx="1173608" cy="1132811"/>
              <a:chOff x="7216180" y="2896437"/>
              <a:chExt cx="1173608" cy="1132811"/>
            </a:xfrm>
            <a:grpFill/>
          </p:grpSpPr>
          <p:sp>
            <p:nvSpPr>
              <p:cNvPr id="12" name="Freeform 11">
                <a:extLst>
                  <a:ext uri="{FF2B5EF4-FFF2-40B4-BE49-F238E27FC236}">
                    <a16:creationId xmlns:a16="http://schemas.microsoft.com/office/drawing/2014/main" id="{CA16632D-DEF6-3865-18B6-4C4A1E0B7B94}"/>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E698BE7E-97CC-D8EB-C6E4-825D4D925644}"/>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21CB46F2-9EF5-03C6-1A75-DE9BEAD6203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BE6557C6-FB62-AF8F-AE7B-D2150D63064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A12D361-3F92-58EC-5362-3397FC81842D}"/>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F99E3B4A-DDCA-C6C5-6666-6A4652F578F1}"/>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BC715E41-E912-C192-0202-63FE8CA4760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7FA4EA76-1CD3-C5F0-E3FB-8835EA7BC31F}"/>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C95E71C5-1614-D47D-3DF7-45B9C1C45201}"/>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FF40F45-5F2F-F0F8-2175-0EB7B2436F85}"/>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23">
                <a:extLst>
                  <a:ext uri="{FF2B5EF4-FFF2-40B4-BE49-F238E27FC236}">
                    <a16:creationId xmlns:a16="http://schemas.microsoft.com/office/drawing/2014/main" id="{4165F769-8026-3F01-E3B8-4DD0BEDE483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9" name="Freeform 78">
                <a:extLst>
                  <a:ext uri="{FF2B5EF4-FFF2-40B4-BE49-F238E27FC236}">
                    <a16:creationId xmlns:a16="http://schemas.microsoft.com/office/drawing/2014/main" id="{BF52BD3E-C51B-FACB-E6FB-09804C543377}"/>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0" name="Freeform 79">
                <a:extLst>
                  <a:ext uri="{FF2B5EF4-FFF2-40B4-BE49-F238E27FC236}">
                    <a16:creationId xmlns:a16="http://schemas.microsoft.com/office/drawing/2014/main" id="{E1EAE9F4-EA28-7E37-2031-A09D4F150577}"/>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374412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te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81541"/>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riangle 1">
            <a:extLst>
              <a:ext uri="{FF2B5EF4-FFF2-40B4-BE49-F238E27FC236}">
                <a16:creationId xmlns:a16="http://schemas.microsoft.com/office/drawing/2014/main" id="{DF4469C2-7646-E046-8331-73F9FA00ADC5}"/>
              </a:ext>
            </a:extLst>
          </p:cNvPr>
          <p:cNvSpPr/>
          <p:nvPr userDrawn="1"/>
        </p:nvSpPr>
        <p:spPr>
          <a:xfrm rot="5400000">
            <a:off x="-230910" y="7302183"/>
            <a:ext cx="2124000" cy="369454"/>
          </a:xfrm>
          <a:prstGeom prst="triangle">
            <a:avLst/>
          </a:prstGeom>
          <a:solidFill>
            <a:srgbClr val="D38C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aphic 2">
            <a:extLst>
              <a:ext uri="{FF2B5EF4-FFF2-40B4-BE49-F238E27FC236}">
                <a16:creationId xmlns:a16="http://schemas.microsoft.com/office/drawing/2014/main" id="{EC353272-DA18-068F-0829-A60591FA2903}"/>
              </a:ext>
            </a:extLst>
          </p:cNvPr>
          <p:cNvGrpSpPr/>
          <p:nvPr userDrawn="1"/>
        </p:nvGrpSpPr>
        <p:grpSpPr>
          <a:xfrm>
            <a:off x="264644" y="7096818"/>
            <a:ext cx="593111" cy="756713"/>
            <a:chOff x="5321116" y="858896"/>
            <a:chExt cx="888315" cy="1133345"/>
          </a:xfrm>
          <a:solidFill>
            <a:schemeClr val="bg1"/>
          </a:solidFill>
        </p:grpSpPr>
        <p:sp>
          <p:nvSpPr>
            <p:cNvPr id="6" name="Freeform 5">
              <a:extLst>
                <a:ext uri="{FF2B5EF4-FFF2-40B4-BE49-F238E27FC236}">
                  <a16:creationId xmlns:a16="http://schemas.microsoft.com/office/drawing/2014/main" id="{36D514EB-C16C-EBD7-C724-63DAAF2E108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10">
              <a:extLst>
                <a:ext uri="{FF2B5EF4-FFF2-40B4-BE49-F238E27FC236}">
                  <a16:creationId xmlns:a16="http://schemas.microsoft.com/office/drawing/2014/main" id="{33DB3157-E26F-0DC9-ECFC-1C819B8CDB9F}"/>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37BAF947-8FAE-B5D3-E362-B495930A5520}"/>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CF952180-A0C6-FEC4-B5D7-42A36170CAB4}"/>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84FDCE5A-A048-BF1F-8CAF-9E7883032E5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568E0048-E558-8CF6-D770-22B91E996531}"/>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8DAE0CA1-4DE7-762F-1395-F30E47A7863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4D02E094-6024-D972-0AFF-F28D78C40506}"/>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CB6A340B-5A88-5200-DC68-8997AE36743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19" name="Text Placeholder 32">
            <a:extLst>
              <a:ext uri="{FF2B5EF4-FFF2-40B4-BE49-F238E27FC236}">
                <a16:creationId xmlns:a16="http://schemas.microsoft.com/office/drawing/2014/main" id="{5E25CBCC-D60E-A22C-9222-3DBA42E9960D}"/>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0" name="Text Placeholder 32">
            <a:extLst>
              <a:ext uri="{FF2B5EF4-FFF2-40B4-BE49-F238E27FC236}">
                <a16:creationId xmlns:a16="http://schemas.microsoft.com/office/drawing/2014/main" id="{3BDA8ADD-ACA2-9146-74CF-CB0B29717658}"/>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D38CBC"/>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Tree>
    <p:extLst>
      <p:ext uri="{BB962C8B-B14F-4D97-AF65-F5344CB8AC3E}">
        <p14:creationId xmlns:p14="http://schemas.microsoft.com/office/powerpoint/2010/main" val="3991204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clusion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19"/>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riangle 1">
            <a:extLst>
              <a:ext uri="{FF2B5EF4-FFF2-40B4-BE49-F238E27FC236}">
                <a16:creationId xmlns:a16="http://schemas.microsoft.com/office/drawing/2014/main" id="{5F2FD9ED-41B8-5EEC-1298-2A62CF67FFBC}"/>
              </a:ext>
            </a:extLst>
          </p:cNvPr>
          <p:cNvSpPr/>
          <p:nvPr userDrawn="1"/>
        </p:nvSpPr>
        <p:spPr>
          <a:xfrm rot="5400000">
            <a:off x="-230910" y="9445086"/>
            <a:ext cx="2124000" cy="369454"/>
          </a:xfrm>
          <a:prstGeom prst="triangle">
            <a:avLst/>
          </a:prstGeom>
          <a:solidFill>
            <a:srgbClr val="1E28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17075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Slide 02">
    <p:spTree>
      <p:nvGrpSpPr>
        <p:cNvPr id="1" name=""/>
        <p:cNvGrpSpPr/>
        <p:nvPr/>
      </p:nvGrpSpPr>
      <p:grpSpPr>
        <a:xfrm>
          <a:off x="0" y="0"/>
          <a:ext cx="0" cy="0"/>
          <a:chOff x="0" y="0"/>
          <a:chExt cx="0" cy="0"/>
        </a:xfrm>
      </p:grpSpPr>
      <p:sp>
        <p:nvSpPr>
          <p:cNvPr id="18" name="Text Placeholder 32">
            <a:extLst>
              <a:ext uri="{FF2B5EF4-FFF2-40B4-BE49-F238E27FC236}">
                <a16:creationId xmlns:a16="http://schemas.microsoft.com/office/drawing/2014/main" id="{1505DF62-3F5D-08D0-2B9C-F189B1FE8367}"/>
              </a:ext>
            </a:extLst>
          </p:cNvPr>
          <p:cNvSpPr>
            <a:spLocks noGrp="1"/>
          </p:cNvSpPr>
          <p:nvPr>
            <p:ph type="body" sz="quarter" idx="61" hasCustomPrompt="1"/>
          </p:nvPr>
        </p:nvSpPr>
        <p:spPr>
          <a:xfrm>
            <a:off x="-9335" y="644872"/>
            <a:ext cx="3483429" cy="586086"/>
          </a:xfrm>
          <a:prstGeom prst="rect">
            <a:avLst/>
          </a:prstGeom>
          <a:solidFill>
            <a:srgbClr val="F16024"/>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19" name="Text Placeholder 32">
            <a:extLst>
              <a:ext uri="{FF2B5EF4-FFF2-40B4-BE49-F238E27FC236}">
                <a16:creationId xmlns:a16="http://schemas.microsoft.com/office/drawing/2014/main" id="{14F62AE7-7BB4-825A-9462-1AD4FAD7D9CA}"/>
              </a:ext>
            </a:extLst>
          </p:cNvPr>
          <p:cNvSpPr>
            <a:spLocks noGrp="1"/>
          </p:cNvSpPr>
          <p:nvPr>
            <p:ph type="body" sz="quarter" idx="64" hasCustomPrompt="1"/>
          </p:nvPr>
        </p:nvSpPr>
        <p:spPr>
          <a:xfrm>
            <a:off x="697281" y="1599143"/>
            <a:ext cx="6076734" cy="8415713"/>
          </a:xfrm>
          <a:prstGeom prst="rect">
            <a:avLst/>
          </a:prstGeom>
        </p:spPr>
        <p:txBody>
          <a:bodyPr numCol="1" spcCol="288000" anchor="t">
            <a:noAutofit/>
          </a:bodyPr>
          <a:lstStyle>
            <a:lvl1pPr marL="0" indent="0" algn="l">
              <a:lnSpc>
                <a:spcPts val="1220"/>
              </a:lnSpc>
              <a:spcBef>
                <a:spcPts val="0"/>
              </a:spcBef>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Tree>
    <p:extLst>
      <p:ext uri="{BB962C8B-B14F-4D97-AF65-F5344CB8AC3E}">
        <p14:creationId xmlns:p14="http://schemas.microsoft.com/office/powerpoint/2010/main" val="3072150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5AB41CE-F6BA-8449-B846-3526857402BA}"/>
              </a:ext>
            </a:extLst>
          </p:cNvPr>
          <p:cNvSpPr/>
          <p:nvPr userDrawn="1"/>
        </p:nvSpPr>
        <p:spPr>
          <a:xfrm>
            <a:off x="1" y="4680488"/>
            <a:ext cx="7392691" cy="449451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Graphic 14">
            <a:extLst>
              <a:ext uri="{FF2B5EF4-FFF2-40B4-BE49-F238E27FC236}">
                <a16:creationId xmlns:a16="http://schemas.microsoft.com/office/drawing/2014/main" id="{A1E14B6A-2AED-9F5E-7649-0257021504F1}"/>
              </a:ext>
            </a:extLst>
          </p:cNvPr>
          <p:cNvSpPr>
            <a:spLocks noChangeAspect="1"/>
          </p:cNvSpPr>
          <p:nvPr userDrawn="1"/>
        </p:nvSpPr>
        <p:spPr>
          <a:xfrm rot="10800000">
            <a:off x="6463965" y="4515517"/>
            <a:ext cx="1095710" cy="47916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27966648-B8B3-0917-96B7-8EF92CB77BE3}"/>
              </a:ext>
            </a:extLst>
          </p:cNvPr>
          <p:cNvPicPr>
            <a:picLocks noChangeAspect="1"/>
          </p:cNvPicPr>
          <p:nvPr userDrawn="1"/>
        </p:nvPicPr>
        <p:blipFill>
          <a:blip r:embed="rId2"/>
          <a:stretch>
            <a:fillRect/>
          </a:stretch>
        </p:blipFill>
        <p:spPr>
          <a:xfrm>
            <a:off x="584665" y="10001672"/>
            <a:ext cx="1529269" cy="340525"/>
          </a:xfrm>
          <a:prstGeom prst="rect">
            <a:avLst/>
          </a:prstGeom>
        </p:spPr>
      </p:pic>
      <p:pic>
        <p:nvPicPr>
          <p:cNvPr id="4" name="Picture 3">
            <a:extLst>
              <a:ext uri="{FF2B5EF4-FFF2-40B4-BE49-F238E27FC236}">
                <a16:creationId xmlns:a16="http://schemas.microsoft.com/office/drawing/2014/main" id="{4A3152C0-DBF2-716B-C98C-AEA39433C5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88419" y="830417"/>
            <a:ext cx="4521200" cy="1358900"/>
          </a:xfrm>
          <a:prstGeom prst="rect">
            <a:avLst/>
          </a:prstGeom>
        </p:spPr>
      </p:pic>
    </p:spTree>
    <p:extLst>
      <p:ext uri="{BB962C8B-B14F-4D97-AF65-F5344CB8AC3E}">
        <p14:creationId xmlns:p14="http://schemas.microsoft.com/office/powerpoint/2010/main" val="726091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067E0EC-F0D0-3532-9495-C8150A312638}"/>
              </a:ext>
            </a:extLst>
          </p:cNvPr>
          <p:cNvSpPr txBox="1"/>
          <p:nvPr userDrawn="1"/>
        </p:nvSpPr>
        <p:spPr>
          <a:xfrm>
            <a:off x="3271511" y="10304457"/>
            <a:ext cx="3756657" cy="184666"/>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600" spc="150" baseline="0" dirty="0">
                <a:solidFill>
                  <a:srgbClr val="1E2879"/>
                </a:solidFill>
              </a:rPr>
              <a:t>FEMpower in Finance - skills to thrive</a:t>
            </a:r>
          </a:p>
        </p:txBody>
      </p:sp>
      <p:sp>
        <p:nvSpPr>
          <p:cNvPr id="9" name="Graphic 14">
            <a:extLst>
              <a:ext uri="{FF2B5EF4-FFF2-40B4-BE49-F238E27FC236}">
                <a16:creationId xmlns:a16="http://schemas.microsoft.com/office/drawing/2014/main" id="{4B23C006-8DB4-5074-5F20-5596B8E7C9D2}"/>
              </a:ext>
            </a:extLst>
          </p:cNvPr>
          <p:cNvSpPr>
            <a:spLocks noChangeAspect="1"/>
          </p:cNvSpPr>
          <p:nvPr userDrawn="1"/>
        </p:nvSpPr>
        <p:spPr>
          <a:xfrm flipH="1" flipV="1">
            <a:off x="6976396" y="10275817"/>
            <a:ext cx="54773" cy="23952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2" name="Slide Number Placeholder 15">
            <a:extLst>
              <a:ext uri="{FF2B5EF4-FFF2-40B4-BE49-F238E27FC236}">
                <a16:creationId xmlns:a16="http://schemas.microsoft.com/office/drawing/2014/main" id="{8D4AD10F-B598-4033-0F93-44429EA1097F}"/>
              </a:ext>
            </a:extLst>
          </p:cNvPr>
          <p:cNvSpPr txBox="1">
            <a:spLocks/>
          </p:cNvSpPr>
          <p:nvPr userDrawn="1"/>
        </p:nvSpPr>
        <p:spPr>
          <a:xfrm>
            <a:off x="7027784" y="10213777"/>
            <a:ext cx="373062" cy="363537"/>
          </a:xfrm>
          <a:prstGeom prst="rect">
            <a:avLst/>
          </a:prstGeom>
        </p:spPr>
        <p:txBody>
          <a:bodyPr vert="horz" lIns="91440" tIns="45720" rIns="91440" bIns="45720" rtlCol="0" anchor="ctr"/>
          <a:lstStyle>
            <a:defPPr>
              <a:defRPr lang="en-US"/>
            </a:defPPr>
            <a:lvl1pPr marL="0" algn="r" defTabSz="457200" rtl="0" eaLnBrk="1" latinLnBrk="0" hangingPunct="1">
              <a:defRPr sz="800" b="0" i="0" kern="1200">
                <a:solidFill>
                  <a:srgbClr val="003359"/>
                </a:solidFill>
                <a:latin typeface="Calibri" panose="020F0502020204030204" pitchFamily="34" charset="0"/>
                <a:ea typeface="Open Sans" panose="020B060603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C527BFA-2C0E-4CEC-B6A5-913A56FEF4B4}" type="slidenum">
              <a:rPr lang="fr-CA" smtClean="0">
                <a:solidFill>
                  <a:srgbClr val="1E2879"/>
                </a:solidFill>
              </a:rPr>
              <a:pPr algn="ctr"/>
              <a:t>‹#›</a:t>
            </a:fld>
            <a:endParaRPr lang="fr-CA" dirty="0">
              <a:solidFill>
                <a:srgbClr val="1E2879"/>
              </a:solidFill>
            </a:endParaRPr>
          </a:p>
        </p:txBody>
      </p:sp>
    </p:spTree>
    <p:extLst>
      <p:ext uri="{BB962C8B-B14F-4D97-AF65-F5344CB8AC3E}">
        <p14:creationId xmlns:p14="http://schemas.microsoft.com/office/powerpoint/2010/main" val="2333879095"/>
      </p:ext>
    </p:extLst>
  </p:cSld>
  <p:clrMap bg1="lt1" tx1="dk1" bg2="lt2" tx2="dk2" accent1="accent1" accent2="accent2" accent3="accent3" accent4="accent4" accent5="accent5" accent6="accent6" hlink="hlink" folHlink="folHlink"/>
  <p:sldLayoutIdLst>
    <p:sldLayoutId id="2147483804" r:id="rId1"/>
    <p:sldLayoutId id="2147483798" r:id="rId2"/>
    <p:sldLayoutId id="2147483816" r:id="rId3"/>
    <p:sldLayoutId id="2147483817" r:id="rId4"/>
    <p:sldLayoutId id="2147483818" r:id="rId5"/>
    <p:sldLayoutId id="2147483819" r:id="rId6"/>
    <p:sldLayoutId id="2147483809" r:id="rId7"/>
    <p:sldLayoutId id="2147483807" r:id="rId8"/>
    <p:sldLayoutId id="2147483811" r:id="rId9"/>
    <p:sldLayoutId id="2147483813" r:id="rId10"/>
    <p:sldLayoutId id="2147483815" r:id="rId11"/>
    <p:sldLayoutId id="2147483752" r:id="rId12"/>
    <p:sldLayoutId id="2147483806" r:id="rId13"/>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uclancyprus.ac.cy/" TargetMode="External"/><Relationship Id="rId2" Type="http://schemas.openxmlformats.org/officeDocument/2006/relationships/hyperlink" Target="https://www.thevisionworks.de/" TargetMode="External"/><Relationship Id="rId1" Type="http://schemas.openxmlformats.org/officeDocument/2006/relationships/slideLayout" Target="../slideLayouts/slideLayout12.xml"/><Relationship Id="rId6" Type="http://schemas.openxmlformats.org/officeDocument/2006/relationships/hyperlink" Target="https://gwaeu.com/" TargetMode="External"/><Relationship Id="rId5" Type="http://schemas.openxmlformats.org/officeDocument/2006/relationships/hyperlink" Target="https://www.hubnicosia.org/" TargetMode="External"/><Relationship Id="rId4" Type="http://schemas.openxmlformats.org/officeDocument/2006/relationships/hyperlink" Target="https://educateinnovate.ie/"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robert-schuman.eu/en/retraite"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europa.eu/youreurope/citizens/work/retire-abroad/index_en.htm" TargetMode="External"/><Relationship Id="rId2" Type="http://schemas.openxmlformats.org/officeDocument/2006/relationships/hyperlink" Target="https://finance.ec.europa.eu/news/ensuring-adequate-retirement-income-eu-citizens-2025-11-20_en" TargetMode="External"/><Relationship Id="rId1" Type="http://schemas.openxmlformats.org/officeDocument/2006/relationships/slideLayout" Target="../slideLayouts/slideLayout7.xml"/><Relationship Id="rId4" Type="http://schemas.openxmlformats.org/officeDocument/2006/relationships/hyperlink" Target="https://pensionseurope.eu/policy-priorities/eu-pension-policy/"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hyperlink" Target="https://www.eupersonalfinance.eu/compound-interest-calculator-euro" TargetMode="Externa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8" Type="http://schemas.openxmlformats.org/officeDocument/2006/relationships/hyperlink" Target="https://www.euraxess.org.cy/cyprus/information-assistance/pension-rights" TargetMode="External"/><Relationship Id="rId13" Type="http://schemas.openxmlformats.org/officeDocument/2006/relationships/hyperlink" Target="https://aeip.net/european-tracking-service-on-pensions-ets/" TargetMode="External"/><Relationship Id="rId3" Type="http://schemas.openxmlformats.org/officeDocument/2006/relationships/hyperlink" Target="https://www.citizensinformation.ie/en/money-and-tax/personal-finance/pensions/tax-relief-on-pensions/" TargetMode="External"/><Relationship Id="rId7" Type="http://schemas.openxmlformats.org/officeDocument/2006/relationships/hyperlink" Target="https://taxsummaries.pwc.com/germany/individual/other-taxes" TargetMode="External"/><Relationship Id="rId12" Type="http://schemas.openxmlformats.org/officeDocument/2006/relationships/hyperlink" Target="https://www.findyourpension.eu/" TargetMode="External"/><Relationship Id="rId2" Type="http://schemas.openxmlformats.org/officeDocument/2006/relationships/hyperlink" Target="https://www.revenue.ie/en/jobs-and-pensions/pension/relief/index.aspx" TargetMode="External"/><Relationship Id="rId1" Type="http://schemas.openxmlformats.org/officeDocument/2006/relationships/slideLayout" Target="../slideLayouts/slideLayout8.xml"/><Relationship Id="rId6" Type="http://schemas.openxmlformats.org/officeDocument/2006/relationships/hyperlink" Target="https://www.iamexpat.de/expat-info/pensions-retirement-age-germany/private-pensions" TargetMode="External"/><Relationship Id="rId11" Type="http://schemas.openxmlformats.org/officeDocument/2006/relationships/hyperlink" Target="https://bluelynx.com/blog/your-guide-to-workplace-pension-funds-in-the-netherlands/" TargetMode="External"/><Relationship Id="rId5" Type="http://schemas.openxmlformats.org/officeDocument/2006/relationships/hyperlink" Target="https://blog.eic-insurance.de/riester-vs-rurup-pensions-best-choice-for-german-retirement/" TargetMode="External"/><Relationship Id="rId10" Type="http://schemas.openxmlformats.org/officeDocument/2006/relationships/hyperlink" Target="https://cms.law/en/int/expert-guides/cms-expert-guide-to-pensions/netherlands" TargetMode="External"/><Relationship Id="rId4" Type="http://schemas.openxmlformats.org/officeDocument/2006/relationships/hyperlink" Target="https://bca.ie/pension-contributions-limits-reliefs-2025/" TargetMode="External"/><Relationship Id="rId9" Type="http://schemas.openxmlformats.org/officeDocument/2006/relationships/hyperlink" Target="https://www.belastingdienst.nl/wps/wcm/connect/bldcontenten/belastingdienst/business/payroll_taxes/you_are_not_established_in_the_netherlands_are_you_required_to_withhold_payroll_taxes/when_you_are_going_to_withhold_payroll_taxes/pension_schemes/pension_schemes"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hyperlink" Target="https://www.findyourpension.eu/about-ets" TargetMode="External"/><Relationship Id="rId2" Type="http://schemas.openxmlformats.org/officeDocument/2006/relationships/hyperlink" Target="https://finance.ec.europa.eu/news/ensuring-adequate-retirement-income-eu-citizens-2025-11-20_en" TargetMode="External"/><Relationship Id="rId1" Type="http://schemas.openxmlformats.org/officeDocument/2006/relationships/slideLayout" Target="../slideLayouts/slideLayout9.xml"/><Relationship Id="rId4" Type="http://schemas.openxmlformats.org/officeDocument/2006/relationships/hyperlink" Target="https://www.ecmi.eu/sites/default/files/saving_for_retirement_is_hard_-_but_the_eu_can_make_it_easier_ida_n_23.pdf"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i5ZuoCKSp-U" TargetMode="External"/><Relationship Id="rId2" Type="http://schemas.openxmlformats.org/officeDocument/2006/relationships/hyperlink" Target="https://www.robert-schuman.eu/en/retraite" TargetMode="External"/><Relationship Id="rId1" Type="http://schemas.openxmlformats.org/officeDocument/2006/relationships/slideLayout" Target="../slideLayouts/slideLayout9.xml"/><Relationship Id="rId4" Type="http://schemas.openxmlformats.org/officeDocument/2006/relationships/hyperlink" Target="https://www.standardlife.ie/adviser/news-insights/news/the-ultimate-guide-for-women-and-pensions-podcast-series"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hyperlink" Target="https://www.moneysavingadvisors.co.uk/pensions/consolidation/pension-consolidation-calculator" TargetMode="External"/><Relationship Id="rId2" Type="http://schemas.openxmlformats.org/officeDocument/2006/relationships/hyperlink" Target="https://thepeoplespension.co.uk/calculators/pension-consolidation-calculator/" TargetMode="External"/><Relationship Id="rId1" Type="http://schemas.openxmlformats.org/officeDocument/2006/relationships/slideLayout" Target="../slideLayouts/slideLayout10.xml"/><Relationship Id="rId5" Type="http://schemas.openxmlformats.org/officeDocument/2006/relationships/hyperlink" Target="https://youtu.be/s7xscJ01HhA" TargetMode="External"/><Relationship Id="rId4" Type="http://schemas.openxmlformats.org/officeDocument/2006/relationships/hyperlink" Target="https://www.eiopa.europa.eu/consumers/planning-retirement_en" TargetMode="External"/></Relationships>
</file>

<file path=ppt/slides/_rels/slide29.xml.rels><?xml version="1.0" encoding="UTF-8" standalone="yes"?>
<Relationships xmlns="http://schemas.openxmlformats.org/package/2006/relationships"><Relationship Id="rId2" Type="http://schemas.openxmlformats.org/officeDocument/2006/relationships/hyperlink" Target="https://aib.ie/i-am/family-finance-budgetingtool" TargetMode="Externa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hyperlink" Target="https://nationalpensionhelpline.ie/" TargetMode="External"/><Relationship Id="rId2" Type="http://schemas.openxmlformats.org/officeDocument/2006/relationships/hyperlink" Target="https://www.deutsche-rentenversicherung.de/DRV/DE/Home/home_node.html" TargetMode="External"/><Relationship Id="rId1" Type="http://schemas.openxmlformats.org/officeDocument/2006/relationships/slideLayout" Target="../slideLayouts/slideLayout10.xml"/><Relationship Id="rId5" Type="http://schemas.openxmlformats.org/officeDocument/2006/relationships/hyperlink" Target="https://www.burozwiers.nl/pension-advice" TargetMode="External"/><Relationship Id="rId4" Type="http://schemas.openxmlformats.org/officeDocument/2006/relationships/hyperlink" Target="https://www.euraxess.org.cy/cyprus/information-assistance/pension-rights"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3.svg"/><Relationship Id="rId2" Type="http://schemas.openxmlformats.org/officeDocument/2006/relationships/image" Target="../media/image11.png"/><Relationship Id="rId1" Type="http://schemas.openxmlformats.org/officeDocument/2006/relationships/slideLayout" Target="../slideLayouts/slideLayout13.xml"/><Relationship Id="rId6" Type="http://schemas.openxmlformats.org/officeDocument/2006/relationships/hyperlink" Target="http://www.fempower.finance/" TargetMode="External"/><Relationship Id="rId5" Type="http://schemas.openxmlformats.org/officeDocument/2006/relationships/hyperlink" Target="https://www.facebook.com/people/Fempower-EU/61574066871487/?sk=about" TargetMode="External"/><Relationship Id="rId4" Type="http://schemas.openxmlformats.org/officeDocument/2006/relationships/hyperlink" Target="https://www.instagram.com/fempower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2CB23-6D47-4FCD-395A-11143B7CCC9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BCCEA4B-2AC3-7B7A-EDE4-A6DE3D01A131}"/>
              </a:ext>
            </a:extLst>
          </p:cNvPr>
          <p:cNvSpPr>
            <a:spLocks noGrp="1"/>
          </p:cNvSpPr>
          <p:nvPr>
            <p:ph type="body" sz="quarter" idx="30"/>
          </p:nvPr>
        </p:nvSpPr>
        <p:spPr>
          <a:xfrm>
            <a:off x="3272589" y="9212061"/>
            <a:ext cx="4287087" cy="536162"/>
          </a:xfrm>
          <a:solidFill>
            <a:srgbClr val="4763AE"/>
          </a:solidFill>
        </p:spPr>
        <p:txBody>
          <a:bodyPr/>
          <a:lstStyle/>
          <a:p>
            <a:pPr marL="0" indent="0" algn="ctr">
              <a:buNone/>
            </a:pPr>
            <a:r>
              <a:rPr lang="en-US" sz="2400" b="1" dirty="0">
                <a:solidFill>
                  <a:schemeClr val="bg1"/>
                </a:solidFill>
              </a:rPr>
              <a:t>www.fempower.finance</a:t>
            </a:r>
          </a:p>
        </p:txBody>
      </p:sp>
      <p:pic>
        <p:nvPicPr>
          <p:cNvPr id="13" name="Picture Placeholder 12">
            <a:extLst>
              <a:ext uri="{FF2B5EF4-FFF2-40B4-BE49-F238E27FC236}">
                <a16:creationId xmlns:a16="http://schemas.microsoft.com/office/drawing/2014/main" id="{72645734-308A-1316-60FD-BADE9601FA1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7926" b="7926"/>
          <a:stretch>
            <a:fillRect/>
          </a:stretch>
        </p:blipFill>
        <p:spPr>
          <a:xfrm>
            <a:off x="-1" y="0"/>
            <a:ext cx="7559675" cy="9089571"/>
          </a:xfrm>
        </p:spPr>
      </p:pic>
      <p:sp>
        <p:nvSpPr>
          <p:cNvPr id="5" name="Rectangle 4">
            <a:extLst>
              <a:ext uri="{FF2B5EF4-FFF2-40B4-BE49-F238E27FC236}">
                <a16:creationId xmlns:a16="http://schemas.microsoft.com/office/drawing/2014/main" id="{136040F1-8287-F204-3A74-3A703811F07E}"/>
              </a:ext>
            </a:extLst>
          </p:cNvPr>
          <p:cNvSpPr/>
          <p:nvPr/>
        </p:nvSpPr>
        <p:spPr>
          <a:xfrm>
            <a:off x="-15708" y="6662413"/>
            <a:ext cx="5857103"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7" name="TextBox 6">
            <a:extLst>
              <a:ext uri="{FF2B5EF4-FFF2-40B4-BE49-F238E27FC236}">
                <a16:creationId xmlns:a16="http://schemas.microsoft.com/office/drawing/2014/main" id="{154433F2-9E14-77B3-7906-8B930D3CF864}"/>
              </a:ext>
            </a:extLst>
          </p:cNvPr>
          <p:cNvSpPr txBox="1"/>
          <p:nvPr/>
        </p:nvSpPr>
        <p:spPr>
          <a:xfrm>
            <a:off x="0" y="6662413"/>
            <a:ext cx="5614807" cy="646331"/>
          </a:xfrm>
          <a:prstGeom prst="rect">
            <a:avLst/>
          </a:prstGeom>
          <a:noFill/>
        </p:spPr>
        <p:txBody>
          <a:bodyPr wrap="none" rtlCol="0">
            <a:spAutoFit/>
          </a:bodyPr>
          <a:lstStyle/>
          <a:p>
            <a:r>
              <a:rPr lang="en-US" sz="3600" b="1" spc="324" dirty="0">
                <a:solidFill>
                  <a:srgbClr val="F16024"/>
                </a:solidFill>
                <a:latin typeface="Calibri" panose="020F0502020204030204" pitchFamily="34" charset="0"/>
                <a:cs typeface="Calibri" panose="020F0502020204030204" pitchFamily="34" charset="0"/>
              </a:rPr>
              <a:t>RETIREMENT PLANNING</a:t>
            </a:r>
          </a:p>
        </p:txBody>
      </p:sp>
      <p:sp>
        <p:nvSpPr>
          <p:cNvPr id="9" name="Graphic 14">
            <a:extLst>
              <a:ext uri="{FF2B5EF4-FFF2-40B4-BE49-F238E27FC236}">
                <a16:creationId xmlns:a16="http://schemas.microsoft.com/office/drawing/2014/main" id="{0CB42159-21B4-7765-55A0-D5397C1B1DC6}"/>
              </a:ext>
            </a:extLst>
          </p:cNvPr>
          <p:cNvSpPr>
            <a:spLocks noChangeAspect="1"/>
          </p:cNvSpPr>
          <p:nvPr/>
        </p:nvSpPr>
        <p:spPr>
          <a:xfrm rot="5400000">
            <a:off x="2899907" y="-2915615"/>
            <a:ext cx="1728771" cy="75600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pic>
        <p:nvPicPr>
          <p:cNvPr id="12" name="Picture 11">
            <a:extLst>
              <a:ext uri="{FF2B5EF4-FFF2-40B4-BE49-F238E27FC236}">
                <a16:creationId xmlns:a16="http://schemas.microsoft.com/office/drawing/2014/main" id="{A66AF9B9-23D4-E8BE-116D-DEB0C72A51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561" y="7730671"/>
            <a:ext cx="4521200" cy="1358900"/>
          </a:xfrm>
          <a:prstGeom prst="rect">
            <a:avLst/>
          </a:prstGeom>
        </p:spPr>
      </p:pic>
    </p:spTree>
    <p:extLst>
      <p:ext uri="{BB962C8B-B14F-4D97-AF65-F5344CB8AC3E}">
        <p14:creationId xmlns:p14="http://schemas.microsoft.com/office/powerpoint/2010/main" val="443991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2D3B7F-940B-5D8A-E5B0-47A74A67B929}"/>
              </a:ext>
            </a:extLst>
          </p:cNvPr>
          <p:cNvSpPr>
            <a:spLocks noGrp="1"/>
          </p:cNvSpPr>
          <p:nvPr>
            <p:ph type="body" sz="quarter" idx="64"/>
          </p:nvPr>
        </p:nvSpPr>
        <p:spPr>
          <a:xfrm>
            <a:off x="355600" y="2187388"/>
            <a:ext cx="6312254" cy="7341588"/>
          </a:xfrm>
        </p:spPr>
        <p:txBody>
          <a:bodyPr numCol="2"/>
          <a:lstStyle/>
          <a:p>
            <a:pPr algn="just">
              <a:buClr>
                <a:srgbClr val="D38CBC"/>
              </a:buClr>
            </a:pPr>
            <a:r>
              <a:rPr lang="en-GB" b="1" dirty="0"/>
              <a:t>This resource has been developed within the context of the Erasmus+ project </a:t>
            </a:r>
            <a:r>
              <a:rPr lang="en-GB" b="1" i="1" dirty="0"/>
              <a:t>“FEMpower in Finance: Upskilling women in sustainable financial literacy to raise their confidence and counter the threat of old age poverty.”</a:t>
            </a:r>
            <a:endParaRPr lang="en-IE" b="1" dirty="0"/>
          </a:p>
          <a:p>
            <a:pPr>
              <a:buClr>
                <a:srgbClr val="D38CBC"/>
              </a:buClr>
            </a:pPr>
            <a:endParaRPr lang="en-US" b="1" dirty="0"/>
          </a:p>
          <a:p>
            <a:pPr>
              <a:buClr>
                <a:srgbClr val="D38CBC"/>
              </a:buClr>
            </a:pPr>
            <a:r>
              <a:rPr lang="en-GB" dirty="0"/>
              <a:t>The information, explanations, calculations, examples, and any related materials provided through this resource are intended </a:t>
            </a:r>
            <a:r>
              <a:rPr lang="en-GB" b="1" dirty="0"/>
              <a:t>exclusively for educational and informational purposes</a:t>
            </a:r>
            <a:r>
              <a:rPr lang="en-GB" dirty="0"/>
              <a:t>. They are designed to support learning activities in financial literacy. They do </a:t>
            </a:r>
            <a:r>
              <a:rPr lang="en-GB" b="1" dirty="0"/>
              <a:t>not</a:t>
            </a:r>
            <a:r>
              <a:rPr lang="en-GB" dirty="0"/>
              <a:t> constitute financial, investment, legal, tax, accounting, or any other professional advice.</a:t>
            </a:r>
            <a:endParaRPr lang="en-IE" dirty="0"/>
          </a:p>
          <a:p>
            <a:pPr>
              <a:buClr>
                <a:srgbClr val="D38CBC"/>
              </a:buClr>
            </a:pPr>
            <a:endParaRPr lang="en-US" dirty="0"/>
          </a:p>
          <a:p>
            <a:pPr>
              <a:buClr>
                <a:srgbClr val="D38CBC"/>
              </a:buClr>
            </a:pPr>
            <a:r>
              <a:rPr lang="en-US" b="1" dirty="0"/>
              <a:t>No Financial or Investment Advice</a:t>
            </a:r>
          </a:p>
          <a:p>
            <a:pPr>
              <a:buClr>
                <a:srgbClr val="D38CBC"/>
              </a:buClr>
            </a:pPr>
            <a:r>
              <a:rPr lang="en-GB" dirty="0"/>
              <a:t>Nothing in the resources provided by the project should be interpreted as a recommendation to buy, sell, hold, or otherwise transact in any financial product, nor as guidance on any individual investment / financial strategy. Users should seek independent advice from qualified professionals before making financial decisions.</a:t>
            </a:r>
          </a:p>
          <a:p>
            <a:pPr>
              <a:buClr>
                <a:srgbClr val="D38CBC"/>
              </a:buClr>
            </a:pPr>
            <a:endParaRPr lang="en-US" b="1" dirty="0"/>
          </a:p>
          <a:p>
            <a:pPr>
              <a:buClr>
                <a:srgbClr val="D38CBC"/>
              </a:buClr>
            </a:pPr>
            <a:r>
              <a:rPr lang="en-GB" b="1" dirty="0"/>
              <a:t>No guarantee of accuracy or suitability</a:t>
            </a:r>
            <a:br>
              <a:rPr lang="en-GB" dirty="0"/>
            </a:br>
            <a:r>
              <a:rPr lang="en-GB" dirty="0"/>
              <a:t>While reasonable efforts have been made to ensure that our resources are coherent and usable, the project partners and authors provide them “as is” and make </a:t>
            </a:r>
            <a:r>
              <a:rPr lang="en-GB" b="1" dirty="0"/>
              <a:t>no representations or warranties</a:t>
            </a:r>
            <a:r>
              <a:rPr lang="en-GB" dirty="0"/>
              <a:t> (express or implied) regarding completeness, correctness, timeliness, fitness for a particular purpose, or outcomes achieved through their use. Financial results and projections may vary significantly depending on personal circumstances, assumptions, market developments, and user inputs.</a:t>
            </a:r>
          </a:p>
          <a:p>
            <a:pPr>
              <a:buClr>
                <a:srgbClr val="D38CBC"/>
              </a:buClr>
            </a:pPr>
            <a:endParaRPr lang="en-IE" dirty="0"/>
          </a:p>
          <a:p>
            <a:r>
              <a:rPr lang="en-GB" b="1" dirty="0"/>
              <a:t>User responsibility for inputs and outcomes in templates</a:t>
            </a:r>
            <a:br>
              <a:rPr lang="en-GB" dirty="0"/>
            </a:br>
            <a:r>
              <a:rPr lang="en-GB" dirty="0"/>
              <a:t>Users are solely responsible for </a:t>
            </a:r>
            <a:endParaRPr lang="en-IE" dirty="0"/>
          </a:p>
          <a:p>
            <a:pPr marL="285750" lvl="0" indent="-285750">
              <a:buFont typeface="+mj-lt"/>
              <a:buAutoNum type="romanLcPeriod"/>
            </a:pPr>
            <a:r>
              <a:rPr lang="en-GB" dirty="0"/>
              <a:t>the accuracy of all data they enter, </a:t>
            </a:r>
            <a:endParaRPr lang="en-IE" dirty="0"/>
          </a:p>
          <a:p>
            <a:pPr marL="285750" lvl="0" indent="-285750">
              <a:buFont typeface="+mj-lt"/>
              <a:buAutoNum type="romanLcPeriod"/>
            </a:pPr>
            <a:r>
              <a:rPr lang="en-GB" dirty="0"/>
              <a:t>the assumptions they apply, and </a:t>
            </a:r>
            <a:endParaRPr lang="en-IE" dirty="0"/>
          </a:p>
          <a:p>
            <a:pPr marL="285750" lvl="0" indent="-285750">
              <a:buFont typeface="+mj-lt"/>
              <a:buAutoNum type="romanLcPeriod"/>
            </a:pPr>
            <a:r>
              <a:rPr lang="en-GB" dirty="0"/>
              <a:t>any actions they take based on outputs generated by the resources provided. Any figures shown are indicative only and may be affected by rounding, methodology choices, or spreadsheet software settings.</a:t>
            </a:r>
            <a:r>
              <a:rPr lang="en-GB" b="1" dirty="0"/>
              <a:t> </a:t>
            </a:r>
          </a:p>
          <a:p>
            <a:pPr lvl="0"/>
            <a:endParaRPr lang="en-IE" dirty="0"/>
          </a:p>
          <a:p>
            <a:r>
              <a:rPr lang="en-GB" b="1" dirty="0"/>
              <a:t>Limitation of liability</a:t>
            </a:r>
            <a:br>
              <a:rPr lang="en-GB" dirty="0"/>
            </a:br>
            <a:r>
              <a:rPr lang="en-GB" dirty="0"/>
              <a:t>To the fullest extent permitted by applicable law, the project partners, authors, and associated organisations shall not be liable for any direct or indirect loss or damage (including financial loss, lost profits, or consequential damages) arising from the use of, inability to use, or reliance on the resources of the project.</a:t>
            </a:r>
            <a:endParaRPr lang="en-IE" dirty="0"/>
          </a:p>
          <a:p>
            <a:r>
              <a:rPr lang="en-GB" b="1" dirty="0"/>
              <a:t> </a:t>
            </a:r>
            <a:endParaRPr lang="en-IE" dirty="0"/>
          </a:p>
          <a:p>
            <a:r>
              <a:rPr lang="en-GB" b="1" dirty="0"/>
              <a:t>Third-party sources and links</a:t>
            </a:r>
            <a:br>
              <a:rPr lang="en-GB" dirty="0"/>
            </a:br>
            <a:r>
              <a:rPr lang="en-GB" dirty="0"/>
              <a:t>Where resources reference external sources, tools, or links, these are provided for convenience and learning. The project partners do not control such third-party content and do not endorse or accept responsibility for it.</a:t>
            </a:r>
            <a:endParaRPr lang="en-IE" dirty="0"/>
          </a:p>
          <a:p>
            <a:pPr>
              <a:buClr>
                <a:srgbClr val="D38CBC"/>
              </a:buClr>
            </a:pPr>
            <a:endParaRPr lang="en-US" dirty="0"/>
          </a:p>
          <a:p>
            <a:r>
              <a:rPr lang="en-GB" b="1" dirty="0"/>
              <a:t>Erasmus+ context and responsibility statement.</a:t>
            </a:r>
            <a:br>
              <a:rPr lang="en-GB" dirty="0"/>
            </a:br>
            <a:r>
              <a:rPr lang="en-GB" dirty="0"/>
              <a:t>This resource is produced for learning purposes in the framework of the FEMpower in Finance project. The views expressed in this template are those of the authors and do not necessarily reflect the official position of the European Union or any National Agency; neither the European Union nor the granting authority may be held responsible for any use made of the information contained herein.”</a:t>
            </a:r>
            <a:endParaRPr lang="en-IE" dirty="0"/>
          </a:p>
          <a:p>
            <a:pPr>
              <a:buClr>
                <a:srgbClr val="D38CBC"/>
              </a:buClr>
            </a:pPr>
            <a:endParaRPr lang="en-US" dirty="0"/>
          </a:p>
          <a:p>
            <a:pPr>
              <a:buClr>
                <a:srgbClr val="D38CBC"/>
              </a:buClr>
            </a:pPr>
            <a:r>
              <a:rPr lang="en-US" sz="1400" b="1" dirty="0">
                <a:solidFill>
                  <a:srgbClr val="F16024"/>
                </a:solidFill>
              </a:rPr>
              <a:t>Content Developers </a:t>
            </a:r>
          </a:p>
          <a:p>
            <a:pPr>
              <a:buClr>
                <a:srgbClr val="D38CBC"/>
              </a:buClr>
            </a:pPr>
            <a:r>
              <a:rPr lang="en-US" dirty="0"/>
              <a:t>The FEMpower in Finance Project consortium</a:t>
            </a:r>
          </a:p>
          <a:p>
            <a:pPr>
              <a:buClr>
                <a:srgbClr val="D38CBC"/>
              </a:buClr>
            </a:pPr>
            <a:r>
              <a:rPr lang="en-US" dirty="0"/>
              <a:t>(2026-2022) is a joint project by</a:t>
            </a:r>
          </a:p>
          <a:p>
            <a:pPr marL="171450" indent="-171450">
              <a:buClr>
                <a:srgbClr val="D38CBC"/>
              </a:buClr>
              <a:buFont typeface="Arial" panose="020B0604020202020204" pitchFamily="34" charset="0"/>
              <a:buChar char="•"/>
            </a:pPr>
            <a:r>
              <a:rPr lang="en-US" dirty="0" err="1">
                <a:hlinkClick r:id="rId2"/>
              </a:rPr>
              <a:t>Tvw</a:t>
            </a:r>
            <a:r>
              <a:rPr lang="en-US" dirty="0">
                <a:hlinkClick r:id="rId2"/>
              </a:rPr>
              <a:t> GmbH - </a:t>
            </a:r>
            <a:r>
              <a:rPr lang="en-US" dirty="0"/>
              <a:t>Germany</a:t>
            </a:r>
          </a:p>
          <a:p>
            <a:pPr marL="171450" indent="-171450">
              <a:buClr>
                <a:srgbClr val="D38CBC"/>
              </a:buClr>
              <a:buFont typeface="Arial" panose="020B0604020202020204" pitchFamily="34" charset="0"/>
              <a:buChar char="•"/>
            </a:pPr>
            <a:r>
              <a:rPr lang="en-US" dirty="0">
                <a:hlinkClick r:id="rId3"/>
              </a:rPr>
              <a:t>UCLAN Cyprus Limited</a:t>
            </a:r>
            <a:r>
              <a:rPr lang="en-US" dirty="0"/>
              <a:t> - Cyprus</a:t>
            </a:r>
          </a:p>
          <a:p>
            <a:pPr marL="171450" indent="-171450">
              <a:buClr>
                <a:srgbClr val="D38CBC"/>
              </a:buClr>
              <a:buFont typeface="Arial" panose="020B0604020202020204" pitchFamily="34" charset="0"/>
              <a:buChar char="•"/>
            </a:pPr>
            <a:r>
              <a:rPr lang="en-US" dirty="0">
                <a:hlinkClick r:id="rId4"/>
              </a:rPr>
              <a:t>Momentum Educate and Innovate</a:t>
            </a:r>
            <a:r>
              <a:rPr lang="en-US" dirty="0"/>
              <a:t> - Ireland</a:t>
            </a:r>
          </a:p>
          <a:p>
            <a:pPr marL="171450" indent="-171450">
              <a:buClr>
                <a:srgbClr val="D38CBC"/>
              </a:buClr>
              <a:buFont typeface="Arial" panose="020B0604020202020204" pitchFamily="34" charset="0"/>
              <a:buChar char="•"/>
            </a:pPr>
            <a:r>
              <a:rPr lang="en-US" dirty="0">
                <a:hlinkClick r:id="rId5"/>
              </a:rPr>
              <a:t>The Hub Nicosia</a:t>
            </a:r>
            <a:r>
              <a:rPr lang="en-US" dirty="0"/>
              <a:t> - Cyprus</a:t>
            </a:r>
          </a:p>
          <a:p>
            <a:pPr marL="171450" indent="-171450">
              <a:buClr>
                <a:srgbClr val="D38CBC"/>
              </a:buClr>
              <a:buFont typeface="Arial" panose="020B0604020202020204" pitchFamily="34" charset="0"/>
              <a:buChar char="•"/>
            </a:pPr>
            <a:r>
              <a:rPr lang="en-GB" dirty="0" err="1">
                <a:hlinkClick r:id="rId6"/>
              </a:rPr>
              <a:t>Stichting</a:t>
            </a:r>
            <a:r>
              <a:rPr lang="en-GB" dirty="0">
                <a:hlinkClick r:id="rId6"/>
              </a:rPr>
              <a:t> Go Woman Alliance Europe </a:t>
            </a:r>
            <a:r>
              <a:rPr lang="en-GB" dirty="0"/>
              <a:t>– Netherlands</a:t>
            </a:r>
          </a:p>
          <a:p>
            <a:pPr marL="171450" indent="-171450">
              <a:buClr>
                <a:srgbClr val="D38CBC"/>
              </a:buClr>
              <a:buFont typeface="Arial" panose="020B0604020202020204" pitchFamily="34" charset="0"/>
              <a:buChar char="•"/>
            </a:pPr>
            <a:endParaRPr lang="en-GB" dirty="0"/>
          </a:p>
          <a:p>
            <a:pPr>
              <a:buClr>
                <a:srgbClr val="D38CBC"/>
              </a:buClr>
            </a:pPr>
            <a:r>
              <a:rPr lang="en-GB" b="1" dirty="0"/>
              <a:t>Publication date: May 2026</a:t>
            </a:r>
            <a:endParaRPr lang="en-US" b="1" dirty="0"/>
          </a:p>
          <a:p>
            <a:pPr>
              <a:buClr>
                <a:srgbClr val="D38CBC"/>
              </a:buClr>
            </a:pPr>
            <a:endParaRPr lang="en-US" dirty="0"/>
          </a:p>
        </p:txBody>
      </p:sp>
      <p:sp>
        <p:nvSpPr>
          <p:cNvPr id="11" name="Freeform 10">
            <a:extLst>
              <a:ext uri="{FF2B5EF4-FFF2-40B4-BE49-F238E27FC236}">
                <a16:creationId xmlns:a16="http://schemas.microsoft.com/office/drawing/2014/main" id="{A7EABC44-49C3-314F-AB02-32D8344F1CA4}"/>
              </a:ext>
            </a:extLst>
          </p:cNvPr>
          <p:cNvSpPr/>
          <p:nvPr/>
        </p:nvSpPr>
        <p:spPr>
          <a:xfrm>
            <a:off x="0" y="436148"/>
            <a:ext cx="6544235" cy="1634699"/>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en-US" dirty="0"/>
          </a:p>
        </p:txBody>
      </p:sp>
      <p:sp>
        <p:nvSpPr>
          <p:cNvPr id="12" name="Graphic 14">
            <a:extLst>
              <a:ext uri="{FF2B5EF4-FFF2-40B4-BE49-F238E27FC236}">
                <a16:creationId xmlns:a16="http://schemas.microsoft.com/office/drawing/2014/main" id="{D8A34AF7-789A-E00C-BCC2-964D01ED7414}"/>
              </a:ext>
            </a:extLst>
          </p:cNvPr>
          <p:cNvSpPr>
            <a:spLocks noChangeAspect="1"/>
          </p:cNvSpPr>
          <p:nvPr/>
        </p:nvSpPr>
        <p:spPr>
          <a:xfrm rot="10800000">
            <a:off x="6245557" y="340660"/>
            <a:ext cx="422297" cy="1846728"/>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13" name="Rectangle 12">
            <a:extLst>
              <a:ext uri="{FF2B5EF4-FFF2-40B4-BE49-F238E27FC236}">
                <a16:creationId xmlns:a16="http://schemas.microsoft.com/office/drawing/2014/main" id="{F4FFAE87-BCDE-FC19-D7A2-CA844355DB04}"/>
              </a:ext>
            </a:extLst>
          </p:cNvPr>
          <p:cNvSpPr/>
          <p:nvPr/>
        </p:nvSpPr>
        <p:spPr>
          <a:xfrm>
            <a:off x="0" y="1281953"/>
            <a:ext cx="5778500" cy="5378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4" name="TextBox 13">
            <a:extLst>
              <a:ext uri="{FF2B5EF4-FFF2-40B4-BE49-F238E27FC236}">
                <a16:creationId xmlns:a16="http://schemas.microsoft.com/office/drawing/2014/main" id="{D8A2C9F0-BC07-3BE5-CF29-7735612A73B6}"/>
              </a:ext>
            </a:extLst>
          </p:cNvPr>
          <p:cNvSpPr txBox="1"/>
          <p:nvPr/>
        </p:nvSpPr>
        <p:spPr>
          <a:xfrm>
            <a:off x="87521" y="1236257"/>
            <a:ext cx="5603457" cy="646331"/>
          </a:xfrm>
          <a:prstGeom prst="rect">
            <a:avLst/>
          </a:prstGeom>
          <a:noFill/>
        </p:spPr>
        <p:txBody>
          <a:bodyPr wrap="none" rtlCol="0">
            <a:spAutoFit/>
          </a:bodyPr>
          <a:lstStyle/>
          <a:p>
            <a:r>
              <a:rPr lang="en-US" sz="3600" b="1" spc="324" dirty="0">
                <a:solidFill>
                  <a:srgbClr val="F16024"/>
                </a:solidFill>
                <a:latin typeface="Calibri" panose="020F0502020204030204" pitchFamily="34" charset="0"/>
                <a:cs typeface="Calibri" panose="020F0502020204030204" pitchFamily="34" charset="0"/>
              </a:rPr>
              <a:t>IMPRINT &amp; DISCLAIMER</a:t>
            </a:r>
          </a:p>
        </p:txBody>
      </p:sp>
    </p:spTree>
    <p:extLst>
      <p:ext uri="{BB962C8B-B14F-4D97-AF65-F5344CB8AC3E}">
        <p14:creationId xmlns:p14="http://schemas.microsoft.com/office/powerpoint/2010/main" val="229159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 Placeholder 111">
            <a:extLst>
              <a:ext uri="{FF2B5EF4-FFF2-40B4-BE49-F238E27FC236}">
                <a16:creationId xmlns:a16="http://schemas.microsoft.com/office/drawing/2014/main" id="{7B2BB344-E9D9-0413-F281-AAC8E3942AF4}"/>
              </a:ext>
            </a:extLst>
          </p:cNvPr>
          <p:cNvSpPr>
            <a:spLocks noGrp="1"/>
          </p:cNvSpPr>
          <p:nvPr>
            <p:ph type="body" sz="quarter" idx="53"/>
          </p:nvPr>
        </p:nvSpPr>
        <p:spPr/>
        <p:txBody>
          <a:bodyPr/>
          <a:lstStyle/>
          <a:p>
            <a:r>
              <a:rPr lang="en-US" dirty="0"/>
              <a:t>05</a:t>
            </a:r>
          </a:p>
        </p:txBody>
      </p:sp>
      <p:sp>
        <p:nvSpPr>
          <p:cNvPr id="113" name="Text Placeholder 112">
            <a:extLst>
              <a:ext uri="{FF2B5EF4-FFF2-40B4-BE49-F238E27FC236}">
                <a16:creationId xmlns:a16="http://schemas.microsoft.com/office/drawing/2014/main" id="{42B12829-D9B2-0A37-7221-E30D80EB60D9}"/>
              </a:ext>
            </a:extLst>
          </p:cNvPr>
          <p:cNvSpPr>
            <a:spLocks noGrp="1"/>
          </p:cNvSpPr>
          <p:nvPr>
            <p:ph type="body" sz="quarter" idx="54"/>
          </p:nvPr>
        </p:nvSpPr>
        <p:spPr/>
        <p:txBody>
          <a:bodyPr/>
          <a:lstStyle/>
          <a:p>
            <a:pPr>
              <a:tabLst>
                <a:tab pos="3954463" algn="l"/>
              </a:tabLst>
            </a:pPr>
            <a:r>
              <a:rPr lang="en-US" dirty="0"/>
              <a:t>Conclusion	33</a:t>
            </a:r>
          </a:p>
        </p:txBody>
      </p:sp>
      <p:sp>
        <p:nvSpPr>
          <p:cNvPr id="111" name="Text Placeholder 110">
            <a:extLst>
              <a:ext uri="{FF2B5EF4-FFF2-40B4-BE49-F238E27FC236}">
                <a16:creationId xmlns:a16="http://schemas.microsoft.com/office/drawing/2014/main" id="{54F3E4C2-C116-BF2B-7D2E-EC913C2FFF6B}"/>
              </a:ext>
            </a:extLst>
          </p:cNvPr>
          <p:cNvSpPr>
            <a:spLocks noGrp="1"/>
          </p:cNvSpPr>
          <p:nvPr>
            <p:ph type="body" sz="quarter" idx="13"/>
          </p:nvPr>
        </p:nvSpPr>
        <p:spPr/>
        <p:txBody>
          <a:bodyPr/>
          <a:lstStyle/>
          <a:p>
            <a:r>
              <a:rPr lang="en-US" dirty="0"/>
              <a:t>02</a:t>
            </a:r>
          </a:p>
        </p:txBody>
      </p:sp>
      <p:sp>
        <p:nvSpPr>
          <p:cNvPr id="115" name="Text Placeholder 114">
            <a:extLst>
              <a:ext uri="{FF2B5EF4-FFF2-40B4-BE49-F238E27FC236}">
                <a16:creationId xmlns:a16="http://schemas.microsoft.com/office/drawing/2014/main" id="{BF060FF3-3B43-74DC-B362-43FAA23A2CF7}"/>
              </a:ext>
            </a:extLst>
          </p:cNvPr>
          <p:cNvSpPr>
            <a:spLocks noGrp="1"/>
          </p:cNvSpPr>
          <p:nvPr>
            <p:ph type="body" sz="quarter" idx="57"/>
          </p:nvPr>
        </p:nvSpPr>
        <p:spPr/>
        <p:txBody>
          <a:bodyPr/>
          <a:lstStyle/>
          <a:p>
            <a:r>
              <a:rPr lang="en-US" dirty="0"/>
              <a:t>11</a:t>
            </a:r>
          </a:p>
        </p:txBody>
      </p:sp>
      <p:sp>
        <p:nvSpPr>
          <p:cNvPr id="116" name="Text Placeholder 115">
            <a:extLst>
              <a:ext uri="{FF2B5EF4-FFF2-40B4-BE49-F238E27FC236}">
                <a16:creationId xmlns:a16="http://schemas.microsoft.com/office/drawing/2014/main" id="{CC502D83-95C7-3E98-4D72-43C9C91F391D}"/>
              </a:ext>
            </a:extLst>
          </p:cNvPr>
          <p:cNvSpPr>
            <a:spLocks noGrp="1"/>
          </p:cNvSpPr>
          <p:nvPr>
            <p:ph type="body" sz="quarter" idx="58"/>
          </p:nvPr>
        </p:nvSpPr>
        <p:spPr/>
        <p:txBody>
          <a:bodyPr/>
          <a:lstStyle/>
          <a:p>
            <a:r>
              <a:rPr lang="en-US" dirty="0"/>
              <a:t>page</a:t>
            </a:r>
          </a:p>
        </p:txBody>
      </p:sp>
      <p:sp>
        <p:nvSpPr>
          <p:cNvPr id="117" name="Text Placeholder 116">
            <a:extLst>
              <a:ext uri="{FF2B5EF4-FFF2-40B4-BE49-F238E27FC236}">
                <a16:creationId xmlns:a16="http://schemas.microsoft.com/office/drawing/2014/main" id="{11C189CD-4936-9912-0ACC-7AE1EF7B86E2}"/>
              </a:ext>
            </a:extLst>
          </p:cNvPr>
          <p:cNvSpPr>
            <a:spLocks noGrp="1"/>
          </p:cNvSpPr>
          <p:nvPr>
            <p:ph type="body" sz="quarter" idx="60"/>
          </p:nvPr>
        </p:nvSpPr>
        <p:spPr/>
        <p:txBody>
          <a:bodyPr/>
          <a:lstStyle/>
          <a:p>
            <a:r>
              <a:rPr lang="en-US" dirty="0"/>
              <a:t>03</a:t>
            </a:r>
          </a:p>
        </p:txBody>
      </p:sp>
      <p:sp>
        <p:nvSpPr>
          <p:cNvPr id="118" name="Text Placeholder 117">
            <a:extLst>
              <a:ext uri="{FF2B5EF4-FFF2-40B4-BE49-F238E27FC236}">
                <a16:creationId xmlns:a16="http://schemas.microsoft.com/office/drawing/2014/main" id="{3B1DFBB6-2AEB-A132-CCA0-EC25040E3F8E}"/>
              </a:ext>
            </a:extLst>
          </p:cNvPr>
          <p:cNvSpPr>
            <a:spLocks noGrp="1"/>
          </p:cNvSpPr>
          <p:nvPr>
            <p:ph type="body" sz="quarter" idx="61"/>
          </p:nvPr>
        </p:nvSpPr>
        <p:spPr/>
        <p:txBody>
          <a:bodyPr/>
          <a:lstStyle/>
          <a:p>
            <a:r>
              <a:rPr lang="en-US" dirty="0"/>
              <a:t>16</a:t>
            </a:r>
          </a:p>
        </p:txBody>
      </p:sp>
      <p:sp>
        <p:nvSpPr>
          <p:cNvPr id="119" name="Text Placeholder 118">
            <a:extLst>
              <a:ext uri="{FF2B5EF4-FFF2-40B4-BE49-F238E27FC236}">
                <a16:creationId xmlns:a16="http://schemas.microsoft.com/office/drawing/2014/main" id="{4BC9834C-16AB-4251-F257-9C4CB83F5592}"/>
              </a:ext>
            </a:extLst>
          </p:cNvPr>
          <p:cNvSpPr>
            <a:spLocks noGrp="1"/>
          </p:cNvSpPr>
          <p:nvPr>
            <p:ph type="body" sz="quarter" idx="62"/>
          </p:nvPr>
        </p:nvSpPr>
        <p:spPr/>
        <p:txBody>
          <a:bodyPr/>
          <a:lstStyle/>
          <a:p>
            <a:r>
              <a:rPr lang="en-US" dirty="0"/>
              <a:t>page</a:t>
            </a:r>
          </a:p>
        </p:txBody>
      </p:sp>
      <p:sp>
        <p:nvSpPr>
          <p:cNvPr id="120" name="Text Placeholder 119">
            <a:extLst>
              <a:ext uri="{FF2B5EF4-FFF2-40B4-BE49-F238E27FC236}">
                <a16:creationId xmlns:a16="http://schemas.microsoft.com/office/drawing/2014/main" id="{212B53D7-6ED3-5E26-8F2B-BD29BD301328}"/>
              </a:ext>
            </a:extLst>
          </p:cNvPr>
          <p:cNvSpPr>
            <a:spLocks noGrp="1"/>
          </p:cNvSpPr>
          <p:nvPr>
            <p:ph type="body" sz="quarter" idx="64"/>
          </p:nvPr>
        </p:nvSpPr>
        <p:spPr/>
        <p:txBody>
          <a:bodyPr/>
          <a:lstStyle/>
          <a:p>
            <a:r>
              <a:rPr lang="en-US" dirty="0"/>
              <a:t>04</a:t>
            </a:r>
          </a:p>
        </p:txBody>
      </p:sp>
      <p:sp>
        <p:nvSpPr>
          <p:cNvPr id="121" name="Text Placeholder 120">
            <a:extLst>
              <a:ext uri="{FF2B5EF4-FFF2-40B4-BE49-F238E27FC236}">
                <a16:creationId xmlns:a16="http://schemas.microsoft.com/office/drawing/2014/main" id="{84490626-1697-F0C5-05BA-86C9BBF76D4A}"/>
              </a:ext>
            </a:extLst>
          </p:cNvPr>
          <p:cNvSpPr>
            <a:spLocks noGrp="1"/>
          </p:cNvSpPr>
          <p:nvPr>
            <p:ph type="body" sz="quarter" idx="65"/>
          </p:nvPr>
        </p:nvSpPr>
        <p:spPr/>
        <p:txBody>
          <a:bodyPr/>
          <a:lstStyle/>
          <a:p>
            <a:r>
              <a:rPr lang="en-US" dirty="0"/>
              <a:t>26</a:t>
            </a:r>
          </a:p>
        </p:txBody>
      </p:sp>
      <p:sp>
        <p:nvSpPr>
          <p:cNvPr id="122" name="Text Placeholder 121">
            <a:extLst>
              <a:ext uri="{FF2B5EF4-FFF2-40B4-BE49-F238E27FC236}">
                <a16:creationId xmlns:a16="http://schemas.microsoft.com/office/drawing/2014/main" id="{CEFB915B-8DC9-4E43-AA59-4848C28C35F7}"/>
              </a:ext>
            </a:extLst>
          </p:cNvPr>
          <p:cNvSpPr>
            <a:spLocks noGrp="1"/>
          </p:cNvSpPr>
          <p:nvPr>
            <p:ph type="body" sz="quarter" idx="66"/>
          </p:nvPr>
        </p:nvSpPr>
        <p:spPr/>
        <p:txBody>
          <a:bodyPr/>
          <a:lstStyle/>
          <a:p>
            <a:r>
              <a:rPr lang="en-US" dirty="0"/>
              <a:t>page</a:t>
            </a:r>
          </a:p>
        </p:txBody>
      </p:sp>
      <p:sp>
        <p:nvSpPr>
          <p:cNvPr id="123" name="Text Placeholder 122">
            <a:extLst>
              <a:ext uri="{FF2B5EF4-FFF2-40B4-BE49-F238E27FC236}">
                <a16:creationId xmlns:a16="http://schemas.microsoft.com/office/drawing/2014/main" id="{9468DB7C-94F3-5609-DDC3-808787F10750}"/>
              </a:ext>
            </a:extLst>
          </p:cNvPr>
          <p:cNvSpPr>
            <a:spLocks noGrp="1"/>
          </p:cNvSpPr>
          <p:nvPr>
            <p:ph type="body" sz="quarter" idx="67"/>
          </p:nvPr>
        </p:nvSpPr>
        <p:spPr/>
        <p:txBody>
          <a:bodyPr/>
          <a:lstStyle/>
          <a:p>
            <a:r>
              <a:rPr lang="en-US" dirty="0"/>
              <a:t>Women in   Early Career</a:t>
            </a:r>
          </a:p>
        </p:txBody>
      </p:sp>
      <p:sp>
        <p:nvSpPr>
          <p:cNvPr id="124" name="Text Placeholder 123">
            <a:extLst>
              <a:ext uri="{FF2B5EF4-FFF2-40B4-BE49-F238E27FC236}">
                <a16:creationId xmlns:a16="http://schemas.microsoft.com/office/drawing/2014/main" id="{2FE84FD6-2B29-0F33-F79C-32398CEEE85E}"/>
              </a:ext>
            </a:extLst>
          </p:cNvPr>
          <p:cNvSpPr>
            <a:spLocks noGrp="1"/>
          </p:cNvSpPr>
          <p:nvPr>
            <p:ph type="body" sz="quarter" idx="68"/>
          </p:nvPr>
        </p:nvSpPr>
        <p:spPr/>
        <p:txBody>
          <a:bodyPr/>
          <a:lstStyle/>
          <a:p>
            <a:r>
              <a:rPr lang="en-US" dirty="0"/>
              <a:t>Women in   Mid Career</a:t>
            </a:r>
          </a:p>
        </p:txBody>
      </p:sp>
      <p:sp>
        <p:nvSpPr>
          <p:cNvPr id="125" name="Text Placeholder 124">
            <a:extLst>
              <a:ext uri="{FF2B5EF4-FFF2-40B4-BE49-F238E27FC236}">
                <a16:creationId xmlns:a16="http://schemas.microsoft.com/office/drawing/2014/main" id="{150845BF-3EA9-204C-0BC5-7B4AF65FE32F}"/>
              </a:ext>
            </a:extLst>
          </p:cNvPr>
          <p:cNvSpPr>
            <a:spLocks noGrp="1"/>
          </p:cNvSpPr>
          <p:nvPr>
            <p:ph type="body" sz="quarter" idx="69"/>
          </p:nvPr>
        </p:nvSpPr>
        <p:spPr/>
        <p:txBody>
          <a:bodyPr/>
          <a:lstStyle/>
          <a:p>
            <a:r>
              <a:rPr lang="en-US" dirty="0"/>
              <a:t>Women in   Late Career</a:t>
            </a:r>
          </a:p>
        </p:txBody>
      </p:sp>
      <p:sp>
        <p:nvSpPr>
          <p:cNvPr id="126" name="Text Placeholder 125">
            <a:extLst>
              <a:ext uri="{FF2B5EF4-FFF2-40B4-BE49-F238E27FC236}">
                <a16:creationId xmlns:a16="http://schemas.microsoft.com/office/drawing/2014/main" id="{D23EDEF5-60A6-67B6-9D89-30C99DAB6282}"/>
              </a:ext>
            </a:extLst>
          </p:cNvPr>
          <p:cNvSpPr>
            <a:spLocks noGrp="1"/>
          </p:cNvSpPr>
          <p:nvPr>
            <p:ph type="body" sz="quarter" idx="70"/>
          </p:nvPr>
        </p:nvSpPr>
        <p:spPr/>
        <p:txBody>
          <a:bodyPr/>
          <a:lstStyle/>
          <a:p>
            <a:r>
              <a:rPr lang="en-US" dirty="0"/>
              <a:t>01</a:t>
            </a:r>
          </a:p>
        </p:txBody>
      </p:sp>
      <p:sp>
        <p:nvSpPr>
          <p:cNvPr id="127" name="Text Placeholder 126">
            <a:extLst>
              <a:ext uri="{FF2B5EF4-FFF2-40B4-BE49-F238E27FC236}">
                <a16:creationId xmlns:a16="http://schemas.microsoft.com/office/drawing/2014/main" id="{6D84AA39-86C6-17C3-1201-96785B660300}"/>
              </a:ext>
            </a:extLst>
          </p:cNvPr>
          <p:cNvSpPr>
            <a:spLocks noGrp="1"/>
          </p:cNvSpPr>
          <p:nvPr>
            <p:ph type="body" sz="quarter" idx="71"/>
          </p:nvPr>
        </p:nvSpPr>
        <p:spPr/>
        <p:txBody>
          <a:bodyPr/>
          <a:lstStyle/>
          <a:p>
            <a:pPr>
              <a:tabLst>
                <a:tab pos="3954463" algn="l"/>
              </a:tabLst>
            </a:pPr>
            <a:r>
              <a:rPr lang="en-US" dirty="0"/>
              <a:t>Introduction 	4</a:t>
            </a:r>
          </a:p>
        </p:txBody>
      </p:sp>
      <p:pic>
        <p:nvPicPr>
          <p:cNvPr id="128" name="Picture Placeholder 40">
            <a:extLst>
              <a:ext uri="{FF2B5EF4-FFF2-40B4-BE49-F238E27FC236}">
                <a16:creationId xmlns:a16="http://schemas.microsoft.com/office/drawing/2014/main" id="{F23430AC-6AE3-E93B-3BA1-B4AAB13A17C7}"/>
              </a:ext>
            </a:extLst>
          </p:cNvPr>
          <p:cNvPicPr>
            <a:picLocks noGrp="1" noChangeAspect="1"/>
          </p:cNvPicPr>
          <p:nvPr>
            <p:ph type="pic" sz="quarter" idx="56"/>
          </p:nvPr>
        </p:nvPicPr>
        <p:blipFill rotWithShape="1">
          <a:blip r:embed="rId2"/>
          <a:srcRect t="14961" b="14961"/>
          <a:stretch/>
        </p:blipFill>
        <p:spPr/>
      </p:pic>
    </p:spTree>
    <p:extLst>
      <p:ext uri="{BB962C8B-B14F-4D97-AF65-F5344CB8AC3E}">
        <p14:creationId xmlns:p14="http://schemas.microsoft.com/office/powerpoint/2010/main" val="4205807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04EE3-4A2F-A382-0166-A72BDD02073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00182E1E-289A-4F71-7C6D-8350AFC92A5D}"/>
              </a:ext>
            </a:extLst>
          </p:cNvPr>
          <p:cNvSpPr>
            <a:spLocks noGrp="1"/>
          </p:cNvSpPr>
          <p:nvPr>
            <p:ph type="body" sz="quarter" idx="60"/>
          </p:nvPr>
        </p:nvSpPr>
        <p:spPr/>
        <p:txBody>
          <a:bodyPr/>
          <a:lstStyle/>
          <a:p>
            <a:r>
              <a:rPr lang="en-US" dirty="0"/>
              <a:t>01</a:t>
            </a:r>
          </a:p>
        </p:txBody>
      </p:sp>
      <p:sp>
        <p:nvSpPr>
          <p:cNvPr id="7" name="Rectangle 6">
            <a:extLst>
              <a:ext uri="{FF2B5EF4-FFF2-40B4-BE49-F238E27FC236}">
                <a16:creationId xmlns:a16="http://schemas.microsoft.com/office/drawing/2014/main" id="{5583B855-0871-E262-BAE1-47E8E14D5405}"/>
              </a:ext>
            </a:extLst>
          </p:cNvPr>
          <p:cNvSpPr/>
          <p:nvPr/>
        </p:nvSpPr>
        <p:spPr>
          <a:xfrm>
            <a:off x="2777891" y="4910405"/>
            <a:ext cx="3927709"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 name="TextBox 7">
            <a:extLst>
              <a:ext uri="{FF2B5EF4-FFF2-40B4-BE49-F238E27FC236}">
                <a16:creationId xmlns:a16="http://schemas.microsoft.com/office/drawing/2014/main" id="{22EFE0EA-5F25-EB6C-E6F3-791593A0CA62}"/>
              </a:ext>
            </a:extLst>
          </p:cNvPr>
          <p:cNvSpPr txBox="1"/>
          <p:nvPr/>
        </p:nvSpPr>
        <p:spPr>
          <a:xfrm>
            <a:off x="2909998" y="4916982"/>
            <a:ext cx="3717108"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INTRODUCTION</a:t>
            </a:r>
          </a:p>
        </p:txBody>
      </p:sp>
    </p:spTree>
    <p:extLst>
      <p:ext uri="{BB962C8B-B14F-4D97-AF65-F5344CB8AC3E}">
        <p14:creationId xmlns:p14="http://schemas.microsoft.com/office/powerpoint/2010/main" val="1076146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3635A50-0A7B-2B49-FB96-FC580303F480}"/>
              </a:ext>
            </a:extLst>
          </p:cNvPr>
          <p:cNvSpPr>
            <a:spLocks noGrp="1"/>
          </p:cNvSpPr>
          <p:nvPr>
            <p:ph type="body" sz="quarter" idx="49"/>
          </p:nvPr>
        </p:nvSpPr>
        <p:spPr/>
        <p:txBody>
          <a:bodyPr/>
          <a:lstStyle/>
          <a:p>
            <a:r>
              <a:rPr lang="en-US" dirty="0"/>
              <a:t>Introduction</a:t>
            </a:r>
          </a:p>
        </p:txBody>
      </p:sp>
      <p:sp>
        <p:nvSpPr>
          <p:cNvPr id="9" name="Text Placeholder 8">
            <a:extLst>
              <a:ext uri="{FF2B5EF4-FFF2-40B4-BE49-F238E27FC236}">
                <a16:creationId xmlns:a16="http://schemas.microsoft.com/office/drawing/2014/main" id="{3BAAACC4-B04A-EA75-AC69-FBF5E145E247}"/>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C134551B-B677-FB72-CC15-168340724920}"/>
              </a:ext>
            </a:extLst>
          </p:cNvPr>
          <p:cNvSpPr>
            <a:spLocks noGrp="1"/>
          </p:cNvSpPr>
          <p:nvPr>
            <p:ph type="body" sz="quarter" idx="61"/>
          </p:nvPr>
        </p:nvSpPr>
        <p:spPr/>
        <p:txBody>
          <a:bodyPr/>
          <a:lstStyle/>
          <a:p>
            <a:r>
              <a:rPr lang="en-US" dirty="0"/>
              <a:t>Introduction</a:t>
            </a:r>
          </a:p>
        </p:txBody>
      </p:sp>
      <p:sp>
        <p:nvSpPr>
          <p:cNvPr id="8" name="Text Placeholder 7">
            <a:extLst>
              <a:ext uri="{FF2B5EF4-FFF2-40B4-BE49-F238E27FC236}">
                <a16:creationId xmlns:a16="http://schemas.microsoft.com/office/drawing/2014/main" id="{AB4A192F-8902-257A-3A59-35A57FF4938E}"/>
              </a:ext>
            </a:extLst>
          </p:cNvPr>
          <p:cNvSpPr>
            <a:spLocks noGrp="1"/>
          </p:cNvSpPr>
          <p:nvPr>
            <p:ph type="body" sz="quarter" idx="64"/>
          </p:nvPr>
        </p:nvSpPr>
        <p:spPr/>
        <p:txBody>
          <a:bodyPr/>
          <a:lstStyle/>
          <a:p>
            <a:pPr marL="0" indent="0" algn="ctr">
              <a:buNone/>
            </a:pPr>
            <a:r>
              <a:rPr lang="en-US" sz="1400" b="1" dirty="0"/>
              <a:t>“ The best time to start saving for retirement is yesterday. The second-best time is today” </a:t>
            </a:r>
          </a:p>
          <a:p>
            <a:pPr marL="0" indent="0">
              <a:buNone/>
            </a:pPr>
            <a:endParaRPr lang="en-US" sz="1400" b="1" dirty="0"/>
          </a:p>
          <a:p>
            <a:pPr marL="0" indent="0">
              <a:buNone/>
            </a:pPr>
            <a:endParaRPr lang="en-IE" dirty="0"/>
          </a:p>
          <a:p>
            <a:pPr marL="0" indent="0">
              <a:buNone/>
            </a:pPr>
            <a:r>
              <a:rPr lang="en-GB" dirty="0"/>
              <a:t>Retirement is the stage in life when you stop working full-time and begin relying on savings, investments, and other income sources to support your lifestyle. It’s not just about leaving a job—it’s about planning for financial security so you can maintain independence and enjoy the years ahead. For women, retirement planning often requires extra attention because women tend to live longer than men, which means their savings need to last longer. Additionally, women may face challenges like career breaks for caregiving or earning less over their lifetime, which can reduce pension and Social Welfare benefits. This makes it especially important to start saving early, understand investment options, and consider strategies such as contributing to retirement accounts, even during career gaps.</a:t>
            </a:r>
            <a:endParaRPr lang="en-IE" dirty="0"/>
          </a:p>
          <a:p>
            <a:pPr marL="0" indent="0">
              <a:buNone/>
            </a:pPr>
            <a:endParaRPr lang="en-IE" dirty="0"/>
          </a:p>
          <a:p>
            <a:pPr marL="0" indent="0">
              <a:buNone/>
            </a:pPr>
            <a:r>
              <a:rPr lang="en-IE" dirty="0"/>
              <a:t>Retirement planning is a lifelong process that prepares individuals to maintain financial independence and a desired quality of life after they stop working. For women, this is especially critical, as they are statistically more likely to live longer and experience career interruptions that affect pension accumulation. This module aims to equip women of all ages with the tools, knowledge, and confidence to start, review, and optimise their retirement plans. To achieve the aims, the module uses simple financial terminology that could be comprehended by women of different ages and career stages, irrespective of their educational background.   </a:t>
            </a:r>
            <a:endParaRPr lang="en-US" dirty="0"/>
          </a:p>
          <a:p>
            <a:pPr marL="0" indent="0">
              <a:buNone/>
            </a:pPr>
            <a:endParaRPr lang="en-US" dirty="0"/>
          </a:p>
          <a:p>
            <a:pPr marL="0" indent="0">
              <a:buNone/>
            </a:pPr>
            <a:r>
              <a:rPr lang="en-IE" dirty="0"/>
              <a:t>This module is designed to help women in the EU plan for a secure and comfortable retirement. It addresses the unique challenges women face at different life stages and provides practical tools and resources to support their retirement planning journey. The module aims to empower women at different stages of their careers with the knowledge and tools they need to plan effectively for retirement. By addressing the unique challenges women face, we hope to help them achieve financial security and peace of mind in their retirement years.</a:t>
            </a:r>
          </a:p>
          <a:p>
            <a:pPr marL="0" indent="0">
              <a:buNone/>
            </a:pPr>
            <a:endParaRPr lang="en-US" dirty="0"/>
          </a:p>
          <a:p>
            <a:pPr marL="0" indent="0">
              <a:buNone/>
            </a:pPr>
            <a:endParaRPr lang="en-US" dirty="0"/>
          </a:p>
          <a:p>
            <a:pPr marL="0" indent="0">
              <a:buNone/>
            </a:pPr>
            <a:r>
              <a:rPr lang="en-US" b="1" dirty="0"/>
              <a:t>Learning Objectives</a:t>
            </a:r>
          </a:p>
          <a:p>
            <a:pPr marL="0" indent="0">
              <a:buNone/>
            </a:pPr>
            <a:endParaRPr lang="en-US" b="1" dirty="0"/>
          </a:p>
          <a:p>
            <a:pPr marL="0" indent="0">
              <a:buNone/>
            </a:pPr>
            <a:r>
              <a:rPr lang="en-US" dirty="0"/>
              <a:t>By the end of this module, you will be able to:</a:t>
            </a:r>
          </a:p>
          <a:p>
            <a:pPr marL="0" indent="0">
              <a:buNone/>
            </a:pPr>
            <a:endParaRPr lang="en-US" dirty="0"/>
          </a:p>
          <a:p>
            <a:r>
              <a:rPr lang="en-IE" dirty="0"/>
              <a:t>Understand the concept of retirement and both public and private pension schemes.</a:t>
            </a:r>
          </a:p>
          <a:p>
            <a:r>
              <a:rPr lang="en-IE" dirty="0"/>
              <a:t>Set financial goals related to retirement</a:t>
            </a:r>
          </a:p>
          <a:p>
            <a:r>
              <a:rPr lang="en-IE" dirty="0"/>
              <a:t>Review existing pensions and savings, and adjust plans where gaps are identified</a:t>
            </a:r>
          </a:p>
          <a:p>
            <a:r>
              <a:rPr lang="en-IE" dirty="0"/>
              <a:t>Prepare emotionally and financially for the retirement transition</a:t>
            </a:r>
          </a:p>
          <a:p>
            <a:endParaRPr lang="en-IE" dirty="0"/>
          </a:p>
          <a:p>
            <a:pPr marL="0" indent="0">
              <a:buNone/>
            </a:pPr>
            <a:r>
              <a:rPr lang="en-IE" dirty="0"/>
              <a:t>Why retirement planning is particularly important for women:</a:t>
            </a:r>
          </a:p>
          <a:p>
            <a:pPr marL="0" indent="0">
              <a:buNone/>
            </a:pPr>
            <a:endParaRPr lang="en-IE" dirty="0"/>
          </a:p>
          <a:p>
            <a:r>
              <a:rPr lang="en-IE" dirty="0"/>
              <a:t>Women generally live longer than men</a:t>
            </a:r>
          </a:p>
          <a:p>
            <a:r>
              <a:rPr lang="en-IE" dirty="0"/>
              <a:t>The gender pay gap means women have lower lifetime earnings</a:t>
            </a:r>
          </a:p>
          <a:p>
            <a:r>
              <a:rPr lang="en-IE" dirty="0"/>
              <a:t>Women are more likely to have career interruptions and caregiving responsibilities, which reduce earnings and retirement contributions</a:t>
            </a:r>
            <a:endParaRPr lang="en-US" dirty="0"/>
          </a:p>
          <a:p>
            <a:r>
              <a:rPr lang="en-US" dirty="0"/>
              <a:t>Women are more likely to live in poverty in retirement</a:t>
            </a:r>
          </a:p>
          <a:p>
            <a:pPr marL="0" indent="0">
              <a:buNone/>
            </a:pPr>
            <a:endParaRPr lang="en-US" dirty="0"/>
          </a:p>
        </p:txBody>
      </p:sp>
      <p:cxnSp>
        <p:nvCxnSpPr>
          <p:cNvPr id="12" name="Straight Connector 11">
            <a:extLst>
              <a:ext uri="{FF2B5EF4-FFF2-40B4-BE49-F238E27FC236}">
                <a16:creationId xmlns:a16="http://schemas.microsoft.com/office/drawing/2014/main" id="{251A9C13-4DCA-1412-986D-10137EE40EF5}"/>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5266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1CF1E84-5724-4B32-DC8B-8C2259222EDB}"/>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9EFA0D3F-4DD6-71BE-1CC8-B7CA7456359F}"/>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03AE3E7D-491F-4104-289D-56675F5D0A9E}"/>
              </a:ext>
            </a:extLst>
          </p:cNvPr>
          <p:cNvSpPr>
            <a:spLocks noGrp="1"/>
          </p:cNvSpPr>
          <p:nvPr>
            <p:ph type="body" sz="quarter" idx="61"/>
          </p:nvPr>
        </p:nvSpPr>
        <p:spPr/>
        <p:txBody>
          <a:bodyPr/>
          <a:lstStyle/>
          <a:p>
            <a:r>
              <a:rPr lang="en-IE" dirty="0"/>
              <a:t>Your Personal Situation</a:t>
            </a:r>
          </a:p>
        </p:txBody>
      </p:sp>
      <p:sp>
        <p:nvSpPr>
          <p:cNvPr id="5" name="Text Placeholder 4">
            <a:extLst>
              <a:ext uri="{FF2B5EF4-FFF2-40B4-BE49-F238E27FC236}">
                <a16:creationId xmlns:a16="http://schemas.microsoft.com/office/drawing/2014/main" id="{2170FCE6-E691-00B9-9D4D-D20975EC4A8A}"/>
              </a:ext>
            </a:extLst>
          </p:cNvPr>
          <p:cNvSpPr>
            <a:spLocks noGrp="1"/>
          </p:cNvSpPr>
          <p:nvPr>
            <p:ph type="body" sz="quarter" idx="64"/>
          </p:nvPr>
        </p:nvSpPr>
        <p:spPr/>
        <p:txBody>
          <a:bodyPr/>
          <a:lstStyle/>
          <a:p>
            <a:pPr marL="0" indent="0">
              <a:buNone/>
            </a:pPr>
            <a:r>
              <a:rPr lang="en-IE" b="1" dirty="0"/>
              <a:t>Your retirement plan is personal to you.  It reflects your individual circumstances and future needs. To create an effective retirement plan for yourself, you must always consider your personal situation and how that changes throughout your lifetime.</a:t>
            </a:r>
          </a:p>
          <a:p>
            <a:pPr marL="0" indent="0">
              <a:buNone/>
            </a:pPr>
            <a:endParaRPr lang="en-IE" b="1" dirty="0"/>
          </a:p>
          <a:p>
            <a:pPr marL="0" indent="0">
              <a:buNone/>
            </a:pPr>
            <a:r>
              <a:rPr lang="en-IE" b="1" dirty="0"/>
              <a:t>Your retirement plans will be influenced by several factors, including:</a:t>
            </a:r>
          </a:p>
          <a:p>
            <a:pPr marL="0" indent="0">
              <a:buNone/>
            </a:pPr>
            <a:endParaRPr lang="en-IE" sz="1400" b="1" dirty="0">
              <a:solidFill>
                <a:srgbClr val="4763AE"/>
              </a:solidFill>
            </a:endParaRPr>
          </a:p>
          <a:p>
            <a:pPr marL="0" indent="0">
              <a:buNone/>
            </a:pPr>
            <a:r>
              <a:rPr lang="en-IE" sz="1400" b="1" dirty="0">
                <a:solidFill>
                  <a:srgbClr val="4763AE"/>
                </a:solidFill>
              </a:rPr>
              <a:t>1. Current Age and Desired Retirement Age</a:t>
            </a:r>
            <a:br>
              <a:rPr lang="en-IE" dirty="0"/>
            </a:br>
            <a:endParaRPr lang="en-IE" dirty="0"/>
          </a:p>
          <a:p>
            <a:pPr marL="0" indent="0">
              <a:buNone/>
            </a:pPr>
            <a:r>
              <a:rPr lang="en-IE" dirty="0"/>
              <a:t>This determines how many years you have to save and how long your retirement might last.</a:t>
            </a:r>
          </a:p>
          <a:p>
            <a:pPr marL="0" indent="0">
              <a:buNone/>
            </a:pPr>
            <a:endParaRPr lang="en-IE" dirty="0"/>
          </a:p>
          <a:p>
            <a:pPr marL="0" lvl="0" indent="0">
              <a:buNone/>
            </a:pPr>
            <a:r>
              <a:rPr lang="en-IE" sz="1400" b="1" dirty="0">
                <a:solidFill>
                  <a:srgbClr val="4763AE"/>
                </a:solidFill>
              </a:rPr>
              <a:t>2. Life Expectancy and Health Status</a:t>
            </a:r>
            <a:br>
              <a:rPr lang="en-IE" dirty="0"/>
            </a:br>
            <a:endParaRPr lang="en-IE" dirty="0"/>
          </a:p>
          <a:p>
            <a:pPr marL="0" lvl="0" indent="0">
              <a:buNone/>
            </a:pPr>
            <a:r>
              <a:rPr lang="en-IE" dirty="0"/>
              <a:t>Women generally live longer, so planning for extended healthcare and living expenses is crucial.</a:t>
            </a:r>
          </a:p>
          <a:p>
            <a:pPr marL="0" lvl="0" indent="0">
              <a:buNone/>
            </a:pPr>
            <a:endParaRPr lang="en-IE" b="1" dirty="0"/>
          </a:p>
          <a:p>
            <a:pPr marL="0" lvl="0" indent="0">
              <a:buNone/>
            </a:pPr>
            <a:r>
              <a:rPr lang="en-IE" sz="1400" b="1" dirty="0">
                <a:solidFill>
                  <a:srgbClr val="4763AE"/>
                </a:solidFill>
              </a:rPr>
              <a:t>3. Marital Status and Family Responsibilities</a:t>
            </a:r>
          </a:p>
          <a:p>
            <a:pPr marL="0" lvl="0" indent="0">
              <a:buNone/>
            </a:pPr>
            <a:br>
              <a:rPr lang="en-IE" dirty="0"/>
            </a:br>
            <a:r>
              <a:rPr lang="en-IE" dirty="0"/>
              <a:t>Being single, married, divorced, or widowed affects income sources, benefits, and caregiving roles.</a:t>
            </a:r>
          </a:p>
          <a:p>
            <a:pPr marL="0" lvl="0" indent="0">
              <a:buNone/>
            </a:pPr>
            <a:endParaRPr lang="en-IE" b="1" dirty="0"/>
          </a:p>
          <a:p>
            <a:pPr marL="0" lvl="0" indent="0">
              <a:buNone/>
            </a:pPr>
            <a:r>
              <a:rPr lang="en-IE" sz="1400" b="1" dirty="0">
                <a:solidFill>
                  <a:srgbClr val="4763AE"/>
                </a:solidFill>
              </a:rPr>
              <a:t>4. Career Path and Income History</a:t>
            </a:r>
          </a:p>
          <a:p>
            <a:pPr marL="0" lvl="0" indent="0">
              <a:buNone/>
            </a:pPr>
            <a:br>
              <a:rPr lang="en-IE" dirty="0"/>
            </a:br>
            <a:r>
              <a:rPr lang="en-IE" dirty="0"/>
              <a:t>Past earnings, job interruptions for caregiving, and access to employer-sponsored retirement plans influence savings.</a:t>
            </a:r>
          </a:p>
          <a:p>
            <a:pPr marL="0" lvl="0" indent="0">
              <a:buNone/>
            </a:pPr>
            <a:endParaRPr lang="en-IE" b="1" dirty="0"/>
          </a:p>
          <a:p>
            <a:pPr marL="0" lvl="0" indent="0">
              <a:buNone/>
            </a:pPr>
            <a:r>
              <a:rPr lang="en-IE" sz="1400" b="1" dirty="0">
                <a:solidFill>
                  <a:srgbClr val="4763AE"/>
                </a:solidFill>
              </a:rPr>
              <a:t>5. Existing Savings and Investments</a:t>
            </a:r>
          </a:p>
          <a:p>
            <a:pPr marL="0" lvl="0" indent="0">
              <a:buNone/>
            </a:pPr>
            <a:br>
              <a:rPr lang="en-IE" dirty="0"/>
            </a:br>
            <a:r>
              <a:rPr lang="en-IE" dirty="0"/>
              <a:t>Current retirement accounts, pensions, and other assets form the foundation of your plan.</a:t>
            </a:r>
          </a:p>
          <a:p>
            <a:pPr marL="0" lvl="0" indent="0">
              <a:buNone/>
            </a:pPr>
            <a:endParaRPr lang="en-IE" b="1" dirty="0"/>
          </a:p>
          <a:p>
            <a:pPr marL="0" lvl="0" indent="0">
              <a:buNone/>
            </a:pPr>
            <a:r>
              <a:rPr lang="en-IE" sz="1400" b="1" dirty="0">
                <a:solidFill>
                  <a:srgbClr val="4763AE"/>
                </a:solidFill>
              </a:rPr>
              <a:t>6. Debt Levels</a:t>
            </a:r>
            <a:br>
              <a:rPr lang="en-IE" dirty="0"/>
            </a:br>
            <a:endParaRPr lang="en-IE" dirty="0"/>
          </a:p>
          <a:p>
            <a:pPr marL="0" lvl="0" indent="0">
              <a:buNone/>
            </a:pPr>
            <a:r>
              <a:rPr lang="en-IE" dirty="0"/>
              <a:t>Outstanding mortgages, loans, or credit card debt can impact retirement readiness.</a:t>
            </a:r>
          </a:p>
          <a:p>
            <a:pPr marL="0" lvl="0" indent="0">
              <a:buNone/>
            </a:pPr>
            <a:endParaRPr lang="en-IE" b="1" dirty="0"/>
          </a:p>
          <a:p>
            <a:pPr marL="0" lvl="0" indent="0">
              <a:buNone/>
            </a:pPr>
            <a:r>
              <a:rPr lang="en-IE" sz="1400" b="1" dirty="0">
                <a:solidFill>
                  <a:srgbClr val="4763AE"/>
                </a:solidFill>
              </a:rPr>
              <a:t>7. Expected Lifestyle in Retirement</a:t>
            </a:r>
            <a:br>
              <a:rPr lang="en-IE" dirty="0"/>
            </a:br>
            <a:endParaRPr lang="en-IE" dirty="0"/>
          </a:p>
          <a:p>
            <a:pPr marL="0" lvl="0" indent="0">
              <a:buNone/>
            </a:pPr>
            <a:r>
              <a:rPr lang="en-IE" dirty="0"/>
              <a:t>Travel, hobbies, or downsizing plans will affect how much you need.</a:t>
            </a:r>
          </a:p>
          <a:p>
            <a:pPr marL="0" lvl="0" indent="0">
              <a:buNone/>
            </a:pPr>
            <a:endParaRPr lang="en-IE" b="1" dirty="0"/>
          </a:p>
          <a:p>
            <a:pPr marL="0" lvl="0" indent="0">
              <a:buNone/>
            </a:pPr>
            <a:r>
              <a:rPr lang="en-IE" sz="1400" b="1" dirty="0">
                <a:solidFill>
                  <a:srgbClr val="4763AE"/>
                </a:solidFill>
              </a:rPr>
              <a:t>8. State-funded Pension Benefits</a:t>
            </a:r>
            <a:br>
              <a:rPr lang="en-IE" dirty="0"/>
            </a:br>
            <a:endParaRPr lang="en-IE" dirty="0"/>
          </a:p>
          <a:p>
            <a:pPr marL="0" lvl="0" indent="0">
              <a:buNone/>
            </a:pPr>
            <a:r>
              <a:rPr lang="en-IE" dirty="0"/>
              <a:t>These depend on work history and marital status.</a:t>
            </a:r>
          </a:p>
          <a:p>
            <a:pPr marL="0" lvl="0" indent="0">
              <a:buNone/>
            </a:pPr>
            <a:endParaRPr lang="en-IE" b="1" dirty="0"/>
          </a:p>
          <a:p>
            <a:pPr marL="0" lvl="0" indent="0">
              <a:buNone/>
            </a:pPr>
            <a:r>
              <a:rPr lang="en-IE" sz="1400" b="1" dirty="0">
                <a:solidFill>
                  <a:srgbClr val="4763AE"/>
                </a:solidFill>
              </a:rPr>
              <a:t>9. Healthcare and Long-Term Care Needs</a:t>
            </a:r>
            <a:br>
              <a:rPr lang="en-IE" dirty="0"/>
            </a:br>
            <a:endParaRPr lang="en-IE" dirty="0"/>
          </a:p>
          <a:p>
            <a:pPr marL="0" lvl="0" indent="0">
              <a:buNone/>
            </a:pPr>
            <a:r>
              <a:rPr lang="en-IE" dirty="0"/>
              <a:t>Anticipated medical costs and insurance coverage are major factors.</a:t>
            </a:r>
          </a:p>
          <a:p>
            <a:pPr marL="0" lvl="0" indent="0">
              <a:buNone/>
            </a:pPr>
            <a:endParaRPr lang="en-IE" dirty="0"/>
          </a:p>
          <a:p>
            <a:pPr marL="0" lvl="0" indent="0">
              <a:buNone/>
            </a:pPr>
            <a:r>
              <a:rPr lang="en-IE" dirty="0"/>
              <a:t>Once you have considered your personal situation, you can then start to determine the type of retirement plan you need and how to create it. The first step is to work through this retirement planning checklist.</a:t>
            </a:r>
          </a:p>
          <a:p>
            <a:pPr marL="0" indent="0">
              <a:buNone/>
            </a:pPr>
            <a:endParaRPr lang="en-IE" b="1" dirty="0"/>
          </a:p>
        </p:txBody>
      </p:sp>
    </p:spTree>
    <p:extLst>
      <p:ext uri="{BB962C8B-B14F-4D97-AF65-F5344CB8AC3E}">
        <p14:creationId xmlns:p14="http://schemas.microsoft.com/office/powerpoint/2010/main" val="441926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C9C944-F463-9E6E-F6E9-45B3F151B3F2}"/>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3A362F90-EF89-D335-C757-FD70C076608C}"/>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C81FF479-B43E-0DDD-AE8B-3343293B9492}"/>
              </a:ext>
            </a:extLst>
          </p:cNvPr>
          <p:cNvSpPr>
            <a:spLocks noGrp="1"/>
          </p:cNvSpPr>
          <p:nvPr>
            <p:ph type="body" sz="quarter" idx="61"/>
          </p:nvPr>
        </p:nvSpPr>
        <p:spPr/>
        <p:txBody>
          <a:bodyPr/>
          <a:lstStyle/>
          <a:p>
            <a:r>
              <a:rPr lang="en-IE" dirty="0"/>
              <a:t>Retirement Planning Checklist</a:t>
            </a:r>
          </a:p>
        </p:txBody>
      </p:sp>
      <p:sp>
        <p:nvSpPr>
          <p:cNvPr id="5" name="Text Placeholder 4">
            <a:extLst>
              <a:ext uri="{FF2B5EF4-FFF2-40B4-BE49-F238E27FC236}">
                <a16:creationId xmlns:a16="http://schemas.microsoft.com/office/drawing/2014/main" id="{99B8691E-322B-8564-1215-0FCC47BF95CC}"/>
              </a:ext>
            </a:extLst>
          </p:cNvPr>
          <p:cNvSpPr>
            <a:spLocks noGrp="1"/>
          </p:cNvSpPr>
          <p:nvPr>
            <p:ph type="body" sz="quarter" idx="64"/>
          </p:nvPr>
        </p:nvSpPr>
        <p:spPr>
          <a:xfrm>
            <a:off x="1704813" y="9607462"/>
            <a:ext cx="5238428" cy="326951"/>
          </a:xfrm>
        </p:spPr>
        <p:txBody>
          <a:bodyPr/>
          <a:lstStyle/>
          <a:p>
            <a:pPr marL="0" indent="0">
              <a:buNone/>
            </a:pPr>
            <a:r>
              <a:rPr lang="en-GB" dirty="0"/>
              <a:t>See accompanying Module 1 Resources for worksheet download</a:t>
            </a:r>
            <a:endParaRPr lang="en-IE" dirty="0"/>
          </a:p>
        </p:txBody>
      </p:sp>
      <p:pic>
        <p:nvPicPr>
          <p:cNvPr id="7" name="Picture 6">
            <a:extLst>
              <a:ext uri="{FF2B5EF4-FFF2-40B4-BE49-F238E27FC236}">
                <a16:creationId xmlns:a16="http://schemas.microsoft.com/office/drawing/2014/main" id="{BE2E4DE1-A001-373E-FD64-8A4A17C62299}"/>
              </a:ext>
            </a:extLst>
          </p:cNvPr>
          <p:cNvPicPr>
            <a:picLocks noChangeAspect="1"/>
          </p:cNvPicPr>
          <p:nvPr/>
        </p:nvPicPr>
        <p:blipFill>
          <a:blip r:embed="rId2"/>
          <a:stretch>
            <a:fillRect/>
          </a:stretch>
        </p:blipFill>
        <p:spPr>
          <a:xfrm>
            <a:off x="1524539" y="1385545"/>
            <a:ext cx="5598976" cy="7920721"/>
          </a:xfrm>
          <a:prstGeom prst="rect">
            <a:avLst/>
          </a:prstGeom>
        </p:spPr>
      </p:pic>
    </p:spTree>
    <p:extLst>
      <p:ext uri="{BB962C8B-B14F-4D97-AF65-F5344CB8AC3E}">
        <p14:creationId xmlns:p14="http://schemas.microsoft.com/office/powerpoint/2010/main" val="917681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79BCAA9-7EA4-B444-C02E-83B876308E8F}"/>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78C07D3E-AD2E-A1FB-4EA1-F0D3E99B7E7B}"/>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F9A57CDB-4789-0092-7C13-F8DF9556D654}"/>
              </a:ext>
            </a:extLst>
          </p:cNvPr>
          <p:cNvSpPr>
            <a:spLocks noGrp="1"/>
          </p:cNvSpPr>
          <p:nvPr>
            <p:ph type="body" sz="quarter" idx="61"/>
          </p:nvPr>
        </p:nvSpPr>
        <p:spPr/>
        <p:txBody>
          <a:bodyPr/>
          <a:lstStyle/>
          <a:p>
            <a:r>
              <a:rPr lang="en-IE" dirty="0"/>
              <a:t>Overview of pension systems</a:t>
            </a:r>
          </a:p>
        </p:txBody>
      </p:sp>
      <p:sp>
        <p:nvSpPr>
          <p:cNvPr id="5" name="Text Placeholder 4">
            <a:extLst>
              <a:ext uri="{FF2B5EF4-FFF2-40B4-BE49-F238E27FC236}">
                <a16:creationId xmlns:a16="http://schemas.microsoft.com/office/drawing/2014/main" id="{1E5BB699-128A-251E-F69C-C437B8430D6C}"/>
              </a:ext>
            </a:extLst>
          </p:cNvPr>
          <p:cNvSpPr>
            <a:spLocks noGrp="1"/>
          </p:cNvSpPr>
          <p:nvPr>
            <p:ph type="body" sz="quarter" idx="64"/>
          </p:nvPr>
        </p:nvSpPr>
        <p:spPr>
          <a:xfrm>
            <a:off x="1704813" y="1534332"/>
            <a:ext cx="3435078" cy="8400082"/>
          </a:xfrm>
        </p:spPr>
        <p:txBody>
          <a:bodyPr/>
          <a:lstStyle/>
          <a:p>
            <a:pPr marL="0" indent="0">
              <a:buNone/>
            </a:pPr>
            <a:r>
              <a:rPr lang="en-IE" dirty="0"/>
              <a:t>EU pension systems are built on a three-pillar structure:</a:t>
            </a:r>
          </a:p>
          <a:p>
            <a:pPr marL="0" indent="0">
              <a:buNone/>
            </a:pPr>
            <a:endParaRPr lang="en-IE" dirty="0"/>
          </a:p>
          <a:p>
            <a:pPr lvl="0"/>
            <a:r>
              <a:rPr lang="en-IE" b="1" dirty="0"/>
              <a:t>Public PAYG pensions (Pillar I)</a:t>
            </a:r>
            <a:r>
              <a:rPr lang="en-IE" dirty="0"/>
              <a:t> provide a universal basic income, funded by working-age contributions.</a:t>
            </a:r>
          </a:p>
          <a:p>
            <a:pPr lvl="0"/>
            <a:r>
              <a:rPr lang="en-IE" b="1" dirty="0"/>
              <a:t>Occupational pensions (Pillar II)</a:t>
            </a:r>
            <a:r>
              <a:rPr lang="en-IE" dirty="0"/>
              <a:t> add employer- or sector-based, pre-funded retirement savings.</a:t>
            </a:r>
          </a:p>
          <a:p>
            <a:pPr lvl="0"/>
            <a:r>
              <a:rPr lang="en-IE" b="1" dirty="0"/>
              <a:t>Personal pensions (Pillar III)</a:t>
            </a:r>
            <a:r>
              <a:rPr lang="en-IE" dirty="0"/>
              <a:t> offer voluntary savings with tax benefits.</a:t>
            </a:r>
          </a:p>
          <a:p>
            <a:pPr marL="0" indent="0">
              <a:buNone/>
            </a:pPr>
            <a:endParaRPr lang="en-IE" dirty="0"/>
          </a:p>
          <a:p>
            <a:pPr marL="0" indent="0">
              <a:buNone/>
            </a:pPr>
            <a:r>
              <a:rPr lang="en-IE" dirty="0"/>
              <a:t>While the EU plays a coordinating role, promoting sustainability, cross-border protections, and gender equality, implementation varies by country. </a:t>
            </a:r>
          </a:p>
          <a:p>
            <a:pPr marL="0" indent="0">
              <a:buNone/>
            </a:pPr>
            <a:endParaRPr lang="en-IE" dirty="0"/>
          </a:p>
          <a:p>
            <a:pPr marL="0" indent="0">
              <a:buNone/>
            </a:pPr>
            <a:r>
              <a:rPr lang="en-IE" dirty="0"/>
              <a:t>For women, planning must account for longer life expectancy, caregiving gaps, and earning disparities. Proactive saving, </a:t>
            </a:r>
            <a:r>
              <a:rPr lang="en-GB" dirty="0"/>
              <a:t>participating in employer schemes, and engaging with policy tools (such as</a:t>
            </a:r>
            <a:r>
              <a:rPr lang="en-IE" dirty="0"/>
              <a:t> care credits and dashboards) can help close the pension gender gap and ensure financial security in retirement.</a:t>
            </a:r>
          </a:p>
          <a:p>
            <a:pPr marL="0" indent="0">
              <a:buNone/>
            </a:pPr>
            <a:endParaRPr lang="en-IE" dirty="0"/>
          </a:p>
          <a:p>
            <a:pPr marL="0" indent="0">
              <a:buNone/>
            </a:pPr>
            <a:endParaRPr lang="en-IE" dirty="0"/>
          </a:p>
          <a:p>
            <a:pPr marL="0" indent="0">
              <a:buNone/>
            </a:pPr>
            <a:endParaRPr lang="en-IE" dirty="0"/>
          </a:p>
          <a:p>
            <a:pPr marL="0" indent="0">
              <a:buNone/>
            </a:pPr>
            <a:endParaRPr lang="en-IE" dirty="0">
              <a:highlight>
                <a:srgbClr val="FFFF00"/>
              </a:highlight>
            </a:endParaRPr>
          </a:p>
          <a:p>
            <a:pPr marL="0" indent="0">
              <a:buNone/>
            </a:pPr>
            <a:endParaRPr lang="en-IE" dirty="0">
              <a:highlight>
                <a:srgbClr val="FFFF00"/>
              </a:highlight>
            </a:endParaRPr>
          </a:p>
          <a:p>
            <a:pPr marL="0" indent="0">
              <a:buNone/>
            </a:pPr>
            <a:endParaRPr lang="en-IE" dirty="0">
              <a:highlight>
                <a:srgbClr val="FFFF00"/>
              </a:highlight>
            </a:endParaRPr>
          </a:p>
        </p:txBody>
      </p:sp>
      <p:sp>
        <p:nvSpPr>
          <p:cNvPr id="6" name="Rounded Rectangle 67">
            <a:extLst>
              <a:ext uri="{FF2B5EF4-FFF2-40B4-BE49-F238E27FC236}">
                <a16:creationId xmlns:a16="http://schemas.microsoft.com/office/drawing/2014/main" id="{E3BE6311-7040-D3D2-92A9-AE22C41CF814}"/>
              </a:ext>
            </a:extLst>
          </p:cNvPr>
          <p:cNvSpPr/>
          <p:nvPr/>
        </p:nvSpPr>
        <p:spPr>
          <a:xfrm>
            <a:off x="5349925" y="2116482"/>
            <a:ext cx="1981199" cy="242719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nvGrpSpPr>
          <p:cNvPr id="7" name="Group 6">
            <a:extLst>
              <a:ext uri="{FF2B5EF4-FFF2-40B4-BE49-F238E27FC236}">
                <a16:creationId xmlns:a16="http://schemas.microsoft.com/office/drawing/2014/main" id="{E0EC24E9-54A9-3477-A111-DCD65116866F}"/>
              </a:ext>
            </a:extLst>
          </p:cNvPr>
          <p:cNvGrpSpPr/>
          <p:nvPr/>
        </p:nvGrpSpPr>
        <p:grpSpPr>
          <a:xfrm>
            <a:off x="5463604" y="1913282"/>
            <a:ext cx="1526132" cy="406400"/>
            <a:chOff x="1997756" y="3611831"/>
            <a:chExt cx="1526132" cy="406400"/>
          </a:xfrm>
        </p:grpSpPr>
        <p:grpSp>
          <p:nvGrpSpPr>
            <p:cNvPr id="8" name="Group 7">
              <a:extLst>
                <a:ext uri="{FF2B5EF4-FFF2-40B4-BE49-F238E27FC236}">
                  <a16:creationId xmlns:a16="http://schemas.microsoft.com/office/drawing/2014/main" id="{BF3CB58C-5C5B-6AB9-179F-3AE8D2DB025B}"/>
                </a:ext>
              </a:extLst>
            </p:cNvPr>
            <p:cNvGrpSpPr/>
            <p:nvPr/>
          </p:nvGrpSpPr>
          <p:grpSpPr>
            <a:xfrm>
              <a:off x="1997756" y="3611831"/>
              <a:ext cx="1526132" cy="406400"/>
              <a:chOff x="1590175" y="6032510"/>
              <a:chExt cx="1526132" cy="406400"/>
            </a:xfrm>
          </p:grpSpPr>
          <p:sp>
            <p:nvSpPr>
              <p:cNvPr id="16" name="Rectangle 15">
                <a:extLst>
                  <a:ext uri="{FF2B5EF4-FFF2-40B4-BE49-F238E27FC236}">
                    <a16:creationId xmlns:a16="http://schemas.microsoft.com/office/drawing/2014/main" id="{60C3EB4E-E778-2C15-397F-B698EC128A28}"/>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9291CD77-D22B-226F-6949-509E4BA07877}"/>
                  </a:ext>
                </a:extLst>
              </p:cNvPr>
              <p:cNvSpPr/>
              <p:nvPr/>
            </p:nvSpPr>
            <p:spPr>
              <a:xfrm>
                <a:off x="1784139" y="6092546"/>
                <a:ext cx="1332168" cy="230857"/>
              </a:xfrm>
              <a:prstGeom prst="rect">
                <a:avLst/>
              </a:prstGeom>
              <a:solidFill>
                <a:srgbClr val="1E2879">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t>Useful links</a:t>
                </a:r>
              </a:p>
            </p:txBody>
          </p:sp>
          <p:sp>
            <p:nvSpPr>
              <p:cNvPr id="19" name="Oval 18">
                <a:extLst>
                  <a:ext uri="{FF2B5EF4-FFF2-40B4-BE49-F238E27FC236}">
                    <a16:creationId xmlns:a16="http://schemas.microsoft.com/office/drawing/2014/main" id="{7C2FB984-4FF6-C0BD-5B6C-AF9F9A5EEB84}"/>
                  </a:ext>
                </a:extLst>
              </p:cNvPr>
              <p:cNvSpPr/>
              <p:nvPr/>
            </p:nvSpPr>
            <p:spPr>
              <a:xfrm>
                <a:off x="1590175" y="6032510"/>
                <a:ext cx="406400" cy="406400"/>
              </a:xfrm>
              <a:prstGeom prst="ellipse">
                <a:avLst/>
              </a:prstGeom>
              <a:solidFill>
                <a:srgbClr val="1E287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128">
                <a:extLst>
                  <a:ext uri="{FF2B5EF4-FFF2-40B4-BE49-F238E27FC236}">
                    <a16:creationId xmlns:a16="http://schemas.microsoft.com/office/drawing/2014/main" id="{DF4D803C-3883-0922-E2D4-537101412527}"/>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9" name="Group 8">
              <a:extLst>
                <a:ext uri="{FF2B5EF4-FFF2-40B4-BE49-F238E27FC236}">
                  <a16:creationId xmlns:a16="http://schemas.microsoft.com/office/drawing/2014/main" id="{920F52DF-185B-C9A2-C126-8A1B38BFAB15}"/>
                </a:ext>
              </a:extLst>
            </p:cNvPr>
            <p:cNvGrpSpPr/>
            <p:nvPr/>
          </p:nvGrpSpPr>
          <p:grpSpPr>
            <a:xfrm>
              <a:off x="2082840" y="3699396"/>
              <a:ext cx="249276" cy="237604"/>
              <a:chOff x="8687174" y="1568164"/>
              <a:chExt cx="1195477" cy="1139501"/>
            </a:xfrm>
            <a:solidFill>
              <a:schemeClr val="bg1"/>
            </a:solidFill>
          </p:grpSpPr>
          <p:grpSp>
            <p:nvGrpSpPr>
              <p:cNvPr id="10" name="Graphic 37">
                <a:extLst>
                  <a:ext uri="{FF2B5EF4-FFF2-40B4-BE49-F238E27FC236}">
                    <a16:creationId xmlns:a16="http://schemas.microsoft.com/office/drawing/2014/main" id="{35366F14-934D-8FF7-C364-E28833DF348A}"/>
                  </a:ext>
                </a:extLst>
              </p:cNvPr>
              <p:cNvGrpSpPr/>
              <p:nvPr/>
            </p:nvGrpSpPr>
            <p:grpSpPr>
              <a:xfrm>
                <a:off x="9122006" y="1798742"/>
                <a:ext cx="652378" cy="709850"/>
                <a:chOff x="4172018" y="1336363"/>
                <a:chExt cx="742283" cy="807675"/>
              </a:xfrm>
              <a:grpFill/>
            </p:grpSpPr>
            <p:sp>
              <p:nvSpPr>
                <p:cNvPr id="12" name="Freeform 120">
                  <a:extLst>
                    <a:ext uri="{FF2B5EF4-FFF2-40B4-BE49-F238E27FC236}">
                      <a16:creationId xmlns:a16="http://schemas.microsoft.com/office/drawing/2014/main" id="{20C8F732-287E-8FA4-49F3-4A294C8F8A74}"/>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13" name="Freeform 121">
                  <a:extLst>
                    <a:ext uri="{FF2B5EF4-FFF2-40B4-BE49-F238E27FC236}">
                      <a16:creationId xmlns:a16="http://schemas.microsoft.com/office/drawing/2014/main" id="{6FC691D2-A7C7-3BDA-B59D-F05456558829}"/>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14" name="Freeform 122">
                  <a:extLst>
                    <a:ext uri="{FF2B5EF4-FFF2-40B4-BE49-F238E27FC236}">
                      <a16:creationId xmlns:a16="http://schemas.microsoft.com/office/drawing/2014/main" id="{197D6BFF-81F9-B865-EEF4-F61ED149FDA4}"/>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15" name="Freeform 123">
                  <a:extLst>
                    <a:ext uri="{FF2B5EF4-FFF2-40B4-BE49-F238E27FC236}">
                      <a16:creationId xmlns:a16="http://schemas.microsoft.com/office/drawing/2014/main" id="{0A5683A4-5BBF-3DA8-B993-D3D529C70ECA}"/>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11" name="Oval Callout 119">
                <a:extLst>
                  <a:ext uri="{FF2B5EF4-FFF2-40B4-BE49-F238E27FC236}">
                    <a16:creationId xmlns:a16="http://schemas.microsoft.com/office/drawing/2014/main" id="{30B1A5D3-F1D7-A3B6-6B61-A8089A007288}"/>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1" name="TextBox 20">
            <a:extLst>
              <a:ext uri="{FF2B5EF4-FFF2-40B4-BE49-F238E27FC236}">
                <a16:creationId xmlns:a16="http://schemas.microsoft.com/office/drawing/2014/main" id="{2FDA0BEB-584F-29BB-92E6-D6CC4818D51B}"/>
              </a:ext>
            </a:extLst>
          </p:cNvPr>
          <p:cNvSpPr txBox="1"/>
          <p:nvPr/>
        </p:nvSpPr>
        <p:spPr>
          <a:xfrm>
            <a:off x="5816053" y="2378785"/>
            <a:ext cx="1590484" cy="646331"/>
          </a:xfrm>
          <a:prstGeom prst="rect">
            <a:avLst/>
          </a:prstGeom>
          <a:noFill/>
        </p:spPr>
        <p:txBody>
          <a:bodyPr wrap="square" rtlCol="0">
            <a:spAutoFit/>
          </a:bodyPr>
          <a:lstStyle/>
          <a:p>
            <a:r>
              <a:rPr lang="en-GB" sz="1200" dirty="0">
                <a:hlinkClick r:id="rId2"/>
              </a:rPr>
              <a:t>The retirement systems in the European Union</a:t>
            </a:r>
            <a:endParaRPr lang="en-IE" sz="1200" dirty="0"/>
          </a:p>
        </p:txBody>
      </p:sp>
      <p:sp>
        <p:nvSpPr>
          <p:cNvPr id="22" name="TextBox 21">
            <a:extLst>
              <a:ext uri="{FF2B5EF4-FFF2-40B4-BE49-F238E27FC236}">
                <a16:creationId xmlns:a16="http://schemas.microsoft.com/office/drawing/2014/main" id="{87791594-4D14-9093-EB98-C07F139CA0B0}"/>
              </a:ext>
            </a:extLst>
          </p:cNvPr>
          <p:cNvSpPr txBox="1"/>
          <p:nvPr/>
        </p:nvSpPr>
        <p:spPr>
          <a:xfrm>
            <a:off x="5512960" y="3262964"/>
            <a:ext cx="1735333" cy="830997"/>
          </a:xfrm>
          <a:prstGeom prst="rect">
            <a:avLst/>
          </a:prstGeom>
          <a:noFill/>
        </p:spPr>
        <p:txBody>
          <a:bodyPr wrap="square" rtlCol="0">
            <a:spAutoFit/>
          </a:bodyPr>
          <a:lstStyle/>
          <a:p>
            <a:r>
              <a:rPr lang="en-GB" sz="1200" dirty="0">
                <a:solidFill>
                  <a:srgbClr val="4763AE"/>
                </a:solidFill>
              </a:rPr>
              <a:t>See accompanying Module 1 Resources for worksheet download</a:t>
            </a:r>
          </a:p>
          <a:p>
            <a:endParaRPr lang="en-IE" sz="1200" dirty="0">
              <a:solidFill>
                <a:srgbClr val="4763AE"/>
              </a:solidFill>
              <a:highlight>
                <a:srgbClr val="FFFF00"/>
              </a:highlight>
            </a:endParaRPr>
          </a:p>
        </p:txBody>
      </p:sp>
      <p:pic>
        <p:nvPicPr>
          <p:cNvPr id="26" name="Picture 25">
            <a:extLst>
              <a:ext uri="{FF2B5EF4-FFF2-40B4-BE49-F238E27FC236}">
                <a16:creationId xmlns:a16="http://schemas.microsoft.com/office/drawing/2014/main" id="{F6854FBB-CDC2-1D41-C005-62FC534C6302}"/>
              </a:ext>
            </a:extLst>
          </p:cNvPr>
          <p:cNvPicPr>
            <a:picLocks noChangeAspect="1"/>
          </p:cNvPicPr>
          <p:nvPr/>
        </p:nvPicPr>
        <p:blipFill>
          <a:blip r:embed="rId3"/>
          <a:stretch>
            <a:fillRect/>
          </a:stretch>
        </p:blipFill>
        <p:spPr>
          <a:xfrm>
            <a:off x="1599431" y="5339530"/>
            <a:ext cx="5349704" cy="3817951"/>
          </a:xfrm>
          <a:prstGeom prst="rect">
            <a:avLst/>
          </a:prstGeom>
        </p:spPr>
      </p:pic>
    </p:spTree>
    <p:extLst>
      <p:ext uri="{BB962C8B-B14F-4D97-AF65-F5344CB8AC3E}">
        <p14:creationId xmlns:p14="http://schemas.microsoft.com/office/powerpoint/2010/main" val="3955976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F7BA4E-B692-BF62-2001-489F0ADCA7CE}"/>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66B91E67-FC81-E4FC-E9A4-8005CC44DE49}"/>
              </a:ext>
            </a:extLst>
          </p:cNvPr>
          <p:cNvSpPr>
            <a:spLocks noGrp="1"/>
          </p:cNvSpPr>
          <p:nvPr>
            <p:ph type="body" sz="quarter" idx="50"/>
          </p:nvPr>
        </p:nvSpPr>
        <p:spPr/>
        <p:txBody>
          <a:bodyPr/>
          <a:lstStyle/>
          <a:p>
            <a:endParaRPr lang="en-IE"/>
          </a:p>
        </p:txBody>
      </p:sp>
      <p:sp>
        <p:nvSpPr>
          <p:cNvPr id="5" name="Text Placeholder 4">
            <a:extLst>
              <a:ext uri="{FF2B5EF4-FFF2-40B4-BE49-F238E27FC236}">
                <a16:creationId xmlns:a16="http://schemas.microsoft.com/office/drawing/2014/main" id="{C448D531-40F0-231C-1F32-B0603FA2056C}"/>
              </a:ext>
            </a:extLst>
          </p:cNvPr>
          <p:cNvSpPr>
            <a:spLocks noGrp="1"/>
          </p:cNvSpPr>
          <p:nvPr>
            <p:ph type="body" sz="quarter" idx="64"/>
          </p:nvPr>
        </p:nvSpPr>
        <p:spPr>
          <a:xfrm>
            <a:off x="5083695" y="1642790"/>
            <a:ext cx="1906068" cy="4072781"/>
          </a:xfrm>
        </p:spPr>
        <p:txBody>
          <a:bodyPr/>
          <a:lstStyle/>
          <a:p>
            <a:pPr marL="0" indent="0">
              <a:buNone/>
            </a:pPr>
            <a:r>
              <a:rPr lang="en-IE" dirty="0"/>
              <a:t>The State Retirement support differs across Europe as you can see from the map, which is available to download from our accompanying Module 1 resource pack.</a:t>
            </a:r>
          </a:p>
          <a:p>
            <a:pPr marL="0" indent="0">
              <a:buNone/>
            </a:pPr>
            <a:endParaRPr lang="en-IE" dirty="0">
              <a:highlight>
                <a:srgbClr val="FFFF00"/>
              </a:highlight>
            </a:endParaRPr>
          </a:p>
          <a:p>
            <a:pPr marL="0" indent="0">
              <a:buNone/>
            </a:pPr>
            <a:r>
              <a:rPr lang="en-IE" dirty="0"/>
              <a:t>The comparison chart below outlines in a little more detail the differences in pensions between four countries.</a:t>
            </a:r>
          </a:p>
          <a:p>
            <a:pPr marL="0" indent="0">
              <a:buNone/>
            </a:pPr>
            <a:endParaRPr lang="en-IE" dirty="0"/>
          </a:p>
          <a:p>
            <a:pPr marL="0" indent="0">
              <a:buNone/>
            </a:pPr>
            <a:r>
              <a:rPr lang="en-IE" dirty="0"/>
              <a:t>This highlights the importance of understanding the benefits available to you, how to optimise pension contributions over your working life and the tax implications of both contributions and withdrawals, as these differ from country to country.</a:t>
            </a:r>
          </a:p>
        </p:txBody>
      </p:sp>
      <p:sp>
        <p:nvSpPr>
          <p:cNvPr id="6" name="Text Placeholder 3">
            <a:extLst>
              <a:ext uri="{FF2B5EF4-FFF2-40B4-BE49-F238E27FC236}">
                <a16:creationId xmlns:a16="http://schemas.microsoft.com/office/drawing/2014/main" id="{95B520BA-8212-EB6C-0A14-27737574F291}"/>
              </a:ext>
            </a:extLst>
          </p:cNvPr>
          <p:cNvSpPr>
            <a:spLocks noGrp="1"/>
          </p:cNvSpPr>
          <p:nvPr>
            <p:ph type="body" sz="quarter" idx="61"/>
          </p:nvPr>
        </p:nvSpPr>
        <p:spPr>
          <a:xfrm>
            <a:off x="1704975" y="623888"/>
            <a:ext cx="5284788" cy="722312"/>
          </a:xfrm>
        </p:spPr>
        <p:txBody>
          <a:bodyPr/>
          <a:lstStyle/>
          <a:p>
            <a:r>
              <a:rPr lang="en-IE" dirty="0"/>
              <a:t>Overview of pension systems</a:t>
            </a:r>
          </a:p>
        </p:txBody>
      </p:sp>
      <p:pic>
        <p:nvPicPr>
          <p:cNvPr id="9" name="Picture 8">
            <a:extLst>
              <a:ext uri="{FF2B5EF4-FFF2-40B4-BE49-F238E27FC236}">
                <a16:creationId xmlns:a16="http://schemas.microsoft.com/office/drawing/2014/main" id="{6CC08A13-6221-2609-18E7-2B8BC4FF8B80}"/>
              </a:ext>
            </a:extLst>
          </p:cNvPr>
          <p:cNvPicPr>
            <a:picLocks noChangeAspect="1"/>
          </p:cNvPicPr>
          <p:nvPr/>
        </p:nvPicPr>
        <p:blipFill>
          <a:blip r:embed="rId2"/>
          <a:stretch>
            <a:fillRect/>
          </a:stretch>
        </p:blipFill>
        <p:spPr>
          <a:xfrm>
            <a:off x="1704975" y="1642790"/>
            <a:ext cx="2976263" cy="4072781"/>
          </a:xfrm>
          <a:prstGeom prst="rect">
            <a:avLst/>
          </a:prstGeom>
        </p:spPr>
      </p:pic>
      <p:pic>
        <p:nvPicPr>
          <p:cNvPr id="11" name="Picture 10">
            <a:extLst>
              <a:ext uri="{FF2B5EF4-FFF2-40B4-BE49-F238E27FC236}">
                <a16:creationId xmlns:a16="http://schemas.microsoft.com/office/drawing/2014/main" id="{3A21F6F0-900A-004C-3CBE-D210ABE63FC1}"/>
              </a:ext>
            </a:extLst>
          </p:cNvPr>
          <p:cNvPicPr>
            <a:picLocks noChangeAspect="1"/>
          </p:cNvPicPr>
          <p:nvPr/>
        </p:nvPicPr>
        <p:blipFill>
          <a:blip r:embed="rId3"/>
          <a:stretch>
            <a:fillRect/>
          </a:stretch>
        </p:blipFill>
        <p:spPr>
          <a:xfrm>
            <a:off x="875114" y="5849957"/>
            <a:ext cx="6332124" cy="4467562"/>
          </a:xfrm>
          <a:prstGeom prst="rect">
            <a:avLst/>
          </a:prstGeom>
        </p:spPr>
      </p:pic>
    </p:spTree>
    <p:extLst>
      <p:ext uri="{BB962C8B-B14F-4D97-AF65-F5344CB8AC3E}">
        <p14:creationId xmlns:p14="http://schemas.microsoft.com/office/powerpoint/2010/main" val="196183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39979-7051-006A-A7A2-435890AFB54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7EED1A9-9963-D570-FFE0-13CCA9466127}"/>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D15DEB8A-BF0A-18C0-3E43-989A43A3AD60}"/>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B87B0F66-8975-5E6B-0913-919277563C3C}"/>
              </a:ext>
            </a:extLst>
          </p:cNvPr>
          <p:cNvSpPr>
            <a:spLocks noGrp="1"/>
          </p:cNvSpPr>
          <p:nvPr>
            <p:ph type="body" sz="quarter" idx="61"/>
          </p:nvPr>
        </p:nvSpPr>
        <p:spPr/>
        <p:txBody>
          <a:bodyPr/>
          <a:lstStyle/>
          <a:p>
            <a:r>
              <a:rPr lang="en-IE" dirty="0"/>
              <a:t>Glossary</a:t>
            </a:r>
          </a:p>
        </p:txBody>
      </p:sp>
      <p:sp>
        <p:nvSpPr>
          <p:cNvPr id="7" name="Text Placeholder 6">
            <a:extLst>
              <a:ext uri="{FF2B5EF4-FFF2-40B4-BE49-F238E27FC236}">
                <a16:creationId xmlns:a16="http://schemas.microsoft.com/office/drawing/2014/main" id="{80002374-A4B3-3BCF-124A-4BB6D85BD37C}"/>
              </a:ext>
            </a:extLst>
          </p:cNvPr>
          <p:cNvSpPr>
            <a:spLocks noGrp="1"/>
          </p:cNvSpPr>
          <p:nvPr>
            <p:ph type="body" sz="quarter" idx="64"/>
          </p:nvPr>
        </p:nvSpPr>
        <p:spPr>
          <a:xfrm>
            <a:off x="1704812" y="1534332"/>
            <a:ext cx="5534187" cy="8400082"/>
          </a:xfrm>
        </p:spPr>
        <p:txBody>
          <a:bodyPr/>
          <a:lstStyle/>
          <a:p>
            <a:pPr marL="0" indent="0">
              <a:buNone/>
            </a:pPr>
            <a:r>
              <a:rPr lang="en-IE" b="1" dirty="0"/>
              <a:t>Auto-Enrolment</a:t>
            </a:r>
            <a:endParaRPr lang="en-IE" dirty="0"/>
          </a:p>
          <a:p>
            <a:pPr marL="0" indent="0">
              <a:buNone/>
            </a:pPr>
            <a:r>
              <a:rPr lang="en-IE" dirty="0"/>
              <a:t>A system where employees are automatically enrolled in a pension scheme but can opt out. This increases participation in supplementary pensions. </a:t>
            </a:r>
            <a:r>
              <a:rPr lang="en-IE" u="sng" dirty="0">
                <a:hlinkClick r:id="rId2"/>
              </a:rPr>
              <a:t>[finance.ec.europa.eu]</a:t>
            </a:r>
            <a:endParaRPr lang="en-IE" u="sng" dirty="0"/>
          </a:p>
          <a:p>
            <a:pPr marL="0" indent="0">
              <a:buNone/>
            </a:pPr>
            <a:endParaRPr lang="en-IE" dirty="0"/>
          </a:p>
          <a:p>
            <a:pPr marL="0" indent="0">
              <a:buNone/>
            </a:pPr>
            <a:r>
              <a:rPr lang="en-IE" b="1" dirty="0"/>
              <a:t>Compound Interest</a:t>
            </a:r>
            <a:endParaRPr lang="en-IE" dirty="0"/>
          </a:p>
          <a:p>
            <a:pPr marL="0" indent="0">
              <a:buNone/>
            </a:pPr>
            <a:r>
              <a:rPr lang="en-IE" dirty="0"/>
              <a:t>Interest earned not only on initial savings but also on the interest that accumulates over time.</a:t>
            </a:r>
          </a:p>
          <a:p>
            <a:pPr marL="0" indent="0">
              <a:buNone/>
            </a:pPr>
            <a:endParaRPr lang="en-IE" dirty="0"/>
          </a:p>
          <a:p>
            <a:pPr marL="0" indent="0">
              <a:buNone/>
            </a:pPr>
            <a:r>
              <a:rPr lang="en-IE" b="1" dirty="0"/>
              <a:t>Cross-Border Pension Rights</a:t>
            </a:r>
            <a:endParaRPr lang="en-IE" dirty="0"/>
          </a:p>
          <a:p>
            <a:pPr marL="0" indent="0">
              <a:buNone/>
            </a:pPr>
            <a:r>
              <a:rPr lang="en-IE" dirty="0"/>
              <a:t>EU citizens can combine pension rights earned in different member states. Coordination rules ensure you don’t lose benefits when working across borders. </a:t>
            </a:r>
            <a:r>
              <a:rPr lang="en-IE" u="sng" dirty="0">
                <a:hlinkClick r:id="rId3"/>
              </a:rPr>
              <a:t>[europa.eu]</a:t>
            </a:r>
            <a:endParaRPr lang="en-IE" u="sng" dirty="0"/>
          </a:p>
          <a:p>
            <a:pPr marL="0" indent="0">
              <a:buNone/>
            </a:pPr>
            <a:endParaRPr lang="en-IE" dirty="0"/>
          </a:p>
          <a:p>
            <a:pPr marL="0" indent="0">
              <a:buNone/>
            </a:pPr>
            <a:r>
              <a:rPr lang="en-IE" b="1" dirty="0"/>
              <a:t>Decumulation</a:t>
            </a:r>
            <a:endParaRPr lang="en-IE" dirty="0"/>
          </a:p>
          <a:p>
            <a:pPr marL="0" indent="0">
              <a:buNone/>
            </a:pPr>
            <a:r>
              <a:rPr lang="en-IE" dirty="0"/>
              <a:t>The phase of retirement where you start withdrawing from your pension savings. Strategies vary for DB and DC schemes and affect long-term income security. </a:t>
            </a:r>
            <a:r>
              <a:rPr lang="en-IE" u="sng" dirty="0">
                <a:hlinkClick r:id="rId4"/>
              </a:rPr>
              <a:t>[pensionseurope.eu]</a:t>
            </a:r>
            <a:endParaRPr lang="en-IE" u="sng" dirty="0"/>
          </a:p>
          <a:p>
            <a:pPr marL="0" indent="0">
              <a:buNone/>
            </a:pPr>
            <a:endParaRPr lang="en-IE" dirty="0"/>
          </a:p>
          <a:p>
            <a:pPr marL="0" indent="0">
              <a:buNone/>
            </a:pPr>
            <a:r>
              <a:rPr lang="en-IE" b="1" dirty="0"/>
              <a:t>Defined Benefit (DB) Scheme</a:t>
            </a:r>
            <a:endParaRPr lang="en-IE" dirty="0"/>
          </a:p>
          <a:p>
            <a:pPr marL="0" indent="0">
              <a:buNone/>
            </a:pPr>
            <a:r>
              <a:rPr lang="en-IE" dirty="0"/>
              <a:t>A pension plan where the employer guarantees a specific retirement income, usually based on salary and years worked. The employer bears the investment risk.</a:t>
            </a:r>
          </a:p>
          <a:p>
            <a:pPr marL="0" indent="0">
              <a:buNone/>
            </a:pPr>
            <a:endParaRPr lang="en-IE" dirty="0"/>
          </a:p>
          <a:p>
            <a:pPr marL="0" indent="0">
              <a:buNone/>
            </a:pPr>
            <a:r>
              <a:rPr lang="en-IE" b="1" dirty="0"/>
              <a:t>Defined Contribution (DC) Scheme</a:t>
            </a:r>
            <a:endParaRPr lang="en-IE" dirty="0"/>
          </a:p>
          <a:p>
            <a:pPr marL="0" indent="0">
              <a:buNone/>
            </a:pPr>
            <a:r>
              <a:rPr lang="en-IE" dirty="0"/>
              <a:t>A pension plan where contributions are invested, and the final benefit depends on investment returns. The individual bears the risk.</a:t>
            </a:r>
          </a:p>
          <a:p>
            <a:pPr marL="0" indent="0">
              <a:buNone/>
            </a:pPr>
            <a:endParaRPr lang="en-IE" dirty="0"/>
          </a:p>
          <a:p>
            <a:pPr marL="0" indent="0">
              <a:buNone/>
            </a:pPr>
            <a:r>
              <a:rPr lang="en-IE" b="1" dirty="0"/>
              <a:t>European Pillar of Social Rights</a:t>
            </a:r>
            <a:endParaRPr lang="en-IE" dirty="0"/>
          </a:p>
          <a:p>
            <a:pPr marL="0" indent="0">
              <a:buNone/>
            </a:pPr>
            <a:r>
              <a:rPr lang="en-IE" dirty="0"/>
              <a:t>An EU framework that includes principles for fair pensions and adequate income in retirement, guiding member states’ policies. </a:t>
            </a:r>
            <a:r>
              <a:rPr lang="en-IE" u="sng" dirty="0">
                <a:hlinkClick r:id="rId4"/>
              </a:rPr>
              <a:t>[pensionseurope.eu]</a:t>
            </a:r>
            <a:endParaRPr lang="en-IE" u="sng" dirty="0"/>
          </a:p>
          <a:p>
            <a:pPr marL="0" indent="0">
              <a:buNone/>
            </a:pPr>
            <a:endParaRPr lang="en-IE" dirty="0"/>
          </a:p>
          <a:p>
            <a:pPr marL="0" indent="0">
              <a:buNone/>
            </a:pPr>
            <a:r>
              <a:rPr lang="en-IE" b="1" dirty="0"/>
              <a:t>Occupational Pension</a:t>
            </a:r>
            <a:endParaRPr lang="en-IE" dirty="0"/>
          </a:p>
          <a:p>
            <a:pPr marL="0" indent="0">
              <a:buNone/>
            </a:pPr>
            <a:r>
              <a:rPr lang="en-IE" dirty="0"/>
              <a:t>A workplace pension scheme offered by employers. In the EU, these can be </a:t>
            </a:r>
            <a:r>
              <a:rPr lang="en-IE" b="1" dirty="0"/>
              <a:t>Defined Benefit (DB) </a:t>
            </a:r>
            <a:r>
              <a:rPr lang="en-IE" dirty="0"/>
              <a:t>or </a:t>
            </a:r>
            <a:r>
              <a:rPr lang="en-IE" b="1" dirty="0"/>
              <a:t>Defined Contribution (DC)</a:t>
            </a:r>
            <a:r>
              <a:rPr lang="en-IE" dirty="0"/>
              <a:t>: DB guarantees a fixed income based on salary and years of service; DC contributions are invested, and benefits depend on investment performance. </a:t>
            </a:r>
            <a:r>
              <a:rPr lang="en-IE" u="sng" dirty="0">
                <a:hlinkClick r:id="rId4"/>
              </a:rPr>
              <a:t>[pensionseurope.eu]</a:t>
            </a:r>
            <a:endParaRPr lang="en-IE" u="sng" dirty="0"/>
          </a:p>
          <a:p>
            <a:pPr marL="0" indent="0">
              <a:buNone/>
            </a:pPr>
            <a:endParaRPr lang="en-IE" dirty="0"/>
          </a:p>
          <a:p>
            <a:pPr marL="0" indent="0">
              <a:buNone/>
            </a:pPr>
            <a:r>
              <a:rPr lang="en-IE" b="1" dirty="0"/>
              <a:t>Pension Dashboard</a:t>
            </a:r>
            <a:endParaRPr lang="en-IE" dirty="0"/>
          </a:p>
          <a:p>
            <a:pPr marL="0" indent="0">
              <a:buNone/>
            </a:pPr>
            <a:r>
              <a:rPr lang="en-IE" dirty="0"/>
              <a:t>A national system providing an overview of pension adequacy and sustainability, helping individuals and policymakers monitor retirement readiness. </a:t>
            </a:r>
            <a:r>
              <a:rPr lang="en-IE" u="sng" dirty="0">
                <a:hlinkClick r:id="rId2"/>
              </a:rPr>
              <a:t>[finance.ec.europa.eu]</a:t>
            </a:r>
            <a:endParaRPr lang="en-IE" u="sng" dirty="0"/>
          </a:p>
          <a:p>
            <a:pPr marL="0" indent="0">
              <a:buNone/>
            </a:pPr>
            <a:endParaRPr lang="en-IE" dirty="0"/>
          </a:p>
          <a:p>
            <a:pPr marL="0" indent="0">
              <a:buNone/>
            </a:pPr>
            <a:r>
              <a:rPr lang="en-IE" b="1" dirty="0"/>
              <a:t>Pension Tracking System</a:t>
            </a:r>
            <a:endParaRPr lang="en-IE" dirty="0"/>
          </a:p>
          <a:p>
            <a:pPr marL="0" indent="0">
              <a:buNone/>
            </a:pPr>
            <a:r>
              <a:rPr lang="en-IE" dirty="0"/>
              <a:t>An EU-recommended tool that allows citizens to view all their pension entitlements (state, occupational, personal) in one place for better planning. </a:t>
            </a:r>
            <a:r>
              <a:rPr lang="en-IE" u="sng" dirty="0">
                <a:hlinkClick r:id="rId2"/>
              </a:rPr>
              <a:t>[finance.ec.europa.eu]</a:t>
            </a:r>
            <a:endParaRPr lang="en-IE" u="sng" dirty="0"/>
          </a:p>
          <a:p>
            <a:pPr marL="0" indent="0">
              <a:buNone/>
            </a:pPr>
            <a:endParaRPr lang="en-IE" dirty="0"/>
          </a:p>
          <a:p>
            <a:pPr marL="0" indent="0">
              <a:buNone/>
            </a:pPr>
            <a:r>
              <a:rPr lang="en-IE" b="1" dirty="0"/>
              <a:t>Personal Pension</a:t>
            </a:r>
            <a:endParaRPr lang="en-IE" dirty="0"/>
          </a:p>
          <a:p>
            <a:pPr marL="0" indent="0">
              <a:buNone/>
            </a:pPr>
            <a:r>
              <a:rPr lang="en-IE" dirty="0"/>
              <a:t>A private pension plan you set up independently, often through banks or insurance companies, to complement state and occupational pensions.</a:t>
            </a:r>
          </a:p>
          <a:p>
            <a:pPr marL="0" indent="0">
              <a:buNone/>
            </a:pPr>
            <a:r>
              <a:rPr lang="en-IE" b="1" dirty="0"/>
              <a:t>State Pension</a:t>
            </a:r>
          </a:p>
          <a:p>
            <a:pPr marL="0" indent="0">
              <a:buNone/>
            </a:pPr>
            <a:endParaRPr lang="en-IE" dirty="0"/>
          </a:p>
          <a:p>
            <a:pPr marL="0" indent="0">
              <a:buNone/>
            </a:pPr>
            <a:r>
              <a:rPr lang="en-IE" dirty="0"/>
              <a:t>The public pension provided by your home country based on your contributions to its social security system. Each EU country has its own rules for eligibility and calculation.</a:t>
            </a:r>
          </a:p>
          <a:p>
            <a:pPr marL="0" indent="0">
              <a:buNone/>
            </a:pPr>
            <a:r>
              <a:rPr lang="en-IE" b="1" dirty="0"/>
              <a:t>Supplementary Pension</a:t>
            </a:r>
          </a:p>
          <a:p>
            <a:pPr marL="0" indent="0">
              <a:buNone/>
            </a:pPr>
            <a:endParaRPr lang="en-IE" dirty="0"/>
          </a:p>
          <a:p>
            <a:pPr marL="0" indent="0">
              <a:buNone/>
            </a:pPr>
            <a:r>
              <a:rPr lang="en-IE" dirty="0"/>
              <a:t>Additional pension savings beyond the state pension, often through </a:t>
            </a:r>
            <a:r>
              <a:rPr lang="en-IE" b="1" dirty="0"/>
              <a:t>occupational schemes</a:t>
            </a:r>
            <a:r>
              <a:rPr lang="en-IE" dirty="0"/>
              <a:t> (via employers) or </a:t>
            </a:r>
            <a:r>
              <a:rPr lang="en-IE" b="1" dirty="0"/>
              <a:t>personal pension plans</a:t>
            </a:r>
            <a:r>
              <a:rPr lang="en-IE" dirty="0"/>
              <a:t>. These are becoming increasingly important due to demographic changes. </a:t>
            </a:r>
            <a:r>
              <a:rPr lang="en-IE" u="sng" dirty="0">
                <a:hlinkClick r:id="rId2"/>
              </a:rPr>
              <a:t>[finance.ec.europa.eu]</a:t>
            </a:r>
            <a:endParaRPr lang="en-IE" dirty="0"/>
          </a:p>
          <a:p>
            <a:pPr marL="0" indent="0">
              <a:buNone/>
            </a:pPr>
            <a:endParaRPr lang="en-IE" dirty="0"/>
          </a:p>
        </p:txBody>
      </p:sp>
    </p:spTree>
    <p:extLst>
      <p:ext uri="{BB962C8B-B14F-4D97-AF65-F5344CB8AC3E}">
        <p14:creationId xmlns:p14="http://schemas.microsoft.com/office/powerpoint/2010/main" val="55658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0FE3E-5A53-F303-097B-46CF921669EA}"/>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BE6C2BDA-A966-2CE8-CF9B-B2563DF7BDE2}"/>
              </a:ext>
            </a:extLst>
          </p:cNvPr>
          <p:cNvSpPr>
            <a:spLocks noGrp="1"/>
          </p:cNvSpPr>
          <p:nvPr>
            <p:ph type="body" sz="quarter" idx="60"/>
          </p:nvPr>
        </p:nvSpPr>
        <p:spPr/>
        <p:txBody>
          <a:bodyPr/>
          <a:lstStyle/>
          <a:p>
            <a:r>
              <a:rPr lang="en-US" dirty="0"/>
              <a:t>02</a:t>
            </a:r>
          </a:p>
        </p:txBody>
      </p:sp>
      <p:sp>
        <p:nvSpPr>
          <p:cNvPr id="10" name="Rectangle 9">
            <a:extLst>
              <a:ext uri="{FF2B5EF4-FFF2-40B4-BE49-F238E27FC236}">
                <a16:creationId xmlns:a16="http://schemas.microsoft.com/office/drawing/2014/main" id="{10E30763-7F04-80D1-53CE-7C7F69BEBF13}"/>
              </a:ext>
            </a:extLst>
          </p:cNvPr>
          <p:cNvSpPr/>
          <p:nvPr/>
        </p:nvSpPr>
        <p:spPr>
          <a:xfrm>
            <a:off x="2777892" y="5484791"/>
            <a:ext cx="3622908"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1" name="TextBox 10">
            <a:extLst>
              <a:ext uri="{FF2B5EF4-FFF2-40B4-BE49-F238E27FC236}">
                <a16:creationId xmlns:a16="http://schemas.microsoft.com/office/drawing/2014/main" id="{D955726A-0B77-F513-3595-7EA3C5A1D181}"/>
              </a:ext>
            </a:extLst>
          </p:cNvPr>
          <p:cNvSpPr txBox="1"/>
          <p:nvPr/>
        </p:nvSpPr>
        <p:spPr>
          <a:xfrm>
            <a:off x="2777892" y="5464319"/>
            <a:ext cx="3758401"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FOR WOMEN IN</a:t>
            </a:r>
          </a:p>
        </p:txBody>
      </p:sp>
      <p:sp>
        <p:nvSpPr>
          <p:cNvPr id="12" name="Rectangle 11">
            <a:extLst>
              <a:ext uri="{FF2B5EF4-FFF2-40B4-BE49-F238E27FC236}">
                <a16:creationId xmlns:a16="http://schemas.microsoft.com/office/drawing/2014/main" id="{C8BD1FD2-8CB6-93CE-8D24-55E1939BC1C2}"/>
              </a:ext>
            </a:extLst>
          </p:cNvPr>
          <p:cNvSpPr/>
          <p:nvPr/>
        </p:nvSpPr>
        <p:spPr>
          <a:xfrm>
            <a:off x="2777892" y="6145760"/>
            <a:ext cx="3622909"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3" name="TextBox 12">
            <a:extLst>
              <a:ext uri="{FF2B5EF4-FFF2-40B4-BE49-F238E27FC236}">
                <a16:creationId xmlns:a16="http://schemas.microsoft.com/office/drawing/2014/main" id="{2739889B-BA5D-7E17-E715-755491542661}"/>
              </a:ext>
            </a:extLst>
          </p:cNvPr>
          <p:cNvSpPr txBox="1"/>
          <p:nvPr/>
        </p:nvSpPr>
        <p:spPr>
          <a:xfrm>
            <a:off x="2820782" y="6125742"/>
            <a:ext cx="3580019"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EARLY CAREER </a:t>
            </a:r>
          </a:p>
        </p:txBody>
      </p:sp>
      <p:sp>
        <p:nvSpPr>
          <p:cNvPr id="2" name="Rectangle 1">
            <a:extLst>
              <a:ext uri="{FF2B5EF4-FFF2-40B4-BE49-F238E27FC236}">
                <a16:creationId xmlns:a16="http://schemas.microsoft.com/office/drawing/2014/main" id="{C6D21079-D1B4-0067-22CC-D12593AC792D}"/>
              </a:ext>
            </a:extLst>
          </p:cNvPr>
          <p:cNvSpPr/>
          <p:nvPr/>
        </p:nvSpPr>
        <p:spPr>
          <a:xfrm>
            <a:off x="972152" y="4814016"/>
            <a:ext cx="5428648"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3" name="TextBox 2">
            <a:extLst>
              <a:ext uri="{FF2B5EF4-FFF2-40B4-BE49-F238E27FC236}">
                <a16:creationId xmlns:a16="http://schemas.microsoft.com/office/drawing/2014/main" id="{8C0B41F6-2DC3-7A0A-E503-A9779470CC6C}"/>
              </a:ext>
            </a:extLst>
          </p:cNvPr>
          <p:cNvSpPr txBox="1"/>
          <p:nvPr/>
        </p:nvSpPr>
        <p:spPr>
          <a:xfrm>
            <a:off x="899561" y="4800433"/>
            <a:ext cx="5760551"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RETIREMENT PLANNING </a:t>
            </a:r>
          </a:p>
        </p:txBody>
      </p:sp>
    </p:spTree>
    <p:extLst>
      <p:ext uri="{BB962C8B-B14F-4D97-AF65-F5344CB8AC3E}">
        <p14:creationId xmlns:p14="http://schemas.microsoft.com/office/powerpoint/2010/main" val="2277826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816DC-C4F5-F789-EC71-167CC6EF23E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455E8E1-E1AD-93DC-31DF-21603B70CC38}"/>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07189D3D-75A6-CC28-3A40-6B97620B9F9D}"/>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7685A8B3-07F0-016D-5858-32EBA39E3D67}"/>
              </a:ext>
            </a:extLst>
          </p:cNvPr>
          <p:cNvSpPr>
            <a:spLocks noGrp="1"/>
          </p:cNvSpPr>
          <p:nvPr>
            <p:ph type="body" sz="quarter" idx="61"/>
          </p:nvPr>
        </p:nvSpPr>
        <p:spPr/>
        <p:txBody>
          <a:bodyPr/>
          <a:lstStyle/>
          <a:p>
            <a:r>
              <a:rPr lang="en-US" dirty="0"/>
              <a:t>Women in Early Career</a:t>
            </a:r>
          </a:p>
        </p:txBody>
      </p:sp>
      <p:sp>
        <p:nvSpPr>
          <p:cNvPr id="8" name="Text Placeholder 7">
            <a:extLst>
              <a:ext uri="{FF2B5EF4-FFF2-40B4-BE49-F238E27FC236}">
                <a16:creationId xmlns:a16="http://schemas.microsoft.com/office/drawing/2014/main" id="{214D5150-BE8D-991B-FDD7-C71828E82476}"/>
              </a:ext>
            </a:extLst>
          </p:cNvPr>
          <p:cNvSpPr>
            <a:spLocks noGrp="1"/>
          </p:cNvSpPr>
          <p:nvPr>
            <p:ph type="body" sz="quarter" idx="64"/>
          </p:nvPr>
        </p:nvSpPr>
        <p:spPr>
          <a:xfrm>
            <a:off x="1704813" y="1874520"/>
            <a:ext cx="5238428" cy="8059894"/>
          </a:xfrm>
        </p:spPr>
        <p:txBody>
          <a:bodyPr/>
          <a:lstStyle/>
          <a:p>
            <a:pPr marL="0" indent="0">
              <a:buNone/>
            </a:pPr>
            <a:r>
              <a:rPr lang="en-GB" dirty="0"/>
              <a:t>Starting early is one of the most powerful steps you can take toward a secure financial future.</a:t>
            </a:r>
          </a:p>
          <a:p>
            <a:pPr marL="0" indent="0">
              <a:buNone/>
            </a:pPr>
            <a:r>
              <a:rPr lang="en-GB" dirty="0"/>
              <a:t> </a:t>
            </a:r>
          </a:p>
          <a:p>
            <a:pPr marL="0" indent="0">
              <a:buNone/>
            </a:pPr>
            <a:r>
              <a:rPr lang="en-GB" dirty="0"/>
              <a:t>In this section, we will explore why time is your greatest ally and how compound interest can turn small, consistent savings into significant wealth over decades. We will also cover the basics of budgeting with retirement in mind, so you can balance today’s needs with tomorrow’s goals. Finally, we will match your financial objectives to the right tools, from pension plans and savings accounts to employer contributions, helping you build a strong foundation for lifelong financial independence.</a:t>
            </a:r>
          </a:p>
          <a:p>
            <a:pPr marL="0" indent="0">
              <a:buNone/>
            </a:pPr>
            <a:endParaRPr lang="en-IE" sz="1400" b="1" dirty="0">
              <a:solidFill>
                <a:srgbClr val="4763AE"/>
              </a:solidFill>
            </a:endParaRPr>
          </a:p>
          <a:p>
            <a:pPr marL="0" indent="0">
              <a:buNone/>
            </a:pPr>
            <a:endParaRPr lang="en-IE" sz="1400" b="1" dirty="0">
              <a:solidFill>
                <a:srgbClr val="4763AE"/>
              </a:solidFill>
            </a:endParaRPr>
          </a:p>
          <a:p>
            <a:pPr marL="0" indent="0">
              <a:buNone/>
            </a:pPr>
            <a:r>
              <a:rPr lang="en-IE" sz="1400" b="1" dirty="0">
                <a:solidFill>
                  <a:srgbClr val="4763AE"/>
                </a:solidFill>
              </a:rPr>
              <a:t>Learning Objectives:</a:t>
            </a:r>
          </a:p>
          <a:p>
            <a:pPr marL="0" indent="0">
              <a:buNone/>
            </a:pPr>
            <a:endParaRPr lang="en-IE" sz="1400" dirty="0">
              <a:solidFill>
                <a:srgbClr val="4763AE"/>
              </a:solidFill>
            </a:endParaRPr>
          </a:p>
          <a:p>
            <a:pPr lvl="0"/>
            <a:r>
              <a:rPr lang="en-IE" dirty="0"/>
              <a:t>Understand the concept of retirement and pension systems.</a:t>
            </a:r>
          </a:p>
          <a:p>
            <a:pPr lvl="0"/>
            <a:r>
              <a:rPr lang="en-IE" dirty="0"/>
              <a:t>Recognise the importance of starting retirement planning early.</a:t>
            </a:r>
          </a:p>
          <a:p>
            <a:pPr lvl="0"/>
            <a:r>
              <a:rPr lang="en-IE" dirty="0"/>
              <a:t>Set basic financial goals related to retirement.</a:t>
            </a:r>
          </a:p>
          <a:p>
            <a:pPr lvl="0"/>
            <a:r>
              <a:rPr lang="en-IE" dirty="0"/>
              <a:t>Identify and access introductory tools and resources for planning.</a:t>
            </a:r>
          </a:p>
          <a:p>
            <a:pPr marL="0" lvl="0" indent="0">
              <a:buNone/>
            </a:pPr>
            <a:endParaRPr lang="en-IE" dirty="0"/>
          </a:p>
          <a:p>
            <a:pPr marL="0" indent="0">
              <a:buNone/>
            </a:pPr>
            <a:r>
              <a:rPr lang="en-IE" sz="1400" b="1" dirty="0">
                <a:solidFill>
                  <a:srgbClr val="4763AE"/>
                </a:solidFill>
              </a:rPr>
              <a:t>Content:</a:t>
            </a:r>
          </a:p>
          <a:p>
            <a:pPr marL="0" indent="0">
              <a:buNone/>
            </a:pPr>
            <a:endParaRPr lang="en-IE" sz="1400" dirty="0">
              <a:solidFill>
                <a:srgbClr val="4763AE"/>
              </a:solidFill>
            </a:endParaRPr>
          </a:p>
          <a:p>
            <a:pPr lvl="0"/>
            <a:r>
              <a:rPr lang="en-IE" dirty="0"/>
              <a:t>What is retirement? Overview of pension systems (public and private).</a:t>
            </a:r>
          </a:p>
          <a:p>
            <a:pPr lvl="0"/>
            <a:r>
              <a:rPr lang="en-IE" dirty="0"/>
              <a:t>How compound interest works in your favour when you start early.</a:t>
            </a:r>
          </a:p>
          <a:p>
            <a:pPr lvl="0"/>
            <a:r>
              <a:rPr lang="en-IE" dirty="0"/>
              <a:t>Budgeting basics with retirement in mind.</a:t>
            </a:r>
          </a:p>
          <a:p>
            <a:pPr lvl="0"/>
            <a:r>
              <a:rPr lang="en-IE" dirty="0"/>
              <a:t>Matching goals to saving tools: pension plans, savings accounts, and employer contributions.</a:t>
            </a:r>
          </a:p>
          <a:p>
            <a:pPr marL="0" lvl="0" indent="0">
              <a:buNone/>
            </a:pPr>
            <a:endParaRPr lang="en-IE" dirty="0"/>
          </a:p>
          <a:p>
            <a:pPr marL="0" indent="0">
              <a:buNone/>
            </a:pPr>
            <a:r>
              <a:rPr lang="en-IE" sz="1400" b="1" dirty="0">
                <a:solidFill>
                  <a:srgbClr val="4763AE"/>
                </a:solidFill>
              </a:rPr>
              <a:t>Activities:</a:t>
            </a:r>
          </a:p>
          <a:p>
            <a:pPr marL="0" indent="0">
              <a:buNone/>
            </a:pPr>
            <a:endParaRPr lang="en-IE" sz="1400" dirty="0">
              <a:solidFill>
                <a:srgbClr val="4763AE"/>
              </a:solidFill>
            </a:endParaRPr>
          </a:p>
          <a:p>
            <a:pPr lvl="0"/>
            <a:r>
              <a:rPr lang="en-IE" dirty="0"/>
              <a:t>Create a simple retirement vision board with financial goals.</a:t>
            </a:r>
          </a:p>
          <a:p>
            <a:pPr lvl="0"/>
            <a:r>
              <a:rPr lang="en-IE" dirty="0"/>
              <a:t>Use an online pension calculator to estimate long-term savings needs.</a:t>
            </a:r>
          </a:p>
          <a:p>
            <a:pPr lvl="0"/>
            <a:r>
              <a:rPr lang="en-IE" dirty="0"/>
              <a:t>Group brainstorm: “What does a financially healthy retirement look like?”</a:t>
            </a:r>
          </a:p>
          <a:p>
            <a:pPr marL="0" indent="0">
              <a:buNone/>
            </a:pPr>
            <a:endParaRPr lang="en-IE" b="1" dirty="0"/>
          </a:p>
          <a:p>
            <a:pPr marL="0" indent="0">
              <a:buNone/>
            </a:pPr>
            <a:r>
              <a:rPr lang="en-IE" sz="1400" b="1" dirty="0">
                <a:solidFill>
                  <a:srgbClr val="4763AE"/>
                </a:solidFill>
              </a:rPr>
              <a:t>Formative Assessment:</a:t>
            </a:r>
          </a:p>
          <a:p>
            <a:pPr marL="0" indent="0">
              <a:buNone/>
            </a:pPr>
            <a:endParaRPr lang="en-IE" sz="1400" dirty="0">
              <a:solidFill>
                <a:srgbClr val="4763AE"/>
              </a:solidFill>
            </a:endParaRPr>
          </a:p>
          <a:p>
            <a:pPr lvl="0"/>
            <a:r>
              <a:rPr lang="en-IE" dirty="0"/>
              <a:t>Reflective question: What is one small step you can take today toward saving for retirement?</a:t>
            </a:r>
          </a:p>
          <a:p>
            <a:pPr lvl="0"/>
            <a:r>
              <a:rPr lang="en-IE" dirty="0"/>
              <a:t>Quick quiz: Match key retirement terms to their definitions.</a:t>
            </a:r>
          </a:p>
          <a:p>
            <a:pPr marL="0" lvl="0" indent="0">
              <a:buNone/>
            </a:pPr>
            <a:endParaRPr lang="en-IE" dirty="0"/>
          </a:p>
          <a:p>
            <a:pPr marL="0" indent="0">
              <a:buNone/>
            </a:pPr>
            <a:r>
              <a:rPr lang="en-IE" sz="1400" b="1" dirty="0">
                <a:solidFill>
                  <a:srgbClr val="4763AE"/>
                </a:solidFill>
              </a:rPr>
              <a:t>Resources:</a:t>
            </a:r>
          </a:p>
          <a:p>
            <a:pPr marL="0" indent="0">
              <a:buNone/>
            </a:pPr>
            <a:endParaRPr lang="en-IE" sz="1400" dirty="0">
              <a:solidFill>
                <a:srgbClr val="4763AE"/>
              </a:solidFill>
            </a:endParaRPr>
          </a:p>
          <a:p>
            <a:pPr lvl="0"/>
            <a:r>
              <a:rPr lang="en-IE" dirty="0"/>
              <a:t>Glossary of financial terms</a:t>
            </a:r>
          </a:p>
          <a:p>
            <a:pPr lvl="0"/>
            <a:r>
              <a:rPr lang="en-IE" dirty="0"/>
              <a:t>Local government pension portals.</a:t>
            </a:r>
          </a:p>
          <a:p>
            <a:pPr lvl="0"/>
            <a:r>
              <a:rPr lang="en-IE" dirty="0"/>
              <a:t>Beginner-friendly retirement calculators, e.g. Find Your Pension (FUP Eu), European Tracking Service on Pensions (ETS Eu).</a:t>
            </a:r>
          </a:p>
          <a:p>
            <a:pPr marL="0" indent="0">
              <a:buNone/>
            </a:pPr>
            <a:endParaRPr lang="en-US" dirty="0"/>
          </a:p>
          <a:p>
            <a:endParaRPr lang="en-US" dirty="0"/>
          </a:p>
          <a:p>
            <a:endParaRPr lang="en-US" dirty="0"/>
          </a:p>
        </p:txBody>
      </p:sp>
      <p:grpSp>
        <p:nvGrpSpPr>
          <p:cNvPr id="4" name="Graphic 2">
            <a:extLst>
              <a:ext uri="{FF2B5EF4-FFF2-40B4-BE49-F238E27FC236}">
                <a16:creationId xmlns:a16="http://schemas.microsoft.com/office/drawing/2014/main" id="{2A09E2B0-BE6B-C57F-1501-19307734CA7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7FFF4B5C-0A24-A1D8-0398-06F5BE6CAE4C}"/>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55C30595-7145-7FF5-B8FF-7EEF907748F6}"/>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0FEDB828-8265-F8DC-DA4F-1609EBE3970F}"/>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221B5868-3DC7-E8D6-F4A9-63FD4F523DA2}"/>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26A7AB5D-E1B1-A6E2-9EA2-A88A543C2195}"/>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36376137-258D-7CA5-922A-55F83915673F}"/>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8B66203D-7B10-CD8B-8826-1C9DDAC28F1E}"/>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55646B67-C803-B6B9-92BD-DB1BF23B0078}"/>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1935F4A3-DED8-68CE-9CDC-404313D72021}"/>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17FBAF86-7B32-D556-CE37-E12122FFB216}"/>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E66DD23E-D6AD-2EB4-33EC-6AEA9EE5E7C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7BCAB157-EABF-BDDA-DAE3-E2E7744A835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B45AA1D3-5027-553A-AF12-14CC3D632375}"/>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AC3CD568-1D53-CFE7-5164-CDE859247A7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61E8D2DD-15BF-606D-F564-F9FBBE54788F}"/>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057D3CB5-8047-D7E4-4AC4-C7F70B5E1DEE}"/>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7087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4E15801-284D-0FCD-3A0B-052C1F2CE74F}"/>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C2328B52-0512-3549-3A98-818C12A00514}"/>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E3300F05-72D8-44A7-11F6-AAF2B53FB8DF}"/>
              </a:ext>
            </a:extLst>
          </p:cNvPr>
          <p:cNvSpPr>
            <a:spLocks noGrp="1"/>
          </p:cNvSpPr>
          <p:nvPr>
            <p:ph type="body" sz="quarter" idx="61"/>
          </p:nvPr>
        </p:nvSpPr>
        <p:spPr>
          <a:xfrm>
            <a:off x="1704812" y="1068038"/>
            <a:ext cx="5284924" cy="722656"/>
          </a:xfrm>
        </p:spPr>
        <p:txBody>
          <a:bodyPr/>
          <a:lstStyle/>
          <a:p>
            <a:r>
              <a:rPr lang="en-IE" dirty="0"/>
              <a:t>Recognise the importance of starting retirement planning early.</a:t>
            </a:r>
          </a:p>
          <a:p>
            <a:endParaRPr lang="en-IE" dirty="0"/>
          </a:p>
        </p:txBody>
      </p:sp>
      <p:sp>
        <p:nvSpPr>
          <p:cNvPr id="5" name="Text Placeholder 4">
            <a:extLst>
              <a:ext uri="{FF2B5EF4-FFF2-40B4-BE49-F238E27FC236}">
                <a16:creationId xmlns:a16="http://schemas.microsoft.com/office/drawing/2014/main" id="{C66B4E6B-63CA-B9FF-1048-1ACD4DC52484}"/>
              </a:ext>
            </a:extLst>
          </p:cNvPr>
          <p:cNvSpPr>
            <a:spLocks noGrp="1"/>
          </p:cNvSpPr>
          <p:nvPr>
            <p:ph type="body" sz="quarter" idx="64"/>
          </p:nvPr>
        </p:nvSpPr>
        <p:spPr>
          <a:xfrm>
            <a:off x="1704812" y="2291731"/>
            <a:ext cx="5238428" cy="8400082"/>
          </a:xfrm>
        </p:spPr>
        <p:txBody>
          <a:bodyPr/>
          <a:lstStyle/>
          <a:p>
            <a:pPr marL="0" indent="0">
              <a:buNone/>
            </a:pPr>
            <a:r>
              <a:rPr lang="en-GB" dirty="0"/>
              <a:t>In the introductory unit, you learned about </a:t>
            </a:r>
            <a:r>
              <a:rPr lang="en-IE" dirty="0"/>
              <a:t>the concept of retirement and pension systems. Now we will consider the importance of starting retirement planning early.</a:t>
            </a:r>
          </a:p>
          <a:p>
            <a:pPr marL="0" indent="0">
              <a:buNone/>
            </a:pPr>
            <a:endParaRPr lang="en-IE" dirty="0"/>
          </a:p>
          <a:p>
            <a:pPr marL="0" indent="0">
              <a:buNone/>
            </a:pPr>
            <a:r>
              <a:rPr lang="en-IE" dirty="0"/>
              <a:t>While retirement may feel very far away, the decisions you make now can dramatically impact your financial security later in life. Compound interest is the secret tool that makes this possible. </a:t>
            </a:r>
          </a:p>
          <a:p>
            <a:pPr marL="0" indent="0">
              <a:buNone/>
            </a:pPr>
            <a:endParaRPr lang="en-IE" dirty="0"/>
          </a:p>
          <a:p>
            <a:pPr marL="0" indent="0">
              <a:buNone/>
            </a:pPr>
            <a:r>
              <a:rPr lang="en-IE" dirty="0"/>
              <a:t>Compound interest means you earn interest not only on your initial savings but also on the interest that accumulates over time.</a:t>
            </a:r>
          </a:p>
          <a:p>
            <a:pPr marL="0" indent="0">
              <a:buNone/>
            </a:pPr>
            <a:endParaRPr lang="en-IE" dirty="0"/>
          </a:p>
          <a:p>
            <a:pPr marL="0" indent="0">
              <a:buNone/>
            </a:pPr>
            <a:r>
              <a:rPr lang="en-IE" b="1" dirty="0"/>
              <a:t>Calculating compound interest</a:t>
            </a:r>
          </a:p>
          <a:p>
            <a:pPr marL="0" indent="0">
              <a:buNone/>
            </a:pPr>
            <a:endParaRPr lang="en-IE" b="1" dirty="0"/>
          </a:p>
          <a:p>
            <a:pPr marL="0" indent="0">
              <a:buNone/>
            </a:pPr>
            <a:r>
              <a:rPr lang="en-GB" dirty="0"/>
              <a:t>A "simpler version" of the compound interest formula is A  = P(1 + r)t and a more "complete version" is A = P(1 + r/n)</a:t>
            </a:r>
            <a:r>
              <a:rPr lang="en-GB" dirty="0" err="1"/>
              <a:t>nt</a:t>
            </a:r>
            <a:r>
              <a:rPr lang="en-GB" dirty="0"/>
              <a:t>  </a:t>
            </a:r>
          </a:p>
          <a:p>
            <a:pPr marL="0" indent="0">
              <a:buNone/>
            </a:pPr>
            <a:endParaRPr lang="en-GB" dirty="0"/>
          </a:p>
          <a:p>
            <a:pPr marL="0" indent="0">
              <a:buNone/>
            </a:pPr>
            <a:r>
              <a:rPr lang="en-GB" dirty="0"/>
              <a:t>Where </a:t>
            </a:r>
          </a:p>
          <a:p>
            <a:pPr marL="0" indent="0">
              <a:buNone/>
            </a:pPr>
            <a:endParaRPr lang="en-GB" dirty="0"/>
          </a:p>
          <a:p>
            <a:r>
              <a:rPr lang="en-GB" dirty="0"/>
              <a:t>A is the final balance, future value of the investment (FV), accumulated value, total amount accrued, etc...</a:t>
            </a:r>
          </a:p>
          <a:p>
            <a:r>
              <a:rPr lang="en-GB" dirty="0"/>
              <a:t>P is the principal, present value (PV), initial principal amount, initial amount, etc...</a:t>
            </a:r>
          </a:p>
          <a:p>
            <a:r>
              <a:rPr lang="en-GB" dirty="0"/>
              <a:t>r is the annual interest rate or rate of interest compounded once per year in the simpler version of the formula or more than once per year in the complete version of the formula. Keep in mind that r is compounded as a decimal.</a:t>
            </a:r>
          </a:p>
          <a:p>
            <a:r>
              <a:rPr lang="en-GB" dirty="0"/>
              <a:t>t is the time in years.</a:t>
            </a:r>
          </a:p>
          <a:p>
            <a:r>
              <a:rPr lang="en-GB" dirty="0"/>
              <a:t>n is the number of compounding periods or the number of times the interest is compounded (calculated and added to the previous accumulated amount) each year.</a:t>
            </a:r>
            <a:endParaRPr lang="en-IE" dirty="0"/>
          </a:p>
          <a:p>
            <a:pPr marL="0" indent="0">
              <a:buNone/>
            </a:pPr>
            <a:endParaRPr lang="en-IE" dirty="0"/>
          </a:p>
          <a:p>
            <a:pPr marL="0" indent="0">
              <a:buNone/>
            </a:pPr>
            <a:endParaRPr lang="en-IE" dirty="0"/>
          </a:p>
          <a:p>
            <a:pPr marL="0" indent="0">
              <a:buNone/>
            </a:pPr>
            <a:r>
              <a:rPr lang="en-IE" b="1" dirty="0"/>
              <a:t>Example</a:t>
            </a:r>
          </a:p>
          <a:p>
            <a:pPr marL="0" indent="0">
              <a:buNone/>
            </a:pPr>
            <a:endParaRPr lang="en-IE" dirty="0"/>
          </a:p>
          <a:p>
            <a:pPr marL="0" lvl="0" indent="0">
              <a:buNone/>
            </a:pPr>
            <a:r>
              <a:rPr lang="en-IE" dirty="0"/>
              <a:t>Start saving </a:t>
            </a:r>
            <a:r>
              <a:rPr lang="en-IE" b="1" dirty="0"/>
              <a:t>€100 per month at age 25</a:t>
            </a:r>
            <a:r>
              <a:rPr lang="en-IE" dirty="0"/>
              <a:t> at 5% annual return:</a:t>
            </a:r>
            <a:br>
              <a:rPr lang="en-IE" dirty="0"/>
            </a:br>
            <a:r>
              <a:rPr lang="en-IE" dirty="0"/>
              <a:t>After 40 years → approx. </a:t>
            </a:r>
            <a:r>
              <a:rPr lang="en-IE" b="1" dirty="0"/>
              <a:t>€120,000</a:t>
            </a:r>
            <a:endParaRPr lang="en-IE" dirty="0"/>
          </a:p>
          <a:p>
            <a:pPr marL="0" lvl="0" indent="0">
              <a:buNone/>
            </a:pPr>
            <a:endParaRPr lang="en-IE" dirty="0"/>
          </a:p>
          <a:p>
            <a:pPr marL="0" lvl="0" indent="0">
              <a:buNone/>
            </a:pPr>
            <a:r>
              <a:rPr lang="en-IE" dirty="0"/>
              <a:t>Start at </a:t>
            </a:r>
            <a:r>
              <a:rPr lang="en-IE" b="1" dirty="0"/>
              <a:t>age 35</a:t>
            </a:r>
            <a:r>
              <a:rPr lang="en-IE" dirty="0"/>
              <a:t>:</a:t>
            </a:r>
            <a:br>
              <a:rPr lang="en-IE" dirty="0"/>
            </a:br>
            <a:r>
              <a:rPr lang="en-IE" dirty="0"/>
              <a:t>After 30 years → approx. </a:t>
            </a:r>
            <a:r>
              <a:rPr lang="en-IE" b="1" dirty="0"/>
              <a:t>€70,000</a:t>
            </a:r>
            <a:br>
              <a:rPr lang="en-IE" dirty="0"/>
            </a:br>
            <a:r>
              <a:rPr lang="en-IE" b="1" dirty="0"/>
              <a:t>Lesson:</a:t>
            </a:r>
            <a:r>
              <a:rPr lang="en-IE" dirty="0"/>
              <a:t> Waiting 10 years costs you nearly half your future savings!</a:t>
            </a:r>
          </a:p>
          <a:p>
            <a:pPr marL="0" lvl="0" indent="0">
              <a:buNone/>
            </a:pPr>
            <a:endParaRPr lang="en-IE" dirty="0"/>
          </a:p>
          <a:p>
            <a:pPr marL="0" lvl="0" indent="0">
              <a:buNone/>
            </a:pPr>
            <a:r>
              <a:rPr lang="en-GB" b="1" dirty="0"/>
              <a:t>Activity: Compound Interest Challenge</a:t>
            </a:r>
          </a:p>
          <a:p>
            <a:pPr marL="0" lvl="0" indent="0">
              <a:buNone/>
            </a:pPr>
            <a:endParaRPr lang="en-GB" b="1" dirty="0"/>
          </a:p>
          <a:p>
            <a:pPr marL="0" lvl="0" indent="0">
              <a:buNone/>
            </a:pPr>
            <a:r>
              <a:rPr lang="en-GB" dirty="0"/>
              <a:t>Instructions:</a:t>
            </a:r>
          </a:p>
          <a:p>
            <a:pPr marL="0" lvl="0" indent="0">
              <a:buNone/>
            </a:pPr>
            <a:r>
              <a:rPr lang="en-GB" dirty="0"/>
              <a:t>1. Calculate how much €50/month grows if invested at 5% interest:</a:t>
            </a:r>
          </a:p>
          <a:p>
            <a:pPr lvl="0"/>
            <a:r>
              <a:rPr lang="en-GB" dirty="0"/>
              <a:t>Scenario A: Start at age 25 for 40 years.</a:t>
            </a:r>
          </a:p>
          <a:p>
            <a:r>
              <a:rPr lang="en-GB" dirty="0"/>
              <a:t>Scenario B: Start at age 35 for 30 years.</a:t>
            </a:r>
          </a:p>
          <a:p>
            <a:pPr marL="0" lvl="0" indent="0">
              <a:buNone/>
            </a:pPr>
            <a:r>
              <a:rPr lang="en-GB" dirty="0"/>
              <a:t>2. Use the formula above or a </a:t>
            </a:r>
            <a:r>
              <a:rPr lang="en-GB" dirty="0">
                <a:hlinkClick r:id="rId2"/>
              </a:rPr>
              <a:t>compound interest calculator</a:t>
            </a:r>
            <a:r>
              <a:rPr lang="en-GB" dirty="0"/>
              <a:t>.</a:t>
            </a:r>
          </a:p>
          <a:p>
            <a:pPr marL="0" lvl="0" indent="0">
              <a:buNone/>
            </a:pPr>
            <a:r>
              <a:rPr lang="en-GB" dirty="0"/>
              <a:t>3. Consider: How does starting early change the outcome?  Would the difference encourage you to set a retirement savings goal today?</a:t>
            </a:r>
          </a:p>
          <a:p>
            <a:pPr marL="0" lvl="0" indent="0">
              <a:buNone/>
            </a:pPr>
            <a:endParaRPr lang="en-GB" dirty="0"/>
          </a:p>
          <a:p>
            <a:pPr marL="0" lvl="0" indent="0">
              <a:buNone/>
            </a:pPr>
            <a:endParaRPr lang="en-IE" dirty="0"/>
          </a:p>
          <a:p>
            <a:pPr marL="0" indent="0">
              <a:buNone/>
            </a:pPr>
            <a:endParaRPr lang="en-IE" dirty="0"/>
          </a:p>
        </p:txBody>
      </p:sp>
    </p:spTree>
    <p:extLst>
      <p:ext uri="{BB962C8B-B14F-4D97-AF65-F5344CB8AC3E}">
        <p14:creationId xmlns:p14="http://schemas.microsoft.com/office/powerpoint/2010/main" val="2320951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93662-8C4D-72EE-316B-2B53A2EE28E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628B8C9-3D02-E625-B627-4DEA9F775C3C}"/>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C84A38CC-D6FF-FEDF-F9A3-FE121C50EF76}"/>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616312E6-8A44-C906-2C2C-2E488288EC97}"/>
              </a:ext>
            </a:extLst>
          </p:cNvPr>
          <p:cNvSpPr>
            <a:spLocks noGrp="1"/>
          </p:cNvSpPr>
          <p:nvPr>
            <p:ph type="body" sz="quarter" idx="61"/>
          </p:nvPr>
        </p:nvSpPr>
        <p:spPr/>
        <p:txBody>
          <a:bodyPr/>
          <a:lstStyle/>
          <a:p>
            <a:r>
              <a:rPr lang="en-US" dirty="0"/>
              <a:t>Budgeting Basics with Retirement in Mind</a:t>
            </a:r>
          </a:p>
          <a:p>
            <a:endParaRPr lang="en-US" dirty="0"/>
          </a:p>
        </p:txBody>
      </p:sp>
      <p:sp>
        <p:nvSpPr>
          <p:cNvPr id="8" name="Text Placeholder 7">
            <a:extLst>
              <a:ext uri="{FF2B5EF4-FFF2-40B4-BE49-F238E27FC236}">
                <a16:creationId xmlns:a16="http://schemas.microsoft.com/office/drawing/2014/main" id="{B8C9FF28-A023-A690-A3E6-AF83224C046C}"/>
              </a:ext>
            </a:extLst>
          </p:cNvPr>
          <p:cNvSpPr>
            <a:spLocks noGrp="1"/>
          </p:cNvSpPr>
          <p:nvPr>
            <p:ph type="body" sz="quarter" idx="64"/>
          </p:nvPr>
        </p:nvSpPr>
        <p:spPr>
          <a:xfrm>
            <a:off x="1704812" y="1567151"/>
            <a:ext cx="5238000" cy="1112520"/>
          </a:xfrm>
        </p:spPr>
        <p:txBody>
          <a:bodyPr/>
          <a:lstStyle/>
          <a:p>
            <a:pPr marL="0" indent="0">
              <a:buNone/>
            </a:pPr>
            <a:r>
              <a:rPr lang="en-US" sz="1400" b="1" dirty="0">
                <a:solidFill>
                  <a:srgbClr val="4763AE"/>
                </a:solidFill>
              </a:rPr>
              <a:t>Understand your income</a:t>
            </a:r>
          </a:p>
          <a:p>
            <a:pPr marL="0" indent="0">
              <a:buNone/>
            </a:pPr>
            <a:endParaRPr lang="en-US" sz="1400" b="1" dirty="0"/>
          </a:p>
          <a:p>
            <a:r>
              <a:rPr lang="en-US" dirty="0"/>
              <a:t>Know your take-home pay (after taxes and deductions)</a:t>
            </a:r>
          </a:p>
          <a:p>
            <a:r>
              <a:rPr lang="en-US" dirty="0"/>
              <a:t>Track all your income sources: salary, bonuses, side income</a:t>
            </a:r>
          </a:p>
          <a:p>
            <a:endParaRPr lang="en-US" dirty="0"/>
          </a:p>
          <a:p>
            <a:pPr marL="0" indent="0">
              <a:buNone/>
            </a:pPr>
            <a:r>
              <a:rPr lang="en-US" sz="1400" b="1" dirty="0">
                <a:solidFill>
                  <a:srgbClr val="4763AE"/>
                </a:solidFill>
              </a:rPr>
              <a:t>Follow the 50/30/20 rule</a:t>
            </a:r>
          </a:p>
          <a:p>
            <a:pPr marL="0" indent="0">
              <a:buNone/>
            </a:pPr>
            <a:endParaRPr lang="en-US" sz="1400" b="1" dirty="0"/>
          </a:p>
          <a:p>
            <a:r>
              <a:rPr lang="en-US" b="1" dirty="0"/>
              <a:t>50% Needs</a:t>
            </a:r>
            <a:r>
              <a:rPr lang="en-US" dirty="0"/>
              <a:t>: Rent, utilities, groceries, transportation, healthcare, childcare, basic personal and household care supplies</a:t>
            </a:r>
          </a:p>
          <a:p>
            <a:r>
              <a:rPr lang="en-US" b="1" dirty="0"/>
              <a:t>30% Wants</a:t>
            </a:r>
            <a:r>
              <a:rPr lang="en-US" dirty="0"/>
              <a:t>: Dining out, entertainment, holidays, shopping</a:t>
            </a:r>
          </a:p>
          <a:p>
            <a:r>
              <a:rPr lang="en-US" b="1" dirty="0"/>
              <a:t>20% Savings and Debt Repayment</a:t>
            </a:r>
            <a:r>
              <a:rPr lang="en-US" dirty="0"/>
              <a:t>:</a:t>
            </a:r>
          </a:p>
          <a:p>
            <a:pPr>
              <a:buFont typeface="Courier New" panose="02070309020205020404" pitchFamily="49" charset="0"/>
              <a:buChar char="o"/>
            </a:pPr>
            <a:r>
              <a:rPr lang="en-US" b="1" dirty="0"/>
              <a:t>Emergency fund</a:t>
            </a:r>
            <a:r>
              <a:rPr lang="en-US" dirty="0"/>
              <a:t>: Aim for  3 – 6 months of expenses to cover your Needs and Debt </a:t>
            </a:r>
            <a:r>
              <a:rPr lang="en-US" dirty="0" err="1"/>
              <a:t>Repyment</a:t>
            </a:r>
            <a:endParaRPr lang="en-US" dirty="0"/>
          </a:p>
          <a:p>
            <a:pPr>
              <a:buFont typeface="Courier New" panose="02070309020205020404" pitchFamily="49" charset="0"/>
              <a:buChar char="o"/>
            </a:pPr>
            <a:r>
              <a:rPr lang="en-US" b="1" dirty="0"/>
              <a:t>Retirement Savings</a:t>
            </a:r>
            <a:r>
              <a:rPr lang="en-US" dirty="0"/>
              <a:t>: contribute to an employer plan or start a private plan</a:t>
            </a:r>
          </a:p>
          <a:p>
            <a:pPr>
              <a:buFont typeface="Courier New" panose="02070309020205020404" pitchFamily="49" charset="0"/>
              <a:buChar char="o"/>
            </a:pPr>
            <a:r>
              <a:rPr lang="en-US" b="1" dirty="0"/>
              <a:t>Debt</a:t>
            </a:r>
            <a:r>
              <a:rPr lang="en-US" dirty="0"/>
              <a:t>: Pay down high-interest debt aggressively</a:t>
            </a:r>
          </a:p>
          <a:p>
            <a:pPr>
              <a:buFont typeface="Courier New" panose="02070309020205020404" pitchFamily="49" charset="0"/>
              <a:buChar char="o"/>
            </a:pPr>
            <a:endParaRPr lang="en-US" dirty="0"/>
          </a:p>
          <a:p>
            <a:pPr marL="0" indent="0">
              <a:buNone/>
            </a:pPr>
            <a:r>
              <a:rPr lang="en-US" sz="1400" b="1" dirty="0">
                <a:solidFill>
                  <a:srgbClr val="4763AE"/>
                </a:solidFill>
              </a:rPr>
              <a:t>Prioritise Retirement Early</a:t>
            </a:r>
          </a:p>
          <a:p>
            <a:pPr marL="0" indent="0">
              <a:buNone/>
            </a:pPr>
            <a:endParaRPr lang="en-US" sz="1400" b="1" dirty="0"/>
          </a:p>
          <a:p>
            <a:r>
              <a:rPr lang="en-US" b="1" dirty="0"/>
              <a:t>Start now</a:t>
            </a:r>
            <a:r>
              <a:rPr lang="en-US" dirty="0"/>
              <a:t>: Even small contributions grow with compound interest</a:t>
            </a:r>
          </a:p>
          <a:p>
            <a:r>
              <a:rPr lang="en-US" b="1" dirty="0"/>
              <a:t>Employer Match</a:t>
            </a:r>
            <a:r>
              <a:rPr lang="en-US" dirty="0"/>
              <a:t>: Always contribute to ensure you get the full employer match – it’s free money!</a:t>
            </a:r>
          </a:p>
          <a:p>
            <a:r>
              <a:rPr lang="en-US" b="1" dirty="0"/>
              <a:t>Target</a:t>
            </a:r>
            <a:r>
              <a:rPr lang="en-US" dirty="0"/>
              <a:t>: 10 – 15% of income towards retirement over time</a:t>
            </a:r>
          </a:p>
          <a:p>
            <a:endParaRPr lang="en-US" dirty="0"/>
          </a:p>
          <a:p>
            <a:pPr marL="0" indent="0">
              <a:buNone/>
            </a:pPr>
            <a:r>
              <a:rPr lang="en-US" sz="1400" b="1" dirty="0">
                <a:solidFill>
                  <a:srgbClr val="4763AE"/>
                </a:solidFill>
              </a:rPr>
              <a:t>Automate your Savings</a:t>
            </a:r>
          </a:p>
          <a:p>
            <a:pPr marL="0" indent="0">
              <a:buNone/>
            </a:pPr>
            <a:endParaRPr lang="en-US" sz="1400" b="1" dirty="0">
              <a:solidFill>
                <a:srgbClr val="4763AE"/>
              </a:solidFill>
            </a:endParaRPr>
          </a:p>
          <a:p>
            <a:r>
              <a:rPr lang="en-US" dirty="0"/>
              <a:t>Set up automatic transfers to your retirement accounts and Emergency fund</a:t>
            </a:r>
          </a:p>
          <a:p>
            <a:r>
              <a:rPr lang="en-US" dirty="0"/>
              <a:t>Treat savings like a bill you must pay</a:t>
            </a:r>
          </a:p>
          <a:p>
            <a:pPr marL="0" indent="0">
              <a:buNone/>
            </a:pPr>
            <a:endParaRPr lang="en-US" dirty="0"/>
          </a:p>
          <a:p>
            <a:pPr marL="0" indent="0">
              <a:buNone/>
            </a:pPr>
            <a:r>
              <a:rPr lang="en-US" sz="1400" b="1" dirty="0">
                <a:solidFill>
                  <a:srgbClr val="4763AE"/>
                </a:solidFill>
              </a:rPr>
              <a:t>Track and Adjust</a:t>
            </a:r>
          </a:p>
          <a:p>
            <a:pPr marL="0" indent="0">
              <a:buNone/>
            </a:pPr>
            <a:endParaRPr lang="en-US" sz="1400" b="1" dirty="0"/>
          </a:p>
          <a:p>
            <a:r>
              <a:rPr lang="en-US" dirty="0"/>
              <a:t>Use budget apps or spreadsheets to help you track and manage your spending</a:t>
            </a:r>
          </a:p>
          <a:p>
            <a:r>
              <a:rPr lang="en-US" dirty="0"/>
              <a:t>Review monthly: Ask yourself, are you meeting your saving goals? Can you cut back on wants to boost retirement contributions?</a:t>
            </a:r>
          </a:p>
          <a:p>
            <a:endParaRPr lang="en-US" b="1" dirty="0">
              <a:solidFill>
                <a:srgbClr val="4763AE"/>
              </a:solidFill>
            </a:endParaRPr>
          </a:p>
          <a:p>
            <a:pPr marL="0" indent="0">
              <a:buNone/>
            </a:pPr>
            <a:r>
              <a:rPr lang="en-US" sz="1400" b="1" dirty="0">
                <a:solidFill>
                  <a:srgbClr val="4763AE"/>
                </a:solidFill>
              </a:rPr>
              <a:t>Avoid Lifestyle Inflation</a:t>
            </a:r>
          </a:p>
          <a:p>
            <a:pPr marL="0" indent="0">
              <a:buNone/>
            </a:pPr>
            <a:endParaRPr lang="en-US" sz="1400" b="1" dirty="0">
              <a:solidFill>
                <a:srgbClr val="4763AE"/>
              </a:solidFill>
            </a:endParaRPr>
          </a:p>
          <a:p>
            <a:r>
              <a:rPr lang="en-US" dirty="0"/>
              <a:t>When you get a raise, increase savings, not just spending</a:t>
            </a:r>
          </a:p>
          <a:p>
            <a:r>
              <a:rPr lang="en-US" dirty="0"/>
              <a:t>Keep living costs stable as income grow</a:t>
            </a:r>
          </a:p>
          <a:p>
            <a:endParaRPr lang="en-US" dirty="0"/>
          </a:p>
        </p:txBody>
      </p:sp>
      <p:grpSp>
        <p:nvGrpSpPr>
          <p:cNvPr id="4" name="Graphic 2">
            <a:extLst>
              <a:ext uri="{FF2B5EF4-FFF2-40B4-BE49-F238E27FC236}">
                <a16:creationId xmlns:a16="http://schemas.microsoft.com/office/drawing/2014/main" id="{13359F55-090F-7CCC-F7F9-84C7B2E1B88C}"/>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AA695E91-BBCD-6C52-9E98-6C9B3A1C107F}"/>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23D4F903-64B8-C3DD-F90B-EB4BD166A4F2}"/>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330A2C70-5A8D-6486-4871-F39B0FB05960}"/>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A0942679-04F4-C786-8CDE-AD9F46499BA5}"/>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ADD3A704-B9A4-2A8B-2AA4-09EFB10B92D1}"/>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54FC5263-1223-7927-7367-EA420C275655}"/>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FE011F04-01C2-6543-7C57-BE8C71F2FEBD}"/>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E0B2ECD1-E33B-19DB-D7DD-C42E347CCD03}"/>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BBA0F797-C0B7-B397-2093-AD925D35AF62}"/>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E4862ECB-8B7C-5A35-AF35-654EA38E8B56}"/>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C9847D26-EC75-FEBF-29FC-1201EF6FE5EA}"/>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6A4E073A-6104-4D37-1277-60457EB8F1DC}"/>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D637AF66-6221-FD29-6482-C46BCFC97BE8}"/>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4FFD564D-C2B9-30D9-F8D3-7512FE68F204}"/>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56382F02-2AE6-C464-FB41-B4B1B3B963AE}"/>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F317AF10-1732-FD9C-D00B-2D463555936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50" name="Rounded Rectangle 49">
            <a:extLst>
              <a:ext uri="{FF2B5EF4-FFF2-40B4-BE49-F238E27FC236}">
                <a16:creationId xmlns:a16="http://schemas.microsoft.com/office/drawing/2014/main" id="{F387A9FB-2867-C94C-310A-0406A4F6C7C6}"/>
              </a:ext>
            </a:extLst>
          </p:cNvPr>
          <p:cNvSpPr/>
          <p:nvPr/>
        </p:nvSpPr>
        <p:spPr>
          <a:xfrm>
            <a:off x="1789814" y="9461794"/>
            <a:ext cx="5231219" cy="764822"/>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 Placeholder 7">
            <a:extLst>
              <a:ext uri="{FF2B5EF4-FFF2-40B4-BE49-F238E27FC236}">
                <a16:creationId xmlns:a16="http://schemas.microsoft.com/office/drawing/2014/main" id="{F8F37439-2D14-6FDC-CFCA-089DC6610B31}"/>
              </a:ext>
            </a:extLst>
          </p:cNvPr>
          <p:cNvSpPr txBox="1">
            <a:spLocks/>
          </p:cNvSpPr>
          <p:nvPr/>
        </p:nvSpPr>
        <p:spPr>
          <a:xfrm>
            <a:off x="1928207" y="9581952"/>
            <a:ext cx="3926183"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Click here to download your </a:t>
            </a:r>
            <a:r>
              <a:rPr lang="en-US" dirty="0" err="1"/>
              <a:t>FemPower</a:t>
            </a:r>
            <a:r>
              <a:rPr lang="en-US" dirty="0"/>
              <a:t> in Finance monthly budget planner from our Module 1 Resource pack</a:t>
            </a:r>
            <a:r>
              <a:rPr lang="en-US" dirty="0">
                <a:highlight>
                  <a:srgbClr val="FFFF00"/>
                </a:highlight>
              </a:rPr>
              <a:t>  </a:t>
            </a:r>
          </a:p>
          <a:p>
            <a:pPr marL="0" indent="0">
              <a:buNone/>
            </a:pPr>
            <a:endParaRPr lang="en-US" dirty="0"/>
          </a:p>
        </p:txBody>
      </p:sp>
      <p:sp>
        <p:nvSpPr>
          <p:cNvPr id="68" name="Rounded Rectangle 67">
            <a:extLst>
              <a:ext uri="{FF2B5EF4-FFF2-40B4-BE49-F238E27FC236}">
                <a16:creationId xmlns:a16="http://schemas.microsoft.com/office/drawing/2014/main" id="{BB08129B-AAF8-40A3-4732-844996CEF673}"/>
              </a:ext>
            </a:extLst>
          </p:cNvPr>
          <p:cNvSpPr/>
          <p:nvPr/>
        </p:nvSpPr>
        <p:spPr>
          <a:xfrm>
            <a:off x="1789814" y="7691491"/>
            <a:ext cx="5231219" cy="1368512"/>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Text Placeholder 7">
            <a:extLst>
              <a:ext uri="{FF2B5EF4-FFF2-40B4-BE49-F238E27FC236}">
                <a16:creationId xmlns:a16="http://schemas.microsoft.com/office/drawing/2014/main" id="{1B3B3336-6501-E473-46AA-C431ABCCC518}"/>
              </a:ext>
            </a:extLst>
          </p:cNvPr>
          <p:cNvSpPr txBox="1">
            <a:spLocks/>
          </p:cNvSpPr>
          <p:nvPr/>
        </p:nvSpPr>
        <p:spPr>
          <a:xfrm>
            <a:off x="1928207" y="7809080"/>
            <a:ext cx="4670670"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228600" indent="-228600">
              <a:lnSpc>
                <a:spcPct val="150000"/>
              </a:lnSpc>
              <a:buAutoNum type="arabicPeriod"/>
            </a:pPr>
            <a:r>
              <a:rPr lang="en-US" dirty="0"/>
              <a:t>Start Small, stay consistent</a:t>
            </a:r>
          </a:p>
          <a:p>
            <a:pPr marL="228600" indent="-228600">
              <a:lnSpc>
                <a:spcPct val="150000"/>
              </a:lnSpc>
              <a:buAutoNum type="arabicPeriod"/>
            </a:pPr>
            <a:r>
              <a:rPr lang="en-US" dirty="0"/>
              <a:t>Retirement planning is a long game – your future self will thank you</a:t>
            </a:r>
          </a:p>
          <a:p>
            <a:pPr marL="228600" indent="-228600">
              <a:lnSpc>
                <a:spcPct val="150000"/>
              </a:lnSpc>
              <a:buAutoNum type="arabicPeriod"/>
            </a:pPr>
            <a:r>
              <a:rPr lang="en-US" dirty="0"/>
              <a:t>Budgeting = freedom + security </a:t>
            </a:r>
          </a:p>
          <a:p>
            <a:pPr marL="0" indent="0">
              <a:lnSpc>
                <a:spcPct val="150000"/>
              </a:lnSpc>
              <a:buNone/>
            </a:pPr>
            <a:endParaRPr lang="en-US" dirty="0"/>
          </a:p>
        </p:txBody>
      </p:sp>
      <p:grpSp>
        <p:nvGrpSpPr>
          <p:cNvPr id="51" name="Group 50">
            <a:extLst>
              <a:ext uri="{FF2B5EF4-FFF2-40B4-BE49-F238E27FC236}">
                <a16:creationId xmlns:a16="http://schemas.microsoft.com/office/drawing/2014/main" id="{3544C8D0-F0BB-E929-3AD3-3A96C130713A}"/>
              </a:ext>
            </a:extLst>
          </p:cNvPr>
          <p:cNvGrpSpPr/>
          <p:nvPr/>
        </p:nvGrpSpPr>
        <p:grpSpPr>
          <a:xfrm>
            <a:off x="1813110" y="9175552"/>
            <a:ext cx="2003107" cy="406400"/>
            <a:chOff x="1997756" y="3611831"/>
            <a:chExt cx="1853858" cy="406400"/>
          </a:xfrm>
        </p:grpSpPr>
        <p:grpSp>
          <p:nvGrpSpPr>
            <p:cNvPr id="70" name="Group 69">
              <a:extLst>
                <a:ext uri="{FF2B5EF4-FFF2-40B4-BE49-F238E27FC236}">
                  <a16:creationId xmlns:a16="http://schemas.microsoft.com/office/drawing/2014/main" id="{F32BC79A-31CB-0FB3-95D7-4B706D7F0F1E}"/>
                </a:ext>
              </a:extLst>
            </p:cNvPr>
            <p:cNvGrpSpPr/>
            <p:nvPr/>
          </p:nvGrpSpPr>
          <p:grpSpPr>
            <a:xfrm>
              <a:off x="1997756" y="3611831"/>
              <a:ext cx="1853858" cy="406400"/>
              <a:chOff x="1590175" y="6032510"/>
              <a:chExt cx="1853858" cy="406400"/>
            </a:xfrm>
          </p:grpSpPr>
          <p:sp>
            <p:nvSpPr>
              <p:cNvPr id="71" name="Rectangle 70">
                <a:extLst>
                  <a:ext uri="{FF2B5EF4-FFF2-40B4-BE49-F238E27FC236}">
                    <a16:creationId xmlns:a16="http://schemas.microsoft.com/office/drawing/2014/main" id="{B5424920-EDFE-714A-18B5-2FEAB92AC948}"/>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a:extLst>
                  <a:ext uri="{FF2B5EF4-FFF2-40B4-BE49-F238E27FC236}">
                    <a16:creationId xmlns:a16="http://schemas.microsoft.com/office/drawing/2014/main" id="{8562C2FF-C227-40B8-79F5-5B88820EA547}"/>
                  </a:ext>
                </a:extLst>
              </p:cNvPr>
              <p:cNvSpPr/>
              <p:nvPr/>
            </p:nvSpPr>
            <p:spPr>
              <a:xfrm>
                <a:off x="1784139" y="6092546"/>
                <a:ext cx="1085118" cy="262483"/>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Text Placeholder 122">
                <a:extLst>
                  <a:ext uri="{FF2B5EF4-FFF2-40B4-BE49-F238E27FC236}">
                    <a16:creationId xmlns:a16="http://schemas.microsoft.com/office/drawing/2014/main" id="{AAA8CF4B-BD2E-D66A-3BCA-D3685F7C511E}"/>
                  </a:ext>
                </a:extLst>
              </p:cNvPr>
              <p:cNvSpPr txBox="1">
                <a:spLocks/>
              </p:cNvSpPr>
              <p:nvPr/>
            </p:nvSpPr>
            <p:spPr>
              <a:xfrm>
                <a:off x="1981385" y="6096239"/>
                <a:ext cx="1462648" cy="28632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Download</a:t>
                </a:r>
              </a:p>
            </p:txBody>
          </p:sp>
          <p:sp>
            <p:nvSpPr>
              <p:cNvPr id="74" name="Oval 73">
                <a:extLst>
                  <a:ext uri="{FF2B5EF4-FFF2-40B4-BE49-F238E27FC236}">
                    <a16:creationId xmlns:a16="http://schemas.microsoft.com/office/drawing/2014/main" id="{2D06E1E7-1167-46CA-277E-1226A041A871}"/>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Freeform 76">
                <a:extLst>
                  <a:ext uri="{FF2B5EF4-FFF2-40B4-BE49-F238E27FC236}">
                    <a16:creationId xmlns:a16="http://schemas.microsoft.com/office/drawing/2014/main" id="{E3888B8A-D9A7-2A95-18F2-DAE0D3064C8B}"/>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41" name="Group 40">
              <a:extLst>
                <a:ext uri="{FF2B5EF4-FFF2-40B4-BE49-F238E27FC236}">
                  <a16:creationId xmlns:a16="http://schemas.microsoft.com/office/drawing/2014/main" id="{0E09318D-271E-587F-4D40-ECA308FF037F}"/>
                </a:ext>
              </a:extLst>
            </p:cNvPr>
            <p:cNvGrpSpPr/>
            <p:nvPr/>
          </p:nvGrpSpPr>
          <p:grpSpPr>
            <a:xfrm>
              <a:off x="2082840" y="3699396"/>
              <a:ext cx="249276" cy="237604"/>
              <a:chOff x="8687174" y="1568164"/>
              <a:chExt cx="1195477" cy="1139501"/>
            </a:xfrm>
            <a:solidFill>
              <a:schemeClr val="bg1"/>
            </a:solidFill>
          </p:grpSpPr>
          <p:grpSp>
            <p:nvGrpSpPr>
              <p:cNvPr id="42" name="Graphic 37">
                <a:extLst>
                  <a:ext uri="{FF2B5EF4-FFF2-40B4-BE49-F238E27FC236}">
                    <a16:creationId xmlns:a16="http://schemas.microsoft.com/office/drawing/2014/main" id="{85222358-32B4-DD5C-E20D-2DA4E5618713}"/>
                  </a:ext>
                </a:extLst>
              </p:cNvPr>
              <p:cNvGrpSpPr/>
              <p:nvPr/>
            </p:nvGrpSpPr>
            <p:grpSpPr>
              <a:xfrm>
                <a:off x="9122006" y="1798742"/>
                <a:ext cx="652378" cy="709850"/>
                <a:chOff x="4172018" y="1336363"/>
                <a:chExt cx="742283" cy="807675"/>
              </a:xfrm>
              <a:grpFill/>
            </p:grpSpPr>
            <p:sp>
              <p:nvSpPr>
                <p:cNvPr id="44" name="Freeform 43">
                  <a:extLst>
                    <a:ext uri="{FF2B5EF4-FFF2-40B4-BE49-F238E27FC236}">
                      <a16:creationId xmlns:a16="http://schemas.microsoft.com/office/drawing/2014/main" id="{EDD88BE9-CAE4-F5C1-C8B6-0708083DE995}"/>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45" name="Freeform 44">
                  <a:extLst>
                    <a:ext uri="{FF2B5EF4-FFF2-40B4-BE49-F238E27FC236}">
                      <a16:creationId xmlns:a16="http://schemas.microsoft.com/office/drawing/2014/main" id="{4F2D6845-C3BD-CBC6-F3A1-49DED0787234}"/>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46" name="Freeform 45">
                  <a:extLst>
                    <a:ext uri="{FF2B5EF4-FFF2-40B4-BE49-F238E27FC236}">
                      <a16:creationId xmlns:a16="http://schemas.microsoft.com/office/drawing/2014/main" id="{8D2B1CEB-BD46-8229-CEFF-5598CE206416}"/>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47" name="Freeform 46">
                  <a:extLst>
                    <a:ext uri="{FF2B5EF4-FFF2-40B4-BE49-F238E27FC236}">
                      <a16:creationId xmlns:a16="http://schemas.microsoft.com/office/drawing/2014/main" id="{B80F1CE5-97C9-C470-8132-8338944664EC}"/>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43" name="Oval Callout 42">
                <a:extLst>
                  <a:ext uri="{FF2B5EF4-FFF2-40B4-BE49-F238E27FC236}">
                    <a16:creationId xmlns:a16="http://schemas.microsoft.com/office/drawing/2014/main" id="{6A4077E5-A680-10CF-4ED7-1123FEE685C8}"/>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75" name="Group 74">
            <a:extLst>
              <a:ext uri="{FF2B5EF4-FFF2-40B4-BE49-F238E27FC236}">
                <a16:creationId xmlns:a16="http://schemas.microsoft.com/office/drawing/2014/main" id="{E24F3D7E-18D0-2673-2BD5-03EEBCB4F9E3}"/>
              </a:ext>
            </a:extLst>
          </p:cNvPr>
          <p:cNvGrpSpPr/>
          <p:nvPr/>
        </p:nvGrpSpPr>
        <p:grpSpPr>
          <a:xfrm>
            <a:off x="1890388" y="7475067"/>
            <a:ext cx="2482610" cy="406400"/>
            <a:chOff x="1972947" y="5649738"/>
            <a:chExt cx="1790957" cy="406400"/>
          </a:xfrm>
        </p:grpSpPr>
        <p:sp>
          <p:nvSpPr>
            <p:cNvPr id="52" name="Rectangle 51">
              <a:extLst>
                <a:ext uri="{FF2B5EF4-FFF2-40B4-BE49-F238E27FC236}">
                  <a16:creationId xmlns:a16="http://schemas.microsoft.com/office/drawing/2014/main" id="{91FF5E90-58EF-40A7-66B5-4805C472AF25}"/>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930DC99E-8C42-06B6-1D0B-CE5EA1BF889A}"/>
                </a:ext>
              </a:extLst>
            </p:cNvPr>
            <p:cNvSpPr/>
            <p:nvPr/>
          </p:nvSpPr>
          <p:spPr>
            <a:xfrm>
              <a:off x="2166912" y="5709774"/>
              <a:ext cx="1105678"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ext Placeholder 122">
              <a:extLst>
                <a:ext uri="{FF2B5EF4-FFF2-40B4-BE49-F238E27FC236}">
                  <a16:creationId xmlns:a16="http://schemas.microsoft.com/office/drawing/2014/main" id="{0D266862-D8EC-1B28-EBFA-28A58CD70B7A}"/>
                </a:ext>
              </a:extLst>
            </p:cNvPr>
            <p:cNvSpPr txBox="1">
              <a:spLocks/>
            </p:cNvSpPr>
            <p:nvPr/>
          </p:nvSpPr>
          <p:spPr>
            <a:xfrm>
              <a:off x="2364155" y="5713468"/>
              <a:ext cx="1399749" cy="24331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Key Takeaways</a:t>
              </a:r>
            </a:p>
          </p:txBody>
        </p:sp>
        <p:sp>
          <p:nvSpPr>
            <p:cNvPr id="55" name="Oval 54">
              <a:extLst>
                <a:ext uri="{FF2B5EF4-FFF2-40B4-BE49-F238E27FC236}">
                  <a16:creationId xmlns:a16="http://schemas.microsoft.com/office/drawing/2014/main" id="{942CA58D-DCDB-A54C-3498-231BAE4615B8}"/>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6" name="Graphic 37">
              <a:extLst>
                <a:ext uri="{FF2B5EF4-FFF2-40B4-BE49-F238E27FC236}">
                  <a16:creationId xmlns:a16="http://schemas.microsoft.com/office/drawing/2014/main" id="{40B70F09-5F1E-151C-6A51-DD62D25449B5}"/>
                </a:ext>
              </a:extLst>
            </p:cNvPr>
            <p:cNvGrpSpPr/>
            <p:nvPr/>
          </p:nvGrpSpPr>
          <p:grpSpPr>
            <a:xfrm>
              <a:off x="2064622" y="5732952"/>
              <a:ext cx="229999" cy="229698"/>
              <a:chOff x="5737725" y="2862443"/>
              <a:chExt cx="1034323" cy="1032970"/>
            </a:xfrm>
            <a:solidFill>
              <a:schemeClr val="bg1"/>
            </a:solidFill>
          </p:grpSpPr>
          <p:sp>
            <p:nvSpPr>
              <p:cNvPr id="57" name="Freeform 56">
                <a:extLst>
                  <a:ext uri="{FF2B5EF4-FFF2-40B4-BE49-F238E27FC236}">
                    <a16:creationId xmlns:a16="http://schemas.microsoft.com/office/drawing/2014/main" id="{B087DCAD-8FCF-2D41-1380-C181F6B176F2}"/>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58" name="Freeform 57">
                <a:extLst>
                  <a:ext uri="{FF2B5EF4-FFF2-40B4-BE49-F238E27FC236}">
                    <a16:creationId xmlns:a16="http://schemas.microsoft.com/office/drawing/2014/main" id="{C1E54A1D-9D0F-CC07-902D-85791FCCF32A}"/>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59" name="Freeform 58">
                <a:extLst>
                  <a:ext uri="{FF2B5EF4-FFF2-40B4-BE49-F238E27FC236}">
                    <a16:creationId xmlns:a16="http://schemas.microsoft.com/office/drawing/2014/main" id="{1D277738-E982-EA1C-C267-41DC51FF74D6}"/>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60" name="Freeform 59">
                <a:extLst>
                  <a:ext uri="{FF2B5EF4-FFF2-40B4-BE49-F238E27FC236}">
                    <a16:creationId xmlns:a16="http://schemas.microsoft.com/office/drawing/2014/main" id="{49D852EA-936D-2EF5-4CE8-C2815629B64A}"/>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61" name="Freeform 60">
                <a:extLst>
                  <a:ext uri="{FF2B5EF4-FFF2-40B4-BE49-F238E27FC236}">
                    <a16:creationId xmlns:a16="http://schemas.microsoft.com/office/drawing/2014/main" id="{12C16038-56C2-413A-2698-1BB10784C9C9}"/>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3080624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A85CD-A546-3EF2-8D15-0F994BDDC77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AF4E1F6-8261-4111-9520-224245E84BC0}"/>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741A3B27-824A-A310-24C8-CD14F08AC2D0}"/>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192233DA-363C-4F97-E3BE-5693EA77C9AA}"/>
              </a:ext>
            </a:extLst>
          </p:cNvPr>
          <p:cNvSpPr>
            <a:spLocks noGrp="1"/>
          </p:cNvSpPr>
          <p:nvPr>
            <p:ph type="body" sz="quarter" idx="61"/>
          </p:nvPr>
        </p:nvSpPr>
        <p:spPr/>
        <p:txBody>
          <a:bodyPr/>
          <a:lstStyle/>
          <a:p>
            <a:r>
              <a:rPr lang="en-US" dirty="0"/>
              <a:t>Matching Goals to Tools</a:t>
            </a:r>
          </a:p>
        </p:txBody>
      </p:sp>
      <p:sp>
        <p:nvSpPr>
          <p:cNvPr id="8" name="Text Placeholder 7">
            <a:extLst>
              <a:ext uri="{FF2B5EF4-FFF2-40B4-BE49-F238E27FC236}">
                <a16:creationId xmlns:a16="http://schemas.microsoft.com/office/drawing/2014/main" id="{B26D3150-06B1-EB2A-7371-73D6504B548D}"/>
              </a:ext>
            </a:extLst>
          </p:cNvPr>
          <p:cNvSpPr>
            <a:spLocks noGrp="1"/>
          </p:cNvSpPr>
          <p:nvPr>
            <p:ph type="body" sz="quarter" idx="64"/>
          </p:nvPr>
        </p:nvSpPr>
        <p:spPr>
          <a:xfrm>
            <a:off x="1158122" y="1466498"/>
            <a:ext cx="3630753" cy="9225312"/>
          </a:xfrm>
        </p:spPr>
        <p:txBody>
          <a:bodyPr/>
          <a:lstStyle/>
          <a:p>
            <a:pPr marL="0" indent="0">
              <a:buNone/>
            </a:pPr>
            <a:r>
              <a:rPr lang="en-US" sz="1400" b="1" dirty="0">
                <a:solidFill>
                  <a:srgbClr val="4763AE"/>
                </a:solidFill>
              </a:rPr>
              <a:t>Pension Plans, Savings Accounts, Employer Contributions</a:t>
            </a:r>
          </a:p>
          <a:p>
            <a:pPr marL="0" indent="0">
              <a:buNone/>
            </a:pPr>
            <a:endParaRPr lang="en-US" sz="1400" b="1" dirty="0"/>
          </a:p>
          <a:p>
            <a:pPr marL="0" indent="0">
              <a:buNone/>
            </a:pPr>
            <a:r>
              <a:rPr lang="en-IE" dirty="0"/>
              <a:t>Your financial goals, short-term, medium-term, and long-term, require different saving strategies. Using the right tool ensures your money grows efficiently and remains accessible when needed.</a:t>
            </a:r>
          </a:p>
          <a:p>
            <a:pPr marL="0" indent="0">
              <a:buNone/>
            </a:pPr>
            <a:endParaRPr lang="en-IE" dirty="0"/>
          </a:p>
          <a:p>
            <a:pPr marL="228600" indent="-228600">
              <a:lnSpc>
                <a:spcPct val="107000"/>
              </a:lnSpc>
              <a:spcAft>
                <a:spcPts val="800"/>
              </a:spcAft>
              <a:buAutoNum type="arabicPeriod"/>
            </a:pPr>
            <a:r>
              <a:rPr lang="en-IE" sz="1200" b="1" kern="100" dirty="0">
                <a:solidFill>
                  <a:srgbClr val="D38CBC"/>
                </a:solidFill>
                <a:effectLst/>
                <a:latin typeface="Calibri" panose="020F0502020204030204" pitchFamily="34" charset="0"/>
                <a:ea typeface="Calibri" panose="020F0502020204030204" pitchFamily="34" charset="0"/>
                <a:cs typeface="Times New Roman" panose="02020603050405020304" pitchFamily="18" charset="0"/>
              </a:rPr>
              <a:t>Long-Term Goal: Retirement</a:t>
            </a:r>
          </a:p>
          <a:p>
            <a:pPr marL="0" indent="0">
              <a:lnSpc>
                <a:spcPct val="107000"/>
              </a:lnSpc>
              <a:spcAft>
                <a:spcPts val="800"/>
              </a:spcAft>
              <a:buNone/>
            </a:pPr>
            <a:r>
              <a:rPr lang="en-IE" sz="1100" b="1" kern="100" dirty="0">
                <a:effectLst/>
                <a:latin typeface="Calibri" panose="020F0502020204030204" pitchFamily="34" charset="0"/>
                <a:ea typeface="Calibri" panose="020F0502020204030204" pitchFamily="34" charset="0"/>
                <a:cs typeface="Times New Roman" panose="02020603050405020304" pitchFamily="18" charset="0"/>
              </a:rPr>
              <a:t>Tool: Pension Plans</a:t>
            </a:r>
            <a:br>
              <a:rPr lang="en-IE" kern="100" dirty="0">
                <a:solidFill>
                  <a:srgbClr val="011E3B"/>
                </a:solidFill>
                <a:ea typeface="Calibri" panose="020F0502020204030204" pitchFamily="34" charset="0"/>
                <a:cs typeface="Times New Roman" panose="02020603050405020304" pitchFamily="18" charset="0"/>
              </a:rPr>
            </a:br>
            <a:r>
              <a:rPr lang="en-IE" sz="1100"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What they are:</a:t>
            </a:r>
            <a:r>
              <a:rPr lang="en-IE" sz="1100"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Tax-advantaged accounts designed for retirement (e.g., workplace pension, personal pension).</a:t>
            </a:r>
            <a:br>
              <a:rPr lang="en-IE" sz="1100"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br>
            <a:r>
              <a:rPr lang="en-IE" sz="1100"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Why they matter:</a:t>
            </a:r>
            <a:r>
              <a:rPr lang="en-IE" sz="1100"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Contributions grow tax-free, and many employers match your contributions.</a:t>
            </a:r>
            <a:br>
              <a:rPr lang="en-IE" sz="1100"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br>
            <a:r>
              <a:rPr lang="en-IE" sz="1100"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Action:</a:t>
            </a:r>
            <a:r>
              <a:rPr lang="en-IE" sz="1100"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Contribute enough to get the </a:t>
            </a:r>
            <a:r>
              <a:rPr lang="en-IE" sz="1100"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full employer match</a:t>
            </a:r>
            <a:r>
              <a:rPr lang="en-IE" sz="1100" b="1" kern="100" dirty="0">
                <a:solidFill>
                  <a:srgbClr val="1E2879"/>
                </a:solidFill>
                <a:latin typeface="Calibri" panose="020F0502020204030204" pitchFamily="34" charset="0"/>
                <a:ea typeface="Calibri" panose="020F0502020204030204" pitchFamily="34" charset="0"/>
                <a:cs typeface="Times New Roman" panose="02020603050405020304" pitchFamily="18" charset="0"/>
              </a:rPr>
              <a:t>; </a:t>
            </a:r>
            <a:r>
              <a:rPr lang="en-IE" sz="1100"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it’s free money. Aim for </a:t>
            </a:r>
            <a:r>
              <a:rPr lang="en-IE" sz="1100"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10–15% of income</a:t>
            </a:r>
            <a:r>
              <a:rPr lang="en-IE" sz="1100"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over time.</a:t>
            </a:r>
          </a:p>
          <a:p>
            <a:pPr>
              <a:lnSpc>
                <a:spcPct val="107000"/>
              </a:lnSpc>
              <a:spcAft>
                <a:spcPts val="800"/>
              </a:spcAft>
              <a:buNone/>
            </a:pPr>
            <a:r>
              <a:rPr lang="en-IE" sz="1200" b="1" kern="100" dirty="0">
                <a:solidFill>
                  <a:srgbClr val="D38CBC"/>
                </a:solidFill>
                <a:effectLst/>
                <a:latin typeface="Calibri" panose="020F0502020204030204" pitchFamily="34" charset="0"/>
                <a:ea typeface="Calibri" panose="020F0502020204030204" pitchFamily="34" charset="0"/>
                <a:cs typeface="Times New Roman" panose="02020603050405020304" pitchFamily="18" charset="0"/>
              </a:rPr>
              <a:t>2. Medium-Term Goals: Buying a Home, Career Break</a:t>
            </a:r>
            <a:endParaRPr lang="en-IE" sz="1200" kern="100" dirty="0">
              <a:solidFill>
                <a:srgbClr val="D38CBC"/>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SzPts val="1000"/>
              <a:buNone/>
              <a:tabLst>
                <a:tab pos="457200" algn="l"/>
              </a:tabLst>
            </a:pPr>
            <a:r>
              <a:rPr lang="en-IE" sz="1100" b="1" kern="100" dirty="0">
                <a:effectLst/>
                <a:latin typeface="Calibri" panose="020F0502020204030204" pitchFamily="34" charset="0"/>
                <a:ea typeface="Calibri" panose="020F0502020204030204" pitchFamily="34" charset="0"/>
                <a:cs typeface="Times New Roman" panose="02020603050405020304" pitchFamily="18" charset="0"/>
              </a:rPr>
              <a:t>Tool: Savings Accounts</a:t>
            </a:r>
            <a:br>
              <a:rPr lang="en-IE" kern="100" dirty="0">
                <a:solidFill>
                  <a:srgbClr val="011E3B"/>
                </a:solidFill>
                <a:ea typeface="Calibri" panose="020F0502020204030204" pitchFamily="34" charset="0"/>
                <a:cs typeface="Times New Roman" panose="02020603050405020304" pitchFamily="18" charset="0"/>
              </a:rPr>
            </a:br>
            <a:r>
              <a:rPr lang="en-IE" sz="1100"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What they are:</a:t>
            </a:r>
            <a:r>
              <a:rPr lang="en-IE" sz="1100"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Accessible accounts for goals within 3–7 years.</a:t>
            </a:r>
            <a:br>
              <a:rPr lang="en-IE" sz="1100"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br>
            <a:r>
              <a:rPr lang="en-IE" sz="1100"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Why they matter:</a:t>
            </a:r>
            <a:r>
              <a:rPr lang="en-IE" sz="1100"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Liquidity and safety, consider </a:t>
            </a:r>
            <a:r>
              <a:rPr lang="en-IE" sz="1100"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high-interest savings accounts</a:t>
            </a:r>
            <a:r>
              <a:rPr lang="en-IE" sz="1100"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or </a:t>
            </a:r>
            <a:r>
              <a:rPr lang="en-IE" sz="1100"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fixed-term deposits</a:t>
            </a:r>
            <a:r>
              <a:rPr lang="en-IE" sz="1100"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for better returns.</a:t>
            </a:r>
            <a:br>
              <a:rPr lang="en-IE" sz="1100"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br>
            <a:r>
              <a:rPr lang="en-IE" sz="1100"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Action:</a:t>
            </a:r>
            <a:r>
              <a:rPr lang="en-IE" sz="1100"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Automate monthly transfers. Keep these funds separate from your retirement savings.</a:t>
            </a:r>
            <a:endParaRPr lang="en-IE" sz="1200" kern="100" dirty="0">
              <a:solidFill>
                <a:srgbClr val="D38CBC"/>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IE" sz="1200" b="1" kern="100" dirty="0">
                <a:solidFill>
                  <a:srgbClr val="D38CBC"/>
                </a:solidFill>
                <a:effectLst/>
                <a:latin typeface="Calibri" panose="020F0502020204030204" pitchFamily="34" charset="0"/>
                <a:ea typeface="Calibri" panose="020F0502020204030204" pitchFamily="34" charset="0"/>
                <a:cs typeface="Times New Roman" panose="02020603050405020304" pitchFamily="18" charset="0"/>
              </a:rPr>
              <a:t>3. Short-Term Goals: Emergency Fund</a:t>
            </a:r>
            <a:endParaRPr lang="en-IE" sz="1200" kern="100" dirty="0">
              <a:solidFill>
                <a:srgbClr val="D38CBC"/>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SzPts val="1000"/>
              <a:buNone/>
              <a:tabLst>
                <a:tab pos="457200" algn="l"/>
              </a:tabLst>
            </a:pPr>
            <a:r>
              <a:rPr lang="en-IE" sz="1100" b="1" kern="100" dirty="0">
                <a:effectLst/>
                <a:latin typeface="Calibri" panose="020F0502020204030204" pitchFamily="34" charset="0"/>
                <a:ea typeface="Calibri" panose="020F0502020204030204" pitchFamily="34" charset="0"/>
                <a:cs typeface="Times New Roman" panose="02020603050405020304" pitchFamily="18" charset="0"/>
              </a:rPr>
              <a:t>Tool: Instant-Access Savings</a:t>
            </a:r>
            <a:br>
              <a:rPr lang="en-IE" kern="100" dirty="0">
                <a:solidFill>
                  <a:srgbClr val="011E3B"/>
                </a:solidFill>
                <a:ea typeface="Calibri" panose="020F0502020204030204" pitchFamily="34" charset="0"/>
                <a:cs typeface="Times New Roman" panose="02020603050405020304" pitchFamily="18" charset="0"/>
              </a:rPr>
            </a:br>
            <a:r>
              <a:rPr lang="en-IE" sz="1100"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What they are:</a:t>
            </a:r>
            <a:r>
              <a:rPr lang="en-IE" sz="1100"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Accounts you can access immediately for unexpected expenses.</a:t>
            </a:r>
            <a:br>
              <a:rPr lang="en-IE" sz="1100"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br>
            <a:r>
              <a:rPr lang="en-IE" sz="1100"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Why they matter:</a:t>
            </a:r>
            <a:r>
              <a:rPr lang="en-IE" sz="1100"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Prevents dipping into retirement savings or using credit cards.</a:t>
            </a:r>
            <a:br>
              <a:rPr lang="en-IE" sz="1100"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br>
            <a:r>
              <a:rPr lang="en-IE" sz="1100"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Action:</a:t>
            </a:r>
            <a:r>
              <a:rPr lang="en-IE" sz="1100"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Build </a:t>
            </a:r>
            <a:r>
              <a:rPr lang="en-IE" sz="1100"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3–6 months of living expenses</a:t>
            </a:r>
            <a:r>
              <a:rPr lang="en-IE" sz="1100"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before increasing retirement contributions aggressively.</a:t>
            </a:r>
          </a:p>
          <a:p>
            <a:pPr>
              <a:lnSpc>
                <a:spcPct val="107000"/>
              </a:lnSpc>
              <a:spcAft>
                <a:spcPts val="800"/>
              </a:spcAft>
              <a:buNone/>
            </a:pPr>
            <a:r>
              <a:rPr lang="en-IE" sz="1200" b="1" kern="100" dirty="0">
                <a:solidFill>
                  <a:srgbClr val="D38CBC"/>
                </a:solidFill>
                <a:effectLst/>
                <a:latin typeface="Calibri" panose="020F0502020204030204" pitchFamily="34" charset="0"/>
                <a:ea typeface="Calibri" panose="020F0502020204030204" pitchFamily="34" charset="0"/>
                <a:cs typeface="Times New Roman" panose="02020603050405020304" pitchFamily="18" charset="0"/>
              </a:rPr>
              <a:t>4. Employer Contributions: Your Secret Weapon</a:t>
            </a:r>
            <a:endParaRPr lang="en-IE" sz="1200" kern="100" dirty="0">
              <a:solidFill>
                <a:srgbClr val="D38CBC"/>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SzPts val="1000"/>
              <a:buNone/>
              <a:tabLst>
                <a:tab pos="457200" algn="l"/>
              </a:tabLst>
            </a:pPr>
            <a:r>
              <a:rPr lang="en-IE" sz="1100" kern="100" dirty="0">
                <a:effectLst/>
                <a:latin typeface="Calibri" panose="020F0502020204030204" pitchFamily="34" charset="0"/>
                <a:ea typeface="Calibri" panose="020F0502020204030204" pitchFamily="34" charset="0"/>
                <a:cs typeface="Times New Roman" panose="02020603050405020304" pitchFamily="18" charset="0"/>
              </a:rPr>
              <a:t>Many European employers offer </a:t>
            </a:r>
            <a:r>
              <a:rPr lang="en-IE" sz="1100" b="1" kern="100" dirty="0">
                <a:effectLst/>
                <a:latin typeface="Calibri" panose="020F0502020204030204" pitchFamily="34" charset="0"/>
                <a:ea typeface="Calibri" panose="020F0502020204030204" pitchFamily="34" charset="0"/>
                <a:cs typeface="Times New Roman" panose="02020603050405020304" pitchFamily="18" charset="0"/>
              </a:rPr>
              <a:t>pension matching</a:t>
            </a:r>
            <a:r>
              <a:rPr lang="en-IE" sz="1100" kern="100" dirty="0">
                <a:effectLst/>
                <a:latin typeface="Calibri" panose="020F0502020204030204" pitchFamily="34" charset="0"/>
                <a:ea typeface="Calibri" panose="020F0502020204030204" pitchFamily="34" charset="0"/>
                <a:cs typeface="Times New Roman" panose="02020603050405020304" pitchFamily="18" charset="0"/>
              </a:rPr>
              <a:t> or </a:t>
            </a:r>
            <a:r>
              <a:rPr lang="en-IE" sz="1100" b="1" kern="100" dirty="0">
                <a:effectLst/>
                <a:latin typeface="Calibri" panose="020F0502020204030204" pitchFamily="34" charset="0"/>
                <a:ea typeface="Calibri" panose="020F0502020204030204" pitchFamily="34" charset="0"/>
                <a:cs typeface="Times New Roman" panose="02020603050405020304" pitchFamily="18" charset="0"/>
              </a:rPr>
              <a:t>additional benefits</a:t>
            </a:r>
            <a:r>
              <a:rPr lang="en-IE" sz="1100" kern="100" dirty="0">
                <a:effectLst/>
                <a:latin typeface="Calibri" panose="020F0502020204030204" pitchFamily="34" charset="0"/>
                <a:ea typeface="Calibri" panose="020F0502020204030204" pitchFamily="34" charset="0"/>
                <a:cs typeface="Times New Roman" panose="02020603050405020304" pitchFamily="18" charset="0"/>
              </a:rPr>
              <a:t>.</a:t>
            </a:r>
          </a:p>
          <a:p>
            <a:pPr marL="0" lvl="0" indent="0">
              <a:lnSpc>
                <a:spcPct val="107000"/>
              </a:lnSpc>
              <a:spcAft>
                <a:spcPts val="800"/>
              </a:spcAft>
              <a:buSzPts val="1000"/>
              <a:buNone/>
              <a:tabLst>
                <a:tab pos="457200" algn="l"/>
              </a:tabLst>
            </a:pPr>
            <a:r>
              <a:rPr lang="en-IE" sz="1100" b="1" kern="100" dirty="0">
                <a:effectLst/>
                <a:latin typeface="Calibri" panose="020F0502020204030204" pitchFamily="34" charset="0"/>
                <a:ea typeface="Calibri" panose="020F0502020204030204" pitchFamily="34" charset="0"/>
                <a:cs typeface="Times New Roman" panose="02020603050405020304" pitchFamily="18" charset="0"/>
              </a:rPr>
              <a:t>Action:</a:t>
            </a:r>
            <a:r>
              <a:rPr lang="en-IE" sz="1100" kern="100" dirty="0">
                <a:effectLst/>
                <a:latin typeface="Calibri" panose="020F0502020204030204" pitchFamily="34" charset="0"/>
                <a:ea typeface="Calibri" panose="020F0502020204030204" pitchFamily="34" charset="0"/>
                <a:cs typeface="Times New Roman" panose="02020603050405020304" pitchFamily="18" charset="0"/>
              </a:rPr>
              <a:t> Check your employment contract or HR portal for:</a:t>
            </a:r>
          </a:p>
          <a:p>
            <a:pPr>
              <a:lnSpc>
                <a:spcPct val="107000"/>
              </a:lnSpc>
              <a:spcAft>
                <a:spcPts val="800"/>
              </a:spcAft>
              <a:buSzPts val="1000"/>
              <a:tabLst>
                <a:tab pos="457200" algn="l"/>
              </a:tabLst>
            </a:pPr>
            <a:r>
              <a:rPr lang="en-IE" sz="1100" kern="100" dirty="0">
                <a:effectLst/>
                <a:latin typeface="Calibri" panose="020F0502020204030204" pitchFamily="34" charset="0"/>
                <a:ea typeface="Calibri" panose="020F0502020204030204" pitchFamily="34" charset="0"/>
                <a:cs typeface="Times New Roman" panose="02020603050405020304" pitchFamily="18" charset="0"/>
              </a:rPr>
              <a:t>Minimum contribution for full match.</a:t>
            </a:r>
          </a:p>
          <a:p>
            <a:pPr>
              <a:lnSpc>
                <a:spcPct val="107000"/>
              </a:lnSpc>
              <a:spcAft>
                <a:spcPts val="800"/>
              </a:spcAft>
              <a:buSzPts val="1000"/>
              <a:tabLst>
                <a:tab pos="457200" algn="l"/>
              </a:tabLst>
            </a:pPr>
            <a:r>
              <a:rPr lang="en-IE" sz="1100" kern="100" dirty="0">
                <a:effectLst/>
                <a:latin typeface="Calibri" panose="020F0502020204030204" pitchFamily="34" charset="0"/>
                <a:ea typeface="Calibri" panose="020F0502020204030204" pitchFamily="34" charset="0"/>
                <a:cs typeface="Times New Roman" panose="02020603050405020304" pitchFamily="18" charset="0"/>
              </a:rPr>
              <a:t>Additional perks (e.g., insurance, stock options).</a:t>
            </a:r>
          </a:p>
          <a:p>
            <a:pPr marL="0" lvl="0" indent="0">
              <a:lnSpc>
                <a:spcPct val="107000"/>
              </a:lnSpc>
              <a:spcAft>
                <a:spcPts val="800"/>
              </a:spcAft>
              <a:buSzPts val="1000"/>
              <a:buNone/>
              <a:tabLst>
                <a:tab pos="457200" algn="l"/>
              </a:tabLst>
            </a:pPr>
            <a:r>
              <a:rPr lang="en-IE" sz="1100" b="1" kern="100" dirty="0">
                <a:effectLst/>
                <a:latin typeface="Calibri" panose="020F0502020204030204" pitchFamily="34" charset="0"/>
                <a:ea typeface="Calibri" panose="020F0502020204030204" pitchFamily="34" charset="0"/>
                <a:cs typeface="Times New Roman" panose="02020603050405020304" pitchFamily="18" charset="0"/>
              </a:rPr>
              <a:t>Tip:</a:t>
            </a:r>
            <a:r>
              <a:rPr lang="en-IE" sz="1100" kern="100" dirty="0">
                <a:effectLst/>
                <a:latin typeface="Calibri" panose="020F0502020204030204" pitchFamily="34" charset="0"/>
                <a:ea typeface="Calibri" panose="020F0502020204030204" pitchFamily="34" charset="0"/>
                <a:cs typeface="Times New Roman" panose="02020603050405020304" pitchFamily="18" charset="0"/>
              </a:rPr>
              <a:t> If you change jobs, transfer your pension to avoid losing benefits.</a:t>
            </a:r>
          </a:p>
          <a:p>
            <a:pPr marL="0" lvl="0" indent="0">
              <a:lnSpc>
                <a:spcPct val="107000"/>
              </a:lnSpc>
              <a:spcAft>
                <a:spcPts val="800"/>
              </a:spcAft>
              <a:buSzPts val="1000"/>
              <a:buNone/>
              <a:tabLst>
                <a:tab pos="457200" algn="l"/>
              </a:tabLst>
            </a:pPr>
            <a:endParaRPr lang="en-IE" sz="1100"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endParaRPr>
          </a:p>
          <a:p>
            <a:pPr marL="457200" lvl="1">
              <a:lnSpc>
                <a:spcPct val="107000"/>
              </a:lnSpc>
              <a:spcAft>
                <a:spcPts val="800"/>
              </a:spcAft>
              <a:buSzPts val="1000"/>
              <a:tabLst>
                <a:tab pos="914400" algn="l"/>
              </a:tabLst>
            </a:pPr>
            <a:endParaRPr lang="en-IE" sz="1100"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a:p>
            <a:pPr marL="0" indent="0">
              <a:buNone/>
            </a:pPr>
            <a:endParaRPr lang="en-US" dirty="0"/>
          </a:p>
          <a:p>
            <a:endParaRPr lang="en-US" dirty="0"/>
          </a:p>
          <a:p>
            <a:endParaRPr lang="en-US" dirty="0"/>
          </a:p>
        </p:txBody>
      </p:sp>
      <p:grpSp>
        <p:nvGrpSpPr>
          <p:cNvPr id="4" name="Graphic 2">
            <a:extLst>
              <a:ext uri="{FF2B5EF4-FFF2-40B4-BE49-F238E27FC236}">
                <a16:creationId xmlns:a16="http://schemas.microsoft.com/office/drawing/2014/main" id="{33F6CFA1-3520-B7A8-1595-6DEFB689CFBA}"/>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BC5337DA-F913-D05E-1753-843546A4CBCA}"/>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39B3E3F3-FFF8-5583-4D37-468461E7B313}"/>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76C547D5-2B87-C293-642B-7243E78D33A7}"/>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9E363C49-41F6-E9D7-6341-DF458642CCEF}"/>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B9A14149-7BA9-C025-B9BC-796FC4127381}"/>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7B4E8C13-FE15-A57F-918B-B47737810E49}"/>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F5E698CF-709E-D87C-66FC-841CD86F4ADC}"/>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0A2651E2-B418-2CD5-D5EF-4F8FF5A6ECE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AD87B52C-C441-52B7-693A-CCE66EA99A5C}"/>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1B92BE38-9667-B990-00D0-430E5D131278}"/>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D9083721-59B5-FC49-BE99-87A8E087B76C}"/>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775244A4-646D-D686-F85C-DB323C1D2F49}"/>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4B70F1F3-1E74-60D2-2505-49E31E576B93}"/>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6C174518-EB65-FA81-B1B3-2CC16AE4725C}"/>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ABCFBBD6-80B9-27BE-7327-AD2C6E8CC53D}"/>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0DA82576-213F-DFDC-303A-62DE004EE3BC}"/>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68" name="Rounded Rectangle 67">
            <a:extLst>
              <a:ext uri="{FF2B5EF4-FFF2-40B4-BE49-F238E27FC236}">
                <a16:creationId xmlns:a16="http://schemas.microsoft.com/office/drawing/2014/main" id="{24DAF1EA-D4CD-217E-156E-EEFA5461148C}"/>
              </a:ext>
            </a:extLst>
          </p:cNvPr>
          <p:cNvSpPr/>
          <p:nvPr/>
        </p:nvSpPr>
        <p:spPr>
          <a:xfrm>
            <a:off x="4932245" y="1569958"/>
            <a:ext cx="1981199" cy="1001840"/>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7" name="Graphic 2">
            <a:extLst>
              <a:ext uri="{FF2B5EF4-FFF2-40B4-BE49-F238E27FC236}">
                <a16:creationId xmlns:a16="http://schemas.microsoft.com/office/drawing/2014/main" id="{BCE87F4C-D6BE-0A10-7660-39CDFC74BF54}"/>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4B6D0D20-6682-2D0E-CD6D-54CB54D5B4C3}"/>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F5297F6B-6E9D-3352-D16F-F9CE82EFF79A}"/>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C9B127F6-2C5D-F806-B1A1-CB237D402FB7}"/>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C1BF0D28-D2BF-B243-3508-085A2BDB460B}"/>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6C11C208-6D30-37BD-1794-DF8E7342B7C1}"/>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726EFADB-A0FF-E516-DACF-7B25AEC098E4}"/>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F82069C0-616D-E4F6-92FC-F8EB96E37ED7}"/>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25" name="Rounded Rectangle 24">
            <a:extLst>
              <a:ext uri="{FF2B5EF4-FFF2-40B4-BE49-F238E27FC236}">
                <a16:creationId xmlns:a16="http://schemas.microsoft.com/office/drawing/2014/main" id="{B6EBD181-7627-51C9-117E-CF8CE0BAF653}"/>
              </a:ext>
            </a:extLst>
          </p:cNvPr>
          <p:cNvSpPr/>
          <p:nvPr/>
        </p:nvSpPr>
        <p:spPr>
          <a:xfrm>
            <a:off x="5008537" y="3007146"/>
            <a:ext cx="1981199" cy="670291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Text Placeholder 7">
            <a:extLst>
              <a:ext uri="{FF2B5EF4-FFF2-40B4-BE49-F238E27FC236}">
                <a16:creationId xmlns:a16="http://schemas.microsoft.com/office/drawing/2014/main" id="{1B4DEEE2-5682-5F2C-CD03-732451E7D69B}"/>
              </a:ext>
            </a:extLst>
          </p:cNvPr>
          <p:cNvSpPr txBox="1">
            <a:spLocks/>
          </p:cNvSpPr>
          <p:nvPr/>
        </p:nvSpPr>
        <p:spPr>
          <a:xfrm>
            <a:off x="5101801" y="1826259"/>
            <a:ext cx="1811643" cy="128158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Download the FEMpower in Finance pension comparison chart from our Module 1 resource pack</a:t>
            </a:r>
            <a:endParaRPr lang="en-US" dirty="0">
              <a:highlight>
                <a:srgbClr val="FFFF00"/>
              </a:highlight>
            </a:endParaRPr>
          </a:p>
          <a:p>
            <a:pPr marL="0" indent="0">
              <a:buNone/>
            </a:pPr>
            <a:endParaRPr lang="en-US" dirty="0"/>
          </a:p>
        </p:txBody>
      </p:sp>
      <p:sp>
        <p:nvSpPr>
          <p:cNvPr id="81" name="Text Placeholder 7">
            <a:extLst>
              <a:ext uri="{FF2B5EF4-FFF2-40B4-BE49-F238E27FC236}">
                <a16:creationId xmlns:a16="http://schemas.microsoft.com/office/drawing/2014/main" id="{3CCF7E3C-1C8E-C54A-0BFE-D8B4EB9DE041}"/>
              </a:ext>
            </a:extLst>
          </p:cNvPr>
          <p:cNvSpPr txBox="1">
            <a:spLocks/>
          </p:cNvSpPr>
          <p:nvPr/>
        </p:nvSpPr>
        <p:spPr>
          <a:xfrm>
            <a:off x="5047379" y="3382086"/>
            <a:ext cx="1866065"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b="1" dirty="0"/>
              <a:t>Ireland</a:t>
            </a:r>
            <a:endParaRPr lang="en-IE" dirty="0"/>
          </a:p>
          <a:p>
            <a:r>
              <a:rPr lang="en-IE" dirty="0"/>
              <a:t>Revenue.ie </a:t>
            </a:r>
            <a:r>
              <a:rPr lang="en-IE" u="sng" dirty="0">
                <a:hlinkClick r:id="rId2"/>
              </a:rPr>
              <a:t>Tax relief on pension contributions</a:t>
            </a:r>
            <a:endParaRPr lang="en-IE" dirty="0"/>
          </a:p>
          <a:p>
            <a:r>
              <a:rPr lang="en-IE" dirty="0"/>
              <a:t>Citizens' information: </a:t>
            </a:r>
            <a:r>
              <a:rPr lang="en-IE" u="sng" dirty="0">
                <a:hlinkClick r:id="rId3"/>
              </a:rPr>
              <a:t>Tax relief on pensions</a:t>
            </a:r>
            <a:endParaRPr lang="en-IE" dirty="0"/>
          </a:p>
          <a:p>
            <a:r>
              <a:rPr lang="en-IE" u="sng" dirty="0">
                <a:hlinkClick r:id="rId4"/>
              </a:rPr>
              <a:t>Pension Contributions: Tax Relief &amp; PRSA Limits 2025 | BCA</a:t>
            </a:r>
            <a:endParaRPr lang="en-IE" dirty="0"/>
          </a:p>
          <a:p>
            <a:pPr marL="0" indent="0">
              <a:buNone/>
            </a:pPr>
            <a:r>
              <a:rPr lang="en-GB" b="1" dirty="0"/>
              <a:t>Germany</a:t>
            </a:r>
            <a:endParaRPr lang="en-IE" dirty="0"/>
          </a:p>
          <a:p>
            <a:r>
              <a:rPr lang="en-IE" u="sng" dirty="0">
                <a:hlinkClick r:id="rId5"/>
              </a:rPr>
              <a:t>Riester vs Rurup Pensions Best Choice for German Retirement - EIC News</a:t>
            </a:r>
            <a:endParaRPr lang="en-IE" dirty="0"/>
          </a:p>
          <a:p>
            <a:r>
              <a:rPr lang="en-IE" u="sng" dirty="0">
                <a:hlinkClick r:id="rId6"/>
              </a:rPr>
              <a:t>Private pensions in Germany</a:t>
            </a:r>
            <a:endParaRPr lang="en-IE" dirty="0"/>
          </a:p>
          <a:p>
            <a:r>
              <a:rPr lang="en-IE" u="sng" dirty="0">
                <a:hlinkClick r:id="rId7"/>
              </a:rPr>
              <a:t>Germany - Individual - Other taxes</a:t>
            </a:r>
            <a:endParaRPr lang="en-IE" dirty="0"/>
          </a:p>
          <a:p>
            <a:pPr marL="0" indent="0">
              <a:buNone/>
            </a:pPr>
            <a:r>
              <a:rPr lang="en-IE" b="1" dirty="0"/>
              <a:t>Cyprus</a:t>
            </a:r>
            <a:endParaRPr lang="en-IE" dirty="0"/>
          </a:p>
          <a:p>
            <a:r>
              <a:rPr lang="en-IE" u="sng" dirty="0">
                <a:hlinkClick r:id="rId8"/>
              </a:rPr>
              <a:t>Pension Rights | EURAXESS</a:t>
            </a:r>
            <a:r>
              <a:rPr lang="en-IE" dirty="0"/>
              <a:t> </a:t>
            </a:r>
          </a:p>
          <a:p>
            <a:pPr marL="0" indent="0">
              <a:buNone/>
            </a:pPr>
            <a:r>
              <a:rPr lang="en-IE" b="1" dirty="0"/>
              <a:t>Netherlands</a:t>
            </a:r>
            <a:endParaRPr lang="en-IE" dirty="0"/>
          </a:p>
          <a:p>
            <a:r>
              <a:rPr lang="en-IE" u="sng" dirty="0">
                <a:hlinkClick r:id="rId9"/>
              </a:rPr>
              <a:t>Pension schemes | Tax Administration</a:t>
            </a:r>
            <a:endParaRPr lang="en-IE" dirty="0"/>
          </a:p>
          <a:p>
            <a:r>
              <a:rPr lang="en-IE" u="sng" dirty="0">
                <a:hlinkClick r:id="rId10"/>
              </a:rPr>
              <a:t>Expert Guide to Pensions in Netherlands: Structure &amp; Tax</a:t>
            </a:r>
            <a:endParaRPr lang="en-IE" dirty="0"/>
          </a:p>
          <a:p>
            <a:r>
              <a:rPr lang="en-IE" u="sng" dirty="0">
                <a:hlinkClick r:id="rId11"/>
              </a:rPr>
              <a:t>Your Guide to Employer's Pension Funds in the Netherlands</a:t>
            </a:r>
            <a:endParaRPr lang="en-IE" dirty="0"/>
          </a:p>
          <a:p>
            <a:pPr marL="0" indent="0">
              <a:buNone/>
            </a:pPr>
            <a:r>
              <a:rPr lang="en-US" dirty="0"/>
              <a:t> </a:t>
            </a:r>
          </a:p>
          <a:p>
            <a:pPr marL="0" indent="0">
              <a:buNone/>
            </a:pPr>
            <a:r>
              <a:rPr lang="en-US" dirty="0"/>
              <a:t>Find your Pension Europe, a free online guide</a:t>
            </a:r>
            <a:endParaRPr lang="en-IE" dirty="0">
              <a:hlinkClick r:id="rId12"/>
            </a:endParaRPr>
          </a:p>
          <a:p>
            <a:pPr marL="0" indent="0">
              <a:buNone/>
            </a:pPr>
            <a:r>
              <a:rPr lang="en-IE" dirty="0">
                <a:hlinkClick r:id="rId12"/>
              </a:rPr>
              <a:t>FYP - Europe</a:t>
            </a:r>
            <a:r>
              <a:rPr lang="en-US" dirty="0"/>
              <a:t> </a:t>
            </a:r>
          </a:p>
          <a:p>
            <a:pPr marL="0" indent="0">
              <a:buNone/>
            </a:pPr>
            <a:endParaRPr lang="en-US" dirty="0"/>
          </a:p>
          <a:p>
            <a:pPr marL="0" indent="0">
              <a:buNone/>
            </a:pPr>
            <a:endParaRPr lang="en-US" dirty="0"/>
          </a:p>
          <a:p>
            <a:pPr marL="0" indent="0">
              <a:buNone/>
            </a:pPr>
            <a:r>
              <a:rPr lang="en-IE" dirty="0">
                <a:hlinkClick r:id="rId13"/>
              </a:rPr>
              <a:t>European Tracking Service on Pensions (ETS) – AEIP</a:t>
            </a:r>
            <a:endParaRPr lang="en-US" sz="800" dirty="0"/>
          </a:p>
          <a:p>
            <a:pPr marL="0" indent="0">
              <a:buNone/>
            </a:pPr>
            <a:endParaRPr lang="en-US" dirty="0"/>
          </a:p>
        </p:txBody>
      </p:sp>
      <p:grpSp>
        <p:nvGrpSpPr>
          <p:cNvPr id="116" name="Group 115">
            <a:extLst>
              <a:ext uri="{FF2B5EF4-FFF2-40B4-BE49-F238E27FC236}">
                <a16:creationId xmlns:a16="http://schemas.microsoft.com/office/drawing/2014/main" id="{EE977BCE-BF0D-5879-CDF7-E3E4C92F0B33}"/>
              </a:ext>
            </a:extLst>
          </p:cNvPr>
          <p:cNvGrpSpPr/>
          <p:nvPr/>
        </p:nvGrpSpPr>
        <p:grpSpPr>
          <a:xfrm>
            <a:off x="5033676" y="1350076"/>
            <a:ext cx="1387128" cy="406400"/>
            <a:chOff x="1997756" y="3611831"/>
            <a:chExt cx="1387128" cy="406400"/>
          </a:xfrm>
        </p:grpSpPr>
        <p:grpSp>
          <p:nvGrpSpPr>
            <p:cNvPr id="117" name="Group 116">
              <a:extLst>
                <a:ext uri="{FF2B5EF4-FFF2-40B4-BE49-F238E27FC236}">
                  <a16:creationId xmlns:a16="http://schemas.microsoft.com/office/drawing/2014/main" id="{98225027-9ABE-6B1B-8DAD-3180B64BB409}"/>
                </a:ext>
              </a:extLst>
            </p:cNvPr>
            <p:cNvGrpSpPr/>
            <p:nvPr/>
          </p:nvGrpSpPr>
          <p:grpSpPr>
            <a:xfrm>
              <a:off x="1997756" y="3611831"/>
              <a:ext cx="1387128" cy="406400"/>
              <a:chOff x="1590175" y="6032510"/>
              <a:chExt cx="1387128" cy="406400"/>
            </a:xfrm>
          </p:grpSpPr>
          <p:sp>
            <p:nvSpPr>
              <p:cNvPr id="125" name="Rectangle 124">
                <a:extLst>
                  <a:ext uri="{FF2B5EF4-FFF2-40B4-BE49-F238E27FC236}">
                    <a16:creationId xmlns:a16="http://schemas.microsoft.com/office/drawing/2014/main" id="{D4EB0175-BCE3-E8DD-DAD8-D8DBF9BCBE81}"/>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5">
                <a:extLst>
                  <a:ext uri="{FF2B5EF4-FFF2-40B4-BE49-F238E27FC236}">
                    <a16:creationId xmlns:a16="http://schemas.microsoft.com/office/drawing/2014/main" id="{D3A776EE-F5D5-705D-33BA-560FDA4A5639}"/>
                  </a:ext>
                </a:extLst>
              </p:cNvPr>
              <p:cNvSpPr/>
              <p:nvPr/>
            </p:nvSpPr>
            <p:spPr>
              <a:xfrm>
                <a:off x="1784139" y="6092546"/>
                <a:ext cx="810205"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Text Placeholder 122">
                <a:extLst>
                  <a:ext uri="{FF2B5EF4-FFF2-40B4-BE49-F238E27FC236}">
                    <a16:creationId xmlns:a16="http://schemas.microsoft.com/office/drawing/2014/main" id="{E614FBCC-D97C-4B94-AE60-09CB94DB1495}"/>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Notes</a:t>
                </a:r>
              </a:p>
            </p:txBody>
          </p:sp>
          <p:sp>
            <p:nvSpPr>
              <p:cNvPr id="128" name="Oval 127">
                <a:extLst>
                  <a:ext uri="{FF2B5EF4-FFF2-40B4-BE49-F238E27FC236}">
                    <a16:creationId xmlns:a16="http://schemas.microsoft.com/office/drawing/2014/main" id="{328A63F9-3089-AFB0-B7B1-231D21991B5A}"/>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Freeform 128">
                <a:extLst>
                  <a:ext uri="{FF2B5EF4-FFF2-40B4-BE49-F238E27FC236}">
                    <a16:creationId xmlns:a16="http://schemas.microsoft.com/office/drawing/2014/main" id="{38F03783-9651-2693-F1AA-92930393F42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8" name="Group 117">
              <a:extLst>
                <a:ext uri="{FF2B5EF4-FFF2-40B4-BE49-F238E27FC236}">
                  <a16:creationId xmlns:a16="http://schemas.microsoft.com/office/drawing/2014/main" id="{4ED69BE3-5B2A-531E-239D-EDACDABAE652}"/>
                </a:ext>
              </a:extLst>
            </p:cNvPr>
            <p:cNvGrpSpPr/>
            <p:nvPr/>
          </p:nvGrpSpPr>
          <p:grpSpPr>
            <a:xfrm>
              <a:off x="2082840" y="3699396"/>
              <a:ext cx="249276" cy="237604"/>
              <a:chOff x="8687174" y="1568164"/>
              <a:chExt cx="1195477" cy="1139501"/>
            </a:xfrm>
            <a:solidFill>
              <a:schemeClr val="bg1"/>
            </a:solidFill>
          </p:grpSpPr>
          <p:grpSp>
            <p:nvGrpSpPr>
              <p:cNvPr id="119" name="Graphic 37">
                <a:extLst>
                  <a:ext uri="{FF2B5EF4-FFF2-40B4-BE49-F238E27FC236}">
                    <a16:creationId xmlns:a16="http://schemas.microsoft.com/office/drawing/2014/main" id="{25DF8189-16B2-926B-7B8C-46312C6DA705}"/>
                  </a:ext>
                </a:extLst>
              </p:cNvPr>
              <p:cNvGrpSpPr/>
              <p:nvPr/>
            </p:nvGrpSpPr>
            <p:grpSpPr>
              <a:xfrm>
                <a:off x="9122006" y="1798742"/>
                <a:ext cx="652378" cy="709850"/>
                <a:chOff x="4172018" y="1336363"/>
                <a:chExt cx="742283" cy="807675"/>
              </a:xfrm>
              <a:grpFill/>
            </p:grpSpPr>
            <p:sp>
              <p:nvSpPr>
                <p:cNvPr id="121" name="Freeform 120">
                  <a:extLst>
                    <a:ext uri="{FF2B5EF4-FFF2-40B4-BE49-F238E27FC236}">
                      <a16:creationId xmlns:a16="http://schemas.microsoft.com/office/drawing/2014/main" id="{0A3DB77A-54FD-E3DF-F409-5A13FFA9572D}"/>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122" name="Freeform 121">
                  <a:extLst>
                    <a:ext uri="{FF2B5EF4-FFF2-40B4-BE49-F238E27FC236}">
                      <a16:creationId xmlns:a16="http://schemas.microsoft.com/office/drawing/2014/main" id="{A8F74200-6D85-E67E-3C4E-6CB6DCC432B6}"/>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123" name="Freeform 122">
                  <a:extLst>
                    <a:ext uri="{FF2B5EF4-FFF2-40B4-BE49-F238E27FC236}">
                      <a16:creationId xmlns:a16="http://schemas.microsoft.com/office/drawing/2014/main" id="{6BAE4561-B0D5-E2B4-A3A1-C6F9F86B868F}"/>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124" name="Freeform 123">
                  <a:extLst>
                    <a:ext uri="{FF2B5EF4-FFF2-40B4-BE49-F238E27FC236}">
                      <a16:creationId xmlns:a16="http://schemas.microsoft.com/office/drawing/2014/main" id="{CB058988-D692-4AFD-3FC9-CD812932CAF9}"/>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120" name="Oval Callout 119">
                <a:extLst>
                  <a:ext uri="{FF2B5EF4-FFF2-40B4-BE49-F238E27FC236}">
                    <a16:creationId xmlns:a16="http://schemas.microsoft.com/office/drawing/2014/main" id="{D7500839-70B4-C9CB-5185-B047F6BAA4D3}"/>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130" name="Group 129">
            <a:extLst>
              <a:ext uri="{FF2B5EF4-FFF2-40B4-BE49-F238E27FC236}">
                <a16:creationId xmlns:a16="http://schemas.microsoft.com/office/drawing/2014/main" id="{201F8D39-7EC2-3324-B2E0-943DE2DB6FFA}"/>
              </a:ext>
            </a:extLst>
          </p:cNvPr>
          <p:cNvGrpSpPr/>
          <p:nvPr/>
        </p:nvGrpSpPr>
        <p:grpSpPr>
          <a:xfrm>
            <a:off x="5060032" y="2866165"/>
            <a:ext cx="1323705" cy="406400"/>
            <a:chOff x="1972947" y="5649738"/>
            <a:chExt cx="1323705" cy="406400"/>
          </a:xfrm>
        </p:grpSpPr>
        <p:sp>
          <p:nvSpPr>
            <p:cNvPr id="131" name="Rectangle 130">
              <a:extLst>
                <a:ext uri="{FF2B5EF4-FFF2-40B4-BE49-F238E27FC236}">
                  <a16:creationId xmlns:a16="http://schemas.microsoft.com/office/drawing/2014/main" id="{99626C98-6228-69B4-12D5-1941927FBCA4}"/>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2" name="Rectangle 131">
              <a:extLst>
                <a:ext uri="{FF2B5EF4-FFF2-40B4-BE49-F238E27FC236}">
                  <a16:creationId xmlns:a16="http://schemas.microsoft.com/office/drawing/2014/main" id="{09DB0C96-BA5B-4DB8-667E-E26C1DD99B99}"/>
                </a:ext>
              </a:extLst>
            </p:cNvPr>
            <p:cNvSpPr/>
            <p:nvPr/>
          </p:nvSpPr>
          <p:spPr>
            <a:xfrm>
              <a:off x="2166912" y="5709774"/>
              <a:ext cx="1105678"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Text Placeholder 122">
              <a:extLst>
                <a:ext uri="{FF2B5EF4-FFF2-40B4-BE49-F238E27FC236}">
                  <a16:creationId xmlns:a16="http://schemas.microsoft.com/office/drawing/2014/main" id="{793D6165-B601-6E31-BCFA-7B9DC67B52DF}"/>
                </a:ext>
              </a:extLst>
            </p:cNvPr>
            <p:cNvSpPr txBox="1">
              <a:spLocks/>
            </p:cNvSpPr>
            <p:nvPr/>
          </p:nvSpPr>
          <p:spPr>
            <a:xfrm>
              <a:off x="2364155" y="5713467"/>
              <a:ext cx="93249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Resources</a:t>
              </a:r>
            </a:p>
          </p:txBody>
        </p:sp>
        <p:sp>
          <p:nvSpPr>
            <p:cNvPr id="134" name="Oval 133">
              <a:extLst>
                <a:ext uri="{FF2B5EF4-FFF2-40B4-BE49-F238E27FC236}">
                  <a16:creationId xmlns:a16="http://schemas.microsoft.com/office/drawing/2014/main" id="{72C1586B-3707-46E9-E9F7-4D766E88A306}"/>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5" name="Graphic 37">
              <a:extLst>
                <a:ext uri="{FF2B5EF4-FFF2-40B4-BE49-F238E27FC236}">
                  <a16:creationId xmlns:a16="http://schemas.microsoft.com/office/drawing/2014/main" id="{F8235026-478A-D8AF-0E47-EBD9748AB7A0}"/>
                </a:ext>
              </a:extLst>
            </p:cNvPr>
            <p:cNvGrpSpPr/>
            <p:nvPr/>
          </p:nvGrpSpPr>
          <p:grpSpPr>
            <a:xfrm>
              <a:off x="2064622" y="5732952"/>
              <a:ext cx="229999" cy="229698"/>
              <a:chOff x="5737725" y="2862443"/>
              <a:chExt cx="1034323" cy="1032970"/>
            </a:xfrm>
            <a:solidFill>
              <a:schemeClr val="bg1"/>
            </a:solidFill>
          </p:grpSpPr>
          <p:sp>
            <p:nvSpPr>
              <p:cNvPr id="136" name="Freeform 135">
                <a:extLst>
                  <a:ext uri="{FF2B5EF4-FFF2-40B4-BE49-F238E27FC236}">
                    <a16:creationId xmlns:a16="http://schemas.microsoft.com/office/drawing/2014/main" id="{33C1AA2C-271C-4AD2-4C71-EB9E2CB95FF5}"/>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137" name="Freeform 136">
                <a:extLst>
                  <a:ext uri="{FF2B5EF4-FFF2-40B4-BE49-F238E27FC236}">
                    <a16:creationId xmlns:a16="http://schemas.microsoft.com/office/drawing/2014/main" id="{984ECE9D-DB3D-5131-28FE-0FFAD4905B1A}"/>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138" name="Freeform 137">
                <a:extLst>
                  <a:ext uri="{FF2B5EF4-FFF2-40B4-BE49-F238E27FC236}">
                    <a16:creationId xmlns:a16="http://schemas.microsoft.com/office/drawing/2014/main" id="{443E3138-7993-AE99-0EE5-DBF9B3FE3BF9}"/>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139" name="Freeform 138">
                <a:extLst>
                  <a:ext uri="{FF2B5EF4-FFF2-40B4-BE49-F238E27FC236}">
                    <a16:creationId xmlns:a16="http://schemas.microsoft.com/office/drawing/2014/main" id="{5D5047D2-4ACF-1EC7-DD59-FCC470049A3F}"/>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140" name="Freeform 139">
                <a:extLst>
                  <a:ext uri="{FF2B5EF4-FFF2-40B4-BE49-F238E27FC236}">
                    <a16:creationId xmlns:a16="http://schemas.microsoft.com/office/drawing/2014/main" id="{76C62E9C-5E34-1258-B306-3AB54CB8E71F}"/>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636227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A3012-8A59-F624-79D0-37A6417A6311}"/>
            </a:ext>
          </a:extLst>
        </p:cNvPr>
        <p:cNvGrpSpPr/>
        <p:nvPr/>
      </p:nvGrpSpPr>
      <p:grpSpPr>
        <a:xfrm>
          <a:off x="0" y="0"/>
          <a:ext cx="0" cy="0"/>
          <a:chOff x="0" y="0"/>
          <a:chExt cx="0" cy="0"/>
        </a:xfrm>
      </p:grpSpPr>
      <p:sp>
        <p:nvSpPr>
          <p:cNvPr id="81" name="Text Placeholder 80">
            <a:extLst>
              <a:ext uri="{FF2B5EF4-FFF2-40B4-BE49-F238E27FC236}">
                <a16:creationId xmlns:a16="http://schemas.microsoft.com/office/drawing/2014/main" id="{D3C33F3F-B4E5-A9B1-61C7-EDEABAA1BD7B}"/>
              </a:ext>
            </a:extLst>
          </p:cNvPr>
          <p:cNvSpPr>
            <a:spLocks noGrp="1"/>
          </p:cNvSpPr>
          <p:nvPr>
            <p:ph type="body" sz="quarter" idx="60"/>
          </p:nvPr>
        </p:nvSpPr>
        <p:spPr/>
        <p:txBody>
          <a:bodyPr/>
          <a:lstStyle/>
          <a:p>
            <a:r>
              <a:rPr lang="en-US" dirty="0"/>
              <a:t>03</a:t>
            </a:r>
          </a:p>
        </p:txBody>
      </p:sp>
      <p:sp>
        <p:nvSpPr>
          <p:cNvPr id="82" name="Rectangle 81">
            <a:extLst>
              <a:ext uri="{FF2B5EF4-FFF2-40B4-BE49-F238E27FC236}">
                <a16:creationId xmlns:a16="http://schemas.microsoft.com/office/drawing/2014/main" id="{C48965F3-F218-C8C9-0E94-D3EC5EE53021}"/>
              </a:ext>
            </a:extLst>
          </p:cNvPr>
          <p:cNvSpPr/>
          <p:nvPr/>
        </p:nvSpPr>
        <p:spPr>
          <a:xfrm>
            <a:off x="2861346" y="4890061"/>
            <a:ext cx="3025691"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3" name="TextBox 82">
            <a:extLst>
              <a:ext uri="{FF2B5EF4-FFF2-40B4-BE49-F238E27FC236}">
                <a16:creationId xmlns:a16="http://schemas.microsoft.com/office/drawing/2014/main" id="{0EB259D3-4711-9E1E-889E-E6AF7A84BBFF}"/>
              </a:ext>
            </a:extLst>
          </p:cNvPr>
          <p:cNvSpPr txBox="1"/>
          <p:nvPr/>
        </p:nvSpPr>
        <p:spPr>
          <a:xfrm>
            <a:off x="2909998" y="4890088"/>
            <a:ext cx="2707536"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WOMEN IN</a:t>
            </a:r>
          </a:p>
        </p:txBody>
      </p:sp>
      <p:sp>
        <p:nvSpPr>
          <p:cNvPr id="84" name="Rectangle 83">
            <a:extLst>
              <a:ext uri="{FF2B5EF4-FFF2-40B4-BE49-F238E27FC236}">
                <a16:creationId xmlns:a16="http://schemas.microsoft.com/office/drawing/2014/main" id="{98D37BF4-228D-1E0D-697A-E2795CD8A0D5}"/>
              </a:ext>
            </a:extLst>
          </p:cNvPr>
          <p:cNvSpPr/>
          <p:nvPr/>
        </p:nvSpPr>
        <p:spPr>
          <a:xfrm>
            <a:off x="2849203" y="5586569"/>
            <a:ext cx="3192603"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5" name="TextBox 84">
            <a:extLst>
              <a:ext uri="{FF2B5EF4-FFF2-40B4-BE49-F238E27FC236}">
                <a16:creationId xmlns:a16="http://schemas.microsoft.com/office/drawing/2014/main" id="{B6FE1776-0F00-B6E4-7CFE-03BCDA923C78}"/>
              </a:ext>
            </a:extLst>
          </p:cNvPr>
          <p:cNvSpPr txBox="1"/>
          <p:nvPr/>
        </p:nvSpPr>
        <p:spPr>
          <a:xfrm>
            <a:off x="2896472" y="5566197"/>
            <a:ext cx="3161635"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MID CAREER </a:t>
            </a:r>
          </a:p>
        </p:txBody>
      </p:sp>
      <p:sp>
        <p:nvSpPr>
          <p:cNvPr id="2" name="Rectangle 1">
            <a:extLst>
              <a:ext uri="{FF2B5EF4-FFF2-40B4-BE49-F238E27FC236}">
                <a16:creationId xmlns:a16="http://schemas.microsoft.com/office/drawing/2014/main" id="{91EC0075-D9D8-3AB1-0C9F-3B88327DE6DC}"/>
              </a:ext>
            </a:extLst>
          </p:cNvPr>
          <p:cNvSpPr/>
          <p:nvPr/>
        </p:nvSpPr>
        <p:spPr>
          <a:xfrm>
            <a:off x="2879030" y="4172311"/>
            <a:ext cx="3662536"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3" name="Rectangle 2">
            <a:extLst>
              <a:ext uri="{FF2B5EF4-FFF2-40B4-BE49-F238E27FC236}">
                <a16:creationId xmlns:a16="http://schemas.microsoft.com/office/drawing/2014/main" id="{BC0EE6DF-C78C-DB76-A825-BAC32ADDCE27}"/>
              </a:ext>
            </a:extLst>
          </p:cNvPr>
          <p:cNvSpPr/>
          <p:nvPr/>
        </p:nvSpPr>
        <p:spPr>
          <a:xfrm>
            <a:off x="2920190" y="3375628"/>
            <a:ext cx="4059344"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4" name="TextBox 3">
            <a:extLst>
              <a:ext uri="{FF2B5EF4-FFF2-40B4-BE49-F238E27FC236}">
                <a16:creationId xmlns:a16="http://schemas.microsoft.com/office/drawing/2014/main" id="{E29EF9E6-A352-0BA4-EC9D-B392EB74C731}"/>
              </a:ext>
            </a:extLst>
          </p:cNvPr>
          <p:cNvSpPr txBox="1"/>
          <p:nvPr/>
        </p:nvSpPr>
        <p:spPr>
          <a:xfrm>
            <a:off x="3020424" y="3355610"/>
            <a:ext cx="3083216"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RETIREMENT</a:t>
            </a:r>
          </a:p>
        </p:txBody>
      </p:sp>
      <p:sp>
        <p:nvSpPr>
          <p:cNvPr id="5" name="TextBox 4">
            <a:extLst>
              <a:ext uri="{FF2B5EF4-FFF2-40B4-BE49-F238E27FC236}">
                <a16:creationId xmlns:a16="http://schemas.microsoft.com/office/drawing/2014/main" id="{7FBAA63E-11F9-4C46-236C-711C3507154E}"/>
              </a:ext>
            </a:extLst>
          </p:cNvPr>
          <p:cNvSpPr txBox="1"/>
          <p:nvPr/>
        </p:nvSpPr>
        <p:spPr>
          <a:xfrm>
            <a:off x="2906485" y="4124164"/>
            <a:ext cx="3621376"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PLANNING FOR</a:t>
            </a:r>
          </a:p>
        </p:txBody>
      </p:sp>
    </p:spTree>
    <p:extLst>
      <p:ext uri="{BB962C8B-B14F-4D97-AF65-F5344CB8AC3E}">
        <p14:creationId xmlns:p14="http://schemas.microsoft.com/office/powerpoint/2010/main" val="2941177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F9C1C-9155-8C76-0C04-6B3EB825285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0766C75-5604-B86B-D8EA-C1A7A22DDF1F}"/>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E4459764-5D0B-7854-48A3-9698413652E7}"/>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269D48EA-DC19-14BD-F29F-80CC5F92FA4E}"/>
              </a:ext>
            </a:extLst>
          </p:cNvPr>
          <p:cNvSpPr>
            <a:spLocks noGrp="1"/>
          </p:cNvSpPr>
          <p:nvPr>
            <p:ph type="body" sz="quarter" idx="61"/>
          </p:nvPr>
        </p:nvSpPr>
        <p:spPr/>
        <p:txBody>
          <a:bodyPr/>
          <a:lstStyle/>
          <a:p>
            <a:r>
              <a:rPr lang="en-US" dirty="0"/>
              <a:t>Women in Mid Career</a:t>
            </a:r>
          </a:p>
        </p:txBody>
      </p:sp>
      <p:sp>
        <p:nvSpPr>
          <p:cNvPr id="8" name="Text Placeholder 7">
            <a:extLst>
              <a:ext uri="{FF2B5EF4-FFF2-40B4-BE49-F238E27FC236}">
                <a16:creationId xmlns:a16="http://schemas.microsoft.com/office/drawing/2014/main" id="{6E72862E-C533-8C1B-7902-D1B57B07C55F}"/>
              </a:ext>
            </a:extLst>
          </p:cNvPr>
          <p:cNvSpPr>
            <a:spLocks noGrp="1"/>
          </p:cNvSpPr>
          <p:nvPr>
            <p:ph type="body" sz="quarter" idx="64"/>
          </p:nvPr>
        </p:nvSpPr>
        <p:spPr>
          <a:xfrm>
            <a:off x="1704813" y="1844040"/>
            <a:ext cx="5238428" cy="8090374"/>
          </a:xfrm>
        </p:spPr>
        <p:txBody>
          <a:bodyPr/>
          <a:lstStyle/>
          <a:p>
            <a:pPr marL="0" indent="0">
              <a:buNone/>
            </a:pPr>
            <a:r>
              <a:rPr lang="en-IE" dirty="0"/>
              <a:t>Women in mid‑career often carry a </a:t>
            </a:r>
            <a:r>
              <a:rPr lang="en-IE" i="1" dirty="0"/>
              <a:t>triple load</a:t>
            </a:r>
            <a:r>
              <a:rPr lang="en-IE" dirty="0"/>
              <a:t>: progressing professionally, caring for children (and sometimes ageing parents), and maintaining household finances. These pressures can create real barriers to building long‑term financial security and preparing for retirement. You may also take time out of your career or reduce hours at this time to care for family members. This can lead to gaps in your pension contributions and slower progression to senior and better-paying roles. These factors can reduce your lifetime earnings and the amount you have available to save for retirement.  </a:t>
            </a:r>
          </a:p>
          <a:p>
            <a:pPr marL="0" indent="0">
              <a:buNone/>
            </a:pPr>
            <a:endParaRPr lang="en-IE" dirty="0"/>
          </a:p>
          <a:p>
            <a:pPr marL="0" indent="0">
              <a:buNone/>
            </a:pPr>
            <a:r>
              <a:rPr lang="en-IE" dirty="0"/>
              <a:t>In this section, we will help you assess your current position, identify your retirement goals and help you adjust your strategy to achieve those goals, even when funds are limited.</a:t>
            </a:r>
          </a:p>
          <a:p>
            <a:pPr marL="0" indent="0">
              <a:buNone/>
            </a:pPr>
            <a:endParaRPr lang="en-US" dirty="0"/>
          </a:p>
          <a:p>
            <a:pPr marL="0" indent="0">
              <a:buNone/>
            </a:pPr>
            <a:r>
              <a:rPr lang="en-US" sz="1400" b="1" dirty="0">
                <a:solidFill>
                  <a:srgbClr val="F16024"/>
                </a:solidFill>
              </a:rPr>
              <a:t>Learning Objectives</a:t>
            </a:r>
          </a:p>
          <a:p>
            <a:pPr marL="0" indent="0">
              <a:buNone/>
            </a:pPr>
            <a:endParaRPr lang="en-US" sz="1400" b="1" dirty="0"/>
          </a:p>
          <a:p>
            <a:pPr lvl="0"/>
            <a:r>
              <a:rPr lang="en-IE" dirty="0"/>
              <a:t>Understand the concept of retirement and pension systems</a:t>
            </a:r>
          </a:p>
          <a:p>
            <a:pPr lvl="0"/>
            <a:r>
              <a:rPr lang="en-IE" dirty="0"/>
              <a:t>Review existing pension contributions and savings.</a:t>
            </a:r>
          </a:p>
          <a:p>
            <a:pPr lvl="0"/>
            <a:r>
              <a:rPr lang="en-IE" dirty="0"/>
              <a:t>Evaluate whether you are on track to meet retirement goals.</a:t>
            </a:r>
          </a:p>
          <a:p>
            <a:pPr lvl="0"/>
            <a:r>
              <a:rPr lang="en-IE" dirty="0"/>
              <a:t>Identify gaps and adjust savings plans accordingly.</a:t>
            </a:r>
          </a:p>
          <a:p>
            <a:pPr lvl="0"/>
            <a:r>
              <a:rPr lang="en-IE" dirty="0"/>
              <a:t>Understand mid-life financial planning challenges.</a:t>
            </a:r>
          </a:p>
          <a:p>
            <a:pPr marL="0" indent="0">
              <a:buNone/>
            </a:pPr>
            <a:endParaRPr lang="en-US" dirty="0"/>
          </a:p>
          <a:p>
            <a:pPr marL="0" indent="0">
              <a:buNone/>
            </a:pPr>
            <a:endParaRPr lang="en-US" dirty="0"/>
          </a:p>
          <a:p>
            <a:pPr marL="0" indent="0">
              <a:buNone/>
            </a:pPr>
            <a:r>
              <a:rPr lang="en-IE" sz="1400" b="1" dirty="0">
                <a:solidFill>
                  <a:srgbClr val="F16024"/>
                </a:solidFill>
              </a:rPr>
              <a:t>Content:</a:t>
            </a:r>
          </a:p>
          <a:p>
            <a:pPr marL="0" indent="0">
              <a:buNone/>
            </a:pPr>
            <a:endParaRPr lang="en-IE" sz="1400" dirty="0">
              <a:solidFill>
                <a:srgbClr val="F16024"/>
              </a:solidFill>
            </a:endParaRPr>
          </a:p>
          <a:p>
            <a:pPr lvl="0"/>
            <a:r>
              <a:rPr lang="en-IE" dirty="0"/>
              <a:t>What is retirement? Overview of pension systems (public and private).</a:t>
            </a:r>
          </a:p>
          <a:p>
            <a:pPr lvl="0"/>
            <a:r>
              <a:rPr lang="en-IE" dirty="0"/>
              <a:t>Mid-life budgeting with family, caregiving, and work-life balance.</a:t>
            </a:r>
          </a:p>
          <a:p>
            <a:pPr lvl="0"/>
            <a:r>
              <a:rPr lang="en-IE" dirty="0"/>
              <a:t>Pension plan review: How much have you accumulated?</a:t>
            </a:r>
          </a:p>
          <a:p>
            <a:pPr lvl="0"/>
            <a:r>
              <a:rPr lang="en-IE" dirty="0"/>
              <a:t>Catch-up savings strategies: increasing contributions, cutting unnecessary expenses.</a:t>
            </a:r>
          </a:p>
          <a:p>
            <a:pPr lvl="0"/>
            <a:r>
              <a:rPr lang="en-IE" dirty="0"/>
              <a:t>Planning for potential life events: divorce, health changes, relocation.</a:t>
            </a:r>
          </a:p>
          <a:p>
            <a:pPr marL="0" indent="0">
              <a:buNone/>
            </a:pPr>
            <a:endParaRPr lang="en-IE" b="1" dirty="0"/>
          </a:p>
          <a:p>
            <a:pPr marL="0" indent="0">
              <a:buNone/>
            </a:pPr>
            <a:r>
              <a:rPr lang="en-IE" sz="1400" b="1" dirty="0">
                <a:solidFill>
                  <a:srgbClr val="F16024"/>
                </a:solidFill>
              </a:rPr>
              <a:t>Activities:</a:t>
            </a:r>
          </a:p>
          <a:p>
            <a:pPr marL="0" indent="0">
              <a:buNone/>
            </a:pPr>
            <a:endParaRPr lang="en-IE" sz="1400" dirty="0">
              <a:solidFill>
                <a:srgbClr val="F16024"/>
              </a:solidFill>
            </a:endParaRPr>
          </a:p>
          <a:p>
            <a:pPr lvl="0"/>
            <a:r>
              <a:rPr lang="en-IE" dirty="0"/>
              <a:t>Create a simple retirement vision board with financial goals.</a:t>
            </a:r>
          </a:p>
          <a:p>
            <a:pPr lvl="0"/>
            <a:r>
              <a:rPr lang="en-IE" dirty="0"/>
              <a:t>Conduct a personal retirement audit.</a:t>
            </a:r>
          </a:p>
          <a:p>
            <a:pPr lvl="0"/>
            <a:r>
              <a:rPr lang="en-IE" dirty="0"/>
              <a:t>Use a worksheet to compare ideal vs. current retirement outlook.</a:t>
            </a:r>
          </a:p>
          <a:p>
            <a:pPr lvl="0"/>
            <a:r>
              <a:rPr lang="en-IE" dirty="0"/>
              <a:t>Group discussion: Overcoming retirement planning obstacles.</a:t>
            </a:r>
          </a:p>
          <a:p>
            <a:pPr marL="0" indent="0">
              <a:buNone/>
            </a:pPr>
            <a:endParaRPr lang="en-IE" b="1" dirty="0"/>
          </a:p>
          <a:p>
            <a:pPr marL="0" indent="0">
              <a:buNone/>
            </a:pPr>
            <a:r>
              <a:rPr lang="en-IE" sz="1400" b="1" dirty="0">
                <a:solidFill>
                  <a:srgbClr val="F16024"/>
                </a:solidFill>
              </a:rPr>
              <a:t>Formative Assessment:</a:t>
            </a:r>
          </a:p>
          <a:p>
            <a:pPr marL="0" indent="0">
              <a:buNone/>
            </a:pPr>
            <a:endParaRPr lang="en-IE" sz="1400" dirty="0">
              <a:solidFill>
                <a:srgbClr val="F16024"/>
              </a:solidFill>
            </a:endParaRPr>
          </a:p>
          <a:p>
            <a:pPr lvl="0"/>
            <a:r>
              <a:rPr lang="en-IE" dirty="0"/>
              <a:t>Self-evaluation checklist: Are you saving enough?</a:t>
            </a:r>
          </a:p>
          <a:p>
            <a:pPr lvl="0"/>
            <a:r>
              <a:rPr lang="en-IE" dirty="0"/>
              <a:t>Scenario analysis: What would you do if you needed to retire 5 years early?</a:t>
            </a:r>
          </a:p>
          <a:p>
            <a:pPr marL="0" indent="0">
              <a:buNone/>
            </a:pPr>
            <a:endParaRPr lang="en-IE" b="1" dirty="0"/>
          </a:p>
          <a:p>
            <a:pPr marL="0" indent="0">
              <a:buNone/>
            </a:pPr>
            <a:r>
              <a:rPr lang="en-IE" sz="1400" b="1" dirty="0">
                <a:solidFill>
                  <a:srgbClr val="F16024"/>
                </a:solidFill>
              </a:rPr>
              <a:t>Resources:</a:t>
            </a:r>
          </a:p>
          <a:p>
            <a:pPr marL="0" indent="0">
              <a:buNone/>
            </a:pPr>
            <a:endParaRPr lang="en-IE" sz="1400" dirty="0">
              <a:solidFill>
                <a:srgbClr val="F16024"/>
              </a:solidFill>
            </a:endParaRPr>
          </a:p>
          <a:p>
            <a:pPr lvl="0"/>
            <a:r>
              <a:rPr lang="en-IE" dirty="0"/>
              <a:t>Glossary of financial terms</a:t>
            </a:r>
          </a:p>
          <a:p>
            <a:pPr lvl="0"/>
            <a:r>
              <a:rPr lang="en-IE" dirty="0"/>
              <a:t>Employer pension contact points.</a:t>
            </a:r>
          </a:p>
          <a:p>
            <a:pPr lvl="0"/>
            <a:r>
              <a:rPr lang="en-IE" dirty="0"/>
              <a:t>Government retirement benefit estimators.</a:t>
            </a:r>
          </a:p>
          <a:p>
            <a:pPr lvl="0"/>
            <a:r>
              <a:rPr lang="en-IE" dirty="0"/>
              <a:t>Articles on smart retirement planning for women in their 40s.</a:t>
            </a:r>
          </a:p>
          <a:p>
            <a:endParaRPr lang="en-US" dirty="0"/>
          </a:p>
        </p:txBody>
      </p:sp>
      <p:cxnSp>
        <p:nvCxnSpPr>
          <p:cNvPr id="24" name="Straight Connector 23">
            <a:extLst>
              <a:ext uri="{FF2B5EF4-FFF2-40B4-BE49-F238E27FC236}">
                <a16:creationId xmlns:a16="http://schemas.microsoft.com/office/drawing/2014/main" id="{8D8EB065-D841-8BD9-17A8-9FBEB1CEB76C}"/>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EE986F79-903D-7C9D-8E4C-1BB5B1036734}"/>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56F47DB2-69C3-3A68-B319-F7B1BAE96A5D}"/>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E6D3B448-7AB2-0BB2-910A-CFCAB150027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B043FFBF-4EFD-66BE-EBA3-EF594A6FF7D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081DAA11-6EED-A0E9-B398-160CFB10F1EA}"/>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FCD2803A-A6C3-5875-64B8-76F6B968A47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8533E6B8-CBED-E214-7B6B-9905454E8D86}"/>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977B183A-D8AE-233F-BEA4-1745E1070576}"/>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41BCB709-B1EB-AB51-CA9F-AEF6B0C52B56}"/>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6E7AA1AF-5D34-B5ED-A7BF-C33E5CDBCE8F}"/>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F550CC7B-9D46-A9A5-E4DA-D62CF1486560}"/>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09DEF1D1-A449-0750-E6C3-03AE7DE4844D}"/>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27A3CEC4-B7DA-647E-CFEB-8DD9F18E1D2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A3A03C59-B362-886B-304A-CC5BC02AEFC1}"/>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61A13AFB-0444-ACF9-D4FA-2E0D6D2CE15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CD098007-6E73-CFA1-586C-BF3D106C821B}"/>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4EC1052F-63D7-4581-30FB-EC10660AA74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884EB1F9-2155-486B-8CDE-83E6235DC51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31AB39BD-2C7C-3D5A-E21C-34CDA4ED0341}"/>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EE1AAFCA-C168-0AFC-92DE-C65B283B0A5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0479C41E-AD74-1EB1-2ED8-ED19750A7FD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3BC505C6-AAD3-C344-364C-72F2EA98996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5B3B4ABC-A89D-D0F2-5389-A370AD908A57}"/>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459FAEB2-BA8A-90D5-0B44-AEFC3DC8DD3D}"/>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7C287925-1355-30A4-8832-C5C27BE93891}"/>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A26227E9-065E-E506-BF90-E872751ABEF0}"/>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2F4BA5A4-5462-FB7B-2695-4CC14D24CE94}"/>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525722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24E06F7-086A-C04D-E4A7-FD3FDA35C108}"/>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C32AEE22-0CC0-1645-7888-C88969708CDD}"/>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D9118089-BDE3-D9C0-A854-BDE133F695A8}"/>
              </a:ext>
            </a:extLst>
          </p:cNvPr>
          <p:cNvSpPr>
            <a:spLocks noGrp="1"/>
          </p:cNvSpPr>
          <p:nvPr>
            <p:ph type="body" sz="quarter" idx="61"/>
          </p:nvPr>
        </p:nvSpPr>
        <p:spPr/>
        <p:txBody>
          <a:bodyPr/>
          <a:lstStyle/>
          <a:p>
            <a:r>
              <a:rPr lang="en-GB" dirty="0"/>
              <a:t>Budgeting in Mid-Life</a:t>
            </a:r>
            <a:endParaRPr lang="en-IE" dirty="0"/>
          </a:p>
        </p:txBody>
      </p:sp>
      <p:sp>
        <p:nvSpPr>
          <p:cNvPr id="5" name="Text Placeholder 4">
            <a:extLst>
              <a:ext uri="{FF2B5EF4-FFF2-40B4-BE49-F238E27FC236}">
                <a16:creationId xmlns:a16="http://schemas.microsoft.com/office/drawing/2014/main" id="{49AB416A-7A2C-E155-496E-D08C6099EEA1}"/>
              </a:ext>
            </a:extLst>
          </p:cNvPr>
          <p:cNvSpPr>
            <a:spLocks noGrp="1"/>
          </p:cNvSpPr>
          <p:nvPr>
            <p:ph type="body" sz="quarter" idx="64"/>
          </p:nvPr>
        </p:nvSpPr>
        <p:spPr/>
        <p:txBody>
          <a:bodyPr/>
          <a:lstStyle/>
          <a:p>
            <a:pPr marL="0" indent="0">
              <a:buNone/>
            </a:pPr>
            <a:r>
              <a:rPr lang="en-GB" dirty="0"/>
              <a:t>At this point in your life and career, the demands on your time and resources can seem overwhelming.  You want to focus on building your career, yet if you are a parent or caring for elderly relatives, you have commitments that must be met. It can be a challenge to allocate time and money to planning for your retirement, yet it is something you must do. You must create a budgeting approach that reflects your real life, not a perfect life.</a:t>
            </a:r>
          </a:p>
          <a:p>
            <a:pPr marL="0" indent="0">
              <a:buNone/>
            </a:pPr>
            <a:endParaRPr lang="en-GB" dirty="0"/>
          </a:p>
          <a:p>
            <a:pPr marL="0" indent="0">
              <a:buNone/>
            </a:pPr>
            <a:r>
              <a:rPr lang="en-GB" sz="1400" b="1" dirty="0">
                <a:solidFill>
                  <a:srgbClr val="F16024"/>
                </a:solidFill>
              </a:rPr>
              <a:t>Why Budgeting Looks Different In Mid-life</a:t>
            </a:r>
          </a:p>
          <a:p>
            <a:pPr marL="0" indent="0">
              <a:buNone/>
            </a:pPr>
            <a:endParaRPr lang="en-GB" sz="1400" b="1" dirty="0">
              <a:solidFill>
                <a:srgbClr val="F16024"/>
              </a:solidFill>
            </a:endParaRPr>
          </a:p>
          <a:p>
            <a:pPr marL="0" indent="0">
              <a:buNone/>
            </a:pPr>
            <a:r>
              <a:rPr lang="en-IE" b="1" dirty="0"/>
              <a:t>Common pressures:</a:t>
            </a:r>
          </a:p>
          <a:p>
            <a:pPr marL="0" indent="0">
              <a:buNone/>
            </a:pPr>
            <a:endParaRPr lang="en-IE" dirty="0"/>
          </a:p>
          <a:p>
            <a:pPr lvl="0"/>
            <a:r>
              <a:rPr lang="en-IE" b="1" dirty="0"/>
              <a:t>Irregular expenses</a:t>
            </a:r>
            <a:r>
              <a:rPr lang="en-IE" dirty="0"/>
              <a:t> (school trips, childcare spikes, medical or elder‑care costs)</a:t>
            </a:r>
          </a:p>
          <a:p>
            <a:pPr lvl="0"/>
            <a:r>
              <a:rPr lang="en-IE" b="1" dirty="0"/>
              <a:t>Time poverty</a:t>
            </a:r>
            <a:r>
              <a:rPr lang="en-IE" dirty="0"/>
              <a:t>, making it hard to track finances regularly</a:t>
            </a:r>
          </a:p>
          <a:p>
            <a:pPr lvl="0"/>
            <a:r>
              <a:rPr lang="en-IE" b="1" dirty="0"/>
              <a:t>Competing priorities</a:t>
            </a:r>
            <a:r>
              <a:rPr lang="en-IE" dirty="0"/>
              <a:t> between family needs and personal retirement savings</a:t>
            </a:r>
          </a:p>
          <a:p>
            <a:pPr lvl="0"/>
            <a:r>
              <a:rPr lang="en-IE" b="1" dirty="0"/>
              <a:t>Emotional spending triggers</a:t>
            </a:r>
            <a:r>
              <a:rPr lang="en-IE" dirty="0"/>
              <a:t> such as guilt, exhaustion, or trying to “make up” for limited time with children</a:t>
            </a:r>
          </a:p>
          <a:p>
            <a:pPr marL="0" indent="0">
              <a:buNone/>
            </a:pPr>
            <a:endParaRPr lang="en-IE" dirty="0"/>
          </a:p>
          <a:p>
            <a:pPr marL="0" indent="0">
              <a:buNone/>
            </a:pPr>
            <a:r>
              <a:rPr lang="en-IE" dirty="0"/>
              <a:t>Your budget needs to </a:t>
            </a:r>
            <a:r>
              <a:rPr lang="en-IE" i="1" dirty="0"/>
              <a:t>flex</a:t>
            </a:r>
            <a:r>
              <a:rPr lang="en-IE" dirty="0"/>
              <a:t> with real circumstances, not force you into unrealistic expectations.</a:t>
            </a:r>
          </a:p>
          <a:p>
            <a:pPr marL="0" indent="0">
              <a:buNone/>
            </a:pPr>
            <a:endParaRPr lang="en-IE" dirty="0"/>
          </a:p>
          <a:p>
            <a:pPr marL="0" indent="0">
              <a:buNone/>
            </a:pPr>
            <a:r>
              <a:rPr lang="en-IE" sz="1400" b="1" dirty="0">
                <a:solidFill>
                  <a:srgbClr val="F16024"/>
                </a:solidFill>
              </a:rPr>
              <a:t>The 3‑Bucket Mid‑Life Budgeting Method </a:t>
            </a:r>
            <a:endParaRPr lang="en-IE" sz="1400" dirty="0">
              <a:solidFill>
                <a:srgbClr val="F16024"/>
              </a:solidFill>
            </a:endParaRPr>
          </a:p>
          <a:p>
            <a:pPr marL="0" indent="0">
              <a:buNone/>
            </a:pPr>
            <a:endParaRPr lang="en-IE" dirty="0"/>
          </a:p>
          <a:p>
            <a:pPr marL="0" indent="0">
              <a:buNone/>
            </a:pPr>
            <a:r>
              <a:rPr lang="en-IE" dirty="0"/>
              <a:t>To simplify budgeting while juggling multiple responsibilities, we use 3 buckets:</a:t>
            </a:r>
          </a:p>
          <a:p>
            <a:pPr marL="0" indent="0">
              <a:buNone/>
            </a:pPr>
            <a:endParaRPr lang="en-IE" dirty="0"/>
          </a:p>
          <a:p>
            <a:pPr marL="0" indent="0">
              <a:buNone/>
            </a:pPr>
            <a:endParaRPr lang="en-IE" dirty="0"/>
          </a:p>
          <a:p>
            <a:pPr marL="0" indent="0">
              <a:buNone/>
            </a:pPr>
            <a:endParaRPr lang="en-IE" dirty="0"/>
          </a:p>
          <a:p>
            <a:pPr marL="0" indent="0">
              <a:buNone/>
            </a:pPr>
            <a:endParaRPr lang="en-GB" dirty="0"/>
          </a:p>
          <a:p>
            <a:pPr marL="0" indent="0">
              <a:buNone/>
            </a:pPr>
            <a:endParaRPr lang="en-GB" sz="1400" b="1" dirty="0">
              <a:solidFill>
                <a:srgbClr val="F16024"/>
              </a:solidFill>
            </a:endParaRPr>
          </a:p>
          <a:p>
            <a:pPr marL="0" indent="0">
              <a:buNone/>
            </a:pPr>
            <a:endParaRPr lang="en-GB" sz="1400" b="1" dirty="0">
              <a:solidFill>
                <a:srgbClr val="F16024"/>
              </a:solidFill>
            </a:endParaRPr>
          </a:p>
          <a:p>
            <a:pPr marL="0" indent="0">
              <a:buNone/>
            </a:pPr>
            <a:endParaRPr lang="en-GB" sz="1400" dirty="0">
              <a:solidFill>
                <a:srgbClr val="F16024"/>
              </a:solidFill>
            </a:endParaRP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IE" dirty="0"/>
          </a:p>
        </p:txBody>
      </p:sp>
      <p:pic>
        <p:nvPicPr>
          <p:cNvPr id="7" name="Picture 6">
            <a:extLst>
              <a:ext uri="{FF2B5EF4-FFF2-40B4-BE49-F238E27FC236}">
                <a16:creationId xmlns:a16="http://schemas.microsoft.com/office/drawing/2014/main" id="{FABEA1C9-39F6-CC62-28CE-7BE0FDE3E88A}"/>
              </a:ext>
            </a:extLst>
          </p:cNvPr>
          <p:cNvPicPr>
            <a:picLocks noChangeAspect="1"/>
          </p:cNvPicPr>
          <p:nvPr/>
        </p:nvPicPr>
        <p:blipFill>
          <a:blip r:embed="rId2"/>
          <a:stretch>
            <a:fillRect/>
          </a:stretch>
        </p:blipFill>
        <p:spPr>
          <a:xfrm>
            <a:off x="1807417" y="5351389"/>
            <a:ext cx="4267570" cy="3429297"/>
          </a:xfrm>
          <a:prstGeom prst="rect">
            <a:avLst/>
          </a:prstGeom>
        </p:spPr>
      </p:pic>
      <p:sp>
        <p:nvSpPr>
          <p:cNvPr id="8" name="Rounded Rectangle 67">
            <a:extLst>
              <a:ext uri="{FF2B5EF4-FFF2-40B4-BE49-F238E27FC236}">
                <a16:creationId xmlns:a16="http://schemas.microsoft.com/office/drawing/2014/main" id="{0C496286-847B-320E-CF49-B6F181DECDA8}"/>
              </a:ext>
            </a:extLst>
          </p:cNvPr>
          <p:cNvSpPr/>
          <p:nvPr/>
        </p:nvSpPr>
        <p:spPr>
          <a:xfrm>
            <a:off x="1807417" y="8916249"/>
            <a:ext cx="5231219" cy="1151826"/>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E43067FA-2153-3FB5-29A3-1A3507790C4F}"/>
              </a:ext>
            </a:extLst>
          </p:cNvPr>
          <p:cNvGrpSpPr/>
          <p:nvPr/>
        </p:nvGrpSpPr>
        <p:grpSpPr>
          <a:xfrm>
            <a:off x="1929062" y="8697787"/>
            <a:ext cx="1408796" cy="406400"/>
            <a:chOff x="1597263" y="8431923"/>
            <a:chExt cx="1408796" cy="406400"/>
          </a:xfrm>
        </p:grpSpPr>
        <p:sp>
          <p:nvSpPr>
            <p:cNvPr id="10" name="Rectangle 9">
              <a:extLst>
                <a:ext uri="{FF2B5EF4-FFF2-40B4-BE49-F238E27FC236}">
                  <a16:creationId xmlns:a16="http://schemas.microsoft.com/office/drawing/2014/main" id="{57CB9B2A-7E8A-752A-1039-A95E4A04BBC1}"/>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C3A4563-3390-5CA4-E3D5-A2D306164B9C}"/>
                </a:ext>
              </a:extLst>
            </p:cNvPr>
            <p:cNvSpPr/>
            <p:nvPr/>
          </p:nvSpPr>
          <p:spPr>
            <a:xfrm>
              <a:off x="1791227" y="8491959"/>
              <a:ext cx="1176733"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22">
              <a:extLst>
                <a:ext uri="{FF2B5EF4-FFF2-40B4-BE49-F238E27FC236}">
                  <a16:creationId xmlns:a16="http://schemas.microsoft.com/office/drawing/2014/main" id="{9C25DF46-CC62-7B74-D8CF-BCFE8F0A35B0}"/>
                </a:ext>
              </a:extLst>
            </p:cNvPr>
            <p:cNvSpPr txBox="1">
              <a:spLocks/>
            </p:cNvSpPr>
            <p:nvPr/>
          </p:nvSpPr>
          <p:spPr>
            <a:xfrm>
              <a:off x="1988472" y="8495652"/>
              <a:ext cx="101758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Activity</a:t>
              </a:r>
            </a:p>
          </p:txBody>
        </p:sp>
        <p:sp>
          <p:nvSpPr>
            <p:cNvPr id="13" name="Oval 12">
              <a:extLst>
                <a:ext uri="{FF2B5EF4-FFF2-40B4-BE49-F238E27FC236}">
                  <a16:creationId xmlns:a16="http://schemas.microsoft.com/office/drawing/2014/main" id="{74FA92B3-F4EF-0BA7-F2C7-2E4BACE52EA5}"/>
                </a:ext>
              </a:extLst>
            </p:cNvPr>
            <p:cNvSpPr/>
            <p:nvPr/>
          </p:nvSpPr>
          <p:spPr>
            <a:xfrm>
              <a:off x="1597263" y="8431923"/>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aphic 37">
              <a:extLst>
                <a:ext uri="{FF2B5EF4-FFF2-40B4-BE49-F238E27FC236}">
                  <a16:creationId xmlns:a16="http://schemas.microsoft.com/office/drawing/2014/main" id="{F28829F0-72BE-0B8D-BF67-26D5CFC9C2A5}"/>
                </a:ext>
              </a:extLst>
            </p:cNvPr>
            <p:cNvGrpSpPr/>
            <p:nvPr/>
          </p:nvGrpSpPr>
          <p:grpSpPr>
            <a:xfrm>
              <a:off x="1707260" y="8524537"/>
              <a:ext cx="229440" cy="229437"/>
              <a:chOff x="3797784" y="3095426"/>
              <a:chExt cx="1030844" cy="1030831"/>
            </a:xfrm>
            <a:solidFill>
              <a:schemeClr val="bg1"/>
            </a:solidFill>
          </p:grpSpPr>
          <p:sp>
            <p:nvSpPr>
              <p:cNvPr id="15" name="Freeform 35">
                <a:extLst>
                  <a:ext uri="{FF2B5EF4-FFF2-40B4-BE49-F238E27FC236}">
                    <a16:creationId xmlns:a16="http://schemas.microsoft.com/office/drawing/2014/main" id="{689403C5-B777-50D5-7F1A-6B8576D65E88}"/>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en-US" dirty="0"/>
              </a:p>
            </p:txBody>
          </p:sp>
          <p:sp>
            <p:nvSpPr>
              <p:cNvPr id="16" name="Freeform 36">
                <a:extLst>
                  <a:ext uri="{FF2B5EF4-FFF2-40B4-BE49-F238E27FC236}">
                    <a16:creationId xmlns:a16="http://schemas.microsoft.com/office/drawing/2014/main" id="{3D15F623-90A7-A3F6-8003-885F5DB34388}"/>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en-US" dirty="0"/>
              </a:p>
            </p:txBody>
          </p:sp>
          <p:sp>
            <p:nvSpPr>
              <p:cNvPr id="17" name="Freeform 37">
                <a:extLst>
                  <a:ext uri="{FF2B5EF4-FFF2-40B4-BE49-F238E27FC236}">
                    <a16:creationId xmlns:a16="http://schemas.microsoft.com/office/drawing/2014/main" id="{7BD6D5E0-A242-1328-F7C5-67403F33157A}"/>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en-US" dirty="0"/>
              </a:p>
            </p:txBody>
          </p:sp>
          <p:sp>
            <p:nvSpPr>
              <p:cNvPr id="18" name="Freeform 38">
                <a:extLst>
                  <a:ext uri="{FF2B5EF4-FFF2-40B4-BE49-F238E27FC236}">
                    <a16:creationId xmlns:a16="http://schemas.microsoft.com/office/drawing/2014/main" id="{6D09D2BF-74F0-AFFF-1664-3CCB2C716FEC}"/>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en-US" dirty="0"/>
              </a:p>
            </p:txBody>
          </p:sp>
          <p:sp>
            <p:nvSpPr>
              <p:cNvPr id="19" name="Freeform 39">
                <a:extLst>
                  <a:ext uri="{FF2B5EF4-FFF2-40B4-BE49-F238E27FC236}">
                    <a16:creationId xmlns:a16="http://schemas.microsoft.com/office/drawing/2014/main" id="{839D6CED-87E6-07D9-4DE2-BDC6C9D163F3}"/>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en-US" dirty="0"/>
              </a:p>
            </p:txBody>
          </p:sp>
        </p:grpSp>
      </p:grpSp>
      <p:sp>
        <p:nvSpPr>
          <p:cNvPr id="31" name="Text Placeholder 7">
            <a:extLst>
              <a:ext uri="{FF2B5EF4-FFF2-40B4-BE49-F238E27FC236}">
                <a16:creationId xmlns:a16="http://schemas.microsoft.com/office/drawing/2014/main" id="{8FB5DAF5-3FBE-BF7F-4514-AAAB205EA925}"/>
              </a:ext>
            </a:extLst>
          </p:cNvPr>
          <p:cNvSpPr txBox="1">
            <a:spLocks/>
          </p:cNvSpPr>
          <p:nvPr/>
        </p:nvSpPr>
        <p:spPr>
          <a:xfrm>
            <a:off x="2039059" y="9257995"/>
            <a:ext cx="4904182" cy="676419"/>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Download the Budgeting Template and enter your planned and actual expenditure from our Module 1 resource pack</a:t>
            </a:r>
            <a:endParaRPr lang="en-US" dirty="0">
              <a:highlight>
                <a:srgbClr val="FFFF00"/>
              </a:highlight>
            </a:endParaRPr>
          </a:p>
          <a:p>
            <a:pPr marL="0" indent="0">
              <a:buNone/>
            </a:pPr>
            <a:r>
              <a:rPr lang="en-US" dirty="0"/>
              <a:t>Review the difference and identify one small change you could make each month that supports long-term financial wellbeing </a:t>
            </a:r>
          </a:p>
          <a:p>
            <a:pPr marL="0" indent="0">
              <a:buNone/>
            </a:pPr>
            <a:endParaRPr lang="en-US" dirty="0"/>
          </a:p>
        </p:txBody>
      </p:sp>
    </p:spTree>
    <p:extLst>
      <p:ext uri="{BB962C8B-B14F-4D97-AF65-F5344CB8AC3E}">
        <p14:creationId xmlns:p14="http://schemas.microsoft.com/office/powerpoint/2010/main" val="39423474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5D0AF-A69C-7A07-963A-607BC44D173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17973B9-42A8-336A-0DE2-6B0F4FC89F52}"/>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BBCC4DD5-C6D7-8A46-7587-0DC6062ACE81}"/>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7D023B36-63F5-4D83-24A4-F0C8CA9E8A70}"/>
              </a:ext>
            </a:extLst>
          </p:cNvPr>
          <p:cNvSpPr>
            <a:spLocks noGrp="1"/>
          </p:cNvSpPr>
          <p:nvPr>
            <p:ph type="body" sz="quarter" idx="61"/>
          </p:nvPr>
        </p:nvSpPr>
        <p:spPr/>
        <p:txBody>
          <a:bodyPr/>
          <a:lstStyle/>
          <a:p>
            <a:r>
              <a:rPr lang="en-US" dirty="0"/>
              <a:t>Women in Mid Career</a:t>
            </a:r>
          </a:p>
        </p:txBody>
      </p:sp>
      <p:sp>
        <p:nvSpPr>
          <p:cNvPr id="8" name="Text Placeholder 7">
            <a:extLst>
              <a:ext uri="{FF2B5EF4-FFF2-40B4-BE49-F238E27FC236}">
                <a16:creationId xmlns:a16="http://schemas.microsoft.com/office/drawing/2014/main" id="{E1F5962C-34AE-5344-AA02-A48D6BA34AC2}"/>
              </a:ext>
            </a:extLst>
          </p:cNvPr>
          <p:cNvSpPr>
            <a:spLocks noGrp="1"/>
          </p:cNvSpPr>
          <p:nvPr>
            <p:ph type="body" sz="quarter" idx="64"/>
          </p:nvPr>
        </p:nvSpPr>
        <p:spPr/>
        <p:txBody>
          <a:bodyPr/>
          <a:lstStyle/>
          <a:p>
            <a:pPr marL="0" indent="0">
              <a:buNone/>
            </a:pPr>
            <a:r>
              <a:rPr lang="en-GB" sz="1400" b="1" dirty="0">
                <a:solidFill>
                  <a:srgbClr val="F16024"/>
                </a:solidFill>
              </a:rPr>
              <a:t>Creating a Retirement Vision Board with Financial Goals</a:t>
            </a:r>
            <a:endParaRPr lang="en-US" sz="1400" b="1" dirty="0">
              <a:solidFill>
                <a:srgbClr val="F16024"/>
              </a:solidFill>
            </a:endParaRPr>
          </a:p>
          <a:p>
            <a:pPr marL="0" indent="0">
              <a:buNone/>
            </a:pPr>
            <a:endParaRPr lang="en-US" sz="1400" b="1" dirty="0"/>
          </a:p>
          <a:p>
            <a:pPr marL="0" indent="0">
              <a:buNone/>
            </a:pPr>
            <a:endParaRPr lang="en-US" dirty="0"/>
          </a:p>
          <a:p>
            <a:pPr marL="0" indent="0">
              <a:buNone/>
            </a:pPr>
            <a:r>
              <a:rPr lang="en-GB" dirty="0"/>
              <a:t>Retirement is a life stage you get to design. Many women spend mid‑life giving so much of their time and resources to others that it can feel strange to imagine a phase of life centred around their own wellbeing.</a:t>
            </a:r>
            <a:endParaRPr lang="en-US" dirty="0"/>
          </a:p>
          <a:p>
            <a:pPr marL="0" indent="0">
              <a:buNone/>
            </a:pPr>
            <a:endParaRPr lang="en-US" dirty="0"/>
          </a:p>
          <a:p>
            <a:pPr marL="0" indent="0">
              <a:buNone/>
            </a:pPr>
            <a:r>
              <a:rPr lang="en-US" dirty="0"/>
              <a:t>A useful exercise is to consider what you want your retirement to feel like. Creating a vision board helps translate abstract ideas like ‘security’, ‘freedom’, ‘travel’, ‘more time’ into concrete visual objectives to help motivate you.</a:t>
            </a:r>
          </a:p>
          <a:p>
            <a:endParaRPr lang="en-US" dirty="0"/>
          </a:p>
          <a:p>
            <a:pPr marL="0" indent="0">
              <a:buNone/>
            </a:pPr>
            <a:r>
              <a:rPr lang="en-GB" dirty="0"/>
              <a:t>A retirement vision board is a visual tool that brings your future to life. It can include:</a:t>
            </a:r>
          </a:p>
          <a:p>
            <a:r>
              <a:rPr lang="en-GB" dirty="0"/>
              <a:t>Images (holidays, hobbies, home environment, family moments)</a:t>
            </a:r>
          </a:p>
          <a:p>
            <a:r>
              <a:rPr lang="en-GB" dirty="0"/>
              <a:t>Words or phrases (e.g., “calm mornings,” “financial independence,” “volunteering”)</a:t>
            </a:r>
          </a:p>
          <a:p>
            <a:r>
              <a:rPr lang="en-GB" dirty="0"/>
              <a:t>Financial anchors such as:</a:t>
            </a:r>
          </a:p>
          <a:p>
            <a:pPr>
              <a:buFont typeface="Wingdings" panose="05000000000000000000" pitchFamily="2" charset="2"/>
              <a:buChar char="Ø"/>
            </a:pPr>
            <a:r>
              <a:rPr lang="en-GB" dirty="0"/>
              <a:t>Desired retirement age</a:t>
            </a:r>
          </a:p>
          <a:p>
            <a:pPr>
              <a:buFont typeface="Wingdings" panose="05000000000000000000" pitchFamily="2" charset="2"/>
              <a:buChar char="Ø"/>
            </a:pPr>
            <a:r>
              <a:rPr lang="en-GB" dirty="0"/>
              <a:t>Annual income needed</a:t>
            </a:r>
          </a:p>
          <a:p>
            <a:pPr>
              <a:buFont typeface="Wingdings" panose="05000000000000000000" pitchFamily="2" charset="2"/>
              <a:buChar char="Ø"/>
            </a:pPr>
            <a:r>
              <a:rPr lang="en-GB" dirty="0"/>
              <a:t>Mortgage status at retirement</a:t>
            </a:r>
          </a:p>
          <a:p>
            <a:pPr>
              <a:buFont typeface="Wingdings" panose="05000000000000000000" pitchFamily="2" charset="2"/>
              <a:buChar char="Ø"/>
            </a:pPr>
            <a:r>
              <a:rPr lang="en-GB" dirty="0"/>
              <a:t>Savings goals</a:t>
            </a:r>
          </a:p>
          <a:p>
            <a:pPr>
              <a:buFont typeface="Wingdings" panose="05000000000000000000" pitchFamily="2" charset="2"/>
              <a:buChar char="Ø"/>
            </a:pPr>
            <a:r>
              <a:rPr lang="en-GB" dirty="0"/>
              <a:t>Plans for caring responsibilities</a:t>
            </a:r>
          </a:p>
          <a:p>
            <a:pPr>
              <a:buFont typeface="Wingdings" panose="05000000000000000000" pitchFamily="2" charset="2"/>
              <a:buChar char="Ø"/>
            </a:pPr>
            <a:endParaRPr lang="en-GB" dirty="0"/>
          </a:p>
          <a:p>
            <a:pPr marL="0" indent="0">
              <a:buNone/>
            </a:pPr>
            <a:r>
              <a:rPr lang="en-GB" dirty="0"/>
              <a:t>The purpose is not perfection—it’s direction.</a:t>
            </a:r>
            <a:endParaRPr lang="en-US" dirty="0"/>
          </a:p>
          <a:p>
            <a:endParaRPr lang="en-US" dirty="0"/>
          </a:p>
        </p:txBody>
      </p:sp>
      <p:sp>
        <p:nvSpPr>
          <p:cNvPr id="50" name="Rounded Rectangle 49">
            <a:extLst>
              <a:ext uri="{FF2B5EF4-FFF2-40B4-BE49-F238E27FC236}">
                <a16:creationId xmlns:a16="http://schemas.microsoft.com/office/drawing/2014/main" id="{D185F335-A333-435E-B68E-C0507B097CD5}"/>
              </a:ext>
            </a:extLst>
          </p:cNvPr>
          <p:cNvSpPr/>
          <p:nvPr/>
        </p:nvSpPr>
        <p:spPr>
          <a:xfrm>
            <a:off x="1758517" y="8454017"/>
            <a:ext cx="5231219" cy="1637414"/>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 Placeholder 7">
            <a:extLst>
              <a:ext uri="{FF2B5EF4-FFF2-40B4-BE49-F238E27FC236}">
                <a16:creationId xmlns:a16="http://schemas.microsoft.com/office/drawing/2014/main" id="{40B298F8-5788-DCF9-773F-657DE71B7DF1}"/>
              </a:ext>
            </a:extLst>
          </p:cNvPr>
          <p:cNvSpPr txBox="1">
            <a:spLocks/>
          </p:cNvSpPr>
          <p:nvPr/>
        </p:nvSpPr>
        <p:spPr>
          <a:xfrm>
            <a:off x="1972947" y="8807559"/>
            <a:ext cx="4871606"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Create Your Own Retirement Vision Board</a:t>
            </a:r>
          </a:p>
          <a:p>
            <a:r>
              <a:rPr lang="en-US" b="1" dirty="0"/>
              <a:t>Use</a:t>
            </a:r>
            <a:r>
              <a:rPr lang="en-US" dirty="0"/>
              <a:t> a sheet of paper of digital tool like Canva or PowerPoint</a:t>
            </a:r>
          </a:p>
          <a:p>
            <a:r>
              <a:rPr lang="en-US" b="1" dirty="0"/>
              <a:t>Divide</a:t>
            </a:r>
            <a:r>
              <a:rPr lang="en-US" dirty="0"/>
              <a:t> your page into the six sections illustrated above</a:t>
            </a:r>
          </a:p>
          <a:p>
            <a:r>
              <a:rPr lang="en-US" b="1" dirty="0"/>
              <a:t>Add:</a:t>
            </a:r>
          </a:p>
          <a:p>
            <a:pPr>
              <a:buFont typeface="Wingdings" panose="05000000000000000000" pitchFamily="2" charset="2"/>
              <a:buChar char="Ø"/>
            </a:pPr>
            <a:r>
              <a:rPr lang="en-US" dirty="0"/>
              <a:t>Words or phrases describing what you want</a:t>
            </a:r>
          </a:p>
          <a:p>
            <a:pPr>
              <a:buFont typeface="Wingdings" panose="05000000000000000000" pitchFamily="2" charset="2"/>
              <a:buChar char="Ø"/>
            </a:pPr>
            <a:r>
              <a:rPr lang="en-US" dirty="0"/>
              <a:t>Images</a:t>
            </a:r>
          </a:p>
          <a:p>
            <a:pPr>
              <a:buFont typeface="Wingdings" panose="05000000000000000000" pitchFamily="2" charset="2"/>
              <a:buChar char="Ø"/>
            </a:pPr>
            <a:r>
              <a:rPr lang="en-US" dirty="0"/>
              <a:t>2-3 financial goals connected to each vision area</a:t>
            </a:r>
          </a:p>
          <a:p>
            <a:pPr>
              <a:buFont typeface="Wingdings" panose="05000000000000000000" pitchFamily="2" charset="2"/>
              <a:buChar char="Ø"/>
            </a:pPr>
            <a:r>
              <a:rPr lang="en-US" dirty="0"/>
              <a:t>Identify the </a:t>
            </a:r>
            <a:r>
              <a:rPr lang="en-US" b="1" dirty="0"/>
              <a:t>one area </a:t>
            </a:r>
            <a:r>
              <a:rPr lang="en-US" dirty="0"/>
              <a:t>you want to focus on during this course</a:t>
            </a:r>
          </a:p>
          <a:p>
            <a:pPr marL="0" indent="0">
              <a:buNone/>
            </a:pPr>
            <a:endParaRPr lang="en-US" dirty="0"/>
          </a:p>
        </p:txBody>
      </p:sp>
      <p:grpSp>
        <p:nvGrpSpPr>
          <p:cNvPr id="75" name="Group 74">
            <a:extLst>
              <a:ext uri="{FF2B5EF4-FFF2-40B4-BE49-F238E27FC236}">
                <a16:creationId xmlns:a16="http://schemas.microsoft.com/office/drawing/2014/main" id="{C3C3BB2E-77D3-F5E1-1A3F-7DDAD52D8E13}"/>
              </a:ext>
            </a:extLst>
          </p:cNvPr>
          <p:cNvGrpSpPr/>
          <p:nvPr/>
        </p:nvGrpSpPr>
        <p:grpSpPr>
          <a:xfrm>
            <a:off x="1972947" y="8266079"/>
            <a:ext cx="2575686" cy="406400"/>
            <a:chOff x="1972947" y="5649738"/>
            <a:chExt cx="2575686" cy="406400"/>
          </a:xfrm>
        </p:grpSpPr>
        <p:sp>
          <p:nvSpPr>
            <p:cNvPr id="52" name="Rectangle 51">
              <a:extLst>
                <a:ext uri="{FF2B5EF4-FFF2-40B4-BE49-F238E27FC236}">
                  <a16:creationId xmlns:a16="http://schemas.microsoft.com/office/drawing/2014/main" id="{09DBC9A9-86E6-B282-CF60-E1C6A88C939A}"/>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659B9FC3-54D1-D763-CCE0-931EA61E4B6B}"/>
                </a:ext>
              </a:extLst>
            </p:cNvPr>
            <p:cNvSpPr/>
            <p:nvPr/>
          </p:nvSpPr>
          <p:spPr>
            <a:xfrm>
              <a:off x="2166912" y="5709774"/>
              <a:ext cx="1105678"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ext Placeholder 122">
              <a:extLst>
                <a:ext uri="{FF2B5EF4-FFF2-40B4-BE49-F238E27FC236}">
                  <a16:creationId xmlns:a16="http://schemas.microsoft.com/office/drawing/2014/main" id="{BD142C58-8E1D-1F8E-A4F0-C4E39E1F1B37}"/>
                </a:ext>
              </a:extLst>
            </p:cNvPr>
            <p:cNvSpPr txBox="1">
              <a:spLocks/>
            </p:cNvSpPr>
            <p:nvPr/>
          </p:nvSpPr>
          <p:spPr>
            <a:xfrm>
              <a:off x="2364155" y="5713467"/>
              <a:ext cx="2184478" cy="249183"/>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Activity</a:t>
              </a:r>
            </a:p>
          </p:txBody>
        </p:sp>
        <p:sp>
          <p:nvSpPr>
            <p:cNvPr id="55" name="Oval 54">
              <a:extLst>
                <a:ext uri="{FF2B5EF4-FFF2-40B4-BE49-F238E27FC236}">
                  <a16:creationId xmlns:a16="http://schemas.microsoft.com/office/drawing/2014/main" id="{5D5E89A3-E097-BE49-6344-AB127B088323}"/>
                </a:ext>
              </a:extLst>
            </p:cNvPr>
            <p:cNvSpPr/>
            <p:nvPr/>
          </p:nvSpPr>
          <p:spPr>
            <a:xfrm>
              <a:off x="1972947" y="5649738"/>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6" name="Graphic 37">
              <a:extLst>
                <a:ext uri="{FF2B5EF4-FFF2-40B4-BE49-F238E27FC236}">
                  <a16:creationId xmlns:a16="http://schemas.microsoft.com/office/drawing/2014/main" id="{45C80CE3-2D84-B914-C9F7-98556CB1E847}"/>
                </a:ext>
              </a:extLst>
            </p:cNvPr>
            <p:cNvGrpSpPr/>
            <p:nvPr/>
          </p:nvGrpSpPr>
          <p:grpSpPr>
            <a:xfrm>
              <a:off x="2064622" y="5732952"/>
              <a:ext cx="229999" cy="229698"/>
              <a:chOff x="5737725" y="2862443"/>
              <a:chExt cx="1034323" cy="1032970"/>
            </a:xfrm>
            <a:solidFill>
              <a:schemeClr val="bg1"/>
            </a:solidFill>
          </p:grpSpPr>
          <p:sp>
            <p:nvSpPr>
              <p:cNvPr id="57" name="Freeform 56">
                <a:extLst>
                  <a:ext uri="{FF2B5EF4-FFF2-40B4-BE49-F238E27FC236}">
                    <a16:creationId xmlns:a16="http://schemas.microsoft.com/office/drawing/2014/main" id="{DF95F231-5DDC-1BE7-7642-F021507978B6}"/>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58" name="Freeform 57">
                <a:extLst>
                  <a:ext uri="{FF2B5EF4-FFF2-40B4-BE49-F238E27FC236}">
                    <a16:creationId xmlns:a16="http://schemas.microsoft.com/office/drawing/2014/main" id="{AB77C6AD-E19A-A46B-B982-A164B296B171}"/>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59" name="Freeform 58">
                <a:extLst>
                  <a:ext uri="{FF2B5EF4-FFF2-40B4-BE49-F238E27FC236}">
                    <a16:creationId xmlns:a16="http://schemas.microsoft.com/office/drawing/2014/main" id="{D56D0CFF-4538-4EAE-3975-8EF26A15759E}"/>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60" name="Freeform 59">
                <a:extLst>
                  <a:ext uri="{FF2B5EF4-FFF2-40B4-BE49-F238E27FC236}">
                    <a16:creationId xmlns:a16="http://schemas.microsoft.com/office/drawing/2014/main" id="{60C02584-4B68-A19B-A593-F2B05F077658}"/>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61" name="Freeform 60">
                <a:extLst>
                  <a:ext uri="{FF2B5EF4-FFF2-40B4-BE49-F238E27FC236}">
                    <a16:creationId xmlns:a16="http://schemas.microsoft.com/office/drawing/2014/main" id="{0DA8F2C9-0158-E758-E8FA-F961F89FEC51}"/>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cxnSp>
        <p:nvCxnSpPr>
          <p:cNvPr id="79" name="Straight Connector 78">
            <a:extLst>
              <a:ext uri="{FF2B5EF4-FFF2-40B4-BE49-F238E27FC236}">
                <a16:creationId xmlns:a16="http://schemas.microsoft.com/office/drawing/2014/main" id="{BFF42F3B-8A83-5BC8-2612-FFC60B7103B8}"/>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80" name="Graphic 2">
            <a:extLst>
              <a:ext uri="{FF2B5EF4-FFF2-40B4-BE49-F238E27FC236}">
                <a16:creationId xmlns:a16="http://schemas.microsoft.com/office/drawing/2014/main" id="{CEE6E230-1AEB-AF56-DB4F-0D1523C3522A}"/>
              </a:ext>
            </a:extLst>
          </p:cNvPr>
          <p:cNvGrpSpPr/>
          <p:nvPr/>
        </p:nvGrpSpPr>
        <p:grpSpPr>
          <a:xfrm>
            <a:off x="928234" y="582146"/>
            <a:ext cx="713270" cy="688476"/>
            <a:chOff x="7216180" y="2896437"/>
            <a:chExt cx="1173608" cy="1132811"/>
          </a:xfrm>
          <a:solidFill>
            <a:srgbClr val="F16024"/>
          </a:solidFill>
        </p:grpSpPr>
        <p:grpSp>
          <p:nvGrpSpPr>
            <p:cNvPr id="81" name="Graphic 2">
              <a:extLst>
                <a:ext uri="{FF2B5EF4-FFF2-40B4-BE49-F238E27FC236}">
                  <a16:creationId xmlns:a16="http://schemas.microsoft.com/office/drawing/2014/main" id="{1A099067-1450-3121-4A9D-A3375171E386}"/>
                </a:ext>
              </a:extLst>
            </p:cNvPr>
            <p:cNvGrpSpPr/>
            <p:nvPr/>
          </p:nvGrpSpPr>
          <p:grpSpPr>
            <a:xfrm>
              <a:off x="7884516" y="3299879"/>
              <a:ext cx="244481" cy="366043"/>
              <a:chOff x="7884516" y="3299879"/>
              <a:chExt cx="244481" cy="366043"/>
            </a:xfrm>
            <a:grpFill/>
          </p:grpSpPr>
          <p:sp>
            <p:nvSpPr>
              <p:cNvPr id="96" name="Freeform 95">
                <a:extLst>
                  <a:ext uri="{FF2B5EF4-FFF2-40B4-BE49-F238E27FC236}">
                    <a16:creationId xmlns:a16="http://schemas.microsoft.com/office/drawing/2014/main" id="{FD836004-A458-29B9-4516-6AB71C192E1A}"/>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7" name="Freeform 96">
                <a:extLst>
                  <a:ext uri="{FF2B5EF4-FFF2-40B4-BE49-F238E27FC236}">
                    <a16:creationId xmlns:a16="http://schemas.microsoft.com/office/drawing/2014/main" id="{4F3D2B6E-0315-EBC0-5631-7E98B181F983}"/>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8" name="Freeform 97">
                <a:extLst>
                  <a:ext uri="{FF2B5EF4-FFF2-40B4-BE49-F238E27FC236}">
                    <a16:creationId xmlns:a16="http://schemas.microsoft.com/office/drawing/2014/main" id="{33921170-F425-25BE-69A5-1A8AB2110A25}"/>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9" name="Freeform 98">
                <a:extLst>
                  <a:ext uri="{FF2B5EF4-FFF2-40B4-BE49-F238E27FC236}">
                    <a16:creationId xmlns:a16="http://schemas.microsoft.com/office/drawing/2014/main" id="{567A9D75-0690-049C-3907-2A22C7380C07}"/>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0" name="Freeform 99">
                <a:extLst>
                  <a:ext uri="{FF2B5EF4-FFF2-40B4-BE49-F238E27FC236}">
                    <a16:creationId xmlns:a16="http://schemas.microsoft.com/office/drawing/2014/main" id="{0F57B39B-1965-DF83-4166-14E08826AFDE}"/>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1" name="Freeform 100">
                <a:extLst>
                  <a:ext uri="{FF2B5EF4-FFF2-40B4-BE49-F238E27FC236}">
                    <a16:creationId xmlns:a16="http://schemas.microsoft.com/office/drawing/2014/main" id="{01648811-8407-EA97-D690-6B71E3B984AC}"/>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2" name="Freeform 101">
                <a:extLst>
                  <a:ext uri="{FF2B5EF4-FFF2-40B4-BE49-F238E27FC236}">
                    <a16:creationId xmlns:a16="http://schemas.microsoft.com/office/drawing/2014/main" id="{F8522A8B-669C-D380-D267-211F658DEBBC}"/>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3" name="Freeform 102">
                <a:extLst>
                  <a:ext uri="{FF2B5EF4-FFF2-40B4-BE49-F238E27FC236}">
                    <a16:creationId xmlns:a16="http://schemas.microsoft.com/office/drawing/2014/main" id="{276ABBB9-C847-866B-E8ED-FE407FF0B75B}"/>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4" name="Freeform 103">
                <a:extLst>
                  <a:ext uri="{FF2B5EF4-FFF2-40B4-BE49-F238E27FC236}">
                    <a16:creationId xmlns:a16="http://schemas.microsoft.com/office/drawing/2014/main" id="{A2B72EEB-7FE4-B035-5E16-CE3C0A91125E}"/>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5" name="Freeform 104">
                <a:extLst>
                  <a:ext uri="{FF2B5EF4-FFF2-40B4-BE49-F238E27FC236}">
                    <a16:creationId xmlns:a16="http://schemas.microsoft.com/office/drawing/2014/main" id="{64E68330-EE19-B3AC-40B0-32C0EA833B85}"/>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6" name="Freeform 105">
                <a:extLst>
                  <a:ext uri="{FF2B5EF4-FFF2-40B4-BE49-F238E27FC236}">
                    <a16:creationId xmlns:a16="http://schemas.microsoft.com/office/drawing/2014/main" id="{BFE9681F-ECFF-4012-006B-BCB702322130}"/>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82" name="Graphic 2">
              <a:extLst>
                <a:ext uri="{FF2B5EF4-FFF2-40B4-BE49-F238E27FC236}">
                  <a16:creationId xmlns:a16="http://schemas.microsoft.com/office/drawing/2014/main" id="{8D85A74D-34E9-FC95-0815-3FCAB7999536}"/>
                </a:ext>
              </a:extLst>
            </p:cNvPr>
            <p:cNvGrpSpPr/>
            <p:nvPr/>
          </p:nvGrpSpPr>
          <p:grpSpPr>
            <a:xfrm>
              <a:off x="7216180" y="2896437"/>
              <a:ext cx="1173608" cy="1132811"/>
              <a:chOff x="7216180" y="2896437"/>
              <a:chExt cx="1173608" cy="1132811"/>
            </a:xfrm>
            <a:grpFill/>
          </p:grpSpPr>
          <p:sp>
            <p:nvSpPr>
              <p:cNvPr id="83" name="Freeform 82">
                <a:extLst>
                  <a:ext uri="{FF2B5EF4-FFF2-40B4-BE49-F238E27FC236}">
                    <a16:creationId xmlns:a16="http://schemas.microsoft.com/office/drawing/2014/main" id="{1901348B-CADB-BEEA-4F71-463A7A4A2A1C}"/>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4" name="Freeform 83">
                <a:extLst>
                  <a:ext uri="{FF2B5EF4-FFF2-40B4-BE49-F238E27FC236}">
                    <a16:creationId xmlns:a16="http://schemas.microsoft.com/office/drawing/2014/main" id="{0C9DBE69-C0BC-7139-B8BD-059AFE03F0D0}"/>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5" name="Freeform 84">
                <a:extLst>
                  <a:ext uri="{FF2B5EF4-FFF2-40B4-BE49-F238E27FC236}">
                    <a16:creationId xmlns:a16="http://schemas.microsoft.com/office/drawing/2014/main" id="{CA50902D-ED7A-12DD-1910-EFE7F9D682EF}"/>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6" name="Freeform 85">
                <a:extLst>
                  <a:ext uri="{FF2B5EF4-FFF2-40B4-BE49-F238E27FC236}">
                    <a16:creationId xmlns:a16="http://schemas.microsoft.com/office/drawing/2014/main" id="{E730EAEC-4DE7-BCCB-D0AF-6F88A59610B6}"/>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7" name="Freeform 86">
                <a:extLst>
                  <a:ext uri="{FF2B5EF4-FFF2-40B4-BE49-F238E27FC236}">
                    <a16:creationId xmlns:a16="http://schemas.microsoft.com/office/drawing/2014/main" id="{DA672DA1-C130-6918-0004-18BE16572E7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8" name="Freeform 87">
                <a:extLst>
                  <a:ext uri="{FF2B5EF4-FFF2-40B4-BE49-F238E27FC236}">
                    <a16:creationId xmlns:a16="http://schemas.microsoft.com/office/drawing/2014/main" id="{56E74CE8-2CB9-AE78-0785-D638192B92D6}"/>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9" name="Freeform 88">
                <a:extLst>
                  <a:ext uri="{FF2B5EF4-FFF2-40B4-BE49-F238E27FC236}">
                    <a16:creationId xmlns:a16="http://schemas.microsoft.com/office/drawing/2014/main" id="{48CECAB3-47DE-8F6A-F174-0BD6F35A32C8}"/>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0" name="Freeform 89">
                <a:extLst>
                  <a:ext uri="{FF2B5EF4-FFF2-40B4-BE49-F238E27FC236}">
                    <a16:creationId xmlns:a16="http://schemas.microsoft.com/office/drawing/2014/main" id="{D35A4DEC-4EBF-C029-69F6-65B55F73575B}"/>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91" name="Freeform 90">
                <a:extLst>
                  <a:ext uri="{FF2B5EF4-FFF2-40B4-BE49-F238E27FC236}">
                    <a16:creationId xmlns:a16="http://schemas.microsoft.com/office/drawing/2014/main" id="{B44F1D50-07EE-37E5-1AC8-6C3B342C4329}"/>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92" name="Freeform 91">
                <a:extLst>
                  <a:ext uri="{FF2B5EF4-FFF2-40B4-BE49-F238E27FC236}">
                    <a16:creationId xmlns:a16="http://schemas.microsoft.com/office/drawing/2014/main" id="{EEA39468-26EF-D719-AB29-4442BD7B7094}"/>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3" name="Freeform 92">
                <a:extLst>
                  <a:ext uri="{FF2B5EF4-FFF2-40B4-BE49-F238E27FC236}">
                    <a16:creationId xmlns:a16="http://schemas.microsoft.com/office/drawing/2014/main" id="{6708CCCF-AC2C-93C5-7EF3-4F2A24C5EE47}"/>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4" name="Freeform 93">
                <a:extLst>
                  <a:ext uri="{FF2B5EF4-FFF2-40B4-BE49-F238E27FC236}">
                    <a16:creationId xmlns:a16="http://schemas.microsoft.com/office/drawing/2014/main" id="{100639D8-D85F-5C25-F0B9-3D891FB1D92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5" name="Freeform 94">
                <a:extLst>
                  <a:ext uri="{FF2B5EF4-FFF2-40B4-BE49-F238E27FC236}">
                    <a16:creationId xmlns:a16="http://schemas.microsoft.com/office/drawing/2014/main" id="{3E9F5E3F-D219-2E62-BD73-60A38A48A899}"/>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pic>
        <p:nvPicPr>
          <p:cNvPr id="6" name="Picture 5">
            <a:extLst>
              <a:ext uri="{FF2B5EF4-FFF2-40B4-BE49-F238E27FC236}">
                <a16:creationId xmlns:a16="http://schemas.microsoft.com/office/drawing/2014/main" id="{9389DFCB-76B6-D9C0-8F8B-9D2331922910}"/>
              </a:ext>
            </a:extLst>
          </p:cNvPr>
          <p:cNvPicPr>
            <a:picLocks noChangeAspect="1"/>
          </p:cNvPicPr>
          <p:nvPr/>
        </p:nvPicPr>
        <p:blipFill>
          <a:blip r:embed="rId2"/>
          <a:stretch>
            <a:fillRect/>
          </a:stretch>
        </p:blipFill>
        <p:spPr>
          <a:xfrm>
            <a:off x="1517469" y="5190908"/>
            <a:ext cx="4872643" cy="2671259"/>
          </a:xfrm>
          <a:prstGeom prst="rect">
            <a:avLst/>
          </a:prstGeom>
        </p:spPr>
      </p:pic>
    </p:spTree>
    <p:extLst>
      <p:ext uri="{BB962C8B-B14F-4D97-AF65-F5344CB8AC3E}">
        <p14:creationId xmlns:p14="http://schemas.microsoft.com/office/powerpoint/2010/main" val="21968220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F8725-E32F-6EE9-A421-D2DCDEC6F7C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55173E0-F7F1-2A00-6569-061EAAC28476}"/>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E6BE21D6-726B-9278-DF20-1F3D6301B25F}"/>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B5E3213C-39E8-5766-C87A-14257CE6F113}"/>
              </a:ext>
            </a:extLst>
          </p:cNvPr>
          <p:cNvSpPr>
            <a:spLocks noGrp="1"/>
          </p:cNvSpPr>
          <p:nvPr>
            <p:ph type="body" sz="quarter" idx="61"/>
          </p:nvPr>
        </p:nvSpPr>
        <p:spPr>
          <a:xfrm>
            <a:off x="1704813" y="422639"/>
            <a:ext cx="5284924" cy="722656"/>
          </a:xfrm>
        </p:spPr>
        <p:txBody>
          <a:bodyPr/>
          <a:lstStyle/>
          <a:p>
            <a:r>
              <a:rPr lang="en-US" dirty="0"/>
              <a:t>Conduct a Personal Retirement Audit</a:t>
            </a:r>
          </a:p>
        </p:txBody>
      </p:sp>
      <p:sp>
        <p:nvSpPr>
          <p:cNvPr id="8" name="Text Placeholder 7">
            <a:extLst>
              <a:ext uri="{FF2B5EF4-FFF2-40B4-BE49-F238E27FC236}">
                <a16:creationId xmlns:a16="http://schemas.microsoft.com/office/drawing/2014/main" id="{140C9392-621B-7208-CD73-14910B9421DD}"/>
              </a:ext>
            </a:extLst>
          </p:cNvPr>
          <p:cNvSpPr>
            <a:spLocks noGrp="1"/>
          </p:cNvSpPr>
          <p:nvPr>
            <p:ph type="body" sz="quarter" idx="64"/>
          </p:nvPr>
        </p:nvSpPr>
        <p:spPr>
          <a:xfrm>
            <a:off x="1704813" y="1572432"/>
            <a:ext cx="5238428" cy="8400082"/>
          </a:xfrm>
        </p:spPr>
        <p:txBody>
          <a:bodyPr/>
          <a:lstStyle/>
          <a:p>
            <a:pPr marL="0" indent="0">
              <a:buNone/>
            </a:pPr>
            <a:r>
              <a:rPr lang="en-GB" dirty="0"/>
              <a:t>A Personal Retirement Audit helps you understand your strengths, your gaps, and the steps you can take to move forward—no matter what season of life you’re in. Mid‑career is a uniquely demanding stage. Many women are juggling full‑time work, part‑time work, childcare, and the increasing needs of ageing parents. </a:t>
            </a:r>
          </a:p>
          <a:p>
            <a:pPr marL="0" indent="0">
              <a:buNone/>
            </a:pPr>
            <a:endParaRPr lang="en-GB" dirty="0"/>
          </a:p>
          <a:p>
            <a:pPr marL="0" indent="0">
              <a:buNone/>
            </a:pPr>
            <a:r>
              <a:rPr lang="en-GB" dirty="0"/>
              <a:t>These pressures often push retirement planning to the bottom of the list. Yet even small bits of clarity can create confidence and direction. A retirement audit is not an exercise in perfection or judgment. It is simply a clear map of your current situation, so you can make informed choices about your future.</a:t>
            </a:r>
            <a:endParaRPr lang="en-US" dirty="0"/>
          </a:p>
          <a:p>
            <a:pPr marL="0" indent="0">
              <a:buNone/>
            </a:pPr>
            <a:endParaRPr lang="en-US" dirty="0"/>
          </a:p>
          <a:p>
            <a:pPr marL="0" indent="0">
              <a:buNone/>
            </a:pPr>
            <a:r>
              <a:rPr lang="en-US" sz="1400" b="1" dirty="0">
                <a:solidFill>
                  <a:srgbClr val="F16024"/>
                </a:solidFill>
              </a:rPr>
              <a:t>The Four Areas Of A Personal Retirement Audit</a:t>
            </a:r>
          </a:p>
          <a:p>
            <a:pPr marL="0" indent="0">
              <a:buNone/>
            </a:pPr>
            <a:endParaRPr lang="en-US" sz="1400" dirty="0">
              <a:solidFill>
                <a:srgbClr val="F16024"/>
              </a:solidFill>
            </a:endParaRPr>
          </a:p>
          <a:p>
            <a:pPr marL="0" indent="0">
              <a:buNone/>
            </a:pPr>
            <a:r>
              <a:rPr lang="en-GB" b="1" dirty="0"/>
              <a:t>1. Your Current Financial Position: </a:t>
            </a:r>
            <a:r>
              <a:rPr lang="en-GB" dirty="0"/>
              <a:t>This includes workplace pensions (pot values, contribution levels), Personal pensions, or other savings. Mortgage status and major debts. Emergency fund levels, Entitlements from previous employers.</a:t>
            </a:r>
          </a:p>
          <a:p>
            <a:pPr marL="0" indent="0">
              <a:buNone/>
            </a:pPr>
            <a:endParaRPr lang="en-GB" dirty="0"/>
          </a:p>
          <a:p>
            <a:pPr marL="0" indent="0">
              <a:buNone/>
            </a:pPr>
            <a:r>
              <a:rPr lang="en-GB" dirty="0"/>
              <a:t>Why this matters: This gives you a realistic starting point for building your long‑term plan.</a:t>
            </a:r>
          </a:p>
          <a:p>
            <a:pPr marL="0" indent="0">
              <a:buNone/>
            </a:pPr>
            <a:endParaRPr lang="en-GB" dirty="0"/>
          </a:p>
          <a:p>
            <a:pPr marL="0" indent="0">
              <a:buNone/>
            </a:pPr>
            <a:r>
              <a:rPr lang="en-GB" b="1" dirty="0"/>
              <a:t>2. Your Retirement Lifestyle Goals: </a:t>
            </a:r>
            <a:r>
              <a:rPr lang="en-GB" dirty="0"/>
              <a:t>This is based on your earlier vision board activity. What lifestyle do you want? Where you want to live? Desired retirement age? Estimated monthly/annual income needed?</a:t>
            </a:r>
          </a:p>
          <a:p>
            <a:pPr marL="0" indent="0">
              <a:buNone/>
            </a:pPr>
            <a:endParaRPr lang="en-GB" dirty="0"/>
          </a:p>
          <a:p>
            <a:pPr marL="0" indent="0">
              <a:buNone/>
            </a:pPr>
            <a:r>
              <a:rPr lang="en-GB" dirty="0"/>
              <a:t>Why this matters: It helps you compare where you are vs. where you want to be.</a:t>
            </a:r>
          </a:p>
          <a:p>
            <a:pPr marL="0" indent="0">
              <a:buNone/>
            </a:pPr>
            <a:endParaRPr lang="en-GB" dirty="0"/>
          </a:p>
          <a:p>
            <a:pPr marL="0" indent="0">
              <a:buNone/>
            </a:pPr>
            <a:r>
              <a:rPr lang="en-GB" b="1" dirty="0"/>
              <a:t>3. Family &amp; Caregiving Responsibilities: </a:t>
            </a:r>
            <a:r>
              <a:rPr lang="en-GB" dirty="0"/>
              <a:t>Mid-career women often support multiple generations. Reflect on your current caregiving duties, future expectations (e.g., parents needing more support), whether you may be supporting adult children and the impact on your working life and ability to save.</a:t>
            </a:r>
          </a:p>
          <a:p>
            <a:pPr marL="0" indent="0">
              <a:buNone/>
            </a:pPr>
            <a:endParaRPr lang="en-GB" dirty="0"/>
          </a:p>
          <a:p>
            <a:pPr marL="0" indent="0">
              <a:buNone/>
            </a:pPr>
            <a:r>
              <a:rPr lang="en-GB" dirty="0"/>
              <a:t>Why this matters: These responsibilities shape both your timeline and your financial choices.</a:t>
            </a:r>
          </a:p>
          <a:p>
            <a:pPr marL="0" indent="0">
              <a:buNone/>
            </a:pPr>
            <a:endParaRPr lang="en-GB" dirty="0"/>
          </a:p>
          <a:p>
            <a:pPr marL="0" indent="0">
              <a:buNone/>
            </a:pPr>
            <a:r>
              <a:rPr lang="en-GB" b="1" dirty="0"/>
              <a:t>4. Strengths, Risks &amp; Opportunities: </a:t>
            </a:r>
            <a:r>
              <a:rPr lang="en-GB" dirty="0"/>
              <a:t>Identify what’s already working well, your biggest risks (e.g., career breaks, health, income volatility), your opportunities (e.g., employer matching, upskilling, consolidating pensions)</a:t>
            </a:r>
          </a:p>
          <a:p>
            <a:pPr marL="0" indent="0">
              <a:buNone/>
            </a:pPr>
            <a:endParaRPr lang="en-GB" dirty="0"/>
          </a:p>
          <a:p>
            <a:pPr marL="0" indent="0">
              <a:buNone/>
            </a:pPr>
            <a:r>
              <a:rPr lang="en-GB" dirty="0"/>
              <a:t>Why this matters: This section highlights the low‑effort, high‑impact moves you can take.</a:t>
            </a:r>
            <a:endParaRPr lang="en-US" dirty="0"/>
          </a:p>
        </p:txBody>
      </p:sp>
      <p:sp>
        <p:nvSpPr>
          <p:cNvPr id="50" name="Rounded Rectangle 49">
            <a:extLst>
              <a:ext uri="{FF2B5EF4-FFF2-40B4-BE49-F238E27FC236}">
                <a16:creationId xmlns:a16="http://schemas.microsoft.com/office/drawing/2014/main" id="{9E86C03C-AEEE-F7C1-12D0-D6245704491D}"/>
              </a:ext>
            </a:extLst>
          </p:cNvPr>
          <p:cNvSpPr/>
          <p:nvPr/>
        </p:nvSpPr>
        <p:spPr>
          <a:xfrm>
            <a:off x="1789814" y="8020494"/>
            <a:ext cx="5231219" cy="1637414"/>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 Placeholder 7">
            <a:extLst>
              <a:ext uri="{FF2B5EF4-FFF2-40B4-BE49-F238E27FC236}">
                <a16:creationId xmlns:a16="http://schemas.microsoft.com/office/drawing/2014/main" id="{8DAE2E7E-C5EB-D23D-BF1D-0746FE925A91}"/>
              </a:ext>
            </a:extLst>
          </p:cNvPr>
          <p:cNvSpPr txBox="1">
            <a:spLocks/>
          </p:cNvSpPr>
          <p:nvPr/>
        </p:nvSpPr>
        <p:spPr>
          <a:xfrm>
            <a:off x="2000341" y="8403462"/>
            <a:ext cx="4794159"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Complete your own Personal Retirement Audit</a:t>
            </a:r>
          </a:p>
          <a:p>
            <a:pPr marL="0" indent="0">
              <a:buNone/>
            </a:pPr>
            <a:endParaRPr lang="en-US" dirty="0"/>
          </a:p>
          <a:p>
            <a:r>
              <a:rPr lang="en-US" dirty="0"/>
              <a:t>Use the worksheet on the next page</a:t>
            </a:r>
          </a:p>
          <a:p>
            <a:r>
              <a:rPr lang="en-US" dirty="0"/>
              <a:t>Complete each section with clear and honest reflections</a:t>
            </a:r>
          </a:p>
          <a:p>
            <a:r>
              <a:rPr lang="en-US" dirty="0"/>
              <a:t>Identify </a:t>
            </a:r>
            <a:r>
              <a:rPr lang="en-US" b="1" dirty="0"/>
              <a:t>your top three actions </a:t>
            </a:r>
            <a:r>
              <a:rPr lang="en-US" dirty="0"/>
              <a:t>to take in the next 30 days</a:t>
            </a:r>
          </a:p>
          <a:p>
            <a:r>
              <a:rPr lang="en-US" dirty="0"/>
              <a:t>Use this to build a personalised retirement strategy </a:t>
            </a:r>
          </a:p>
          <a:p>
            <a:pPr marL="0" indent="0">
              <a:buNone/>
            </a:pPr>
            <a:endParaRPr lang="en-US" dirty="0"/>
          </a:p>
        </p:txBody>
      </p:sp>
      <p:grpSp>
        <p:nvGrpSpPr>
          <p:cNvPr id="75" name="Group 74">
            <a:extLst>
              <a:ext uri="{FF2B5EF4-FFF2-40B4-BE49-F238E27FC236}">
                <a16:creationId xmlns:a16="http://schemas.microsoft.com/office/drawing/2014/main" id="{C81E5E08-5BAF-9AC8-F9E7-717F8831C609}"/>
              </a:ext>
            </a:extLst>
          </p:cNvPr>
          <p:cNvGrpSpPr/>
          <p:nvPr/>
        </p:nvGrpSpPr>
        <p:grpSpPr>
          <a:xfrm>
            <a:off x="1972947" y="7840045"/>
            <a:ext cx="1323705" cy="406400"/>
            <a:chOff x="1972947" y="5649738"/>
            <a:chExt cx="1323705" cy="406400"/>
          </a:xfrm>
        </p:grpSpPr>
        <p:sp>
          <p:nvSpPr>
            <p:cNvPr id="52" name="Rectangle 51">
              <a:extLst>
                <a:ext uri="{FF2B5EF4-FFF2-40B4-BE49-F238E27FC236}">
                  <a16:creationId xmlns:a16="http://schemas.microsoft.com/office/drawing/2014/main" id="{DEA2B029-3EDC-E2C8-258D-5B19C167FD47}"/>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4E0B260A-13DD-C080-0F5E-A3DF24D23E8F}"/>
                </a:ext>
              </a:extLst>
            </p:cNvPr>
            <p:cNvSpPr/>
            <p:nvPr/>
          </p:nvSpPr>
          <p:spPr>
            <a:xfrm>
              <a:off x="2166912" y="5709774"/>
              <a:ext cx="1105678"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ext Placeholder 122">
              <a:extLst>
                <a:ext uri="{FF2B5EF4-FFF2-40B4-BE49-F238E27FC236}">
                  <a16:creationId xmlns:a16="http://schemas.microsoft.com/office/drawing/2014/main" id="{584155C2-BC10-E57D-0F0C-9503119C8FFA}"/>
                </a:ext>
              </a:extLst>
            </p:cNvPr>
            <p:cNvSpPr txBox="1">
              <a:spLocks/>
            </p:cNvSpPr>
            <p:nvPr/>
          </p:nvSpPr>
          <p:spPr>
            <a:xfrm>
              <a:off x="2364155" y="5713467"/>
              <a:ext cx="93249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Activity</a:t>
              </a:r>
            </a:p>
          </p:txBody>
        </p:sp>
        <p:sp>
          <p:nvSpPr>
            <p:cNvPr id="55" name="Oval 54">
              <a:extLst>
                <a:ext uri="{FF2B5EF4-FFF2-40B4-BE49-F238E27FC236}">
                  <a16:creationId xmlns:a16="http://schemas.microsoft.com/office/drawing/2014/main" id="{6CE3C7BE-7CB2-FB9A-D582-AE3EE78B6628}"/>
                </a:ext>
              </a:extLst>
            </p:cNvPr>
            <p:cNvSpPr/>
            <p:nvPr/>
          </p:nvSpPr>
          <p:spPr>
            <a:xfrm>
              <a:off x="1972947" y="5649738"/>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6" name="Graphic 37">
              <a:extLst>
                <a:ext uri="{FF2B5EF4-FFF2-40B4-BE49-F238E27FC236}">
                  <a16:creationId xmlns:a16="http://schemas.microsoft.com/office/drawing/2014/main" id="{5CB6793D-0509-11DB-E20D-75CF321D6EF4}"/>
                </a:ext>
              </a:extLst>
            </p:cNvPr>
            <p:cNvGrpSpPr/>
            <p:nvPr/>
          </p:nvGrpSpPr>
          <p:grpSpPr>
            <a:xfrm>
              <a:off x="2064622" y="5732952"/>
              <a:ext cx="229999" cy="229698"/>
              <a:chOff x="5737725" y="2862443"/>
              <a:chExt cx="1034323" cy="1032970"/>
            </a:xfrm>
            <a:solidFill>
              <a:schemeClr val="bg1"/>
            </a:solidFill>
          </p:grpSpPr>
          <p:sp>
            <p:nvSpPr>
              <p:cNvPr id="57" name="Freeform 56">
                <a:extLst>
                  <a:ext uri="{FF2B5EF4-FFF2-40B4-BE49-F238E27FC236}">
                    <a16:creationId xmlns:a16="http://schemas.microsoft.com/office/drawing/2014/main" id="{DC58A8A9-5E32-47F3-C8B8-3C27C95AB940}"/>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58" name="Freeform 57">
                <a:extLst>
                  <a:ext uri="{FF2B5EF4-FFF2-40B4-BE49-F238E27FC236}">
                    <a16:creationId xmlns:a16="http://schemas.microsoft.com/office/drawing/2014/main" id="{1FE96C3D-4D7C-3794-59D6-D047C4735D14}"/>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59" name="Freeform 58">
                <a:extLst>
                  <a:ext uri="{FF2B5EF4-FFF2-40B4-BE49-F238E27FC236}">
                    <a16:creationId xmlns:a16="http://schemas.microsoft.com/office/drawing/2014/main" id="{7A66EA21-F6E0-829D-2989-471996B18747}"/>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60" name="Freeform 59">
                <a:extLst>
                  <a:ext uri="{FF2B5EF4-FFF2-40B4-BE49-F238E27FC236}">
                    <a16:creationId xmlns:a16="http://schemas.microsoft.com/office/drawing/2014/main" id="{C7FBA0DC-DA01-4D78-7ACE-7347E5C45364}"/>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61" name="Freeform 60">
                <a:extLst>
                  <a:ext uri="{FF2B5EF4-FFF2-40B4-BE49-F238E27FC236}">
                    <a16:creationId xmlns:a16="http://schemas.microsoft.com/office/drawing/2014/main" id="{0D8860BA-FAA0-3813-1311-86CABA7C3738}"/>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cxnSp>
        <p:nvCxnSpPr>
          <p:cNvPr id="79" name="Straight Connector 78">
            <a:extLst>
              <a:ext uri="{FF2B5EF4-FFF2-40B4-BE49-F238E27FC236}">
                <a16:creationId xmlns:a16="http://schemas.microsoft.com/office/drawing/2014/main" id="{543F99E5-2FB7-401F-20B8-E5C22E2F07BE}"/>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80" name="Graphic 2">
            <a:extLst>
              <a:ext uri="{FF2B5EF4-FFF2-40B4-BE49-F238E27FC236}">
                <a16:creationId xmlns:a16="http://schemas.microsoft.com/office/drawing/2014/main" id="{30831E25-63DA-025C-2417-88BF9527DE9A}"/>
              </a:ext>
            </a:extLst>
          </p:cNvPr>
          <p:cNvGrpSpPr/>
          <p:nvPr/>
        </p:nvGrpSpPr>
        <p:grpSpPr>
          <a:xfrm>
            <a:off x="928234" y="582146"/>
            <a:ext cx="713270" cy="688476"/>
            <a:chOff x="7216180" y="2896437"/>
            <a:chExt cx="1173608" cy="1132811"/>
          </a:xfrm>
          <a:solidFill>
            <a:srgbClr val="F16024"/>
          </a:solidFill>
        </p:grpSpPr>
        <p:grpSp>
          <p:nvGrpSpPr>
            <p:cNvPr id="81" name="Graphic 2">
              <a:extLst>
                <a:ext uri="{FF2B5EF4-FFF2-40B4-BE49-F238E27FC236}">
                  <a16:creationId xmlns:a16="http://schemas.microsoft.com/office/drawing/2014/main" id="{CDF9967E-0856-686C-9A80-FE35D39AB526}"/>
                </a:ext>
              </a:extLst>
            </p:cNvPr>
            <p:cNvGrpSpPr/>
            <p:nvPr/>
          </p:nvGrpSpPr>
          <p:grpSpPr>
            <a:xfrm>
              <a:off x="7884516" y="3299879"/>
              <a:ext cx="244481" cy="366043"/>
              <a:chOff x="7884516" y="3299879"/>
              <a:chExt cx="244481" cy="366043"/>
            </a:xfrm>
            <a:grpFill/>
          </p:grpSpPr>
          <p:sp>
            <p:nvSpPr>
              <p:cNvPr id="96" name="Freeform 95">
                <a:extLst>
                  <a:ext uri="{FF2B5EF4-FFF2-40B4-BE49-F238E27FC236}">
                    <a16:creationId xmlns:a16="http://schemas.microsoft.com/office/drawing/2014/main" id="{2F9D6803-9F86-B1C6-178D-68A0D227B35E}"/>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7" name="Freeform 96">
                <a:extLst>
                  <a:ext uri="{FF2B5EF4-FFF2-40B4-BE49-F238E27FC236}">
                    <a16:creationId xmlns:a16="http://schemas.microsoft.com/office/drawing/2014/main" id="{2A0182D5-D721-2705-F68C-FD543C0DE768}"/>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8" name="Freeform 97">
                <a:extLst>
                  <a:ext uri="{FF2B5EF4-FFF2-40B4-BE49-F238E27FC236}">
                    <a16:creationId xmlns:a16="http://schemas.microsoft.com/office/drawing/2014/main" id="{27E0EF18-2EAF-1ECC-3664-3E9CBD1C0D1F}"/>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9" name="Freeform 98">
                <a:extLst>
                  <a:ext uri="{FF2B5EF4-FFF2-40B4-BE49-F238E27FC236}">
                    <a16:creationId xmlns:a16="http://schemas.microsoft.com/office/drawing/2014/main" id="{E2B5EDA8-21A9-86C6-893B-663A76B5D03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0" name="Freeform 99">
                <a:extLst>
                  <a:ext uri="{FF2B5EF4-FFF2-40B4-BE49-F238E27FC236}">
                    <a16:creationId xmlns:a16="http://schemas.microsoft.com/office/drawing/2014/main" id="{848990AC-375E-19F6-26F6-E950222CAF69}"/>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1" name="Freeform 100">
                <a:extLst>
                  <a:ext uri="{FF2B5EF4-FFF2-40B4-BE49-F238E27FC236}">
                    <a16:creationId xmlns:a16="http://schemas.microsoft.com/office/drawing/2014/main" id="{285DCF7D-3416-151D-3926-0529C2674C0C}"/>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2" name="Freeform 101">
                <a:extLst>
                  <a:ext uri="{FF2B5EF4-FFF2-40B4-BE49-F238E27FC236}">
                    <a16:creationId xmlns:a16="http://schemas.microsoft.com/office/drawing/2014/main" id="{2BDE48E6-C771-6C9B-2656-A84C48430FCA}"/>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3" name="Freeform 102">
                <a:extLst>
                  <a:ext uri="{FF2B5EF4-FFF2-40B4-BE49-F238E27FC236}">
                    <a16:creationId xmlns:a16="http://schemas.microsoft.com/office/drawing/2014/main" id="{59FE73D6-3528-EA53-A9E1-24BCBB88F25D}"/>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4" name="Freeform 103">
                <a:extLst>
                  <a:ext uri="{FF2B5EF4-FFF2-40B4-BE49-F238E27FC236}">
                    <a16:creationId xmlns:a16="http://schemas.microsoft.com/office/drawing/2014/main" id="{DBDA66B0-B4AB-7227-8CB8-0FC86E5FFE51}"/>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5" name="Freeform 104">
                <a:extLst>
                  <a:ext uri="{FF2B5EF4-FFF2-40B4-BE49-F238E27FC236}">
                    <a16:creationId xmlns:a16="http://schemas.microsoft.com/office/drawing/2014/main" id="{AB51FFA0-6CBD-2C9D-0B5B-EABD4B57F384}"/>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6" name="Freeform 105">
                <a:extLst>
                  <a:ext uri="{FF2B5EF4-FFF2-40B4-BE49-F238E27FC236}">
                    <a16:creationId xmlns:a16="http://schemas.microsoft.com/office/drawing/2014/main" id="{798BDFA0-170D-3902-ABAC-C224BE331F06}"/>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82" name="Graphic 2">
              <a:extLst>
                <a:ext uri="{FF2B5EF4-FFF2-40B4-BE49-F238E27FC236}">
                  <a16:creationId xmlns:a16="http://schemas.microsoft.com/office/drawing/2014/main" id="{CDB90C72-AC2F-ECC9-9E7E-F85B8E7026BB}"/>
                </a:ext>
              </a:extLst>
            </p:cNvPr>
            <p:cNvGrpSpPr/>
            <p:nvPr/>
          </p:nvGrpSpPr>
          <p:grpSpPr>
            <a:xfrm>
              <a:off x="7216180" y="2896437"/>
              <a:ext cx="1173608" cy="1132811"/>
              <a:chOff x="7216180" y="2896437"/>
              <a:chExt cx="1173608" cy="1132811"/>
            </a:xfrm>
            <a:grpFill/>
          </p:grpSpPr>
          <p:sp>
            <p:nvSpPr>
              <p:cNvPr id="83" name="Freeform 82">
                <a:extLst>
                  <a:ext uri="{FF2B5EF4-FFF2-40B4-BE49-F238E27FC236}">
                    <a16:creationId xmlns:a16="http://schemas.microsoft.com/office/drawing/2014/main" id="{47B76DA5-D8E4-F7D1-A269-BAC55590D4E4}"/>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4" name="Freeform 83">
                <a:extLst>
                  <a:ext uri="{FF2B5EF4-FFF2-40B4-BE49-F238E27FC236}">
                    <a16:creationId xmlns:a16="http://schemas.microsoft.com/office/drawing/2014/main" id="{97107666-ED58-B7BE-873C-C849B9F8A78D}"/>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5" name="Freeform 84">
                <a:extLst>
                  <a:ext uri="{FF2B5EF4-FFF2-40B4-BE49-F238E27FC236}">
                    <a16:creationId xmlns:a16="http://schemas.microsoft.com/office/drawing/2014/main" id="{35FCB211-0A3B-ABA1-EA8D-0198D5C31813}"/>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6" name="Freeform 85">
                <a:extLst>
                  <a:ext uri="{FF2B5EF4-FFF2-40B4-BE49-F238E27FC236}">
                    <a16:creationId xmlns:a16="http://schemas.microsoft.com/office/drawing/2014/main" id="{9C4B8FA1-B109-7CD7-94CA-FA01272227C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7" name="Freeform 86">
                <a:extLst>
                  <a:ext uri="{FF2B5EF4-FFF2-40B4-BE49-F238E27FC236}">
                    <a16:creationId xmlns:a16="http://schemas.microsoft.com/office/drawing/2014/main" id="{69F02212-1A3D-C8CE-4995-1AC2C5FF90B5}"/>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8" name="Freeform 87">
                <a:extLst>
                  <a:ext uri="{FF2B5EF4-FFF2-40B4-BE49-F238E27FC236}">
                    <a16:creationId xmlns:a16="http://schemas.microsoft.com/office/drawing/2014/main" id="{F75995A6-4314-ECB3-8F9C-7D966FC080CB}"/>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9" name="Freeform 88">
                <a:extLst>
                  <a:ext uri="{FF2B5EF4-FFF2-40B4-BE49-F238E27FC236}">
                    <a16:creationId xmlns:a16="http://schemas.microsoft.com/office/drawing/2014/main" id="{D81A3CF8-9AF0-EAC1-B382-B99A9AE35C7B}"/>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0" name="Freeform 89">
                <a:extLst>
                  <a:ext uri="{FF2B5EF4-FFF2-40B4-BE49-F238E27FC236}">
                    <a16:creationId xmlns:a16="http://schemas.microsoft.com/office/drawing/2014/main" id="{C5B828BC-C63D-A9E1-667C-60EA43366D8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91" name="Freeform 90">
                <a:extLst>
                  <a:ext uri="{FF2B5EF4-FFF2-40B4-BE49-F238E27FC236}">
                    <a16:creationId xmlns:a16="http://schemas.microsoft.com/office/drawing/2014/main" id="{769EC494-C933-CCC6-9750-D686F2175E3A}"/>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92" name="Freeform 91">
                <a:extLst>
                  <a:ext uri="{FF2B5EF4-FFF2-40B4-BE49-F238E27FC236}">
                    <a16:creationId xmlns:a16="http://schemas.microsoft.com/office/drawing/2014/main" id="{DC0A9898-F707-9ABC-A6AC-65D062619CB9}"/>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3" name="Freeform 92">
                <a:extLst>
                  <a:ext uri="{FF2B5EF4-FFF2-40B4-BE49-F238E27FC236}">
                    <a16:creationId xmlns:a16="http://schemas.microsoft.com/office/drawing/2014/main" id="{2ADAC576-28F9-B3D0-B092-19672617DE5F}"/>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4" name="Freeform 93">
                <a:extLst>
                  <a:ext uri="{FF2B5EF4-FFF2-40B4-BE49-F238E27FC236}">
                    <a16:creationId xmlns:a16="http://schemas.microsoft.com/office/drawing/2014/main" id="{E842ED63-9071-D816-358E-2517BD1193CA}"/>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5" name="Freeform 94">
                <a:extLst>
                  <a:ext uri="{FF2B5EF4-FFF2-40B4-BE49-F238E27FC236}">
                    <a16:creationId xmlns:a16="http://schemas.microsoft.com/office/drawing/2014/main" id="{620E1AFB-3DB4-DE08-CB99-919C23F6EB79}"/>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22638702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4FE2C6-2678-0150-C1AF-057EC66BD696}"/>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D6B4100D-162A-05A7-FF55-8B5ADD8A90B8}"/>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23C204A4-7F76-72EF-DD36-1A8FC68C32A1}"/>
              </a:ext>
            </a:extLst>
          </p:cNvPr>
          <p:cNvSpPr>
            <a:spLocks noGrp="1"/>
          </p:cNvSpPr>
          <p:nvPr>
            <p:ph type="body" sz="quarter" idx="61"/>
          </p:nvPr>
        </p:nvSpPr>
        <p:spPr/>
        <p:txBody>
          <a:bodyPr/>
          <a:lstStyle/>
          <a:p>
            <a:r>
              <a:rPr lang="en-US" dirty="0"/>
              <a:t>Personal Retirement Audit Worksheet</a:t>
            </a:r>
            <a:endParaRPr lang="en-IE" dirty="0"/>
          </a:p>
          <a:p>
            <a:endParaRPr lang="en-IE" dirty="0"/>
          </a:p>
        </p:txBody>
      </p:sp>
      <p:sp>
        <p:nvSpPr>
          <p:cNvPr id="5" name="Text Placeholder 4">
            <a:extLst>
              <a:ext uri="{FF2B5EF4-FFF2-40B4-BE49-F238E27FC236}">
                <a16:creationId xmlns:a16="http://schemas.microsoft.com/office/drawing/2014/main" id="{0FD3F12E-30C7-B96B-DC8C-C76E0A50FD0F}"/>
              </a:ext>
            </a:extLst>
          </p:cNvPr>
          <p:cNvSpPr>
            <a:spLocks noGrp="1"/>
          </p:cNvSpPr>
          <p:nvPr>
            <p:ph type="body" sz="quarter" idx="64"/>
          </p:nvPr>
        </p:nvSpPr>
        <p:spPr/>
        <p:txBody>
          <a:bodyPr/>
          <a:lstStyle/>
          <a:p>
            <a:pPr marL="0" indent="0">
              <a:buNone/>
            </a:pPr>
            <a:r>
              <a:rPr lang="en-US" dirty="0"/>
              <a:t>Use this worksheet to assess your current retirement readiness across finances, lifestyle, caregiving responsibilities, and long‑term goals. Complete each section honestly to identify strengths, gaps, and next steps.</a:t>
            </a:r>
            <a:endParaRPr lang="en-IE" dirty="0"/>
          </a:p>
          <a:p>
            <a:pPr marL="0" indent="0">
              <a:buNone/>
            </a:pPr>
            <a:endParaRPr lang="en-US" b="1" dirty="0"/>
          </a:p>
          <a:p>
            <a:pPr marL="228600" indent="-228600">
              <a:buClr>
                <a:srgbClr val="1E2879"/>
              </a:buClr>
              <a:buAutoNum type="arabicPeriod"/>
            </a:pPr>
            <a:r>
              <a:rPr lang="en-US" b="1" dirty="0"/>
              <a:t>Current Financial Position</a:t>
            </a:r>
          </a:p>
          <a:p>
            <a:pPr marL="0" indent="0">
              <a:buNone/>
            </a:pPr>
            <a:endParaRPr lang="en-IE" b="1" dirty="0"/>
          </a:p>
          <a:p>
            <a:pPr lvl="0"/>
            <a:r>
              <a:rPr lang="en-US" dirty="0"/>
              <a:t>What pension pots do you currently have? List providers and approximate values.</a:t>
            </a:r>
            <a:endParaRPr lang="en-IE" dirty="0"/>
          </a:p>
          <a:p>
            <a:pPr lvl="0"/>
            <a:r>
              <a:rPr lang="en-US" dirty="0"/>
              <a:t>What percentage of your salary are you contributing to a workplace pension?</a:t>
            </a:r>
            <a:endParaRPr lang="en-IE" dirty="0"/>
          </a:p>
          <a:p>
            <a:pPr lvl="0"/>
            <a:r>
              <a:rPr lang="en-US" dirty="0"/>
              <a:t>Do you have any personal pensions or ISAs? List balances.</a:t>
            </a:r>
            <a:endParaRPr lang="en-IE" dirty="0"/>
          </a:p>
          <a:p>
            <a:pPr lvl="0"/>
            <a:r>
              <a:rPr lang="en-US" dirty="0"/>
              <a:t>Do you have an emergency fund? If so, how many months of expenses does it cover?</a:t>
            </a:r>
            <a:endParaRPr lang="en-IE" dirty="0"/>
          </a:p>
          <a:p>
            <a:pPr lvl="0"/>
            <a:r>
              <a:rPr lang="en-US" dirty="0"/>
              <a:t>Current mortgage balance and years remaining.</a:t>
            </a:r>
          </a:p>
          <a:p>
            <a:pPr marL="0" lvl="0" indent="0">
              <a:buNone/>
            </a:pPr>
            <a:endParaRPr lang="en-IE" dirty="0"/>
          </a:p>
          <a:p>
            <a:pPr marL="0" indent="0">
              <a:buNone/>
            </a:pPr>
            <a:r>
              <a:rPr lang="en-US" b="1" dirty="0"/>
              <a:t>2. Retirement Lifestyle Goals</a:t>
            </a:r>
          </a:p>
          <a:p>
            <a:pPr marL="0" indent="0">
              <a:buNone/>
            </a:pPr>
            <a:endParaRPr lang="en-IE" b="1" dirty="0"/>
          </a:p>
          <a:p>
            <a:pPr lvl="0"/>
            <a:r>
              <a:rPr lang="en-US" dirty="0"/>
              <a:t>What age would you ideally like to retire?</a:t>
            </a:r>
            <a:endParaRPr lang="en-IE" dirty="0"/>
          </a:p>
          <a:p>
            <a:pPr lvl="0"/>
            <a:r>
              <a:rPr lang="en-US" dirty="0"/>
              <a:t>Describe your ideal retirement lifestyle (where you live, activities, pace of life).</a:t>
            </a:r>
            <a:endParaRPr lang="en-IE" dirty="0"/>
          </a:p>
          <a:p>
            <a:pPr lvl="0"/>
            <a:r>
              <a:rPr lang="en-US" dirty="0"/>
              <a:t>What are your expected monthly/annual expenses in retirement?</a:t>
            </a:r>
          </a:p>
          <a:p>
            <a:pPr lvl="0"/>
            <a:endParaRPr lang="en-US" dirty="0"/>
          </a:p>
          <a:p>
            <a:pPr marL="0" lvl="0" indent="0">
              <a:buNone/>
            </a:pPr>
            <a:endParaRPr lang="en-IE" dirty="0"/>
          </a:p>
          <a:p>
            <a:pPr marL="0" indent="0">
              <a:buNone/>
            </a:pPr>
            <a:r>
              <a:rPr lang="en-US" b="1" dirty="0"/>
              <a:t>3. Family &amp; Caregiving Responsibilities</a:t>
            </a:r>
          </a:p>
          <a:p>
            <a:pPr marL="0" indent="0">
              <a:buNone/>
            </a:pPr>
            <a:endParaRPr lang="en-IE" b="1" dirty="0"/>
          </a:p>
          <a:p>
            <a:pPr lvl="0"/>
            <a:r>
              <a:rPr lang="en-US" dirty="0"/>
              <a:t>Do you have current caregiving responsibilities? (children, ageing parents, others)</a:t>
            </a:r>
            <a:endParaRPr lang="en-IE" dirty="0"/>
          </a:p>
          <a:p>
            <a:pPr lvl="0"/>
            <a:r>
              <a:rPr lang="en-US" dirty="0"/>
              <a:t>How might these responsibilities change in the next 10–20 years?</a:t>
            </a:r>
            <a:endParaRPr lang="en-IE" dirty="0"/>
          </a:p>
          <a:p>
            <a:pPr lvl="0"/>
            <a:r>
              <a:rPr lang="en-US" dirty="0"/>
              <a:t>Do you anticipate providing financial support to family members in retirement?</a:t>
            </a:r>
          </a:p>
          <a:p>
            <a:pPr lvl="0"/>
            <a:endParaRPr lang="en-US" dirty="0"/>
          </a:p>
          <a:p>
            <a:pPr marL="0" lvl="0" indent="0">
              <a:buNone/>
            </a:pPr>
            <a:endParaRPr lang="en-IE" dirty="0"/>
          </a:p>
          <a:p>
            <a:pPr marL="0" indent="0">
              <a:buNone/>
            </a:pPr>
            <a:r>
              <a:rPr lang="en-US" b="1" dirty="0"/>
              <a:t>4. Strengths &amp; Opportunities</a:t>
            </a:r>
          </a:p>
          <a:p>
            <a:pPr marL="0" indent="0">
              <a:buNone/>
            </a:pPr>
            <a:endParaRPr lang="en-IE" b="1" dirty="0"/>
          </a:p>
          <a:p>
            <a:pPr lvl="0"/>
            <a:r>
              <a:rPr lang="en-US" dirty="0"/>
              <a:t>List your financial strengths (e.g., consistent contributions, home ownership, stable job).</a:t>
            </a:r>
            <a:endParaRPr lang="en-IE" dirty="0"/>
          </a:p>
          <a:p>
            <a:pPr lvl="0"/>
            <a:r>
              <a:rPr lang="en-US" dirty="0"/>
              <a:t>List opportunities to increase retirement readiness (e.g., employer match, upskilling, reducing debt).</a:t>
            </a:r>
          </a:p>
          <a:p>
            <a:pPr marL="0" indent="0">
              <a:buNone/>
            </a:pPr>
            <a:endParaRPr lang="en-IE" dirty="0"/>
          </a:p>
          <a:p>
            <a:pPr marL="0" indent="0">
              <a:buNone/>
            </a:pPr>
            <a:r>
              <a:rPr lang="en-US" b="1" dirty="0"/>
              <a:t>5. Gaps &amp; Risks to Address</a:t>
            </a:r>
          </a:p>
          <a:p>
            <a:pPr marL="0" indent="0">
              <a:buNone/>
            </a:pPr>
            <a:endParaRPr lang="en-IE" b="1" dirty="0"/>
          </a:p>
          <a:p>
            <a:pPr lvl="0"/>
            <a:r>
              <a:rPr lang="en-US" dirty="0"/>
              <a:t>What concerns you most about your retirement planning?</a:t>
            </a:r>
            <a:endParaRPr lang="en-IE" dirty="0"/>
          </a:p>
          <a:p>
            <a:pPr lvl="0"/>
            <a:r>
              <a:rPr lang="en-US" dirty="0"/>
              <a:t>Where are the biggest gaps in your financial knowledge or preparation?</a:t>
            </a:r>
            <a:endParaRPr lang="en-IE" dirty="0"/>
          </a:p>
          <a:p>
            <a:pPr lvl="0"/>
            <a:r>
              <a:rPr lang="en-US" dirty="0"/>
              <a:t>What risks might impact your retirement (job stability, health, time out for caregiving)?</a:t>
            </a:r>
          </a:p>
          <a:p>
            <a:pPr marL="0" lvl="0" indent="0">
              <a:buNone/>
            </a:pPr>
            <a:endParaRPr lang="en-IE" dirty="0"/>
          </a:p>
          <a:p>
            <a:r>
              <a:rPr lang="en-US" b="1" dirty="0"/>
              <a:t>6. Actions to Take in the Next 30 Days</a:t>
            </a:r>
          </a:p>
          <a:p>
            <a:endParaRPr lang="en-IE" b="1" dirty="0"/>
          </a:p>
          <a:p>
            <a:pPr lvl="0"/>
            <a:r>
              <a:rPr lang="en-US" dirty="0"/>
              <a:t>Action 1:</a:t>
            </a:r>
            <a:endParaRPr lang="en-IE" dirty="0"/>
          </a:p>
          <a:p>
            <a:pPr lvl="0"/>
            <a:r>
              <a:rPr lang="en-US" dirty="0"/>
              <a:t>Action 2:</a:t>
            </a:r>
            <a:endParaRPr lang="en-IE" dirty="0"/>
          </a:p>
          <a:p>
            <a:pPr lvl="0"/>
            <a:r>
              <a:rPr lang="en-US" dirty="0"/>
              <a:t>Action 3:</a:t>
            </a:r>
            <a:endParaRPr lang="en-IE" dirty="0"/>
          </a:p>
          <a:p>
            <a:pPr marL="0" indent="0">
              <a:buNone/>
            </a:pPr>
            <a:endParaRPr lang="en-IE" dirty="0"/>
          </a:p>
        </p:txBody>
      </p:sp>
    </p:spTree>
    <p:extLst>
      <p:ext uri="{BB962C8B-B14F-4D97-AF65-F5344CB8AC3E}">
        <p14:creationId xmlns:p14="http://schemas.microsoft.com/office/powerpoint/2010/main" val="17558028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F3C4E16-189D-8D0C-EDEE-B784DF3073B0}"/>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76393168-DD49-558D-BE55-D3D240E01BE3}"/>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EF1CA85F-227A-4BA7-1F9E-5F6AC85E2261}"/>
              </a:ext>
            </a:extLst>
          </p:cNvPr>
          <p:cNvSpPr>
            <a:spLocks noGrp="1"/>
          </p:cNvSpPr>
          <p:nvPr>
            <p:ph type="body" sz="quarter" idx="61"/>
          </p:nvPr>
        </p:nvSpPr>
        <p:spPr>
          <a:xfrm>
            <a:off x="1539930" y="584009"/>
            <a:ext cx="5284924" cy="722656"/>
          </a:xfrm>
        </p:spPr>
        <p:txBody>
          <a:bodyPr/>
          <a:lstStyle/>
          <a:p>
            <a:r>
              <a:rPr lang="en-GB" dirty="0"/>
              <a:t>Catch-up Strategies</a:t>
            </a:r>
            <a:endParaRPr lang="en-IE" dirty="0"/>
          </a:p>
        </p:txBody>
      </p:sp>
      <p:sp>
        <p:nvSpPr>
          <p:cNvPr id="5" name="Text Placeholder 4">
            <a:extLst>
              <a:ext uri="{FF2B5EF4-FFF2-40B4-BE49-F238E27FC236}">
                <a16:creationId xmlns:a16="http://schemas.microsoft.com/office/drawing/2014/main" id="{81F29344-8AB0-52B8-4666-C36F892B0D73}"/>
              </a:ext>
            </a:extLst>
          </p:cNvPr>
          <p:cNvSpPr>
            <a:spLocks noGrp="1"/>
          </p:cNvSpPr>
          <p:nvPr>
            <p:ph type="body" sz="quarter" idx="64"/>
          </p:nvPr>
        </p:nvSpPr>
        <p:spPr>
          <a:xfrm>
            <a:off x="1460500" y="1346394"/>
            <a:ext cx="5443785" cy="8400082"/>
          </a:xfrm>
        </p:spPr>
        <p:txBody>
          <a:bodyPr/>
          <a:lstStyle/>
          <a:p>
            <a:pPr marL="0" indent="0">
              <a:buNone/>
            </a:pPr>
            <a:r>
              <a:rPr lang="en-GB" dirty="0"/>
              <a:t>Many mid‑career women feel they are ‘behind’ on retirement savings due to career breaks, caregiving, part‑time work, or simply the financial pressures of mid‑life. </a:t>
            </a:r>
          </a:p>
          <a:p>
            <a:pPr marL="0" indent="0">
              <a:buNone/>
            </a:pPr>
            <a:endParaRPr lang="en-GB" dirty="0"/>
          </a:p>
          <a:p>
            <a:pPr marL="0" indent="0">
              <a:buNone/>
            </a:pPr>
            <a:r>
              <a:rPr lang="en-GB" dirty="0"/>
              <a:t>The good news is that across the European Union, there are practical and increasingly supported ways to catch up. Here are some realistic strategies that can help you boost your long‑term financial security even if you’re starting later or saving irregularly.</a:t>
            </a:r>
          </a:p>
          <a:p>
            <a:pPr marL="0" indent="0">
              <a:buNone/>
            </a:pPr>
            <a:endParaRPr lang="en-GB" dirty="0"/>
          </a:p>
          <a:p>
            <a:pPr marL="228600" indent="-228600">
              <a:buAutoNum type="arabicPeriod"/>
            </a:pPr>
            <a:r>
              <a:rPr lang="en-GB" sz="1400" b="1" dirty="0">
                <a:solidFill>
                  <a:srgbClr val="F16024"/>
                </a:solidFill>
              </a:rPr>
              <a:t>Increase Contributions to Supplementary (Occupational or Personal) Pensions</a:t>
            </a:r>
          </a:p>
          <a:p>
            <a:pPr marL="228600" indent="-228600">
              <a:buAutoNum type="arabicPeriod"/>
            </a:pPr>
            <a:endParaRPr lang="en-GB" b="1" dirty="0"/>
          </a:p>
          <a:p>
            <a:pPr marL="0" indent="0">
              <a:buNone/>
            </a:pPr>
            <a:r>
              <a:rPr lang="en-GB" dirty="0"/>
              <a:t>The EU is actively encouraging citizens to make better use of occupational and personal pension schemes, especially since public pensions alone may not sustain future living standards. </a:t>
            </a:r>
          </a:p>
          <a:p>
            <a:pPr marL="0" indent="0">
              <a:buNone/>
            </a:pPr>
            <a:r>
              <a:rPr lang="en-GB" dirty="0"/>
              <a:t>Catch-up strategies:</a:t>
            </a:r>
          </a:p>
          <a:p>
            <a:r>
              <a:rPr lang="en-GB" dirty="0"/>
              <a:t>Increase your workplace pension contribution by 1–3% if income allows.</a:t>
            </a:r>
          </a:p>
          <a:p>
            <a:r>
              <a:rPr lang="en-GB" dirty="0"/>
              <a:t>If your employer offers matching, aim to contribute enough to receive the full match.</a:t>
            </a:r>
          </a:p>
          <a:p>
            <a:r>
              <a:rPr lang="en-GB" dirty="0"/>
              <a:t>Consider opening or adding regular amounts to a personal pension product (e.g., a national personal pension plan or a PEPP provider). </a:t>
            </a:r>
            <a:r>
              <a:rPr lang="en-GB" dirty="0">
                <a:hlinkClick r:id="rId2"/>
              </a:rPr>
              <a:t>https://finance.ec.europa.eu/news/ensuring-adequate-retirement-income-eu-citizens-2025-11-20_en</a:t>
            </a:r>
            <a:endParaRPr lang="en-GB" dirty="0"/>
          </a:p>
          <a:p>
            <a:endParaRPr lang="en-GB" dirty="0"/>
          </a:p>
          <a:p>
            <a:pPr marL="0" indent="0">
              <a:buNone/>
            </a:pPr>
            <a:endParaRPr lang="en-GB" dirty="0"/>
          </a:p>
          <a:p>
            <a:pPr marL="0" indent="0">
              <a:buNone/>
            </a:pPr>
            <a:r>
              <a:rPr lang="en-GB" sz="1400" b="1" dirty="0">
                <a:solidFill>
                  <a:srgbClr val="F16024"/>
                </a:solidFill>
              </a:rPr>
              <a:t>2. Consolidate Old Pension Pots Across Employers</a:t>
            </a:r>
          </a:p>
          <a:p>
            <a:pPr marL="0" indent="0">
              <a:buNone/>
            </a:pPr>
            <a:endParaRPr lang="en-GB" sz="1400" b="1" dirty="0">
              <a:solidFill>
                <a:srgbClr val="F16024"/>
              </a:solidFill>
            </a:endParaRPr>
          </a:p>
          <a:p>
            <a:pPr marL="0" indent="0">
              <a:buNone/>
            </a:pPr>
            <a:r>
              <a:rPr lang="en-GB" dirty="0"/>
              <a:t>Many women have worked part-time, taken career breaks, or changed employers during childcare or caregiving years. Because EU citizens often struggle to understand what they are entitled to across multiple schemes, the Commission is developing a pension tracking systems that combine information in one place. </a:t>
            </a:r>
          </a:p>
          <a:p>
            <a:pPr marL="0" indent="0">
              <a:buNone/>
            </a:pPr>
            <a:r>
              <a:rPr lang="en-GB" dirty="0"/>
              <a:t>Catch-up strategies:</a:t>
            </a:r>
          </a:p>
          <a:p>
            <a:r>
              <a:rPr lang="en-GB" dirty="0"/>
              <a:t>Request statements from all previous employers.</a:t>
            </a:r>
          </a:p>
          <a:p>
            <a:r>
              <a:rPr lang="en-GB" dirty="0"/>
              <a:t>Consolidate small dormant pots where national rules allow.</a:t>
            </a:r>
          </a:p>
          <a:p>
            <a:r>
              <a:rPr lang="en-GB" dirty="0"/>
              <a:t>Use national pension dashboards (available or upcoming in several EU countries) once implemented. </a:t>
            </a:r>
            <a:r>
              <a:rPr lang="en-GB" dirty="0">
                <a:hlinkClick r:id="rId3"/>
              </a:rPr>
              <a:t>https://www.findyourpension.eu/about-ets</a:t>
            </a:r>
            <a:endParaRPr lang="en-GB" dirty="0"/>
          </a:p>
          <a:p>
            <a:endParaRPr lang="en-GB" dirty="0"/>
          </a:p>
          <a:p>
            <a:pPr marL="0" indent="0">
              <a:buNone/>
            </a:pPr>
            <a:endParaRPr lang="en-GB" dirty="0"/>
          </a:p>
          <a:p>
            <a:pPr marL="0" indent="0">
              <a:buNone/>
            </a:pPr>
            <a:r>
              <a:rPr lang="en-GB" sz="1400" b="1" dirty="0">
                <a:solidFill>
                  <a:srgbClr val="F16024"/>
                </a:solidFill>
              </a:rPr>
              <a:t>3. Enrol in an Auto‑Enrolment Scheme</a:t>
            </a:r>
          </a:p>
          <a:p>
            <a:pPr marL="0" indent="0">
              <a:buNone/>
            </a:pPr>
            <a:endParaRPr lang="en-GB" sz="1400" b="1" dirty="0">
              <a:solidFill>
                <a:srgbClr val="F16024"/>
              </a:solidFill>
            </a:endParaRPr>
          </a:p>
          <a:p>
            <a:pPr marL="0" indent="0">
              <a:buNone/>
            </a:pPr>
            <a:r>
              <a:rPr lang="en-GB" dirty="0"/>
              <a:t>The EU is recommending auto‑enrolment as a default for supplementary pensions, with opt‑out flexibility. Auto‑enrolment has been proven to increase participation, especially among women and lower‑income workers. </a:t>
            </a:r>
          </a:p>
          <a:p>
            <a:pPr marL="0" indent="0">
              <a:buNone/>
            </a:pPr>
            <a:r>
              <a:rPr lang="en-GB" dirty="0"/>
              <a:t>Catch‑up strategies:</a:t>
            </a:r>
          </a:p>
          <a:p>
            <a:r>
              <a:rPr lang="en-GB" dirty="0"/>
              <a:t>If your country or employer offers auto‑enrolment, remain enrolled.</a:t>
            </a:r>
          </a:p>
          <a:p>
            <a:r>
              <a:rPr lang="en-GB" dirty="0"/>
              <a:t>If it doesn’t yet, ask your HR department about voluntary participation.</a:t>
            </a:r>
          </a:p>
          <a:p>
            <a:r>
              <a:rPr lang="en-GB" dirty="0"/>
              <a:t>Increase contributions gradually—“set it and forget it.”  </a:t>
            </a:r>
          </a:p>
          <a:p>
            <a:endParaRPr lang="en-GB" sz="1400" b="1" dirty="0">
              <a:solidFill>
                <a:srgbClr val="F16024"/>
              </a:solidFill>
            </a:endParaRPr>
          </a:p>
          <a:p>
            <a:pPr marL="0" indent="0">
              <a:buNone/>
            </a:pPr>
            <a:r>
              <a:rPr lang="en-GB" sz="1400" b="1" dirty="0">
                <a:solidFill>
                  <a:srgbClr val="F16024"/>
                </a:solidFill>
              </a:rPr>
              <a:t>4. Use Behavioural Tools to Make Saving Easier</a:t>
            </a:r>
          </a:p>
          <a:p>
            <a:pPr marL="0" indent="0">
              <a:buNone/>
            </a:pPr>
            <a:endParaRPr lang="en-GB" sz="1400" b="1" dirty="0">
              <a:solidFill>
                <a:srgbClr val="F16024"/>
              </a:solidFill>
            </a:endParaRPr>
          </a:p>
          <a:p>
            <a:pPr marL="0" indent="0">
              <a:buNone/>
            </a:pPr>
            <a:r>
              <a:rPr lang="en-GB" dirty="0"/>
              <a:t>Financial education alone doesn’t work; women benefit most from </a:t>
            </a:r>
            <a:r>
              <a:rPr lang="en-GB" dirty="0">
                <a:hlinkClick r:id="rId4"/>
              </a:rPr>
              <a:t>behavioural tools </a:t>
            </a:r>
            <a:r>
              <a:rPr lang="en-GB" dirty="0"/>
              <a:t>like digital calculators, personalised projections, and “nudges” that encourage consistent saving. </a:t>
            </a:r>
          </a:p>
          <a:p>
            <a:pPr marL="0" indent="0">
              <a:buNone/>
            </a:pPr>
            <a:r>
              <a:rPr lang="en-GB" dirty="0"/>
              <a:t>Catch‑up strategies:</a:t>
            </a:r>
          </a:p>
          <a:p>
            <a:r>
              <a:rPr lang="en-GB" dirty="0"/>
              <a:t>Set automatic monthly transfers to your pension or savings account.</a:t>
            </a:r>
          </a:p>
          <a:p>
            <a:r>
              <a:rPr lang="en-GB" dirty="0"/>
              <a:t>Use your pension provider’s digital dashboard to model future scenarios.</a:t>
            </a:r>
          </a:p>
          <a:p>
            <a:r>
              <a:rPr lang="en-GB" dirty="0"/>
              <a:t>Schedule a quarterly “retirement check‑in” to track progress. </a:t>
            </a:r>
            <a:r>
              <a:rPr lang="en-GB" dirty="0">
                <a:hlinkClick r:id="rId4"/>
              </a:rPr>
              <a:t>https://www.ecmi.eu/sites/default/files/saving_for_retirement_is_hard_-_but_the_eu_can_make_it_easier_ida_n_23.pdf</a:t>
            </a:r>
            <a:endParaRPr lang="en-GB" dirty="0"/>
          </a:p>
          <a:p>
            <a:endParaRPr lang="en-GB" dirty="0"/>
          </a:p>
          <a:p>
            <a:pPr marL="0" indent="0">
              <a:buNone/>
            </a:pPr>
            <a:endParaRPr lang="en-GB" dirty="0"/>
          </a:p>
          <a:p>
            <a:pPr marL="0" indent="0">
              <a:buNone/>
            </a:pPr>
            <a:endParaRPr lang="en-GB" dirty="0"/>
          </a:p>
          <a:p>
            <a:endParaRPr lang="en-GB" dirty="0"/>
          </a:p>
          <a:p>
            <a:pPr marL="0" indent="0">
              <a:buNone/>
            </a:pPr>
            <a:endParaRPr lang="en-IE" dirty="0"/>
          </a:p>
        </p:txBody>
      </p:sp>
    </p:spTree>
    <p:extLst>
      <p:ext uri="{BB962C8B-B14F-4D97-AF65-F5344CB8AC3E}">
        <p14:creationId xmlns:p14="http://schemas.microsoft.com/office/powerpoint/2010/main" val="24597065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F81B1A-4B9B-34C0-ED74-B9FC1B534014}"/>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07BD4F51-CEE2-9EFE-A20F-CB15E226B062}"/>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714C225D-606A-38A0-5BC7-F328B9450DCD}"/>
              </a:ext>
            </a:extLst>
          </p:cNvPr>
          <p:cNvSpPr>
            <a:spLocks noGrp="1"/>
          </p:cNvSpPr>
          <p:nvPr>
            <p:ph type="body" sz="quarter" idx="61"/>
          </p:nvPr>
        </p:nvSpPr>
        <p:spPr/>
        <p:txBody>
          <a:bodyPr/>
          <a:lstStyle/>
          <a:p>
            <a:r>
              <a:rPr lang="en-IE" dirty="0"/>
              <a:t>Catch-up Strategies</a:t>
            </a:r>
          </a:p>
          <a:p>
            <a:endParaRPr lang="en-IE" dirty="0"/>
          </a:p>
        </p:txBody>
      </p:sp>
      <p:sp>
        <p:nvSpPr>
          <p:cNvPr id="5" name="Text Placeholder 4">
            <a:extLst>
              <a:ext uri="{FF2B5EF4-FFF2-40B4-BE49-F238E27FC236}">
                <a16:creationId xmlns:a16="http://schemas.microsoft.com/office/drawing/2014/main" id="{55BD393E-5446-8B34-E2D5-AB2BFAE7F909}"/>
              </a:ext>
            </a:extLst>
          </p:cNvPr>
          <p:cNvSpPr>
            <a:spLocks noGrp="1"/>
          </p:cNvSpPr>
          <p:nvPr>
            <p:ph type="body" sz="quarter" idx="64"/>
          </p:nvPr>
        </p:nvSpPr>
        <p:spPr/>
        <p:txBody>
          <a:bodyPr/>
          <a:lstStyle/>
          <a:p>
            <a:pPr marL="0" indent="0">
              <a:buNone/>
            </a:pPr>
            <a:r>
              <a:rPr lang="en-GB" sz="1400" b="1" dirty="0">
                <a:solidFill>
                  <a:srgbClr val="F16024"/>
                </a:solidFill>
              </a:rPr>
              <a:t>5. Build a Stronger Emergency Buffer to Prevent Pension Interruptions</a:t>
            </a:r>
          </a:p>
          <a:p>
            <a:pPr marL="0" indent="0">
              <a:buNone/>
            </a:pPr>
            <a:endParaRPr lang="en-GB" dirty="0"/>
          </a:p>
          <a:p>
            <a:pPr marL="0" indent="0">
              <a:buNone/>
            </a:pPr>
            <a:r>
              <a:rPr lang="en-GB" dirty="0"/>
              <a:t>Research from European pension surveys highlights that many mid‑career women stop contributing during periods of income pressure, leading to long-term savings gaps. Building liquidity helps prevent this. </a:t>
            </a:r>
          </a:p>
          <a:p>
            <a:pPr marL="0" indent="0">
              <a:buNone/>
            </a:pPr>
            <a:r>
              <a:rPr lang="en-GB" dirty="0"/>
              <a:t>Catch‑up strategies:</a:t>
            </a:r>
          </a:p>
          <a:p>
            <a:r>
              <a:rPr lang="en-GB" dirty="0"/>
              <a:t>Aim for 3–6 months of expenses as an emergency fund.</a:t>
            </a:r>
          </a:p>
          <a:p>
            <a:r>
              <a:rPr lang="en-GB" dirty="0"/>
              <a:t>During caregiving spikes, reduce—rather than stop—pension contributions.</a:t>
            </a:r>
          </a:p>
          <a:p>
            <a:r>
              <a:rPr lang="en-GB" dirty="0"/>
              <a:t>Use one-off income (bonuses, tax refunds) to rebuild buffers.</a:t>
            </a:r>
          </a:p>
          <a:p>
            <a:endParaRPr lang="en-GB" dirty="0"/>
          </a:p>
          <a:p>
            <a:pPr marL="0" indent="0">
              <a:buNone/>
            </a:pPr>
            <a:r>
              <a:rPr lang="en-GB" sz="1400" b="1" dirty="0">
                <a:solidFill>
                  <a:srgbClr val="F16024"/>
                </a:solidFill>
              </a:rPr>
              <a:t>6. Look for Tax Efficient Savings Options</a:t>
            </a:r>
          </a:p>
          <a:p>
            <a:pPr marL="0" indent="0">
              <a:buNone/>
            </a:pPr>
            <a:endParaRPr lang="en-GB" sz="1400" b="1" dirty="0">
              <a:solidFill>
                <a:srgbClr val="F16024"/>
              </a:solidFill>
            </a:endParaRPr>
          </a:p>
          <a:p>
            <a:pPr marL="0" indent="0">
              <a:buNone/>
            </a:pPr>
            <a:r>
              <a:rPr lang="en-GB" dirty="0"/>
              <a:t>Tax incentives are widely used across EU member states to support personal pensions, though effectiveness varies by income level. </a:t>
            </a:r>
          </a:p>
          <a:p>
            <a:pPr marL="0" indent="0">
              <a:buNone/>
            </a:pPr>
            <a:r>
              <a:rPr lang="en-GB" dirty="0"/>
              <a:t>Catch-up strategies:</a:t>
            </a:r>
          </a:p>
          <a:p>
            <a:r>
              <a:rPr lang="en-GB" dirty="0"/>
              <a:t>Check your country's tax relief for personal pension contributions.</a:t>
            </a:r>
          </a:p>
          <a:p>
            <a:r>
              <a:rPr lang="en-GB" dirty="0"/>
              <a:t>If you work part-time, explore whether you still qualify for pension tax incentives.</a:t>
            </a:r>
          </a:p>
          <a:p>
            <a:r>
              <a:rPr lang="en-GB" dirty="0"/>
              <a:t>Use tax-advantaged accounts every year, even with small amounts.</a:t>
            </a:r>
          </a:p>
          <a:p>
            <a:pPr marL="0" indent="0">
              <a:buNone/>
            </a:pPr>
            <a:endParaRPr lang="en-IE" dirty="0"/>
          </a:p>
          <a:p>
            <a:pPr marL="0" indent="0">
              <a:buNone/>
            </a:pPr>
            <a:r>
              <a:rPr lang="en-GB" sz="1400" b="1" dirty="0">
                <a:solidFill>
                  <a:srgbClr val="F16024"/>
                </a:solidFill>
              </a:rPr>
              <a:t>7. Consider Late Career Upskilling to Increase Income Capacity</a:t>
            </a:r>
          </a:p>
          <a:p>
            <a:pPr marL="0" indent="0">
              <a:buNone/>
            </a:pPr>
            <a:endParaRPr lang="en-GB" sz="1400" b="1" dirty="0">
              <a:solidFill>
                <a:srgbClr val="F16024"/>
              </a:solidFill>
            </a:endParaRPr>
          </a:p>
          <a:p>
            <a:pPr marL="0" indent="0">
              <a:buNone/>
            </a:pPr>
            <a:r>
              <a:rPr lang="en-GB" dirty="0"/>
              <a:t>Research shows that labour market stability and higher wages strongly influence long-term pension adequacy. Upskilling in midlife can create additional earning power for savings. </a:t>
            </a:r>
          </a:p>
          <a:p>
            <a:pPr marL="0" indent="0">
              <a:buNone/>
            </a:pPr>
            <a:r>
              <a:rPr lang="en-GB" dirty="0"/>
              <a:t>Catch-up strategies:</a:t>
            </a:r>
          </a:p>
          <a:p>
            <a:r>
              <a:rPr lang="en-GB" dirty="0"/>
              <a:t>Take employer-funded training to access higher pay roles.</a:t>
            </a:r>
          </a:p>
          <a:p>
            <a:r>
              <a:rPr lang="en-GB" dirty="0"/>
              <a:t>Explore flexible career shifts that offer better pension benefits.</a:t>
            </a:r>
          </a:p>
          <a:p>
            <a:r>
              <a:rPr lang="en-GB" dirty="0"/>
              <a:t>Use pay increases to boost pension contributions rather than lifestyle spending.</a:t>
            </a:r>
          </a:p>
          <a:p>
            <a:endParaRPr lang="en-GB" sz="1400" b="1" dirty="0">
              <a:solidFill>
                <a:srgbClr val="F16024"/>
              </a:solidFill>
            </a:endParaRPr>
          </a:p>
          <a:p>
            <a:pPr marL="0" indent="0">
              <a:buNone/>
            </a:pPr>
            <a:r>
              <a:rPr lang="en-GB" sz="1400" b="1" dirty="0">
                <a:solidFill>
                  <a:srgbClr val="F16024"/>
                </a:solidFill>
              </a:rPr>
              <a:t>8. Prepare for Caregiving Costs That Could Affect Savings</a:t>
            </a:r>
          </a:p>
          <a:p>
            <a:pPr marL="0" indent="0">
              <a:buNone/>
            </a:pPr>
            <a:endParaRPr lang="en-GB" sz="1400" b="1" dirty="0">
              <a:solidFill>
                <a:srgbClr val="F16024"/>
              </a:solidFill>
            </a:endParaRPr>
          </a:p>
          <a:p>
            <a:pPr marL="0" indent="0">
              <a:buNone/>
            </a:pPr>
            <a:r>
              <a:rPr lang="en-GB" dirty="0"/>
              <a:t>Many women face future caregiving responsibilities for ageing parents, and these costs can impact long term planning. EU policy discussions highlight this as a major risk to retirement adequacy, especially for women. [euronews.com]</a:t>
            </a:r>
          </a:p>
          <a:p>
            <a:pPr marL="0" indent="0">
              <a:buNone/>
            </a:pPr>
            <a:r>
              <a:rPr lang="en-GB" dirty="0"/>
              <a:t>Catch-up strategies:</a:t>
            </a:r>
          </a:p>
          <a:p>
            <a:r>
              <a:rPr lang="en-GB" dirty="0"/>
              <a:t>Plan a “caregiving cushion” in your savings strategy.</a:t>
            </a:r>
          </a:p>
          <a:p>
            <a:r>
              <a:rPr lang="en-GB" dirty="0"/>
              <a:t>Explore national care benefits or allowances that reduce personal expenses.</a:t>
            </a:r>
          </a:p>
          <a:p>
            <a:r>
              <a:rPr lang="en-GB" dirty="0"/>
              <a:t>Protect your ability to remain connected to the labour market.</a:t>
            </a:r>
          </a:p>
          <a:p>
            <a:pPr marL="0" indent="0">
              <a:buNone/>
            </a:pPr>
            <a:endParaRPr lang="en-GB" dirty="0"/>
          </a:p>
          <a:p>
            <a:pPr marL="0" indent="0">
              <a:buNone/>
            </a:pPr>
            <a:endParaRPr lang="en-IE" dirty="0"/>
          </a:p>
        </p:txBody>
      </p:sp>
      <p:sp>
        <p:nvSpPr>
          <p:cNvPr id="6" name="Rounded Rectangle 49">
            <a:extLst>
              <a:ext uri="{FF2B5EF4-FFF2-40B4-BE49-F238E27FC236}">
                <a16:creationId xmlns:a16="http://schemas.microsoft.com/office/drawing/2014/main" id="{C69DF114-B0FF-16B0-C69B-D9048A73EEAD}"/>
              </a:ext>
            </a:extLst>
          </p:cNvPr>
          <p:cNvSpPr/>
          <p:nvPr/>
        </p:nvSpPr>
        <p:spPr>
          <a:xfrm>
            <a:off x="1789814" y="8020494"/>
            <a:ext cx="5231219" cy="1637414"/>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C468BB72-04E6-0523-9CC9-AE527712CEC7}"/>
              </a:ext>
            </a:extLst>
          </p:cNvPr>
          <p:cNvGrpSpPr/>
          <p:nvPr/>
        </p:nvGrpSpPr>
        <p:grpSpPr>
          <a:xfrm>
            <a:off x="1972947" y="7840045"/>
            <a:ext cx="1323705" cy="406400"/>
            <a:chOff x="1972947" y="5649738"/>
            <a:chExt cx="1323705" cy="406400"/>
          </a:xfrm>
        </p:grpSpPr>
        <p:sp>
          <p:nvSpPr>
            <p:cNvPr id="8" name="Rectangle 7">
              <a:extLst>
                <a:ext uri="{FF2B5EF4-FFF2-40B4-BE49-F238E27FC236}">
                  <a16:creationId xmlns:a16="http://schemas.microsoft.com/office/drawing/2014/main" id="{BCA83F9F-2D34-8BD3-946C-B5B7F9A26EE0}"/>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897894FE-1999-DA64-7686-A05F5D6A6287}"/>
                </a:ext>
              </a:extLst>
            </p:cNvPr>
            <p:cNvSpPr/>
            <p:nvPr/>
          </p:nvSpPr>
          <p:spPr>
            <a:xfrm>
              <a:off x="2166912" y="5709774"/>
              <a:ext cx="1105678"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122">
              <a:extLst>
                <a:ext uri="{FF2B5EF4-FFF2-40B4-BE49-F238E27FC236}">
                  <a16:creationId xmlns:a16="http://schemas.microsoft.com/office/drawing/2014/main" id="{D7CB659B-BC8B-C692-CD69-2638C6F3532D}"/>
                </a:ext>
              </a:extLst>
            </p:cNvPr>
            <p:cNvSpPr txBox="1">
              <a:spLocks/>
            </p:cNvSpPr>
            <p:nvPr/>
          </p:nvSpPr>
          <p:spPr>
            <a:xfrm>
              <a:off x="2364155" y="5713467"/>
              <a:ext cx="93249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Activity</a:t>
              </a:r>
            </a:p>
          </p:txBody>
        </p:sp>
        <p:sp>
          <p:nvSpPr>
            <p:cNvPr id="11" name="Oval 10">
              <a:extLst>
                <a:ext uri="{FF2B5EF4-FFF2-40B4-BE49-F238E27FC236}">
                  <a16:creationId xmlns:a16="http://schemas.microsoft.com/office/drawing/2014/main" id="{486C7113-7DB1-14A8-C261-2402D1EF6F3A}"/>
                </a:ext>
              </a:extLst>
            </p:cNvPr>
            <p:cNvSpPr/>
            <p:nvPr/>
          </p:nvSpPr>
          <p:spPr>
            <a:xfrm>
              <a:off x="1972947" y="5649738"/>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aphic 37">
              <a:extLst>
                <a:ext uri="{FF2B5EF4-FFF2-40B4-BE49-F238E27FC236}">
                  <a16:creationId xmlns:a16="http://schemas.microsoft.com/office/drawing/2014/main" id="{01D8C9E1-D6FD-8369-3D26-DB3D79C765E8}"/>
                </a:ext>
              </a:extLst>
            </p:cNvPr>
            <p:cNvGrpSpPr/>
            <p:nvPr/>
          </p:nvGrpSpPr>
          <p:grpSpPr>
            <a:xfrm>
              <a:off x="2064622" y="5732952"/>
              <a:ext cx="229999" cy="229698"/>
              <a:chOff x="5737725" y="2862443"/>
              <a:chExt cx="1034323" cy="1032970"/>
            </a:xfrm>
            <a:solidFill>
              <a:schemeClr val="bg1"/>
            </a:solidFill>
          </p:grpSpPr>
          <p:sp>
            <p:nvSpPr>
              <p:cNvPr id="13" name="Freeform 56">
                <a:extLst>
                  <a:ext uri="{FF2B5EF4-FFF2-40B4-BE49-F238E27FC236}">
                    <a16:creationId xmlns:a16="http://schemas.microsoft.com/office/drawing/2014/main" id="{E7F405F7-96CE-1161-9AF3-A8BE4C8B4408}"/>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14" name="Freeform 57">
                <a:extLst>
                  <a:ext uri="{FF2B5EF4-FFF2-40B4-BE49-F238E27FC236}">
                    <a16:creationId xmlns:a16="http://schemas.microsoft.com/office/drawing/2014/main" id="{E322FCA5-DC2B-F4E9-5533-29469F8C3653}"/>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15" name="Freeform 58">
                <a:extLst>
                  <a:ext uri="{FF2B5EF4-FFF2-40B4-BE49-F238E27FC236}">
                    <a16:creationId xmlns:a16="http://schemas.microsoft.com/office/drawing/2014/main" id="{F31B11A5-E7A2-9F86-F248-33BE5674520E}"/>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16" name="Freeform 59">
                <a:extLst>
                  <a:ext uri="{FF2B5EF4-FFF2-40B4-BE49-F238E27FC236}">
                    <a16:creationId xmlns:a16="http://schemas.microsoft.com/office/drawing/2014/main" id="{379AF0D2-7063-05BB-0A9F-9CF59D684D19}"/>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17" name="Freeform 60">
                <a:extLst>
                  <a:ext uri="{FF2B5EF4-FFF2-40B4-BE49-F238E27FC236}">
                    <a16:creationId xmlns:a16="http://schemas.microsoft.com/office/drawing/2014/main" id="{E0074B11-4F0A-8FD9-8590-9E3C58421CD0}"/>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sp>
        <p:nvSpPr>
          <p:cNvPr id="18" name="Text Placeholder 7">
            <a:extLst>
              <a:ext uri="{FF2B5EF4-FFF2-40B4-BE49-F238E27FC236}">
                <a16:creationId xmlns:a16="http://schemas.microsoft.com/office/drawing/2014/main" id="{F19E508E-A327-F355-F3E4-61DA0E732496}"/>
              </a:ext>
            </a:extLst>
          </p:cNvPr>
          <p:cNvSpPr txBox="1">
            <a:spLocks/>
          </p:cNvSpPr>
          <p:nvPr/>
        </p:nvSpPr>
        <p:spPr>
          <a:xfrm>
            <a:off x="1940725" y="8426894"/>
            <a:ext cx="5041412"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Reflect on the catch-up strategies outlined and write down:</a:t>
            </a:r>
          </a:p>
          <a:p>
            <a:pPr marL="228600" indent="-228600">
              <a:buFont typeface="+mj-lt"/>
              <a:buAutoNum type="arabicPeriod"/>
            </a:pPr>
            <a:r>
              <a:rPr lang="en-GB" dirty="0"/>
              <a:t>Which of the 8 catch‑up strategies feels most realistic right now?</a:t>
            </a:r>
          </a:p>
          <a:p>
            <a:pPr marL="228600" indent="-228600">
              <a:buFont typeface="+mj-lt"/>
              <a:buAutoNum type="arabicPeriod"/>
            </a:pPr>
            <a:r>
              <a:rPr lang="en-GB" dirty="0"/>
              <a:t>Which one could make the biggest difference over the next 12 months?</a:t>
            </a:r>
          </a:p>
          <a:p>
            <a:pPr marL="228600" indent="-228600">
              <a:buFont typeface="+mj-lt"/>
              <a:buAutoNum type="arabicPeriod"/>
            </a:pPr>
            <a:r>
              <a:rPr lang="en-GB" dirty="0"/>
              <a:t>What is one small step they can take this month?(e.g., increase pension contribution by 1%, consolidate an old pot, schedule a pension provider meeting)</a:t>
            </a:r>
            <a:endParaRPr lang="en-US" dirty="0"/>
          </a:p>
          <a:p>
            <a:pPr marL="0" indent="0">
              <a:buNone/>
            </a:pPr>
            <a:endParaRPr lang="en-US" dirty="0"/>
          </a:p>
        </p:txBody>
      </p:sp>
    </p:spTree>
    <p:extLst>
      <p:ext uri="{BB962C8B-B14F-4D97-AF65-F5344CB8AC3E}">
        <p14:creationId xmlns:p14="http://schemas.microsoft.com/office/powerpoint/2010/main" val="3056124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63ADB-E3E7-F317-4B52-9DAF7E01963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9190E59-D4A2-60FB-5848-631C649037FC}"/>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839A9C62-DE68-4974-1592-99EF2E73565B}"/>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37C66ACC-CE70-9692-A578-BB73E09FF759}"/>
              </a:ext>
            </a:extLst>
          </p:cNvPr>
          <p:cNvSpPr>
            <a:spLocks noGrp="1"/>
          </p:cNvSpPr>
          <p:nvPr>
            <p:ph type="body" sz="quarter" idx="61"/>
          </p:nvPr>
        </p:nvSpPr>
        <p:spPr/>
        <p:txBody>
          <a:bodyPr/>
          <a:lstStyle/>
          <a:p>
            <a:r>
              <a:rPr lang="en-GB" dirty="0"/>
              <a:t>Preparing for Major Life Events</a:t>
            </a:r>
            <a:endParaRPr lang="en-IE" dirty="0"/>
          </a:p>
        </p:txBody>
      </p:sp>
      <p:sp>
        <p:nvSpPr>
          <p:cNvPr id="5" name="Text Placeholder 4">
            <a:extLst>
              <a:ext uri="{FF2B5EF4-FFF2-40B4-BE49-F238E27FC236}">
                <a16:creationId xmlns:a16="http://schemas.microsoft.com/office/drawing/2014/main" id="{C3C0B4A2-F27A-B5CD-038A-488B9F5D55D4}"/>
              </a:ext>
            </a:extLst>
          </p:cNvPr>
          <p:cNvSpPr>
            <a:spLocks noGrp="1"/>
          </p:cNvSpPr>
          <p:nvPr>
            <p:ph type="body" sz="quarter" idx="64"/>
          </p:nvPr>
        </p:nvSpPr>
        <p:spPr/>
        <p:txBody>
          <a:bodyPr/>
          <a:lstStyle/>
          <a:p>
            <a:pPr marL="0" indent="0">
              <a:buNone/>
            </a:pPr>
            <a:r>
              <a:rPr lang="en-IE" dirty="0"/>
              <a:t>Midlife is a powerful stage: you have experience, awareness, and often competing priorities. Retirement planning is about preparing for life events that can change your financial path, such as </a:t>
            </a:r>
            <a:r>
              <a:rPr lang="en-IE" b="1" dirty="0"/>
              <a:t>divorce</a:t>
            </a:r>
            <a:r>
              <a:rPr lang="en-IE" dirty="0"/>
              <a:t>, </a:t>
            </a:r>
            <a:r>
              <a:rPr lang="en-IE" b="1" dirty="0"/>
              <a:t>health changes</a:t>
            </a:r>
            <a:r>
              <a:rPr lang="en-IE" dirty="0"/>
              <a:t>, or </a:t>
            </a:r>
            <a:r>
              <a:rPr lang="en-IE" b="1" dirty="0"/>
              <a:t>relocation</a:t>
            </a:r>
            <a:r>
              <a:rPr lang="en-IE" dirty="0"/>
              <a:t>. It is important to build resilience and flexibility into your long‑term plan.</a:t>
            </a:r>
          </a:p>
          <a:p>
            <a:pPr marL="0" indent="0">
              <a:buNone/>
            </a:pPr>
            <a:endParaRPr lang="en-IE" dirty="0"/>
          </a:p>
          <a:p>
            <a:pPr marL="0" indent="0">
              <a:buNone/>
            </a:pPr>
            <a:r>
              <a:rPr lang="en-IE" sz="1400" b="1" dirty="0">
                <a:solidFill>
                  <a:srgbClr val="F16024"/>
                </a:solidFill>
              </a:rPr>
              <a:t>Separation or Divorce</a:t>
            </a:r>
          </a:p>
          <a:p>
            <a:pPr marL="0" indent="0">
              <a:buNone/>
            </a:pPr>
            <a:endParaRPr lang="en-IE" sz="1400" b="1" dirty="0">
              <a:solidFill>
                <a:srgbClr val="FF0000"/>
              </a:solidFill>
            </a:endParaRPr>
          </a:p>
          <a:p>
            <a:pPr marL="0" indent="0">
              <a:buNone/>
            </a:pPr>
            <a:r>
              <a:rPr lang="en-IE" dirty="0"/>
              <a:t>Divorce can significantly reduce retirement assets and income.</a:t>
            </a:r>
          </a:p>
          <a:p>
            <a:pPr marL="0" indent="0">
              <a:buNone/>
            </a:pPr>
            <a:endParaRPr lang="en-IE" dirty="0"/>
          </a:p>
          <a:p>
            <a:pPr marL="0" indent="0">
              <a:buNone/>
            </a:pPr>
            <a:r>
              <a:rPr lang="en-IE" b="1" dirty="0"/>
              <a:t>What to do now:</a:t>
            </a:r>
            <a:endParaRPr lang="en-IE" dirty="0"/>
          </a:p>
          <a:p>
            <a:pPr lvl="0"/>
            <a:r>
              <a:rPr lang="en-IE" b="1" dirty="0"/>
              <a:t>Know what you own</a:t>
            </a:r>
            <a:r>
              <a:rPr lang="en-IE" dirty="0"/>
              <a:t>: Understand all accounts where retirement savings accumulate—state pension entitlements, occupational pensions, private pension pots.</a:t>
            </a:r>
          </a:p>
          <a:p>
            <a:pPr lvl="0"/>
            <a:r>
              <a:rPr lang="en-IE" b="1" dirty="0"/>
              <a:t>Check benefit-sharing rules</a:t>
            </a:r>
            <a:r>
              <a:rPr lang="en-IE" dirty="0"/>
              <a:t>: In many EU countries, pension assets accrued during marriage can be split. Knowing how this works in your country helps you assess long‑term security.</a:t>
            </a:r>
          </a:p>
          <a:p>
            <a:pPr lvl="0"/>
            <a:r>
              <a:rPr lang="en-IE" b="1" dirty="0"/>
              <a:t>Keep your own credit and accounts active</a:t>
            </a:r>
            <a:r>
              <a:rPr lang="en-IE" dirty="0"/>
              <a:t>: Maintaining individual accounts protects financial continuity.</a:t>
            </a:r>
          </a:p>
          <a:p>
            <a:pPr marL="0" indent="0">
              <a:buNone/>
            </a:pPr>
            <a:endParaRPr lang="en-IE" sz="1400" b="1" dirty="0">
              <a:solidFill>
                <a:srgbClr val="FF0000"/>
              </a:solidFill>
            </a:endParaRPr>
          </a:p>
          <a:p>
            <a:pPr marL="0" indent="0">
              <a:buNone/>
            </a:pPr>
            <a:r>
              <a:rPr lang="en-IE" sz="1400" b="1" dirty="0">
                <a:solidFill>
                  <a:srgbClr val="F16024"/>
                </a:solidFill>
              </a:rPr>
              <a:t>Health Changes</a:t>
            </a:r>
          </a:p>
          <a:p>
            <a:pPr marL="0" indent="0">
              <a:buNone/>
            </a:pPr>
            <a:endParaRPr lang="en-IE" sz="1400" dirty="0">
              <a:solidFill>
                <a:srgbClr val="FF0000"/>
              </a:solidFill>
            </a:endParaRPr>
          </a:p>
          <a:p>
            <a:pPr marL="0" indent="0">
              <a:buNone/>
            </a:pPr>
            <a:r>
              <a:rPr lang="en-IE" dirty="0"/>
              <a:t>Chronic illness or early exit from the workforce can reduce lifetime earnings and accelerate the use of savings.</a:t>
            </a:r>
          </a:p>
          <a:p>
            <a:pPr marL="0" indent="0">
              <a:buNone/>
            </a:pPr>
            <a:endParaRPr lang="en-IE" dirty="0"/>
          </a:p>
          <a:p>
            <a:pPr marL="0" indent="0">
              <a:buNone/>
            </a:pPr>
            <a:r>
              <a:rPr lang="en-IE" b="1" dirty="0"/>
              <a:t>What to do now:</a:t>
            </a:r>
            <a:endParaRPr lang="en-IE" dirty="0"/>
          </a:p>
          <a:p>
            <a:pPr lvl="0"/>
            <a:r>
              <a:rPr lang="en-IE" b="1" dirty="0"/>
              <a:t>Review your social protection rights</a:t>
            </a:r>
            <a:r>
              <a:rPr lang="en-IE" dirty="0"/>
              <a:t>: Disability benefits and sickness insurance vary across EU member states.</a:t>
            </a:r>
          </a:p>
          <a:p>
            <a:pPr lvl="0"/>
            <a:r>
              <a:rPr lang="en-IE" b="1" dirty="0"/>
              <a:t>Consider voluntary pension contributions</a:t>
            </a:r>
            <a:r>
              <a:rPr lang="en-IE" dirty="0"/>
              <a:t>: If you expect career breaks, topping up pension gaps later can prevent reduced retirement benefits.</a:t>
            </a:r>
          </a:p>
          <a:p>
            <a:r>
              <a:rPr lang="en-IE" b="1" dirty="0"/>
              <a:t>Maintain preventive health care</a:t>
            </a:r>
            <a:r>
              <a:rPr lang="en-IE" dirty="0"/>
              <a:t>: Regular screenings and healthy habits are not only for wellbeing—they also help you remain employable longer.</a:t>
            </a:r>
            <a:endParaRPr lang="en-IE" sz="1400" b="1" dirty="0">
              <a:solidFill>
                <a:srgbClr val="FF0000"/>
              </a:solidFill>
            </a:endParaRPr>
          </a:p>
          <a:p>
            <a:pPr marL="0" indent="0">
              <a:buNone/>
            </a:pPr>
            <a:endParaRPr lang="en-IE" dirty="0"/>
          </a:p>
          <a:p>
            <a:pPr marL="0" indent="0">
              <a:buNone/>
            </a:pPr>
            <a:r>
              <a:rPr lang="en-IE" sz="1400" b="1" dirty="0">
                <a:solidFill>
                  <a:srgbClr val="F16024"/>
                </a:solidFill>
              </a:rPr>
              <a:t>Relocation (within or outside the EU)</a:t>
            </a:r>
          </a:p>
          <a:p>
            <a:pPr marL="0" indent="0">
              <a:buNone/>
            </a:pPr>
            <a:endParaRPr lang="en-IE" sz="1400" dirty="0">
              <a:solidFill>
                <a:srgbClr val="FF0000"/>
              </a:solidFill>
            </a:endParaRPr>
          </a:p>
          <a:p>
            <a:pPr marL="0" indent="0">
              <a:buNone/>
            </a:pPr>
            <a:r>
              <a:rPr lang="en-IE" dirty="0"/>
              <a:t>Mid‑life moves for family reasons, career changes, or retirement can affect taxes, pensions, and healthcare rights.</a:t>
            </a:r>
          </a:p>
          <a:p>
            <a:pPr marL="0" indent="0">
              <a:buNone/>
            </a:pPr>
            <a:endParaRPr lang="en-IE" dirty="0"/>
          </a:p>
          <a:p>
            <a:pPr marL="0" indent="0">
              <a:buNone/>
            </a:pPr>
            <a:r>
              <a:rPr lang="en-IE" b="1" dirty="0"/>
              <a:t>What to do now:</a:t>
            </a:r>
          </a:p>
          <a:p>
            <a:pPr marL="0" indent="0">
              <a:buNone/>
            </a:pPr>
            <a:endParaRPr lang="en-IE" dirty="0"/>
          </a:p>
          <a:p>
            <a:pPr lvl="0"/>
            <a:r>
              <a:rPr lang="en-IE" b="1" dirty="0"/>
              <a:t>Check pension portability</a:t>
            </a:r>
            <a:r>
              <a:rPr lang="en-IE" dirty="0"/>
              <a:t>: EU pensions are largely portable within the EU/EEA. Make sure you understand how your contributions transfer and how benefits are calculated.</a:t>
            </a:r>
          </a:p>
          <a:p>
            <a:pPr lvl="0"/>
            <a:r>
              <a:rPr lang="en-IE" b="1" dirty="0"/>
              <a:t>Compare the cost of living</a:t>
            </a:r>
            <a:r>
              <a:rPr lang="en-IE" dirty="0"/>
              <a:t> in destinations: Lower expenses may stretch retirement income further.</a:t>
            </a:r>
          </a:p>
          <a:p>
            <a:pPr lvl="0"/>
            <a:r>
              <a:rPr lang="en-IE" b="1" dirty="0"/>
              <a:t>Review healthcare access</a:t>
            </a:r>
            <a:r>
              <a:rPr lang="en-IE" dirty="0"/>
              <a:t>: Know how coverage changes if you move, especially long-term</a:t>
            </a:r>
          </a:p>
          <a:p>
            <a:pPr lvl="0"/>
            <a:endParaRPr lang="en-IE" dirty="0"/>
          </a:p>
          <a:p>
            <a:pPr marL="0" indent="0">
              <a:buNone/>
            </a:pPr>
            <a:r>
              <a:rPr lang="en-IE" dirty="0"/>
              <a:t>When planning your retirement, it is not always possible to predict the future, but it is important to prepare for possibilities. By strengthening your financial independence today, you give your future self choices, stability, and the ability to navigate whatever challenges life brings.</a:t>
            </a:r>
          </a:p>
          <a:p>
            <a:pPr marL="0" lvl="0" indent="0">
              <a:buNone/>
            </a:pPr>
            <a:endParaRPr lang="en-IE" dirty="0"/>
          </a:p>
          <a:p>
            <a:pPr marL="0" indent="0">
              <a:buNone/>
            </a:pPr>
            <a:endParaRPr lang="en-IE" dirty="0"/>
          </a:p>
        </p:txBody>
      </p:sp>
    </p:spTree>
    <p:extLst>
      <p:ext uri="{BB962C8B-B14F-4D97-AF65-F5344CB8AC3E}">
        <p14:creationId xmlns:p14="http://schemas.microsoft.com/office/powerpoint/2010/main" val="2765515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8BCFF-E647-8F8F-32BF-2DBB9161378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510057C-2E12-01E4-B15A-48C6304A730C}"/>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7FBA6AFC-9F3C-EA8C-44FF-7C872BBD9B32}"/>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101F0474-7277-D3F0-B876-19020D89CB06}"/>
              </a:ext>
            </a:extLst>
          </p:cNvPr>
          <p:cNvSpPr>
            <a:spLocks noGrp="1"/>
          </p:cNvSpPr>
          <p:nvPr>
            <p:ph type="body" sz="quarter" idx="61"/>
          </p:nvPr>
        </p:nvSpPr>
        <p:spPr>
          <a:xfrm>
            <a:off x="1701663" y="798981"/>
            <a:ext cx="5284924" cy="722656"/>
          </a:xfrm>
        </p:spPr>
        <p:txBody>
          <a:bodyPr/>
          <a:lstStyle/>
          <a:p>
            <a:r>
              <a:rPr lang="en-GB" dirty="0"/>
              <a:t>Preparing for Major Life Events</a:t>
            </a:r>
            <a:endParaRPr lang="en-IE" dirty="0"/>
          </a:p>
          <a:p>
            <a:endParaRPr lang="en-US" dirty="0"/>
          </a:p>
        </p:txBody>
      </p:sp>
      <p:sp>
        <p:nvSpPr>
          <p:cNvPr id="8" name="Text Placeholder 7">
            <a:extLst>
              <a:ext uri="{FF2B5EF4-FFF2-40B4-BE49-F238E27FC236}">
                <a16:creationId xmlns:a16="http://schemas.microsoft.com/office/drawing/2014/main" id="{B9B03096-204F-4BB9-B190-E806AF71504E}"/>
              </a:ext>
            </a:extLst>
          </p:cNvPr>
          <p:cNvSpPr>
            <a:spLocks noGrp="1"/>
          </p:cNvSpPr>
          <p:nvPr>
            <p:ph type="body" sz="quarter" idx="64"/>
          </p:nvPr>
        </p:nvSpPr>
        <p:spPr>
          <a:xfrm>
            <a:off x="1158122" y="1534332"/>
            <a:ext cx="3606691" cy="8400082"/>
          </a:xfrm>
        </p:spPr>
        <p:txBody>
          <a:bodyPr/>
          <a:lstStyle/>
          <a:p>
            <a:pPr marL="0" indent="0">
              <a:buNone/>
            </a:pPr>
            <a:r>
              <a:rPr lang="en-IE" dirty="0"/>
              <a:t>Midlife is a powerful stage: you have experience, awareness, and often competing priorities. Retirement planning is about preparing for life events that can change your financial path, such as </a:t>
            </a:r>
            <a:r>
              <a:rPr lang="en-IE" b="1" dirty="0"/>
              <a:t>divorce</a:t>
            </a:r>
            <a:r>
              <a:rPr lang="en-IE" dirty="0"/>
              <a:t>, </a:t>
            </a:r>
            <a:r>
              <a:rPr lang="en-IE" b="1" dirty="0"/>
              <a:t>health changes</a:t>
            </a:r>
            <a:r>
              <a:rPr lang="en-IE" dirty="0"/>
              <a:t>, or </a:t>
            </a:r>
            <a:r>
              <a:rPr lang="en-IE" b="1" dirty="0"/>
              <a:t>relocation</a:t>
            </a:r>
            <a:r>
              <a:rPr lang="en-IE" dirty="0"/>
              <a:t>. It is important to build resilience and flexibility into your long‑term plan.</a:t>
            </a:r>
          </a:p>
          <a:p>
            <a:pPr marL="0" indent="0">
              <a:buNone/>
            </a:pPr>
            <a:endParaRPr lang="en-IE" dirty="0"/>
          </a:p>
          <a:p>
            <a:pPr marL="0" indent="0">
              <a:buNone/>
            </a:pPr>
            <a:r>
              <a:rPr lang="en-IE" sz="1400" b="1" dirty="0">
                <a:solidFill>
                  <a:srgbClr val="FF0000"/>
                </a:solidFill>
              </a:rPr>
              <a:t>Separation or Divorce</a:t>
            </a:r>
          </a:p>
          <a:p>
            <a:pPr marL="0" indent="0">
              <a:buNone/>
            </a:pPr>
            <a:endParaRPr lang="en-IE" sz="1400" b="1" dirty="0">
              <a:solidFill>
                <a:srgbClr val="FF0000"/>
              </a:solidFill>
            </a:endParaRPr>
          </a:p>
          <a:p>
            <a:pPr marL="0" indent="0">
              <a:buNone/>
            </a:pPr>
            <a:r>
              <a:rPr lang="en-IE" dirty="0"/>
              <a:t>Divorce can significantly reduce retirement assets and income.</a:t>
            </a:r>
          </a:p>
          <a:p>
            <a:pPr marL="0" indent="0">
              <a:buNone/>
            </a:pPr>
            <a:endParaRPr lang="en-IE" dirty="0"/>
          </a:p>
          <a:p>
            <a:pPr marL="0" indent="0">
              <a:buNone/>
            </a:pPr>
            <a:r>
              <a:rPr lang="en-IE" b="1" dirty="0"/>
              <a:t>What to do now:</a:t>
            </a:r>
            <a:endParaRPr lang="en-IE" dirty="0"/>
          </a:p>
          <a:p>
            <a:pPr lvl="0"/>
            <a:r>
              <a:rPr lang="en-IE" b="1" dirty="0"/>
              <a:t>Know what you own</a:t>
            </a:r>
            <a:r>
              <a:rPr lang="en-IE" dirty="0"/>
              <a:t>: Understand all accounts where retirement savings accumulate—state pension entitlements, occupational pensions, private pension pots.</a:t>
            </a:r>
          </a:p>
          <a:p>
            <a:pPr lvl="0"/>
            <a:r>
              <a:rPr lang="en-IE" b="1" dirty="0"/>
              <a:t>Check benefit-sharing rules</a:t>
            </a:r>
            <a:r>
              <a:rPr lang="en-IE" dirty="0"/>
              <a:t>: In many EU countries, pension assets accrued during marriage can be split. Knowing how this works in your country helps you assess long‑term security.</a:t>
            </a:r>
          </a:p>
          <a:p>
            <a:pPr lvl="0"/>
            <a:r>
              <a:rPr lang="en-IE" b="1" dirty="0"/>
              <a:t>Keep your own credit and accounts active</a:t>
            </a:r>
            <a:r>
              <a:rPr lang="en-IE" dirty="0"/>
              <a:t>: Maintaining individual accounts protects financial continuity.</a:t>
            </a:r>
          </a:p>
          <a:p>
            <a:pPr marL="0" indent="0">
              <a:buNone/>
            </a:pPr>
            <a:endParaRPr lang="en-IE" sz="1400" b="1" dirty="0">
              <a:solidFill>
                <a:srgbClr val="FF0000"/>
              </a:solidFill>
            </a:endParaRPr>
          </a:p>
          <a:p>
            <a:pPr marL="0" indent="0">
              <a:buNone/>
            </a:pPr>
            <a:r>
              <a:rPr lang="en-IE" sz="1400" b="1" dirty="0">
                <a:solidFill>
                  <a:srgbClr val="FF0000"/>
                </a:solidFill>
              </a:rPr>
              <a:t>Health Changes</a:t>
            </a:r>
          </a:p>
          <a:p>
            <a:pPr marL="0" indent="0">
              <a:buNone/>
            </a:pPr>
            <a:endParaRPr lang="en-IE" sz="1400" dirty="0">
              <a:solidFill>
                <a:srgbClr val="FF0000"/>
              </a:solidFill>
            </a:endParaRPr>
          </a:p>
          <a:p>
            <a:pPr marL="0" indent="0">
              <a:buNone/>
            </a:pPr>
            <a:r>
              <a:rPr lang="en-IE" dirty="0"/>
              <a:t>Chronic illness or early exit from the workforce can reduce lifetime earnings and accelerate the use of savings.</a:t>
            </a:r>
          </a:p>
          <a:p>
            <a:pPr marL="0" indent="0">
              <a:buNone/>
            </a:pPr>
            <a:endParaRPr lang="en-IE" dirty="0"/>
          </a:p>
          <a:p>
            <a:pPr marL="0" indent="0">
              <a:buNone/>
            </a:pPr>
            <a:r>
              <a:rPr lang="en-IE" b="1" dirty="0"/>
              <a:t>What to do now:</a:t>
            </a:r>
            <a:endParaRPr lang="en-IE" dirty="0"/>
          </a:p>
          <a:p>
            <a:pPr lvl="0"/>
            <a:r>
              <a:rPr lang="en-IE" b="1" dirty="0"/>
              <a:t>Review your social protection rights</a:t>
            </a:r>
            <a:r>
              <a:rPr lang="en-IE" dirty="0"/>
              <a:t>: Disability benefits and sickness insurance vary across EU member states.</a:t>
            </a:r>
          </a:p>
          <a:p>
            <a:pPr lvl="0"/>
            <a:r>
              <a:rPr lang="en-IE" b="1" dirty="0"/>
              <a:t>Consider voluntary pension contributions</a:t>
            </a:r>
            <a:r>
              <a:rPr lang="en-IE" dirty="0"/>
              <a:t>: If you expect career breaks, topping up pension gaps later can prevent reduced retirement benefits.</a:t>
            </a:r>
          </a:p>
          <a:p>
            <a:r>
              <a:rPr lang="en-IE" b="1" dirty="0"/>
              <a:t>Maintain preventive health care</a:t>
            </a:r>
            <a:r>
              <a:rPr lang="en-IE" dirty="0"/>
              <a:t>: Regular screenings and healthy habits are not only for wellbeing—they also help you remain employable longer.</a:t>
            </a:r>
            <a:endParaRPr lang="en-IE" sz="1400" b="1" dirty="0">
              <a:solidFill>
                <a:srgbClr val="FF0000"/>
              </a:solidFill>
            </a:endParaRPr>
          </a:p>
          <a:p>
            <a:pPr marL="0" indent="0">
              <a:buNone/>
            </a:pPr>
            <a:endParaRPr lang="en-IE" dirty="0"/>
          </a:p>
          <a:p>
            <a:pPr marL="0" indent="0">
              <a:buNone/>
            </a:pPr>
            <a:r>
              <a:rPr lang="en-IE" sz="1400" b="1" dirty="0">
                <a:solidFill>
                  <a:srgbClr val="FF0000"/>
                </a:solidFill>
              </a:rPr>
              <a:t>Relocation (within or outside the EU)</a:t>
            </a:r>
          </a:p>
          <a:p>
            <a:pPr marL="0" indent="0">
              <a:buNone/>
            </a:pPr>
            <a:endParaRPr lang="en-IE" sz="1400" dirty="0">
              <a:solidFill>
                <a:srgbClr val="FF0000"/>
              </a:solidFill>
            </a:endParaRPr>
          </a:p>
          <a:p>
            <a:pPr marL="0" indent="0">
              <a:buNone/>
            </a:pPr>
            <a:r>
              <a:rPr lang="en-IE" dirty="0"/>
              <a:t>Mid‑life moves for family reasons, career changes, or retirement can affect taxes, pensions, and healthcare rights.</a:t>
            </a:r>
          </a:p>
          <a:p>
            <a:pPr marL="0" indent="0">
              <a:buNone/>
            </a:pPr>
            <a:endParaRPr lang="en-IE" dirty="0"/>
          </a:p>
          <a:p>
            <a:pPr marL="0" indent="0">
              <a:buNone/>
            </a:pPr>
            <a:r>
              <a:rPr lang="en-IE" b="1" dirty="0"/>
              <a:t>What to do now:</a:t>
            </a:r>
            <a:endParaRPr lang="en-IE" dirty="0"/>
          </a:p>
          <a:p>
            <a:pPr lvl="0"/>
            <a:r>
              <a:rPr lang="en-IE" b="1" dirty="0"/>
              <a:t>Check pension portability</a:t>
            </a:r>
            <a:r>
              <a:rPr lang="en-IE" dirty="0"/>
              <a:t>: EU pensions are largely portable within the EU/EEA. Make sure you understand how your contributions transfer and how benefits are calculated.</a:t>
            </a:r>
          </a:p>
          <a:p>
            <a:pPr lvl="0"/>
            <a:r>
              <a:rPr lang="en-IE" b="1" dirty="0"/>
              <a:t>Compare the cost of living</a:t>
            </a:r>
            <a:r>
              <a:rPr lang="en-IE" dirty="0"/>
              <a:t> in destinations: Lower expenses may stretch retirement income further.</a:t>
            </a:r>
          </a:p>
          <a:p>
            <a:pPr lvl="0"/>
            <a:r>
              <a:rPr lang="en-IE" b="1" dirty="0"/>
              <a:t>Review healthcare access</a:t>
            </a:r>
            <a:r>
              <a:rPr lang="en-IE" dirty="0"/>
              <a:t>: Know how coverage changes if you move, especially long-term</a:t>
            </a:r>
          </a:p>
          <a:p>
            <a:pPr lvl="0"/>
            <a:endParaRPr lang="en-IE" dirty="0"/>
          </a:p>
          <a:p>
            <a:pPr marL="0" indent="0">
              <a:buNone/>
            </a:pPr>
            <a:r>
              <a:rPr lang="en-IE" dirty="0"/>
              <a:t>When planning your retirement, it is not always possible to predict the future, but it is important to prepare for possibilities. By strengthening your financial independence today, you give your future self choices, stability, and the ability to navigate whatever challenges life brings.</a:t>
            </a:r>
          </a:p>
          <a:p>
            <a:endParaRPr lang="en-US" dirty="0"/>
          </a:p>
          <a:p>
            <a:endParaRPr lang="en-US" dirty="0"/>
          </a:p>
        </p:txBody>
      </p:sp>
      <p:sp>
        <p:nvSpPr>
          <p:cNvPr id="68" name="Rounded Rectangle 67">
            <a:extLst>
              <a:ext uri="{FF2B5EF4-FFF2-40B4-BE49-F238E27FC236}">
                <a16:creationId xmlns:a16="http://schemas.microsoft.com/office/drawing/2014/main" id="{FE7B4B90-9C26-1370-94C8-6CAEBAFC7292}"/>
              </a:ext>
            </a:extLst>
          </p:cNvPr>
          <p:cNvSpPr/>
          <p:nvPr/>
        </p:nvSpPr>
        <p:spPr>
          <a:xfrm>
            <a:off x="5005388" y="1821601"/>
            <a:ext cx="1981199" cy="1878861"/>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7" name="Graphic 2">
            <a:extLst>
              <a:ext uri="{FF2B5EF4-FFF2-40B4-BE49-F238E27FC236}">
                <a16:creationId xmlns:a16="http://schemas.microsoft.com/office/drawing/2014/main" id="{2B738733-23C2-209E-8727-05FFEA348D4F}"/>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DE18DCC9-C9D4-DB08-6CFC-3D60E029EADB}"/>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801E1D30-273C-3B82-FB73-2FACDFDD3B06}"/>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93C18D82-6587-7E0E-B138-5C77BBDC9FC8}"/>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82E4E10F-B4FC-4B10-2B39-CADF6061E9AF}"/>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5427FD08-998A-899B-CB7F-A03E64F9156F}"/>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6840BA7E-F274-53DC-56D5-BCF84A1AECA7}"/>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6A3B086B-D78A-8355-F84B-C98CCBBAACFA}"/>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25" name="Rounded Rectangle 24">
            <a:extLst>
              <a:ext uri="{FF2B5EF4-FFF2-40B4-BE49-F238E27FC236}">
                <a16:creationId xmlns:a16="http://schemas.microsoft.com/office/drawing/2014/main" id="{AE0BF27E-177C-555F-F643-89ED886F3EDB}"/>
              </a:ext>
            </a:extLst>
          </p:cNvPr>
          <p:cNvSpPr/>
          <p:nvPr/>
        </p:nvSpPr>
        <p:spPr>
          <a:xfrm>
            <a:off x="5005388" y="4188566"/>
            <a:ext cx="1981199" cy="2512859"/>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Text Placeholder 7">
            <a:extLst>
              <a:ext uri="{FF2B5EF4-FFF2-40B4-BE49-F238E27FC236}">
                <a16:creationId xmlns:a16="http://schemas.microsoft.com/office/drawing/2014/main" id="{50F5D1A4-2BAB-91F6-511E-CBEF87FE5FF6}"/>
              </a:ext>
            </a:extLst>
          </p:cNvPr>
          <p:cNvSpPr txBox="1">
            <a:spLocks/>
          </p:cNvSpPr>
          <p:nvPr/>
        </p:nvSpPr>
        <p:spPr>
          <a:xfrm>
            <a:off x="5215915" y="2165652"/>
            <a:ext cx="1642085" cy="128158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Download and complete the Retirement Outlook Worksheet from our Module 1 resource pack</a:t>
            </a:r>
            <a:endParaRPr lang="en-US" dirty="0">
              <a:highlight>
                <a:srgbClr val="FFFF00"/>
              </a:highlight>
            </a:endParaRPr>
          </a:p>
          <a:p>
            <a:pPr marL="0" indent="0">
              <a:buNone/>
            </a:pPr>
            <a:endParaRPr lang="en-US" dirty="0">
              <a:highlight>
                <a:srgbClr val="FFFF00"/>
              </a:highlight>
            </a:endParaRPr>
          </a:p>
          <a:p>
            <a:pPr marL="0" indent="0">
              <a:buNone/>
            </a:pPr>
            <a:r>
              <a:rPr lang="en-US" dirty="0"/>
              <a:t>Are you saving enough to achieve this?</a:t>
            </a:r>
          </a:p>
          <a:p>
            <a:pPr marL="0" indent="0">
              <a:buNone/>
            </a:pPr>
            <a:endParaRPr lang="en-US" dirty="0"/>
          </a:p>
        </p:txBody>
      </p:sp>
      <p:sp>
        <p:nvSpPr>
          <p:cNvPr id="81" name="Text Placeholder 7">
            <a:extLst>
              <a:ext uri="{FF2B5EF4-FFF2-40B4-BE49-F238E27FC236}">
                <a16:creationId xmlns:a16="http://schemas.microsoft.com/office/drawing/2014/main" id="{BC3674B6-05DF-B9FA-C211-91F60910307B}"/>
              </a:ext>
            </a:extLst>
          </p:cNvPr>
          <p:cNvSpPr txBox="1">
            <a:spLocks/>
          </p:cNvSpPr>
          <p:nvPr/>
        </p:nvSpPr>
        <p:spPr>
          <a:xfrm>
            <a:off x="5215915" y="4538428"/>
            <a:ext cx="1642085"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Consider the topics below for a group discussion, or to reflect on for yourself.</a:t>
            </a:r>
          </a:p>
          <a:p>
            <a:pPr marL="0" indent="0">
              <a:buNone/>
            </a:pPr>
            <a:endParaRPr lang="en-US" dirty="0"/>
          </a:p>
          <a:p>
            <a:r>
              <a:rPr lang="en-US" dirty="0"/>
              <a:t>Overcoming retirement planning obstacles</a:t>
            </a:r>
          </a:p>
          <a:p>
            <a:r>
              <a:rPr lang="en-US" dirty="0"/>
              <a:t>What would you do if you needed to retire 5 years early?</a:t>
            </a:r>
          </a:p>
          <a:p>
            <a:pPr marL="0" indent="0">
              <a:buNone/>
            </a:pPr>
            <a:r>
              <a:rPr lang="en-US" dirty="0"/>
              <a:t> </a:t>
            </a:r>
          </a:p>
          <a:p>
            <a:pPr marL="0" indent="0">
              <a:buNone/>
            </a:pPr>
            <a:endParaRPr lang="en-US" dirty="0"/>
          </a:p>
        </p:txBody>
      </p:sp>
      <p:grpSp>
        <p:nvGrpSpPr>
          <p:cNvPr id="116" name="Group 115">
            <a:extLst>
              <a:ext uri="{FF2B5EF4-FFF2-40B4-BE49-F238E27FC236}">
                <a16:creationId xmlns:a16="http://schemas.microsoft.com/office/drawing/2014/main" id="{6807AED7-71E7-EF3A-8CC2-F050066DA402}"/>
              </a:ext>
            </a:extLst>
          </p:cNvPr>
          <p:cNvGrpSpPr/>
          <p:nvPr/>
        </p:nvGrpSpPr>
        <p:grpSpPr>
          <a:xfrm>
            <a:off x="5126719" y="1601613"/>
            <a:ext cx="1387128" cy="406400"/>
            <a:chOff x="1997756" y="3611831"/>
            <a:chExt cx="1387128" cy="406400"/>
          </a:xfrm>
        </p:grpSpPr>
        <p:grpSp>
          <p:nvGrpSpPr>
            <p:cNvPr id="117" name="Group 116">
              <a:extLst>
                <a:ext uri="{FF2B5EF4-FFF2-40B4-BE49-F238E27FC236}">
                  <a16:creationId xmlns:a16="http://schemas.microsoft.com/office/drawing/2014/main" id="{548F0F41-2082-19AB-CFAA-1B2142326A76}"/>
                </a:ext>
              </a:extLst>
            </p:cNvPr>
            <p:cNvGrpSpPr/>
            <p:nvPr/>
          </p:nvGrpSpPr>
          <p:grpSpPr>
            <a:xfrm>
              <a:off x="1997756" y="3611831"/>
              <a:ext cx="1387128" cy="406400"/>
              <a:chOff x="1590175" y="6032510"/>
              <a:chExt cx="1387128" cy="406400"/>
            </a:xfrm>
          </p:grpSpPr>
          <p:sp>
            <p:nvSpPr>
              <p:cNvPr id="125" name="Rectangle 124">
                <a:extLst>
                  <a:ext uri="{FF2B5EF4-FFF2-40B4-BE49-F238E27FC236}">
                    <a16:creationId xmlns:a16="http://schemas.microsoft.com/office/drawing/2014/main" id="{5B693EEE-E6B2-9E91-6024-3366B7B9B7BE}"/>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5">
                <a:extLst>
                  <a:ext uri="{FF2B5EF4-FFF2-40B4-BE49-F238E27FC236}">
                    <a16:creationId xmlns:a16="http://schemas.microsoft.com/office/drawing/2014/main" id="{C50A9751-BFAC-D064-7C9D-CF94D61BC61E}"/>
                  </a:ext>
                </a:extLst>
              </p:cNvPr>
              <p:cNvSpPr/>
              <p:nvPr/>
            </p:nvSpPr>
            <p:spPr>
              <a:xfrm>
                <a:off x="1784139" y="6092546"/>
                <a:ext cx="1105754" cy="259137"/>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Text Placeholder 122">
                <a:extLst>
                  <a:ext uri="{FF2B5EF4-FFF2-40B4-BE49-F238E27FC236}">
                    <a16:creationId xmlns:a16="http://schemas.microsoft.com/office/drawing/2014/main" id="{7CED5FE1-BEBD-FF6F-CE8C-B12A12FB0B0C}"/>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Activity</a:t>
                </a:r>
              </a:p>
            </p:txBody>
          </p:sp>
          <p:sp>
            <p:nvSpPr>
              <p:cNvPr id="128" name="Oval 127">
                <a:extLst>
                  <a:ext uri="{FF2B5EF4-FFF2-40B4-BE49-F238E27FC236}">
                    <a16:creationId xmlns:a16="http://schemas.microsoft.com/office/drawing/2014/main" id="{9D157A04-6140-051E-81D1-CF734D4C39B9}"/>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Freeform 128">
                <a:extLst>
                  <a:ext uri="{FF2B5EF4-FFF2-40B4-BE49-F238E27FC236}">
                    <a16:creationId xmlns:a16="http://schemas.microsoft.com/office/drawing/2014/main" id="{2D54A0C8-1CEC-D0F3-27D4-B26874715AAC}"/>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8" name="Group 117">
              <a:extLst>
                <a:ext uri="{FF2B5EF4-FFF2-40B4-BE49-F238E27FC236}">
                  <a16:creationId xmlns:a16="http://schemas.microsoft.com/office/drawing/2014/main" id="{DE69E4C5-A74A-212C-D720-162CF4C919BE}"/>
                </a:ext>
              </a:extLst>
            </p:cNvPr>
            <p:cNvGrpSpPr/>
            <p:nvPr/>
          </p:nvGrpSpPr>
          <p:grpSpPr>
            <a:xfrm>
              <a:off x="2082840" y="3699396"/>
              <a:ext cx="249276" cy="237604"/>
              <a:chOff x="8687174" y="1568164"/>
              <a:chExt cx="1195477" cy="1139501"/>
            </a:xfrm>
            <a:solidFill>
              <a:schemeClr val="bg1"/>
            </a:solidFill>
          </p:grpSpPr>
          <p:grpSp>
            <p:nvGrpSpPr>
              <p:cNvPr id="119" name="Graphic 37">
                <a:extLst>
                  <a:ext uri="{FF2B5EF4-FFF2-40B4-BE49-F238E27FC236}">
                    <a16:creationId xmlns:a16="http://schemas.microsoft.com/office/drawing/2014/main" id="{EF96D2FB-C0D8-DF84-2C8D-939DCE2073B3}"/>
                  </a:ext>
                </a:extLst>
              </p:cNvPr>
              <p:cNvGrpSpPr/>
              <p:nvPr/>
            </p:nvGrpSpPr>
            <p:grpSpPr>
              <a:xfrm>
                <a:off x="9122006" y="1798742"/>
                <a:ext cx="652378" cy="709850"/>
                <a:chOff x="4172018" y="1336363"/>
                <a:chExt cx="742283" cy="807675"/>
              </a:xfrm>
              <a:grpFill/>
            </p:grpSpPr>
            <p:sp>
              <p:nvSpPr>
                <p:cNvPr id="121" name="Freeform 120">
                  <a:extLst>
                    <a:ext uri="{FF2B5EF4-FFF2-40B4-BE49-F238E27FC236}">
                      <a16:creationId xmlns:a16="http://schemas.microsoft.com/office/drawing/2014/main" id="{F8C58E5C-46FC-26EC-7B8D-A0D6A667DFEB}"/>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122" name="Freeform 121">
                  <a:extLst>
                    <a:ext uri="{FF2B5EF4-FFF2-40B4-BE49-F238E27FC236}">
                      <a16:creationId xmlns:a16="http://schemas.microsoft.com/office/drawing/2014/main" id="{3405C062-2D88-E4DD-3EB9-56902CEB5E8F}"/>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123" name="Freeform 122">
                  <a:extLst>
                    <a:ext uri="{FF2B5EF4-FFF2-40B4-BE49-F238E27FC236}">
                      <a16:creationId xmlns:a16="http://schemas.microsoft.com/office/drawing/2014/main" id="{C5134156-2A5F-D3B9-75CB-50E4CD8453EA}"/>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124" name="Freeform 123">
                  <a:extLst>
                    <a:ext uri="{FF2B5EF4-FFF2-40B4-BE49-F238E27FC236}">
                      <a16:creationId xmlns:a16="http://schemas.microsoft.com/office/drawing/2014/main" id="{087AD164-1A5B-8154-DC70-BCBC7D85970B}"/>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120" name="Oval Callout 119">
                <a:extLst>
                  <a:ext uri="{FF2B5EF4-FFF2-40B4-BE49-F238E27FC236}">
                    <a16:creationId xmlns:a16="http://schemas.microsoft.com/office/drawing/2014/main" id="{AA9AB84F-1A77-D5FD-C06F-E15C2A9E7AF0}"/>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130" name="Group 129">
            <a:extLst>
              <a:ext uri="{FF2B5EF4-FFF2-40B4-BE49-F238E27FC236}">
                <a16:creationId xmlns:a16="http://schemas.microsoft.com/office/drawing/2014/main" id="{ABF9CEB6-FFAB-C08A-4385-61A3ECCF58C7}"/>
              </a:ext>
            </a:extLst>
          </p:cNvPr>
          <p:cNvGrpSpPr/>
          <p:nvPr/>
        </p:nvGrpSpPr>
        <p:grpSpPr>
          <a:xfrm>
            <a:off x="5101910" y="4039575"/>
            <a:ext cx="1642603" cy="406400"/>
            <a:chOff x="1972947" y="5649738"/>
            <a:chExt cx="1642603" cy="406400"/>
          </a:xfrm>
        </p:grpSpPr>
        <p:sp>
          <p:nvSpPr>
            <p:cNvPr id="131" name="Rectangle 130">
              <a:extLst>
                <a:ext uri="{FF2B5EF4-FFF2-40B4-BE49-F238E27FC236}">
                  <a16:creationId xmlns:a16="http://schemas.microsoft.com/office/drawing/2014/main" id="{B17186F0-180D-064F-8FF8-038DC7583CE0}"/>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2" name="Rectangle 131">
              <a:extLst>
                <a:ext uri="{FF2B5EF4-FFF2-40B4-BE49-F238E27FC236}">
                  <a16:creationId xmlns:a16="http://schemas.microsoft.com/office/drawing/2014/main" id="{E74817F5-40E3-2498-A386-A99234C6950C}"/>
                </a:ext>
              </a:extLst>
            </p:cNvPr>
            <p:cNvSpPr/>
            <p:nvPr/>
          </p:nvSpPr>
          <p:spPr>
            <a:xfrm>
              <a:off x="2166912" y="5709774"/>
              <a:ext cx="1251394" cy="252876"/>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Text Placeholder 122">
              <a:extLst>
                <a:ext uri="{FF2B5EF4-FFF2-40B4-BE49-F238E27FC236}">
                  <a16:creationId xmlns:a16="http://schemas.microsoft.com/office/drawing/2014/main" id="{402F7204-74D8-2361-B5CA-A443F19E42AE}"/>
                </a:ext>
              </a:extLst>
            </p:cNvPr>
            <p:cNvSpPr txBox="1">
              <a:spLocks/>
            </p:cNvSpPr>
            <p:nvPr/>
          </p:nvSpPr>
          <p:spPr>
            <a:xfrm>
              <a:off x="2364155" y="5713467"/>
              <a:ext cx="1251395" cy="28632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Discussion</a:t>
              </a:r>
            </a:p>
          </p:txBody>
        </p:sp>
        <p:sp>
          <p:nvSpPr>
            <p:cNvPr id="134" name="Oval 133">
              <a:extLst>
                <a:ext uri="{FF2B5EF4-FFF2-40B4-BE49-F238E27FC236}">
                  <a16:creationId xmlns:a16="http://schemas.microsoft.com/office/drawing/2014/main" id="{0D0A22A4-25B5-C32E-987B-1B7FECF1C456}"/>
                </a:ext>
              </a:extLst>
            </p:cNvPr>
            <p:cNvSpPr/>
            <p:nvPr/>
          </p:nvSpPr>
          <p:spPr>
            <a:xfrm>
              <a:off x="1972947" y="5649738"/>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5" name="Graphic 37">
              <a:extLst>
                <a:ext uri="{FF2B5EF4-FFF2-40B4-BE49-F238E27FC236}">
                  <a16:creationId xmlns:a16="http://schemas.microsoft.com/office/drawing/2014/main" id="{FD692080-CA5C-DD82-B283-B074D8DEE6DA}"/>
                </a:ext>
              </a:extLst>
            </p:cNvPr>
            <p:cNvGrpSpPr/>
            <p:nvPr/>
          </p:nvGrpSpPr>
          <p:grpSpPr>
            <a:xfrm>
              <a:off x="2064622" y="5732952"/>
              <a:ext cx="229999" cy="229698"/>
              <a:chOff x="5737725" y="2862443"/>
              <a:chExt cx="1034323" cy="1032970"/>
            </a:xfrm>
            <a:solidFill>
              <a:schemeClr val="bg1"/>
            </a:solidFill>
          </p:grpSpPr>
          <p:sp>
            <p:nvSpPr>
              <p:cNvPr id="136" name="Freeform 135">
                <a:extLst>
                  <a:ext uri="{FF2B5EF4-FFF2-40B4-BE49-F238E27FC236}">
                    <a16:creationId xmlns:a16="http://schemas.microsoft.com/office/drawing/2014/main" id="{D0DFA285-DA9D-647F-8A67-63C0B39123BE}"/>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137" name="Freeform 136">
                <a:extLst>
                  <a:ext uri="{FF2B5EF4-FFF2-40B4-BE49-F238E27FC236}">
                    <a16:creationId xmlns:a16="http://schemas.microsoft.com/office/drawing/2014/main" id="{28747497-7842-B8DB-1055-3964A02A2D09}"/>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138" name="Freeform 137">
                <a:extLst>
                  <a:ext uri="{FF2B5EF4-FFF2-40B4-BE49-F238E27FC236}">
                    <a16:creationId xmlns:a16="http://schemas.microsoft.com/office/drawing/2014/main" id="{72492825-90A0-3544-E180-500B790FCEF8}"/>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139" name="Freeform 138">
                <a:extLst>
                  <a:ext uri="{FF2B5EF4-FFF2-40B4-BE49-F238E27FC236}">
                    <a16:creationId xmlns:a16="http://schemas.microsoft.com/office/drawing/2014/main" id="{B3D418E3-6142-5A66-7E29-7ECBA21B7371}"/>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140" name="Freeform 139">
                <a:extLst>
                  <a:ext uri="{FF2B5EF4-FFF2-40B4-BE49-F238E27FC236}">
                    <a16:creationId xmlns:a16="http://schemas.microsoft.com/office/drawing/2014/main" id="{6506AAED-05D9-43A0-A5AF-30ADCD0CDE25}"/>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cxnSp>
        <p:nvCxnSpPr>
          <p:cNvPr id="3" name="Straight Connector 2">
            <a:extLst>
              <a:ext uri="{FF2B5EF4-FFF2-40B4-BE49-F238E27FC236}">
                <a16:creationId xmlns:a16="http://schemas.microsoft.com/office/drawing/2014/main" id="{154ADCB1-B5EC-19CB-845E-EDACE2953BBF}"/>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F5E09F59-430D-E1F1-5760-01600D644834}"/>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2F7199E7-2B99-1BC2-2CD1-170337B6C0F4}"/>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9621893A-4EFD-2EA6-ABE2-8E1846C78C75}"/>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8AFD4861-FB95-08FE-ADF9-2DDBDEECEA90}"/>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C69DE501-308C-C941-E1A3-F4BB1A171B1C}"/>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D20F0E81-CA83-2A1D-11F3-E9622F57EA89}"/>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08D6EB77-2C7D-E805-E92B-08CC2816D0F5}"/>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632C69F9-F121-8D47-625C-3B134E0194E4}"/>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D5EB94C-80BC-B366-6AD9-A33743C9F77A}"/>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76583F86-8116-55B9-75FC-BB9202D82A03}"/>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AF18D889-3079-3895-6889-3F0E050DFAF4}"/>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FEDAE2B1-67C3-DF53-BAFD-44E62E2A86E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D4319B83-B054-8EA4-4EB2-14DBC2E4F2C4}"/>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EC183748-B8D8-2371-4CB1-5487A9C004DB}"/>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0A2FE6E5-D88E-2F3F-4DF0-58FCACBB091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743D98CC-B8C8-5EEB-4F49-8CBA9CE4E121}"/>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91953562-9E1F-CE94-451D-BFC3CF21E62E}"/>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136F1061-9A77-DE71-0A01-8C0F041FEA22}"/>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941BCBC2-C548-7F5E-0287-CFAC228AD5B4}"/>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715BF9A9-387E-677C-F274-57136E99AD90}"/>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43D96425-12A2-80EE-3F0D-4CF812D6F32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E26EFE98-CAD2-59DC-CCF1-72A99FEABFCB}"/>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34E15189-600A-23C5-9834-38E1D921E38E}"/>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A434916E-7ECD-CC8C-3A07-6378EA7C3559}"/>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053597A4-F74C-A37C-EC22-9C2CA462B143}"/>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BFDD6765-4357-D835-4D9C-AF3E6D35D71B}"/>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CE67FA82-15A2-0987-88A0-864A07AB745B}"/>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4" name="Rounded Rectangle 24">
            <a:extLst>
              <a:ext uri="{FF2B5EF4-FFF2-40B4-BE49-F238E27FC236}">
                <a16:creationId xmlns:a16="http://schemas.microsoft.com/office/drawing/2014/main" id="{78C6B5C0-2366-52E7-ED23-EA4D1D8AB86E}"/>
              </a:ext>
            </a:extLst>
          </p:cNvPr>
          <p:cNvSpPr/>
          <p:nvPr/>
        </p:nvSpPr>
        <p:spPr>
          <a:xfrm>
            <a:off x="5005388" y="7379973"/>
            <a:ext cx="1981199" cy="2512859"/>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696BEEB6-14B6-EE96-9272-AD450C0B9AEB}"/>
              </a:ext>
            </a:extLst>
          </p:cNvPr>
          <p:cNvGrpSpPr/>
          <p:nvPr/>
        </p:nvGrpSpPr>
        <p:grpSpPr>
          <a:xfrm>
            <a:off x="5126719" y="7176773"/>
            <a:ext cx="1642603" cy="406400"/>
            <a:chOff x="1972947" y="5649738"/>
            <a:chExt cx="1642603" cy="406400"/>
          </a:xfrm>
        </p:grpSpPr>
        <p:sp>
          <p:nvSpPr>
            <p:cNvPr id="10" name="Rectangle 9">
              <a:extLst>
                <a:ext uri="{FF2B5EF4-FFF2-40B4-BE49-F238E27FC236}">
                  <a16:creationId xmlns:a16="http://schemas.microsoft.com/office/drawing/2014/main" id="{FEDE29AD-9B60-7791-4F67-D63991ED1185}"/>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DE2152B6-FD78-13CD-6BCB-81F9C2724C70}"/>
                </a:ext>
              </a:extLst>
            </p:cNvPr>
            <p:cNvSpPr/>
            <p:nvPr/>
          </p:nvSpPr>
          <p:spPr>
            <a:xfrm>
              <a:off x="2166912" y="5709774"/>
              <a:ext cx="1251394" cy="252876"/>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22">
              <a:extLst>
                <a:ext uri="{FF2B5EF4-FFF2-40B4-BE49-F238E27FC236}">
                  <a16:creationId xmlns:a16="http://schemas.microsoft.com/office/drawing/2014/main" id="{482593A3-E463-E01C-FCDC-D75BC7B067E5}"/>
                </a:ext>
              </a:extLst>
            </p:cNvPr>
            <p:cNvSpPr txBox="1">
              <a:spLocks/>
            </p:cNvSpPr>
            <p:nvPr/>
          </p:nvSpPr>
          <p:spPr>
            <a:xfrm>
              <a:off x="2364155" y="5713467"/>
              <a:ext cx="1251395" cy="28632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Resources</a:t>
              </a:r>
            </a:p>
          </p:txBody>
        </p:sp>
        <p:sp>
          <p:nvSpPr>
            <p:cNvPr id="13" name="Oval 12">
              <a:extLst>
                <a:ext uri="{FF2B5EF4-FFF2-40B4-BE49-F238E27FC236}">
                  <a16:creationId xmlns:a16="http://schemas.microsoft.com/office/drawing/2014/main" id="{FC7D64B7-53E2-4E07-9248-797E4E31FAA9}"/>
                </a:ext>
              </a:extLst>
            </p:cNvPr>
            <p:cNvSpPr/>
            <p:nvPr/>
          </p:nvSpPr>
          <p:spPr>
            <a:xfrm>
              <a:off x="1972947" y="5649738"/>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aphic 37">
              <a:extLst>
                <a:ext uri="{FF2B5EF4-FFF2-40B4-BE49-F238E27FC236}">
                  <a16:creationId xmlns:a16="http://schemas.microsoft.com/office/drawing/2014/main" id="{4F5DC8FF-EF95-63A2-38AA-1E24BDC2D214}"/>
                </a:ext>
              </a:extLst>
            </p:cNvPr>
            <p:cNvGrpSpPr/>
            <p:nvPr/>
          </p:nvGrpSpPr>
          <p:grpSpPr>
            <a:xfrm>
              <a:off x="2064622" y="5732952"/>
              <a:ext cx="229999" cy="229698"/>
              <a:chOff x="5737725" y="2862443"/>
              <a:chExt cx="1034323" cy="1032970"/>
            </a:xfrm>
            <a:solidFill>
              <a:schemeClr val="bg1"/>
            </a:solidFill>
          </p:grpSpPr>
          <p:sp>
            <p:nvSpPr>
              <p:cNvPr id="15" name="Freeform 135">
                <a:extLst>
                  <a:ext uri="{FF2B5EF4-FFF2-40B4-BE49-F238E27FC236}">
                    <a16:creationId xmlns:a16="http://schemas.microsoft.com/office/drawing/2014/main" id="{CE028955-28B7-A338-9D73-80404AB4497D}"/>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16" name="Freeform 136">
                <a:extLst>
                  <a:ext uri="{FF2B5EF4-FFF2-40B4-BE49-F238E27FC236}">
                    <a16:creationId xmlns:a16="http://schemas.microsoft.com/office/drawing/2014/main" id="{7142843F-775A-C2E5-D74E-DF0F4C89125A}"/>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17" name="Freeform 137">
                <a:extLst>
                  <a:ext uri="{FF2B5EF4-FFF2-40B4-BE49-F238E27FC236}">
                    <a16:creationId xmlns:a16="http://schemas.microsoft.com/office/drawing/2014/main" id="{C9D65DD6-A46C-D46D-E421-FF0D0FC41BFD}"/>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18" name="Freeform 138">
                <a:extLst>
                  <a:ext uri="{FF2B5EF4-FFF2-40B4-BE49-F238E27FC236}">
                    <a16:creationId xmlns:a16="http://schemas.microsoft.com/office/drawing/2014/main" id="{61E565C1-5B6B-F5EB-4A25-EF1F83F0584E}"/>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19" name="Freeform 139">
                <a:extLst>
                  <a:ext uri="{FF2B5EF4-FFF2-40B4-BE49-F238E27FC236}">
                    <a16:creationId xmlns:a16="http://schemas.microsoft.com/office/drawing/2014/main" id="{10AB3CDF-4C4C-86AF-5E73-772A26655C2F}"/>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sp>
        <p:nvSpPr>
          <p:cNvPr id="58" name="Text Placeholder 7">
            <a:extLst>
              <a:ext uri="{FF2B5EF4-FFF2-40B4-BE49-F238E27FC236}">
                <a16:creationId xmlns:a16="http://schemas.microsoft.com/office/drawing/2014/main" id="{47136D1F-A2A3-E242-513D-8C6A8DF78147}"/>
              </a:ext>
            </a:extLst>
          </p:cNvPr>
          <p:cNvSpPr txBox="1">
            <a:spLocks/>
          </p:cNvSpPr>
          <p:nvPr/>
        </p:nvSpPr>
        <p:spPr>
          <a:xfrm>
            <a:off x="5171277" y="7721719"/>
            <a:ext cx="1642085"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b="1" dirty="0"/>
              <a:t>Table</a:t>
            </a:r>
            <a:endParaRPr lang="en-US" b="1" dirty="0">
              <a:hlinkClick r:id="rId2"/>
            </a:endParaRPr>
          </a:p>
          <a:p>
            <a:pPr marL="0" indent="0">
              <a:buNone/>
            </a:pPr>
            <a:r>
              <a:rPr lang="en-US" dirty="0">
                <a:hlinkClick r:id="rId2"/>
              </a:rPr>
              <a:t> Key To Retirement Systems in the EU</a:t>
            </a:r>
            <a:endParaRPr lang="en-US" dirty="0"/>
          </a:p>
          <a:p>
            <a:pPr marL="0" indent="0">
              <a:buNone/>
            </a:pPr>
            <a:endParaRPr lang="en-US" dirty="0"/>
          </a:p>
          <a:p>
            <a:pPr marL="0" indent="0">
              <a:buNone/>
            </a:pPr>
            <a:r>
              <a:rPr lang="en-US" b="1" dirty="0"/>
              <a:t>Podcasts</a:t>
            </a:r>
          </a:p>
          <a:p>
            <a:pPr marL="0" indent="0">
              <a:buNone/>
            </a:pPr>
            <a:endParaRPr lang="en-US" b="1" dirty="0"/>
          </a:p>
          <a:p>
            <a:pPr marL="0" indent="0">
              <a:buNone/>
            </a:pPr>
            <a:r>
              <a:rPr lang="en-GB" dirty="0">
                <a:hlinkClick r:id="rId3"/>
              </a:rPr>
              <a:t>What Every Midlife Woman Needs to Know About Money and Retirement Planning</a:t>
            </a:r>
            <a:endParaRPr lang="en-GB" dirty="0"/>
          </a:p>
          <a:p>
            <a:pPr marL="0" indent="0">
              <a:buNone/>
            </a:pPr>
            <a:endParaRPr lang="en-GB" dirty="0"/>
          </a:p>
          <a:p>
            <a:pPr marL="0" indent="0">
              <a:buNone/>
            </a:pPr>
            <a:r>
              <a:rPr lang="en-GB" dirty="0">
                <a:hlinkClick r:id="rId4"/>
              </a:rPr>
              <a:t>The ultimate guide for Women and Pensions</a:t>
            </a:r>
            <a:endParaRPr lang="en-GB" dirty="0"/>
          </a:p>
          <a:p>
            <a:pPr marL="0" indent="0">
              <a:buNone/>
            </a:pPr>
            <a:endParaRPr lang="en-GB" b="1"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6367459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36255-C92C-891F-42E9-FC7E49D6451B}"/>
            </a:ext>
          </a:extLst>
        </p:cNvPr>
        <p:cNvGrpSpPr/>
        <p:nvPr/>
      </p:nvGrpSpPr>
      <p:grpSpPr>
        <a:xfrm>
          <a:off x="0" y="0"/>
          <a:ext cx="0" cy="0"/>
          <a:chOff x="0" y="0"/>
          <a:chExt cx="0" cy="0"/>
        </a:xfrm>
      </p:grpSpPr>
      <p:sp>
        <p:nvSpPr>
          <p:cNvPr id="26" name="Text Placeholder 25">
            <a:extLst>
              <a:ext uri="{FF2B5EF4-FFF2-40B4-BE49-F238E27FC236}">
                <a16:creationId xmlns:a16="http://schemas.microsoft.com/office/drawing/2014/main" id="{1BA36F0E-4DC0-3A67-CA2A-9F8D42605E0E}"/>
              </a:ext>
            </a:extLst>
          </p:cNvPr>
          <p:cNvSpPr>
            <a:spLocks noGrp="1"/>
          </p:cNvSpPr>
          <p:nvPr>
            <p:ph type="body" sz="quarter" idx="60"/>
          </p:nvPr>
        </p:nvSpPr>
        <p:spPr/>
        <p:txBody>
          <a:bodyPr/>
          <a:lstStyle/>
          <a:p>
            <a:r>
              <a:rPr lang="en-US" dirty="0"/>
              <a:t>04</a:t>
            </a:r>
          </a:p>
        </p:txBody>
      </p:sp>
      <p:sp>
        <p:nvSpPr>
          <p:cNvPr id="27" name="Rectangle 26">
            <a:extLst>
              <a:ext uri="{FF2B5EF4-FFF2-40B4-BE49-F238E27FC236}">
                <a16:creationId xmlns:a16="http://schemas.microsoft.com/office/drawing/2014/main" id="{C9321519-6980-CB5F-6EEF-F2BC7FBC9F30}"/>
              </a:ext>
            </a:extLst>
          </p:cNvPr>
          <p:cNvSpPr/>
          <p:nvPr/>
        </p:nvSpPr>
        <p:spPr>
          <a:xfrm>
            <a:off x="2777891" y="4910405"/>
            <a:ext cx="3025691"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28" name="TextBox 27">
            <a:extLst>
              <a:ext uri="{FF2B5EF4-FFF2-40B4-BE49-F238E27FC236}">
                <a16:creationId xmlns:a16="http://schemas.microsoft.com/office/drawing/2014/main" id="{A970A281-E5CD-5565-FC5F-64B85DEAEA2E}"/>
              </a:ext>
            </a:extLst>
          </p:cNvPr>
          <p:cNvSpPr txBox="1"/>
          <p:nvPr/>
        </p:nvSpPr>
        <p:spPr>
          <a:xfrm>
            <a:off x="2909998" y="4890088"/>
            <a:ext cx="2707536"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WOMEN IN</a:t>
            </a:r>
          </a:p>
        </p:txBody>
      </p:sp>
      <p:sp>
        <p:nvSpPr>
          <p:cNvPr id="29" name="Rectangle 28">
            <a:extLst>
              <a:ext uri="{FF2B5EF4-FFF2-40B4-BE49-F238E27FC236}">
                <a16:creationId xmlns:a16="http://schemas.microsoft.com/office/drawing/2014/main" id="{AF854748-37B4-6CFD-6B2D-2D0807256AAE}"/>
              </a:ext>
            </a:extLst>
          </p:cNvPr>
          <p:cNvSpPr/>
          <p:nvPr/>
        </p:nvSpPr>
        <p:spPr>
          <a:xfrm>
            <a:off x="2777891" y="5587495"/>
            <a:ext cx="3296338"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30" name="TextBox 29">
            <a:extLst>
              <a:ext uri="{FF2B5EF4-FFF2-40B4-BE49-F238E27FC236}">
                <a16:creationId xmlns:a16="http://schemas.microsoft.com/office/drawing/2014/main" id="{8B5D9E30-49B7-8A67-B440-6DE7DCDCE2D4}"/>
              </a:ext>
            </a:extLst>
          </p:cNvPr>
          <p:cNvSpPr txBox="1"/>
          <p:nvPr/>
        </p:nvSpPr>
        <p:spPr>
          <a:xfrm>
            <a:off x="2909998" y="5567178"/>
            <a:ext cx="3277692"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LATE CAREER </a:t>
            </a:r>
          </a:p>
        </p:txBody>
      </p:sp>
      <p:sp>
        <p:nvSpPr>
          <p:cNvPr id="2" name="Rectangle 1">
            <a:extLst>
              <a:ext uri="{FF2B5EF4-FFF2-40B4-BE49-F238E27FC236}">
                <a16:creationId xmlns:a16="http://schemas.microsoft.com/office/drawing/2014/main" id="{2B95368A-6C73-5B4B-7704-3FB3FA2A9487}"/>
              </a:ext>
            </a:extLst>
          </p:cNvPr>
          <p:cNvSpPr/>
          <p:nvPr/>
        </p:nvSpPr>
        <p:spPr>
          <a:xfrm>
            <a:off x="2777890" y="4224636"/>
            <a:ext cx="3864209"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3" name="Rectangle 2">
            <a:extLst>
              <a:ext uri="{FF2B5EF4-FFF2-40B4-BE49-F238E27FC236}">
                <a16:creationId xmlns:a16="http://schemas.microsoft.com/office/drawing/2014/main" id="{4B5B4DFC-40BB-06F7-AA97-308E4B207716}"/>
              </a:ext>
            </a:extLst>
          </p:cNvPr>
          <p:cNvSpPr/>
          <p:nvPr/>
        </p:nvSpPr>
        <p:spPr>
          <a:xfrm>
            <a:off x="2777891" y="3538867"/>
            <a:ext cx="3864209"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4" name="TextBox 3">
            <a:extLst>
              <a:ext uri="{FF2B5EF4-FFF2-40B4-BE49-F238E27FC236}">
                <a16:creationId xmlns:a16="http://schemas.microsoft.com/office/drawing/2014/main" id="{036464F2-E24D-A837-F65E-8642CB4123F5}"/>
              </a:ext>
            </a:extLst>
          </p:cNvPr>
          <p:cNvSpPr txBox="1"/>
          <p:nvPr/>
        </p:nvSpPr>
        <p:spPr>
          <a:xfrm>
            <a:off x="2906485" y="4195640"/>
            <a:ext cx="3621376"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PLANNING FOR</a:t>
            </a:r>
          </a:p>
        </p:txBody>
      </p:sp>
      <p:sp>
        <p:nvSpPr>
          <p:cNvPr id="5" name="TextBox 4">
            <a:extLst>
              <a:ext uri="{FF2B5EF4-FFF2-40B4-BE49-F238E27FC236}">
                <a16:creationId xmlns:a16="http://schemas.microsoft.com/office/drawing/2014/main" id="{B76F20C8-5760-3697-F614-F8CB3D7F337C}"/>
              </a:ext>
            </a:extLst>
          </p:cNvPr>
          <p:cNvSpPr txBox="1"/>
          <p:nvPr/>
        </p:nvSpPr>
        <p:spPr>
          <a:xfrm>
            <a:off x="2909998" y="3498832"/>
            <a:ext cx="3083216"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RETIREMENT</a:t>
            </a:r>
          </a:p>
        </p:txBody>
      </p:sp>
    </p:spTree>
    <p:extLst>
      <p:ext uri="{BB962C8B-B14F-4D97-AF65-F5344CB8AC3E}">
        <p14:creationId xmlns:p14="http://schemas.microsoft.com/office/powerpoint/2010/main" val="13992756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31BF5-25FE-E1D5-CA1C-D0DE86928A5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D394904-0D30-B256-30BE-D21AFA929D2C}"/>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5E07FCE2-13EB-E3A0-35E7-70F7CED20209}"/>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72972928-2454-CF6F-0EC3-32A9573B720D}"/>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2000BA94-2871-DDE3-CC21-BCAF16FEA177}"/>
              </a:ext>
            </a:extLst>
          </p:cNvPr>
          <p:cNvSpPr>
            <a:spLocks noGrp="1"/>
          </p:cNvSpPr>
          <p:nvPr>
            <p:ph type="body" sz="quarter" idx="64"/>
          </p:nvPr>
        </p:nvSpPr>
        <p:spPr/>
        <p:txBody>
          <a:bodyPr/>
          <a:lstStyle/>
          <a:p>
            <a:pPr marL="0" indent="0">
              <a:buNone/>
            </a:pPr>
            <a:endParaRPr lang="en-US" sz="1400" b="1" dirty="0">
              <a:solidFill>
                <a:srgbClr val="D38CBC"/>
              </a:solidFill>
            </a:endParaRPr>
          </a:p>
          <a:p>
            <a:pPr marL="0" indent="0">
              <a:buNone/>
            </a:pPr>
            <a:r>
              <a:rPr lang="en-GB" dirty="0"/>
              <a:t>As women enter the late career stage, retirement planning takes on a new level of urgency and opportunity. This period is often shaped by unique financial experiences such as career breaks, caregiving responsibilities, part-time work, or changes in health, which can influence pension entitlements and long-term security. </a:t>
            </a:r>
          </a:p>
          <a:p>
            <a:pPr marL="0" indent="0">
              <a:buNone/>
            </a:pPr>
            <a:endParaRPr lang="en-GB" dirty="0"/>
          </a:p>
          <a:p>
            <a:pPr marL="0" indent="0">
              <a:buNone/>
            </a:pPr>
            <a:r>
              <a:rPr lang="en-GB" dirty="0"/>
              <a:t>At this stage, it becomes essential to review accumulated retirement savings, understand expected income from state and workplace pensions, and assess whether current contributions align with desired retirement goals. </a:t>
            </a:r>
          </a:p>
          <a:p>
            <a:pPr marL="0" indent="0">
              <a:buNone/>
            </a:pPr>
            <a:endParaRPr lang="en-GB" dirty="0"/>
          </a:p>
          <a:p>
            <a:pPr marL="0" indent="0">
              <a:buNone/>
            </a:pPr>
            <a:r>
              <a:rPr lang="en-GB" dirty="0"/>
              <a:t>Women may also need to plan for potential life transitions such as relocation, evolving health needs, or supporting family members. </a:t>
            </a:r>
          </a:p>
          <a:p>
            <a:pPr marL="0" indent="0">
              <a:buNone/>
            </a:pPr>
            <a:endParaRPr lang="en-GB" dirty="0"/>
          </a:p>
          <a:p>
            <a:pPr marL="0" indent="0">
              <a:buNone/>
            </a:pPr>
            <a:r>
              <a:rPr lang="en-GB" sz="1400" b="1" dirty="0">
                <a:solidFill>
                  <a:srgbClr val="D38CBC"/>
                </a:solidFill>
              </a:rPr>
              <a:t>Learning Objectives</a:t>
            </a:r>
            <a:endParaRPr lang="en-US" dirty="0"/>
          </a:p>
          <a:p>
            <a:endParaRPr lang="en-US" dirty="0"/>
          </a:p>
          <a:p>
            <a:pPr lvl="0"/>
            <a:r>
              <a:rPr lang="en-IE" dirty="0"/>
              <a:t>Prepare emotionally and financially for the retirement transition.</a:t>
            </a:r>
          </a:p>
          <a:p>
            <a:pPr lvl="0"/>
            <a:r>
              <a:rPr lang="en-IE" dirty="0"/>
              <a:t>Estimate future income vs. expenses.</a:t>
            </a:r>
          </a:p>
          <a:p>
            <a:pPr lvl="0"/>
            <a:r>
              <a:rPr lang="en-IE" dirty="0"/>
              <a:t>Explore supplemental income opportunities.</a:t>
            </a:r>
          </a:p>
          <a:p>
            <a:pPr lvl="0"/>
            <a:r>
              <a:rPr lang="en-IE" dirty="0"/>
              <a:t>Learn how to manage pensions, withdrawals, and assets.</a:t>
            </a:r>
          </a:p>
          <a:p>
            <a:pPr marL="0" indent="0">
              <a:buNone/>
            </a:pPr>
            <a:endParaRPr lang="en-IE" b="1" dirty="0"/>
          </a:p>
          <a:p>
            <a:pPr marL="0" indent="0">
              <a:buNone/>
            </a:pPr>
            <a:r>
              <a:rPr lang="en-IE" sz="1400" b="1" dirty="0">
                <a:solidFill>
                  <a:srgbClr val="D38CBC"/>
                </a:solidFill>
              </a:rPr>
              <a:t>Content:</a:t>
            </a:r>
          </a:p>
          <a:p>
            <a:pPr marL="0" indent="0">
              <a:buNone/>
            </a:pPr>
            <a:endParaRPr lang="en-IE" sz="1400" b="1" dirty="0">
              <a:solidFill>
                <a:srgbClr val="D38CBC"/>
              </a:solidFill>
            </a:endParaRPr>
          </a:p>
          <a:p>
            <a:pPr lvl="0"/>
            <a:r>
              <a:rPr lang="en-IE" dirty="0"/>
              <a:t>Consolidating pensions and simplifying accounts.</a:t>
            </a:r>
          </a:p>
          <a:p>
            <a:pPr lvl="0"/>
            <a:r>
              <a:rPr lang="en-IE" dirty="0"/>
              <a:t>Planning withdrawals: annuities, lump sums, and budgeting.</a:t>
            </a:r>
          </a:p>
          <a:p>
            <a:pPr lvl="0"/>
            <a:r>
              <a:rPr lang="en-IE" dirty="0"/>
              <a:t>Dealing with gaps: working part-time, renting property, passive income.</a:t>
            </a:r>
          </a:p>
          <a:p>
            <a:pPr lvl="0"/>
            <a:r>
              <a:rPr lang="en-IE" dirty="0"/>
              <a:t>Preparing for healthcare and unexpected costs.</a:t>
            </a:r>
          </a:p>
          <a:p>
            <a:pPr marL="0" indent="0">
              <a:buNone/>
            </a:pPr>
            <a:endParaRPr lang="en-IE" b="1" dirty="0"/>
          </a:p>
          <a:p>
            <a:pPr marL="0" indent="0">
              <a:buNone/>
            </a:pPr>
            <a:r>
              <a:rPr lang="en-IE" sz="1400" b="1" dirty="0">
                <a:solidFill>
                  <a:srgbClr val="D38CBC"/>
                </a:solidFill>
              </a:rPr>
              <a:t>Activities:</a:t>
            </a:r>
          </a:p>
          <a:p>
            <a:pPr marL="0" indent="0">
              <a:buNone/>
            </a:pPr>
            <a:endParaRPr lang="en-IE" sz="1400" b="1" dirty="0">
              <a:solidFill>
                <a:srgbClr val="D38CBC"/>
              </a:solidFill>
            </a:endParaRPr>
          </a:p>
          <a:p>
            <a:pPr lvl="0"/>
            <a:r>
              <a:rPr lang="en-IE" dirty="0"/>
              <a:t>Build a realistic retirement monthly budget.</a:t>
            </a:r>
          </a:p>
          <a:p>
            <a:pPr lvl="0"/>
            <a:r>
              <a:rPr lang="en-IE" dirty="0"/>
              <a:t>Write a “retirement vision statement.”</a:t>
            </a:r>
          </a:p>
          <a:p>
            <a:pPr lvl="0"/>
            <a:r>
              <a:rPr lang="en-IE" dirty="0"/>
              <a:t>Role-play: Discussing retirement options with a financial advisor.</a:t>
            </a:r>
          </a:p>
          <a:p>
            <a:pPr marL="0" indent="0">
              <a:buNone/>
            </a:pPr>
            <a:endParaRPr lang="en-IE" b="1" dirty="0"/>
          </a:p>
          <a:p>
            <a:pPr marL="0" indent="0">
              <a:buNone/>
            </a:pPr>
            <a:r>
              <a:rPr lang="en-IE" sz="1400" b="1" dirty="0">
                <a:solidFill>
                  <a:srgbClr val="D38CBC"/>
                </a:solidFill>
              </a:rPr>
              <a:t>Formative Assessment:</a:t>
            </a:r>
          </a:p>
          <a:p>
            <a:pPr marL="0" indent="0">
              <a:buNone/>
            </a:pPr>
            <a:endParaRPr lang="en-IE" sz="1400" dirty="0">
              <a:solidFill>
                <a:srgbClr val="D38CBC"/>
              </a:solidFill>
            </a:endParaRPr>
          </a:p>
          <a:p>
            <a:pPr lvl="0"/>
            <a:r>
              <a:rPr lang="en-IE" dirty="0"/>
              <a:t>Journal prompt: How do you feel about your current retirement plan?</a:t>
            </a:r>
          </a:p>
          <a:p>
            <a:pPr lvl="0"/>
            <a:r>
              <a:rPr lang="en-IE" dirty="0"/>
              <a:t>Retirement quiz: Identify risky assumptions in common retirement myths.</a:t>
            </a:r>
          </a:p>
          <a:p>
            <a:pPr marL="0" indent="0">
              <a:buNone/>
            </a:pPr>
            <a:endParaRPr lang="en-IE" b="1" dirty="0"/>
          </a:p>
          <a:p>
            <a:pPr marL="0" indent="0">
              <a:buNone/>
            </a:pPr>
            <a:r>
              <a:rPr lang="en-IE" sz="1400" b="1" dirty="0">
                <a:solidFill>
                  <a:srgbClr val="D38CBC"/>
                </a:solidFill>
              </a:rPr>
              <a:t>Resources:</a:t>
            </a:r>
          </a:p>
          <a:p>
            <a:pPr marL="0" indent="0">
              <a:buNone/>
            </a:pPr>
            <a:endParaRPr lang="en-IE" sz="1400" b="1" dirty="0">
              <a:solidFill>
                <a:srgbClr val="D38CBC"/>
              </a:solidFill>
            </a:endParaRPr>
          </a:p>
          <a:p>
            <a:pPr lvl="0"/>
            <a:r>
              <a:rPr lang="en-IE" dirty="0"/>
              <a:t>Glossary of financial terms</a:t>
            </a:r>
          </a:p>
          <a:p>
            <a:pPr lvl="0"/>
            <a:r>
              <a:rPr lang="en-IE" dirty="0"/>
              <a:t>Pension consolidation services.</a:t>
            </a:r>
          </a:p>
          <a:p>
            <a:pPr lvl="0"/>
            <a:r>
              <a:rPr lang="en-IE" dirty="0"/>
              <a:t>Healthcare cost estimation tools.</a:t>
            </a:r>
          </a:p>
          <a:p>
            <a:pPr lvl="0"/>
            <a:r>
              <a:rPr lang="en-IE" dirty="0"/>
              <a:t>Local pension advisory centres.</a:t>
            </a:r>
          </a:p>
          <a:p>
            <a:endParaRPr lang="en-US" dirty="0"/>
          </a:p>
          <a:p>
            <a:endParaRPr lang="en-US" dirty="0"/>
          </a:p>
          <a:p>
            <a:endParaRPr lang="en-US" dirty="0"/>
          </a:p>
        </p:txBody>
      </p:sp>
      <p:cxnSp>
        <p:nvCxnSpPr>
          <p:cNvPr id="19" name="Straight Connector 18">
            <a:extLst>
              <a:ext uri="{FF2B5EF4-FFF2-40B4-BE49-F238E27FC236}">
                <a16:creationId xmlns:a16="http://schemas.microsoft.com/office/drawing/2014/main" id="{C8B36576-DF1D-796F-EF2C-2D3FEE429B92}"/>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0D3FD9D7-DC51-5A7B-4CCB-31C69CEEE793}"/>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08B175B2-DF00-CE02-30A0-63DCD7CC8382}"/>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C72C2F18-B7DE-1FD4-6936-5FEFEEF3D042}"/>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1E4EDBB-269F-8CEA-0ACF-E2D020D8521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AAAD527C-3A36-3C45-54DA-5901A0E76A61}"/>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27F142A1-AE9C-341F-B843-2DC732B79DA6}"/>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4AF6317C-8F85-CD7B-E318-F18FB6F0F0A2}"/>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4D65898A-C696-CB4B-8E5E-F3DD4EEAE4E8}"/>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1CB7663D-F20D-678B-2867-C63BE92A41F5}"/>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D88DFCB7-E405-7FAF-4170-28FFB80750AA}"/>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36689512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B65F0-C8B8-03BC-BE55-A3A17CDCA46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9371CCE-096B-65D8-745D-E12DADC84CAF}"/>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910A9009-AD30-A2AA-1475-188ADE984C9F}"/>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91AB874C-9C0A-3314-9854-29C19F385DAC}"/>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92A8013D-71AE-7C80-540B-B0187BA95C18}"/>
              </a:ext>
            </a:extLst>
          </p:cNvPr>
          <p:cNvSpPr>
            <a:spLocks noGrp="1"/>
          </p:cNvSpPr>
          <p:nvPr>
            <p:ph type="body" sz="quarter" idx="64"/>
          </p:nvPr>
        </p:nvSpPr>
        <p:spPr>
          <a:xfrm>
            <a:off x="1704813" y="1708982"/>
            <a:ext cx="5238428" cy="4013901"/>
          </a:xfrm>
        </p:spPr>
        <p:txBody>
          <a:bodyPr/>
          <a:lstStyle/>
          <a:p>
            <a:pPr marL="0" indent="0">
              <a:buNone/>
            </a:pPr>
            <a:r>
              <a:rPr lang="en-IE" sz="1400" b="1" dirty="0">
                <a:solidFill>
                  <a:srgbClr val="D38CBC"/>
                </a:solidFill>
              </a:rPr>
              <a:t>Consolidating Pensions And Simplifying Accounts</a:t>
            </a:r>
            <a:endParaRPr lang="en-US" sz="1400" b="1" dirty="0">
              <a:solidFill>
                <a:srgbClr val="D38CBC"/>
              </a:solidFill>
            </a:endParaRPr>
          </a:p>
          <a:p>
            <a:pPr marL="0" indent="0">
              <a:buNone/>
            </a:pPr>
            <a:endParaRPr lang="en-US" sz="1400" b="1" dirty="0"/>
          </a:p>
          <a:p>
            <a:pPr marL="0" indent="0">
              <a:buNone/>
            </a:pPr>
            <a:endParaRPr lang="en-US" sz="1400" b="1" dirty="0"/>
          </a:p>
          <a:p>
            <a:pPr marL="0" indent="0">
              <a:buNone/>
            </a:pPr>
            <a:r>
              <a:rPr lang="en-GB" dirty="0"/>
              <a:t>As you move through the final phase of your career, consolidating your pensions and simplifying your retirement accounts can make a significant difference to your long‑term financial wellbeing. Many women in Europe reach their 50s and early 60s with multiple pension pots—often accumulated through career breaks, part‑time roles, or moves between employers or countries. Consolidating these accounts can help reduce fees, make investment performance easier to track, and give you a clearer picture of your total retirement income.</a:t>
            </a:r>
          </a:p>
          <a:p>
            <a:pPr marL="0" indent="0">
              <a:buNone/>
            </a:pPr>
            <a:endParaRPr lang="en-GB" dirty="0"/>
          </a:p>
          <a:p>
            <a:pPr marL="0" indent="0">
              <a:buNone/>
            </a:pPr>
            <a:r>
              <a:rPr lang="en-GB" dirty="0"/>
              <a:t>A good starting point is to review all existing pension pots and consider whether merging them into one modern, low‑fee scheme could improve your projected retirement outcomes.</a:t>
            </a:r>
          </a:p>
          <a:p>
            <a:pPr marL="0" indent="0">
              <a:buNone/>
            </a:pPr>
            <a:r>
              <a:rPr lang="en-GB" dirty="0"/>
              <a:t> </a:t>
            </a:r>
          </a:p>
          <a:p>
            <a:pPr marL="0" indent="0">
              <a:buNone/>
            </a:pPr>
            <a:r>
              <a:rPr lang="en-GB" dirty="0"/>
              <a:t>Online tools can help:</a:t>
            </a:r>
          </a:p>
          <a:p>
            <a:pPr marL="0" indent="0">
              <a:buNone/>
            </a:pPr>
            <a:endParaRPr lang="en-GB" dirty="0"/>
          </a:p>
          <a:p>
            <a:r>
              <a:rPr lang="en-GB" b="1" dirty="0">
                <a:hlinkClick r:id="rId2"/>
              </a:rPr>
              <a:t>The People’s Pension’s Pension Consolidation Calculator </a:t>
            </a:r>
            <a:r>
              <a:rPr lang="en-GB" dirty="0"/>
              <a:t>lets you model what your combined savings might look like if pots are merged into a single account, giving an estimate of future value and potential fee savings. If you'd like to compare the growth of consolidated pensions over time</a:t>
            </a:r>
          </a:p>
          <a:p>
            <a:pPr marL="0" indent="0">
              <a:buNone/>
            </a:pPr>
            <a:endParaRPr lang="en-GB" dirty="0"/>
          </a:p>
          <a:p>
            <a:r>
              <a:rPr lang="en-GB" b="1" dirty="0">
                <a:hlinkClick r:id="rId3"/>
              </a:rPr>
              <a:t>The Money Saving Advisors’ Pension Consolidation Calculator </a:t>
            </a:r>
            <a:r>
              <a:rPr lang="en-GB" dirty="0"/>
              <a:t>offers forecasts, fee comparison, and potential retirement income estimates. This is particularly useful if your pensions were built across different employers or older schemes with varying charges.</a:t>
            </a:r>
          </a:p>
          <a:p>
            <a:pPr marL="0" indent="0">
              <a:buNone/>
            </a:pPr>
            <a:endParaRPr lang="en-GB" b="1" dirty="0"/>
          </a:p>
          <a:p>
            <a:r>
              <a:rPr lang="en-GB" b="1" dirty="0">
                <a:hlinkClick r:id="rId4"/>
              </a:rPr>
              <a:t>The European Insurance and Occupational Pensions Authority (EIOPA)</a:t>
            </a:r>
            <a:r>
              <a:rPr lang="en-GB" b="1" dirty="0"/>
              <a:t> </a:t>
            </a:r>
            <a:r>
              <a:rPr lang="en-GB" dirty="0"/>
              <a:t>provides consumer‑focused guidance on pension planning across EU countries, including the shift from defined benefit to defined contribution schemes and how mobility between jobs or countries affects savings. Their platform highlights the importance of planning early, understanding tracking systems, and preparing for life expectancy and income variability in retirement</a:t>
            </a:r>
          </a:p>
          <a:p>
            <a:pPr marL="0" indent="0">
              <a:buNone/>
            </a:pPr>
            <a:endParaRPr lang="en-GB" dirty="0"/>
          </a:p>
          <a:p>
            <a:pPr marL="0" indent="0">
              <a:buNone/>
            </a:pPr>
            <a:r>
              <a:rPr lang="en-GB" dirty="0"/>
              <a:t>By consolidating and simplifying now, you equip yourself with a clearer, more manageable view of your retirement future—helping you feel more confident and in control as you transition into the next stage of life. </a:t>
            </a:r>
          </a:p>
          <a:p>
            <a:pPr marL="0" indent="0">
              <a:buNone/>
            </a:pPr>
            <a:endParaRPr lang="en-GB" dirty="0"/>
          </a:p>
          <a:p>
            <a:pPr marL="0" indent="0">
              <a:buNone/>
            </a:pPr>
            <a:endParaRPr lang="en-GB" dirty="0"/>
          </a:p>
          <a:p>
            <a:pPr marL="0" indent="0">
              <a:buNone/>
            </a:pPr>
            <a:endParaRPr lang="en-US" dirty="0"/>
          </a:p>
          <a:p>
            <a:endParaRPr lang="en-US" dirty="0"/>
          </a:p>
        </p:txBody>
      </p:sp>
      <p:sp>
        <p:nvSpPr>
          <p:cNvPr id="50" name="Rounded Rectangle 49">
            <a:extLst>
              <a:ext uri="{FF2B5EF4-FFF2-40B4-BE49-F238E27FC236}">
                <a16:creationId xmlns:a16="http://schemas.microsoft.com/office/drawing/2014/main" id="{109B5FE4-457F-58C5-199C-852D7DBFBAD9}"/>
              </a:ext>
            </a:extLst>
          </p:cNvPr>
          <p:cNvSpPr/>
          <p:nvPr/>
        </p:nvSpPr>
        <p:spPr>
          <a:xfrm>
            <a:off x="1789814" y="8020494"/>
            <a:ext cx="5231219" cy="1637414"/>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 Placeholder 7">
            <a:extLst>
              <a:ext uri="{FF2B5EF4-FFF2-40B4-BE49-F238E27FC236}">
                <a16:creationId xmlns:a16="http://schemas.microsoft.com/office/drawing/2014/main" id="{97C043C1-49C3-40C6-EC58-F7FE70B13B90}"/>
              </a:ext>
            </a:extLst>
          </p:cNvPr>
          <p:cNvSpPr txBox="1">
            <a:spLocks/>
          </p:cNvSpPr>
          <p:nvPr/>
        </p:nvSpPr>
        <p:spPr>
          <a:xfrm>
            <a:off x="2000341" y="8403462"/>
            <a:ext cx="3149361"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Watch this video, which outlines the key things to consider when consolidating your pensions and simplifying your accounts.</a:t>
            </a:r>
          </a:p>
          <a:p>
            <a:pPr marL="0" indent="0">
              <a:buNone/>
            </a:pPr>
            <a:endParaRPr lang="en-US" dirty="0"/>
          </a:p>
          <a:p>
            <a:pPr marL="0" indent="0">
              <a:buNone/>
            </a:pPr>
            <a:r>
              <a:rPr lang="en-US" dirty="0"/>
              <a:t> </a:t>
            </a:r>
            <a:r>
              <a:rPr lang="en-GB" dirty="0">
                <a:hlinkClick r:id="rId5"/>
              </a:rPr>
              <a:t>Pension Consolidation: What it is and how it works</a:t>
            </a:r>
            <a:endParaRPr lang="en-US" dirty="0"/>
          </a:p>
          <a:p>
            <a:pPr marL="0" indent="0">
              <a:buNone/>
            </a:pPr>
            <a:endParaRPr lang="en-US" dirty="0"/>
          </a:p>
        </p:txBody>
      </p:sp>
      <p:cxnSp>
        <p:nvCxnSpPr>
          <p:cNvPr id="3" name="Straight Connector 2">
            <a:extLst>
              <a:ext uri="{FF2B5EF4-FFF2-40B4-BE49-F238E27FC236}">
                <a16:creationId xmlns:a16="http://schemas.microsoft.com/office/drawing/2014/main" id="{AD552DEE-04DE-070F-8633-E09B68CF468F}"/>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4" name="Graphic 2">
            <a:extLst>
              <a:ext uri="{FF2B5EF4-FFF2-40B4-BE49-F238E27FC236}">
                <a16:creationId xmlns:a16="http://schemas.microsoft.com/office/drawing/2014/main" id="{52FDB697-429C-EA20-5B83-E5BACCEB243A}"/>
              </a:ext>
            </a:extLst>
          </p:cNvPr>
          <p:cNvGrpSpPr/>
          <p:nvPr/>
        </p:nvGrpSpPr>
        <p:grpSpPr>
          <a:xfrm>
            <a:off x="973372" y="543749"/>
            <a:ext cx="594171" cy="758066"/>
            <a:chOff x="5321116" y="858896"/>
            <a:chExt cx="888315" cy="1133345"/>
          </a:xfrm>
          <a:solidFill>
            <a:srgbClr val="D38CBC"/>
          </a:solidFill>
        </p:grpSpPr>
        <p:sp>
          <p:nvSpPr>
            <p:cNvPr id="6" name="Freeform 5">
              <a:extLst>
                <a:ext uri="{FF2B5EF4-FFF2-40B4-BE49-F238E27FC236}">
                  <a16:creationId xmlns:a16="http://schemas.microsoft.com/office/drawing/2014/main" id="{313AE220-F26F-9234-227D-D33EBFBEEE73}"/>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 name="Freeform 8">
              <a:extLst>
                <a:ext uri="{FF2B5EF4-FFF2-40B4-BE49-F238E27FC236}">
                  <a16:creationId xmlns:a16="http://schemas.microsoft.com/office/drawing/2014/main" id="{04634682-340F-47E5-72E7-FA7E5718C557}"/>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 name="Freeform 9">
              <a:extLst>
                <a:ext uri="{FF2B5EF4-FFF2-40B4-BE49-F238E27FC236}">
                  <a16:creationId xmlns:a16="http://schemas.microsoft.com/office/drawing/2014/main" id="{5A23655E-E300-4A0E-B2A7-16EF858E3DBF}"/>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10">
              <a:extLst>
                <a:ext uri="{FF2B5EF4-FFF2-40B4-BE49-F238E27FC236}">
                  <a16:creationId xmlns:a16="http://schemas.microsoft.com/office/drawing/2014/main" id="{F488FDAE-8190-8890-07E4-F97762E3B5AB}"/>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24FF5B24-7875-AC1C-4262-0BC4E8B8CDF0}"/>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1D73A728-1A1C-B4D1-EBE8-42EDF457969B}"/>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C4F23B78-21F7-F636-BE22-C6EE73F99522}"/>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853956F6-0AB7-DE17-0417-76355B9E81B7}"/>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859E7D3E-0025-7DE0-D75E-D655553557FC}"/>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8" name="Group 17">
            <a:extLst>
              <a:ext uri="{FF2B5EF4-FFF2-40B4-BE49-F238E27FC236}">
                <a16:creationId xmlns:a16="http://schemas.microsoft.com/office/drawing/2014/main" id="{3838241D-B29D-7240-8F1D-8D174BF88A29}"/>
              </a:ext>
            </a:extLst>
          </p:cNvPr>
          <p:cNvGrpSpPr/>
          <p:nvPr/>
        </p:nvGrpSpPr>
        <p:grpSpPr>
          <a:xfrm>
            <a:off x="2000341" y="7817294"/>
            <a:ext cx="1410856" cy="406400"/>
            <a:chOff x="1590175" y="6032510"/>
            <a:chExt cx="1410856" cy="406400"/>
          </a:xfrm>
        </p:grpSpPr>
        <p:sp>
          <p:nvSpPr>
            <p:cNvPr id="19" name="Rectangle 18">
              <a:extLst>
                <a:ext uri="{FF2B5EF4-FFF2-40B4-BE49-F238E27FC236}">
                  <a16:creationId xmlns:a16="http://schemas.microsoft.com/office/drawing/2014/main" id="{DFF6B3EB-7948-1EAD-0447-A9B7774A21F1}"/>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27BE75B2-62D5-DD17-DF2B-6BC173F034CE}"/>
                </a:ext>
              </a:extLst>
            </p:cNvPr>
            <p:cNvSpPr/>
            <p:nvPr/>
          </p:nvSpPr>
          <p:spPr>
            <a:xfrm>
              <a:off x="1784139" y="6092546"/>
              <a:ext cx="810205"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 Placeholder 122">
              <a:extLst>
                <a:ext uri="{FF2B5EF4-FFF2-40B4-BE49-F238E27FC236}">
                  <a16:creationId xmlns:a16="http://schemas.microsoft.com/office/drawing/2014/main" id="{3584F6DE-08CC-8417-1647-00188A131837}"/>
                </a:ext>
              </a:extLst>
            </p:cNvPr>
            <p:cNvSpPr txBox="1">
              <a:spLocks/>
            </p:cNvSpPr>
            <p:nvPr/>
          </p:nvSpPr>
          <p:spPr>
            <a:xfrm>
              <a:off x="1981384" y="6096239"/>
              <a:ext cx="101964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Video</a:t>
              </a:r>
            </a:p>
          </p:txBody>
        </p:sp>
        <p:sp>
          <p:nvSpPr>
            <p:cNvPr id="22" name="Oval 21">
              <a:extLst>
                <a:ext uri="{FF2B5EF4-FFF2-40B4-BE49-F238E27FC236}">
                  <a16:creationId xmlns:a16="http://schemas.microsoft.com/office/drawing/2014/main" id="{ED7B5B9E-39D7-DE7F-C2CD-561588DF4EB2}"/>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3" name="Graphic 37">
              <a:extLst>
                <a:ext uri="{FF2B5EF4-FFF2-40B4-BE49-F238E27FC236}">
                  <a16:creationId xmlns:a16="http://schemas.microsoft.com/office/drawing/2014/main" id="{1D1EC0B1-5C51-6808-560C-B5362FF4A80A}"/>
                </a:ext>
              </a:extLst>
            </p:cNvPr>
            <p:cNvGrpSpPr/>
            <p:nvPr/>
          </p:nvGrpSpPr>
          <p:grpSpPr>
            <a:xfrm>
              <a:off x="1681004" y="6103086"/>
              <a:ext cx="222223" cy="251941"/>
              <a:chOff x="5159654" y="1141193"/>
              <a:chExt cx="1211223" cy="1373202"/>
            </a:xfrm>
            <a:solidFill>
              <a:schemeClr val="bg1"/>
            </a:solidFill>
          </p:grpSpPr>
          <p:sp>
            <p:nvSpPr>
              <p:cNvPr id="24" name="Freeform 44">
                <a:extLst>
                  <a:ext uri="{FF2B5EF4-FFF2-40B4-BE49-F238E27FC236}">
                    <a16:creationId xmlns:a16="http://schemas.microsoft.com/office/drawing/2014/main" id="{32D9AAB0-CCE5-DF93-DFAB-336148536FA0}"/>
                  </a:ext>
                </a:extLst>
              </p:cNvPr>
              <p:cNvSpPr/>
              <p:nvPr/>
            </p:nvSpPr>
            <p:spPr>
              <a:xfrm>
                <a:off x="5159654" y="1141193"/>
                <a:ext cx="1211223" cy="1373202"/>
              </a:xfrm>
              <a:custGeom>
                <a:avLst/>
                <a:gdLst>
                  <a:gd name="connsiteX0" fmla="*/ 177720 w 1211223"/>
                  <a:gd name="connsiteY0" fmla="*/ 1373202 h 1373202"/>
                  <a:gd name="connsiteX1" fmla="*/ 49341 w 1211223"/>
                  <a:gd name="connsiteY1" fmla="*/ 1240069 h 1373202"/>
                  <a:gd name="connsiteX2" fmla="*/ 49341 w 1211223"/>
                  <a:gd name="connsiteY2" fmla="*/ 585815 h 1373202"/>
                  <a:gd name="connsiteX3" fmla="*/ 71213 w 1211223"/>
                  <a:gd name="connsiteY3" fmla="*/ 259638 h 1373202"/>
                  <a:gd name="connsiteX4" fmla="*/ 965108 w 1211223"/>
                  <a:gd name="connsiteY4" fmla="*/ 29 h 1373202"/>
                  <a:gd name="connsiteX5" fmla="*/ 1094437 w 1211223"/>
                  <a:gd name="connsiteY5" fmla="*/ 63742 h 1373202"/>
                  <a:gd name="connsiteX6" fmla="*/ 1159102 w 1211223"/>
                  <a:gd name="connsiteY6" fmla="*/ 256785 h 1373202"/>
                  <a:gd name="connsiteX7" fmla="*/ 1140083 w 1211223"/>
                  <a:gd name="connsiteY7" fmla="*/ 301480 h 1373202"/>
                  <a:gd name="connsiteX8" fmla="*/ 269011 w 1211223"/>
                  <a:gd name="connsiteY8" fmla="*/ 555384 h 1373202"/>
                  <a:gd name="connsiteX9" fmla="*/ 1187630 w 1211223"/>
                  <a:gd name="connsiteY9" fmla="*/ 555384 h 1373202"/>
                  <a:gd name="connsiteX10" fmla="*/ 1207600 w 1211223"/>
                  <a:gd name="connsiteY10" fmla="*/ 588667 h 1373202"/>
                  <a:gd name="connsiteX11" fmla="*/ 1207600 w 1211223"/>
                  <a:gd name="connsiteY11" fmla="*/ 1216295 h 1373202"/>
                  <a:gd name="connsiteX12" fmla="*/ 1076369 w 1211223"/>
                  <a:gd name="connsiteY12" fmla="*/ 1373202 h 1373202"/>
                  <a:gd name="connsiteX13" fmla="*/ 727370 w 1211223"/>
                  <a:gd name="connsiteY13" fmla="*/ 1373202 h 1373202"/>
                  <a:gd name="connsiteX14" fmla="*/ 731174 w 1211223"/>
                  <a:gd name="connsiteY14" fmla="*/ 1319949 h 1373202"/>
                  <a:gd name="connsiteX15" fmla="*/ 1061154 w 1211223"/>
                  <a:gd name="connsiteY15" fmla="*/ 1319949 h 1373202"/>
                  <a:gd name="connsiteX16" fmla="*/ 1153396 w 1211223"/>
                  <a:gd name="connsiteY16" fmla="*/ 1224854 h 1373202"/>
                  <a:gd name="connsiteX17" fmla="*/ 1153396 w 1211223"/>
                  <a:gd name="connsiteY17" fmla="*/ 862541 h 1373202"/>
                  <a:gd name="connsiteX18" fmla="*/ 1149592 w 1211223"/>
                  <a:gd name="connsiteY18" fmla="*/ 858738 h 1373202"/>
                  <a:gd name="connsiteX19" fmla="*/ 101644 w 1211223"/>
                  <a:gd name="connsiteY19" fmla="*/ 858738 h 1373202"/>
                  <a:gd name="connsiteX20" fmla="*/ 101644 w 1211223"/>
                  <a:gd name="connsiteY20" fmla="*/ 1238167 h 1373202"/>
                  <a:gd name="connsiteX21" fmla="*/ 110202 w 1211223"/>
                  <a:gd name="connsiteY21" fmla="*/ 1263843 h 1373202"/>
                  <a:gd name="connsiteX22" fmla="*/ 193886 w 1211223"/>
                  <a:gd name="connsiteY22" fmla="*/ 1319949 h 1373202"/>
                  <a:gd name="connsiteX23" fmla="*/ 521013 w 1211223"/>
                  <a:gd name="connsiteY23" fmla="*/ 1319949 h 1373202"/>
                  <a:gd name="connsiteX24" fmla="*/ 524817 w 1211223"/>
                  <a:gd name="connsiteY24" fmla="*/ 1373202 h 1373202"/>
                  <a:gd name="connsiteX25" fmla="*/ 175818 w 1211223"/>
                  <a:gd name="connsiteY25" fmla="*/ 1373202 h 1373202"/>
                  <a:gd name="connsiteX26" fmla="*/ 993636 w 1211223"/>
                  <a:gd name="connsiteY26" fmla="*/ 286265 h 1373202"/>
                  <a:gd name="connsiteX27" fmla="*/ 1102996 w 1211223"/>
                  <a:gd name="connsiteY27" fmla="*/ 252982 h 1373202"/>
                  <a:gd name="connsiteX28" fmla="*/ 1064958 w 1211223"/>
                  <a:gd name="connsiteY28" fmla="*/ 119848 h 1373202"/>
                  <a:gd name="connsiteX29" fmla="*/ 946089 w 1211223"/>
                  <a:gd name="connsiteY29" fmla="*/ 57086 h 1373202"/>
                  <a:gd name="connsiteX30" fmla="*/ 806299 w 1211223"/>
                  <a:gd name="connsiteY30" fmla="*/ 97026 h 1373202"/>
                  <a:gd name="connsiteX31" fmla="*/ 994587 w 1211223"/>
                  <a:gd name="connsiteY31" fmla="*/ 286265 h 1373202"/>
                  <a:gd name="connsiteX32" fmla="*/ 934677 w 1211223"/>
                  <a:gd name="connsiteY32" fmla="*/ 305284 h 1373202"/>
                  <a:gd name="connsiteX33" fmla="*/ 906149 w 1211223"/>
                  <a:gd name="connsiteY33" fmla="*/ 272952 h 1373202"/>
                  <a:gd name="connsiteX34" fmla="*/ 741634 w 1211223"/>
                  <a:gd name="connsiteY34" fmla="*/ 117947 h 1373202"/>
                  <a:gd name="connsiteX35" fmla="*/ 601844 w 1211223"/>
                  <a:gd name="connsiteY35" fmla="*/ 155034 h 1373202"/>
                  <a:gd name="connsiteX36" fmla="*/ 792985 w 1211223"/>
                  <a:gd name="connsiteY36" fmla="*/ 345224 h 1373202"/>
                  <a:gd name="connsiteX37" fmla="*/ 934677 w 1211223"/>
                  <a:gd name="connsiteY37" fmla="*/ 305284 h 1373202"/>
                  <a:gd name="connsiteX38" fmla="*/ 398341 w 1211223"/>
                  <a:gd name="connsiteY38" fmla="*/ 213993 h 1373202"/>
                  <a:gd name="connsiteX39" fmla="*/ 590433 w 1211223"/>
                  <a:gd name="connsiteY39" fmla="*/ 401330 h 1373202"/>
                  <a:gd name="connsiteX40" fmla="*/ 733075 w 1211223"/>
                  <a:gd name="connsiteY40" fmla="*/ 360439 h 1373202"/>
                  <a:gd name="connsiteX41" fmla="*/ 540032 w 1211223"/>
                  <a:gd name="connsiteY41" fmla="*/ 175004 h 1373202"/>
                  <a:gd name="connsiteX42" fmla="*/ 397390 w 1211223"/>
                  <a:gd name="connsiteY42" fmla="*/ 213993 h 1373202"/>
                  <a:gd name="connsiteX43" fmla="*/ 532425 w 1211223"/>
                  <a:gd name="connsiteY43" fmla="*/ 420349 h 1373202"/>
                  <a:gd name="connsiteX44" fmla="*/ 339382 w 1211223"/>
                  <a:gd name="connsiteY44" fmla="*/ 233963 h 1373202"/>
                  <a:gd name="connsiteX45" fmla="*/ 197690 w 1211223"/>
                  <a:gd name="connsiteY45" fmla="*/ 272952 h 1373202"/>
                  <a:gd name="connsiteX46" fmla="*/ 389782 w 1211223"/>
                  <a:gd name="connsiteY46" fmla="*/ 460289 h 1373202"/>
                  <a:gd name="connsiteX47" fmla="*/ 532425 w 1211223"/>
                  <a:gd name="connsiteY47" fmla="*/ 420349 h 1373202"/>
                  <a:gd name="connsiteX48" fmla="*/ 330823 w 1211223"/>
                  <a:gd name="connsiteY48" fmla="*/ 479308 h 1373202"/>
                  <a:gd name="connsiteX49" fmla="*/ 137780 w 1211223"/>
                  <a:gd name="connsiteY49" fmla="*/ 292922 h 1373202"/>
                  <a:gd name="connsiteX50" fmla="*/ 52194 w 1211223"/>
                  <a:gd name="connsiteY50" fmla="*/ 397526 h 1373202"/>
                  <a:gd name="connsiteX51" fmla="*/ 94987 w 1211223"/>
                  <a:gd name="connsiteY51" fmla="*/ 545875 h 1373202"/>
                  <a:gd name="connsiteX52" fmla="*/ 330823 w 1211223"/>
                  <a:gd name="connsiteY52" fmla="*/ 480259 h 1373202"/>
                  <a:gd name="connsiteX53" fmla="*/ 336529 w 1211223"/>
                  <a:gd name="connsiteY53" fmla="*/ 608637 h 1373202"/>
                  <a:gd name="connsiteX54" fmla="*/ 103546 w 1211223"/>
                  <a:gd name="connsiteY54" fmla="*/ 608637 h 1373202"/>
                  <a:gd name="connsiteX55" fmla="*/ 103546 w 1211223"/>
                  <a:gd name="connsiteY55" fmla="*/ 804533 h 1373202"/>
                  <a:gd name="connsiteX56" fmla="*/ 227169 w 1211223"/>
                  <a:gd name="connsiteY56" fmla="*/ 804533 h 1373202"/>
                  <a:gd name="connsiteX57" fmla="*/ 337480 w 1211223"/>
                  <a:gd name="connsiteY57" fmla="*/ 608637 h 1373202"/>
                  <a:gd name="connsiteX58" fmla="*/ 548591 w 1211223"/>
                  <a:gd name="connsiteY58" fmla="*/ 608637 h 1373202"/>
                  <a:gd name="connsiteX59" fmla="*/ 402144 w 1211223"/>
                  <a:gd name="connsiteY59" fmla="*/ 608637 h 1373202"/>
                  <a:gd name="connsiteX60" fmla="*/ 288030 w 1211223"/>
                  <a:gd name="connsiteY60" fmla="*/ 804533 h 1373202"/>
                  <a:gd name="connsiteX61" fmla="*/ 434477 w 1211223"/>
                  <a:gd name="connsiteY61" fmla="*/ 804533 h 1373202"/>
                  <a:gd name="connsiteX62" fmla="*/ 548591 w 1211223"/>
                  <a:gd name="connsiteY62" fmla="*/ 608637 h 1373202"/>
                  <a:gd name="connsiteX63" fmla="*/ 757800 w 1211223"/>
                  <a:gd name="connsiteY63" fmla="*/ 608637 h 1373202"/>
                  <a:gd name="connsiteX64" fmla="*/ 611354 w 1211223"/>
                  <a:gd name="connsiteY64" fmla="*/ 608637 h 1373202"/>
                  <a:gd name="connsiteX65" fmla="*/ 497240 w 1211223"/>
                  <a:gd name="connsiteY65" fmla="*/ 804533 h 1373202"/>
                  <a:gd name="connsiteX66" fmla="*/ 647490 w 1211223"/>
                  <a:gd name="connsiteY66" fmla="*/ 804533 h 1373202"/>
                  <a:gd name="connsiteX67" fmla="*/ 757800 w 1211223"/>
                  <a:gd name="connsiteY67" fmla="*/ 608637 h 1373202"/>
                  <a:gd name="connsiteX68" fmla="*/ 968911 w 1211223"/>
                  <a:gd name="connsiteY68" fmla="*/ 608637 h 1373202"/>
                  <a:gd name="connsiteX69" fmla="*/ 818661 w 1211223"/>
                  <a:gd name="connsiteY69" fmla="*/ 608637 h 1373202"/>
                  <a:gd name="connsiteX70" fmla="*/ 708351 w 1211223"/>
                  <a:gd name="connsiteY70" fmla="*/ 804533 h 1373202"/>
                  <a:gd name="connsiteX71" fmla="*/ 854797 w 1211223"/>
                  <a:gd name="connsiteY71" fmla="*/ 804533 h 1373202"/>
                  <a:gd name="connsiteX72" fmla="*/ 968911 w 1211223"/>
                  <a:gd name="connsiteY72" fmla="*/ 608637 h 1373202"/>
                  <a:gd name="connsiteX73" fmla="*/ 1154347 w 1211223"/>
                  <a:gd name="connsiteY73" fmla="*/ 608637 h 1373202"/>
                  <a:gd name="connsiteX74" fmla="*/ 1032625 w 1211223"/>
                  <a:gd name="connsiteY74" fmla="*/ 608637 h 1373202"/>
                  <a:gd name="connsiteX75" fmla="*/ 918511 w 1211223"/>
                  <a:gd name="connsiteY75" fmla="*/ 804533 h 1373202"/>
                  <a:gd name="connsiteX76" fmla="*/ 1154347 w 1211223"/>
                  <a:gd name="connsiteY76" fmla="*/ 804533 h 1373202"/>
                  <a:gd name="connsiteX77" fmla="*/ 1154347 w 1211223"/>
                  <a:gd name="connsiteY77" fmla="*/ 608637 h 137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211223" h="1373202">
                    <a:moveTo>
                      <a:pt x="177720" y="1373202"/>
                    </a:moveTo>
                    <a:cubicBezTo>
                      <a:pt x="110202" y="1359889"/>
                      <a:pt x="58851" y="1309488"/>
                      <a:pt x="49341" y="1240069"/>
                    </a:cubicBezTo>
                    <a:lnTo>
                      <a:pt x="49341" y="585815"/>
                    </a:lnTo>
                    <a:cubicBezTo>
                      <a:pt x="21764" y="474553"/>
                      <a:pt x="-57165" y="339518"/>
                      <a:pt x="71213" y="259638"/>
                    </a:cubicBezTo>
                    <a:cubicBezTo>
                      <a:pt x="366008" y="165494"/>
                      <a:pt x="665558" y="80859"/>
                      <a:pt x="965108" y="29"/>
                    </a:cubicBezTo>
                    <a:cubicBezTo>
                      <a:pt x="1015508" y="-922"/>
                      <a:pt x="1065908" y="21900"/>
                      <a:pt x="1094437" y="63742"/>
                    </a:cubicBezTo>
                    <a:cubicBezTo>
                      <a:pt x="1122965" y="105584"/>
                      <a:pt x="1150543" y="213993"/>
                      <a:pt x="1159102" y="256785"/>
                    </a:cubicBezTo>
                    <a:cubicBezTo>
                      <a:pt x="1163856" y="281510"/>
                      <a:pt x="1164807" y="291971"/>
                      <a:pt x="1140083" y="301480"/>
                    </a:cubicBezTo>
                    <a:lnTo>
                      <a:pt x="269011" y="555384"/>
                    </a:lnTo>
                    <a:lnTo>
                      <a:pt x="1187630" y="555384"/>
                    </a:lnTo>
                    <a:cubicBezTo>
                      <a:pt x="1197140" y="555384"/>
                      <a:pt x="1210453" y="579158"/>
                      <a:pt x="1207600" y="588667"/>
                    </a:cubicBezTo>
                    <a:cubicBezTo>
                      <a:pt x="1199042" y="795024"/>
                      <a:pt x="1219012" y="1010890"/>
                      <a:pt x="1207600" y="1216295"/>
                    </a:cubicBezTo>
                    <a:cubicBezTo>
                      <a:pt x="1203796" y="1292371"/>
                      <a:pt x="1157200" y="1363693"/>
                      <a:pt x="1076369" y="1373202"/>
                    </a:cubicBezTo>
                    <a:lnTo>
                      <a:pt x="727370" y="1373202"/>
                    </a:lnTo>
                    <a:cubicBezTo>
                      <a:pt x="700743" y="1360840"/>
                      <a:pt x="701694" y="1326606"/>
                      <a:pt x="731174" y="1319949"/>
                    </a:cubicBezTo>
                    <a:cubicBezTo>
                      <a:pt x="838631" y="1313292"/>
                      <a:pt x="954647" y="1328507"/>
                      <a:pt x="1061154" y="1319949"/>
                    </a:cubicBezTo>
                    <a:cubicBezTo>
                      <a:pt x="1109652" y="1316145"/>
                      <a:pt x="1153396" y="1275254"/>
                      <a:pt x="1153396" y="1224854"/>
                    </a:cubicBezTo>
                    <a:lnTo>
                      <a:pt x="1153396" y="862541"/>
                    </a:lnTo>
                    <a:lnTo>
                      <a:pt x="1149592" y="858738"/>
                    </a:lnTo>
                    <a:lnTo>
                      <a:pt x="101644" y="858738"/>
                    </a:lnTo>
                    <a:lnTo>
                      <a:pt x="101644" y="1238167"/>
                    </a:lnTo>
                    <a:cubicBezTo>
                      <a:pt x="101644" y="1240069"/>
                      <a:pt x="109251" y="1260990"/>
                      <a:pt x="110202" y="1263843"/>
                    </a:cubicBezTo>
                    <a:cubicBezTo>
                      <a:pt x="125418" y="1297126"/>
                      <a:pt x="157750" y="1317096"/>
                      <a:pt x="193886" y="1319949"/>
                    </a:cubicBezTo>
                    <a:cubicBezTo>
                      <a:pt x="299442" y="1328507"/>
                      <a:pt x="414507" y="1313292"/>
                      <a:pt x="521013" y="1319949"/>
                    </a:cubicBezTo>
                    <a:cubicBezTo>
                      <a:pt x="552395" y="1324704"/>
                      <a:pt x="554297" y="1362742"/>
                      <a:pt x="524817" y="1373202"/>
                    </a:cubicBezTo>
                    <a:lnTo>
                      <a:pt x="175818" y="1373202"/>
                    </a:lnTo>
                    <a:close/>
                    <a:moveTo>
                      <a:pt x="993636" y="286265"/>
                    </a:moveTo>
                    <a:lnTo>
                      <a:pt x="1102996" y="252982"/>
                    </a:lnTo>
                    <a:cubicBezTo>
                      <a:pt x="1087780" y="211140"/>
                      <a:pt x="1080173" y="161690"/>
                      <a:pt x="1064958" y="119848"/>
                    </a:cubicBezTo>
                    <a:cubicBezTo>
                      <a:pt x="1049742" y="78007"/>
                      <a:pt x="1000293" y="45674"/>
                      <a:pt x="946089" y="57086"/>
                    </a:cubicBezTo>
                    <a:cubicBezTo>
                      <a:pt x="891884" y="68497"/>
                      <a:pt x="852895" y="87516"/>
                      <a:pt x="806299" y="97026"/>
                    </a:cubicBezTo>
                    <a:lnTo>
                      <a:pt x="994587" y="286265"/>
                    </a:lnTo>
                    <a:close/>
                    <a:moveTo>
                      <a:pt x="934677" y="305284"/>
                    </a:moveTo>
                    <a:cubicBezTo>
                      <a:pt x="937530" y="302431"/>
                      <a:pt x="910903" y="276755"/>
                      <a:pt x="906149" y="272952"/>
                    </a:cubicBezTo>
                    <a:cubicBezTo>
                      <a:pt x="851944" y="220649"/>
                      <a:pt x="796789" y="169298"/>
                      <a:pt x="741634" y="117947"/>
                    </a:cubicBezTo>
                    <a:lnTo>
                      <a:pt x="601844" y="155034"/>
                    </a:lnTo>
                    <a:lnTo>
                      <a:pt x="792985" y="345224"/>
                    </a:lnTo>
                    <a:lnTo>
                      <a:pt x="934677" y="305284"/>
                    </a:lnTo>
                    <a:close/>
                    <a:moveTo>
                      <a:pt x="398341" y="213993"/>
                    </a:moveTo>
                    <a:lnTo>
                      <a:pt x="590433" y="401330"/>
                    </a:lnTo>
                    <a:lnTo>
                      <a:pt x="733075" y="360439"/>
                    </a:lnTo>
                    <a:lnTo>
                      <a:pt x="540032" y="175004"/>
                    </a:lnTo>
                    <a:lnTo>
                      <a:pt x="397390" y="213993"/>
                    </a:lnTo>
                    <a:close/>
                    <a:moveTo>
                      <a:pt x="532425" y="420349"/>
                    </a:moveTo>
                    <a:lnTo>
                      <a:pt x="339382" y="233963"/>
                    </a:lnTo>
                    <a:lnTo>
                      <a:pt x="197690" y="272952"/>
                    </a:lnTo>
                    <a:lnTo>
                      <a:pt x="389782" y="460289"/>
                    </a:lnTo>
                    <a:lnTo>
                      <a:pt x="532425" y="420349"/>
                    </a:lnTo>
                    <a:close/>
                    <a:moveTo>
                      <a:pt x="330823" y="479308"/>
                    </a:moveTo>
                    <a:lnTo>
                      <a:pt x="137780" y="292922"/>
                    </a:lnTo>
                    <a:cubicBezTo>
                      <a:pt x="87380" y="296725"/>
                      <a:pt x="47440" y="346175"/>
                      <a:pt x="52194" y="397526"/>
                    </a:cubicBezTo>
                    <a:lnTo>
                      <a:pt x="94987" y="545875"/>
                    </a:lnTo>
                    <a:lnTo>
                      <a:pt x="330823" y="480259"/>
                    </a:lnTo>
                    <a:close/>
                    <a:moveTo>
                      <a:pt x="336529" y="608637"/>
                    </a:moveTo>
                    <a:lnTo>
                      <a:pt x="103546" y="608637"/>
                    </a:lnTo>
                    <a:lnTo>
                      <a:pt x="103546" y="804533"/>
                    </a:lnTo>
                    <a:lnTo>
                      <a:pt x="227169" y="804533"/>
                    </a:lnTo>
                    <a:lnTo>
                      <a:pt x="337480" y="608637"/>
                    </a:lnTo>
                    <a:close/>
                    <a:moveTo>
                      <a:pt x="548591" y="608637"/>
                    </a:moveTo>
                    <a:lnTo>
                      <a:pt x="402144" y="608637"/>
                    </a:lnTo>
                    <a:lnTo>
                      <a:pt x="288030" y="804533"/>
                    </a:lnTo>
                    <a:lnTo>
                      <a:pt x="434477" y="804533"/>
                    </a:lnTo>
                    <a:lnTo>
                      <a:pt x="548591" y="608637"/>
                    </a:lnTo>
                    <a:close/>
                    <a:moveTo>
                      <a:pt x="757800" y="608637"/>
                    </a:moveTo>
                    <a:lnTo>
                      <a:pt x="611354" y="608637"/>
                    </a:lnTo>
                    <a:lnTo>
                      <a:pt x="497240" y="804533"/>
                    </a:lnTo>
                    <a:lnTo>
                      <a:pt x="647490" y="804533"/>
                    </a:lnTo>
                    <a:lnTo>
                      <a:pt x="757800" y="608637"/>
                    </a:lnTo>
                    <a:close/>
                    <a:moveTo>
                      <a:pt x="968911" y="608637"/>
                    </a:moveTo>
                    <a:lnTo>
                      <a:pt x="818661" y="608637"/>
                    </a:lnTo>
                    <a:lnTo>
                      <a:pt x="708351" y="804533"/>
                    </a:lnTo>
                    <a:lnTo>
                      <a:pt x="854797" y="804533"/>
                    </a:lnTo>
                    <a:lnTo>
                      <a:pt x="968911" y="608637"/>
                    </a:lnTo>
                    <a:close/>
                    <a:moveTo>
                      <a:pt x="1154347" y="608637"/>
                    </a:moveTo>
                    <a:lnTo>
                      <a:pt x="1032625" y="608637"/>
                    </a:lnTo>
                    <a:lnTo>
                      <a:pt x="918511" y="804533"/>
                    </a:lnTo>
                    <a:lnTo>
                      <a:pt x="1154347" y="804533"/>
                    </a:lnTo>
                    <a:lnTo>
                      <a:pt x="1154347" y="608637"/>
                    </a:lnTo>
                    <a:close/>
                  </a:path>
                </a:pathLst>
              </a:custGeom>
              <a:grpFill/>
              <a:ln w="9502" cap="flat">
                <a:noFill/>
                <a:prstDash val="solid"/>
                <a:miter/>
              </a:ln>
            </p:spPr>
            <p:txBody>
              <a:bodyPr rtlCol="0" anchor="ctr"/>
              <a:lstStyle/>
              <a:p>
                <a:endParaRPr lang="en-US" dirty="0"/>
              </a:p>
            </p:txBody>
          </p:sp>
          <p:sp>
            <p:nvSpPr>
              <p:cNvPr id="25" name="Freeform 45">
                <a:extLst>
                  <a:ext uri="{FF2B5EF4-FFF2-40B4-BE49-F238E27FC236}">
                    <a16:creationId xmlns:a16="http://schemas.microsoft.com/office/drawing/2014/main" id="{B31B3B3F-DA93-74BF-6A3D-6A1ECB00D735}"/>
                  </a:ext>
                </a:extLst>
              </p:cNvPr>
              <p:cNvSpPr/>
              <p:nvPr/>
            </p:nvSpPr>
            <p:spPr>
              <a:xfrm>
                <a:off x="5761493" y="2460827"/>
                <a:ext cx="57855" cy="5356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grpFill/>
              <a:ln w="9502" cap="flat">
                <a:noFill/>
                <a:prstDash val="solid"/>
                <a:miter/>
              </a:ln>
            </p:spPr>
            <p:txBody>
              <a:bodyPr rtlCol="0" anchor="ctr"/>
              <a:lstStyle/>
              <a:p>
                <a:endParaRPr lang="en-US" dirty="0"/>
              </a:p>
            </p:txBody>
          </p:sp>
          <p:sp>
            <p:nvSpPr>
              <p:cNvPr id="26" name="Freeform 46">
                <a:extLst>
                  <a:ext uri="{FF2B5EF4-FFF2-40B4-BE49-F238E27FC236}">
                    <a16:creationId xmlns:a16="http://schemas.microsoft.com/office/drawing/2014/main" id="{3D04AEDE-FB7E-3CB9-A8FE-1AB8D3F7A67F}"/>
                  </a:ext>
                </a:extLst>
              </p:cNvPr>
              <p:cNvSpPr/>
              <p:nvPr/>
            </p:nvSpPr>
            <p:spPr>
              <a:xfrm>
                <a:off x="5680012" y="2064595"/>
                <a:ext cx="293786" cy="338017"/>
              </a:xfrm>
              <a:custGeom>
                <a:avLst/>
                <a:gdLst>
                  <a:gd name="connsiteX0" fmla="*/ 29184 w 293786"/>
                  <a:gd name="connsiteY0" fmla="*/ 0 h 338017"/>
                  <a:gd name="connsiteX1" fmla="*/ 58664 w 293786"/>
                  <a:gd name="connsiteY1" fmla="*/ 12362 h 338017"/>
                  <a:gd name="connsiteX2" fmla="*/ 269775 w 293786"/>
                  <a:gd name="connsiteY2" fmla="*/ 134084 h 338017"/>
                  <a:gd name="connsiteX3" fmla="*/ 282137 w 293786"/>
                  <a:gd name="connsiteY3" fmla="*/ 185435 h 338017"/>
                  <a:gd name="connsiteX4" fmla="*/ 51056 w 293786"/>
                  <a:gd name="connsiteY4" fmla="*/ 319520 h 338017"/>
                  <a:gd name="connsiteX5" fmla="*/ 3508 w 293786"/>
                  <a:gd name="connsiteY5" fmla="*/ 299550 h 338017"/>
                  <a:gd name="connsiteX6" fmla="*/ 3508 w 293786"/>
                  <a:gd name="connsiteY6" fmla="*/ 28529 h 338017"/>
                  <a:gd name="connsiteX7" fmla="*/ 29184 w 293786"/>
                  <a:gd name="connsiteY7" fmla="*/ 951 h 338017"/>
                  <a:gd name="connsiteX8" fmla="*/ 57713 w 293786"/>
                  <a:gd name="connsiteY8" fmla="*/ 74174 h 338017"/>
                  <a:gd name="connsiteX9" fmla="*/ 57713 w 293786"/>
                  <a:gd name="connsiteY9" fmla="*/ 251051 h 338017"/>
                  <a:gd name="connsiteX10" fmla="*/ 210816 w 293786"/>
                  <a:gd name="connsiteY10" fmla="*/ 161662 h 338017"/>
                  <a:gd name="connsiteX11" fmla="*/ 57713 w 293786"/>
                  <a:gd name="connsiteY11" fmla="*/ 74174 h 3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3786" h="338017">
                    <a:moveTo>
                      <a:pt x="29184" y="0"/>
                    </a:moveTo>
                    <a:cubicBezTo>
                      <a:pt x="38694" y="0"/>
                      <a:pt x="50105" y="7608"/>
                      <a:pt x="58664" y="12362"/>
                    </a:cubicBezTo>
                    <a:cubicBezTo>
                      <a:pt x="122377" y="45646"/>
                      <a:pt x="209865" y="94144"/>
                      <a:pt x="269775" y="134084"/>
                    </a:cubicBezTo>
                    <a:cubicBezTo>
                      <a:pt x="290696" y="148348"/>
                      <a:pt x="304960" y="162613"/>
                      <a:pt x="282137" y="185435"/>
                    </a:cubicBezTo>
                    <a:cubicBezTo>
                      <a:pt x="204159" y="225376"/>
                      <a:pt x="129034" y="280531"/>
                      <a:pt x="51056" y="319520"/>
                    </a:cubicBezTo>
                    <a:cubicBezTo>
                      <a:pt x="-26922" y="358509"/>
                      <a:pt x="9214" y="328078"/>
                      <a:pt x="3508" y="299550"/>
                    </a:cubicBezTo>
                    <a:cubicBezTo>
                      <a:pt x="11116" y="213964"/>
                      <a:pt x="-6001" y="112212"/>
                      <a:pt x="3508" y="28529"/>
                    </a:cubicBezTo>
                    <a:cubicBezTo>
                      <a:pt x="5410" y="14264"/>
                      <a:pt x="13969" y="1902"/>
                      <a:pt x="29184" y="951"/>
                    </a:cubicBezTo>
                    <a:close/>
                    <a:moveTo>
                      <a:pt x="57713" y="74174"/>
                    </a:moveTo>
                    <a:lnTo>
                      <a:pt x="57713" y="251051"/>
                    </a:lnTo>
                    <a:lnTo>
                      <a:pt x="210816" y="161662"/>
                    </a:lnTo>
                    <a:lnTo>
                      <a:pt x="57713" y="74174"/>
                    </a:lnTo>
                    <a:close/>
                  </a:path>
                </a:pathLst>
              </a:custGeom>
              <a:grpFill/>
              <a:ln w="9502"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26209831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E0A15-5BB4-7F81-70F0-25AD69CC677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8CC8FEE-B392-C97C-E9A7-D6C52EEA1761}"/>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7718414C-3B3D-1FD6-04F8-E990DCE13A58}"/>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B4C6C9B7-7357-34E1-8DDC-F73CA16984BD}"/>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ED839148-DA4A-2EE5-967F-D77AA3250121}"/>
              </a:ext>
            </a:extLst>
          </p:cNvPr>
          <p:cNvSpPr>
            <a:spLocks noGrp="1"/>
          </p:cNvSpPr>
          <p:nvPr>
            <p:ph type="body" sz="quarter" idx="64"/>
          </p:nvPr>
        </p:nvSpPr>
        <p:spPr>
          <a:xfrm>
            <a:off x="1704813" y="1843790"/>
            <a:ext cx="3060000" cy="8075634"/>
          </a:xfrm>
        </p:spPr>
        <p:txBody>
          <a:bodyPr/>
          <a:lstStyle/>
          <a:p>
            <a:pPr marL="0" indent="0">
              <a:buNone/>
            </a:pPr>
            <a:r>
              <a:rPr lang="en-GB" sz="1400" b="1" dirty="0">
                <a:solidFill>
                  <a:srgbClr val="D38CBC"/>
                </a:solidFill>
              </a:rPr>
              <a:t>Planning withdrawals: annuities, lump sums, and budgeting</a:t>
            </a:r>
            <a:endParaRPr lang="en-US" sz="1400" b="1" dirty="0">
              <a:solidFill>
                <a:srgbClr val="D38CBC"/>
              </a:solidFill>
            </a:endParaRPr>
          </a:p>
          <a:p>
            <a:pPr marL="0" indent="0">
              <a:buNone/>
            </a:pPr>
            <a:endParaRPr lang="en-US" sz="1400" b="1" dirty="0"/>
          </a:p>
          <a:p>
            <a:pPr marL="0" indent="0">
              <a:buNone/>
            </a:pPr>
            <a:r>
              <a:rPr lang="en-IE" dirty="0"/>
              <a:t>As you approach retirement, one of the most important steps is deciding how you will turn your pension savings into a reliable income. For many women in late career, especially those with varied work histories across Europe, understanding withdrawal options can make a meaningful difference to long‑term financial security. </a:t>
            </a:r>
          </a:p>
          <a:p>
            <a:pPr marL="0" indent="0">
              <a:buNone/>
            </a:pPr>
            <a:r>
              <a:rPr lang="en-IE" dirty="0"/>
              <a:t> </a:t>
            </a:r>
          </a:p>
          <a:p>
            <a:pPr marL="0" indent="0">
              <a:buNone/>
            </a:pPr>
            <a:r>
              <a:rPr lang="en-IE" dirty="0"/>
              <a:t>You will typically have three main pathways: </a:t>
            </a:r>
          </a:p>
          <a:p>
            <a:r>
              <a:rPr lang="en-IE" dirty="0"/>
              <a:t>taking a lump sum</a:t>
            </a:r>
          </a:p>
          <a:p>
            <a:r>
              <a:rPr lang="en-IE" dirty="0"/>
              <a:t>purchasing an annuity</a:t>
            </a:r>
          </a:p>
          <a:p>
            <a:r>
              <a:rPr lang="en-IE" dirty="0"/>
              <a:t>managing flexible withdrawals through drawdown. </a:t>
            </a:r>
          </a:p>
          <a:p>
            <a:endParaRPr lang="en-IE" dirty="0"/>
          </a:p>
          <a:p>
            <a:pPr marL="0" indent="0">
              <a:buNone/>
            </a:pPr>
            <a:r>
              <a:rPr lang="en-IE" dirty="0"/>
              <a:t>A lump sum can offer freedom; it is useful for paying off debts or creating an emergency buffer, but it also reduces the money available for future income, so it’s important to use it wisely. Annuities, on the other hand, convert part of your pension into a guaranteed income for life, which can be reassuring if you’re concerned about outliving your savings. Flexible drawdown gives you control over how much you withdraw each year, but it also requires careful budgeting and monitoring to ensure your pot lasts throughout retirement.</a:t>
            </a:r>
          </a:p>
          <a:p>
            <a:pPr marL="0" indent="0">
              <a:buNone/>
            </a:pPr>
            <a:endParaRPr lang="en-IE" dirty="0"/>
          </a:p>
          <a:p>
            <a:pPr marL="0" indent="0">
              <a:buNone/>
            </a:pPr>
            <a:r>
              <a:rPr lang="en-IE" dirty="0"/>
              <a:t>Whichever option you choose, a realistic retirement budget is essential. This includes estimating essential costs like housing, utilities, healthcare, and insurance, while also planning for lifestyle choices such as travel, hobbies, or supporting family members. Women often live longer than men and may face later-life health changes, making it especially important to pace withdrawals and keep a cushion for unexpected expenses.</a:t>
            </a:r>
          </a:p>
          <a:p>
            <a:pPr marL="0" indent="0">
              <a:buNone/>
            </a:pPr>
            <a:endParaRPr lang="en-IE" dirty="0"/>
          </a:p>
          <a:p>
            <a:pPr marL="0" indent="0">
              <a:buNone/>
            </a:pPr>
            <a:r>
              <a:rPr lang="en-IE" dirty="0"/>
              <a:t>By understanding your withdrawal options and aligning them with a thoughtful budget, you can create a retirement income plan that supports both security and flexibility, allowing you to move confidently into the next stage of life.</a:t>
            </a:r>
          </a:p>
          <a:p>
            <a:pPr marL="0" indent="0">
              <a:buNone/>
            </a:pPr>
            <a:endParaRPr lang="en-US" dirty="0"/>
          </a:p>
          <a:p>
            <a:endParaRPr lang="en-US" dirty="0"/>
          </a:p>
        </p:txBody>
      </p:sp>
      <p:sp>
        <p:nvSpPr>
          <p:cNvPr id="68" name="Rounded Rectangle 67">
            <a:extLst>
              <a:ext uri="{FF2B5EF4-FFF2-40B4-BE49-F238E27FC236}">
                <a16:creationId xmlns:a16="http://schemas.microsoft.com/office/drawing/2014/main" id="{EE021901-C82C-9F3F-AD1A-6681B5CF06FA}"/>
              </a:ext>
            </a:extLst>
          </p:cNvPr>
          <p:cNvSpPr/>
          <p:nvPr/>
        </p:nvSpPr>
        <p:spPr>
          <a:xfrm>
            <a:off x="5005388" y="1821601"/>
            <a:ext cx="1981199" cy="1878861"/>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t>
            </a:r>
          </a:p>
        </p:txBody>
      </p:sp>
      <p:grpSp>
        <p:nvGrpSpPr>
          <p:cNvPr id="87" name="Graphic 2">
            <a:extLst>
              <a:ext uri="{FF2B5EF4-FFF2-40B4-BE49-F238E27FC236}">
                <a16:creationId xmlns:a16="http://schemas.microsoft.com/office/drawing/2014/main" id="{AD1B22DB-60F0-AC8A-28AD-37709F206161}"/>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634D6C17-26C5-8ABB-647C-7A14C22470D9}"/>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AD2FFFF3-EDA0-62A9-AE0E-043A022F4FCC}"/>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B56C9F50-88C7-8F33-58E2-2DC28D59A2F5}"/>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4EA11850-9ED7-46E6-CAB4-212A61A240E5}"/>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28D8C75C-274C-47CB-9C62-3612F5527221}"/>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82CF6173-5F6C-0128-96B5-4392BE8E6F8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FE62D12A-D977-5620-F807-F8DB38BDE370}"/>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25" name="Rounded Rectangle 24">
            <a:extLst>
              <a:ext uri="{FF2B5EF4-FFF2-40B4-BE49-F238E27FC236}">
                <a16:creationId xmlns:a16="http://schemas.microsoft.com/office/drawing/2014/main" id="{9DFC7D7A-FE30-2B3F-C611-37D4BD8FD385}"/>
              </a:ext>
            </a:extLst>
          </p:cNvPr>
          <p:cNvSpPr/>
          <p:nvPr/>
        </p:nvSpPr>
        <p:spPr>
          <a:xfrm>
            <a:off x="5005388" y="4188567"/>
            <a:ext cx="1981199" cy="2126510"/>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ounded Rectangle 30">
            <a:extLst>
              <a:ext uri="{FF2B5EF4-FFF2-40B4-BE49-F238E27FC236}">
                <a16:creationId xmlns:a16="http://schemas.microsoft.com/office/drawing/2014/main" id="{61F69FE6-B2D3-7240-D5E3-F2DFBD9166C1}"/>
              </a:ext>
            </a:extLst>
          </p:cNvPr>
          <p:cNvSpPr/>
          <p:nvPr/>
        </p:nvSpPr>
        <p:spPr>
          <a:xfrm>
            <a:off x="5005388" y="6846045"/>
            <a:ext cx="1981199" cy="2869458"/>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1" name="Group 50">
            <a:extLst>
              <a:ext uri="{FF2B5EF4-FFF2-40B4-BE49-F238E27FC236}">
                <a16:creationId xmlns:a16="http://schemas.microsoft.com/office/drawing/2014/main" id="{7F16DAFF-9E23-1559-43F2-5DCD541A5160}"/>
              </a:ext>
            </a:extLst>
          </p:cNvPr>
          <p:cNvGrpSpPr/>
          <p:nvPr/>
        </p:nvGrpSpPr>
        <p:grpSpPr>
          <a:xfrm>
            <a:off x="5117082" y="6677557"/>
            <a:ext cx="1408796" cy="406400"/>
            <a:chOff x="1597263" y="8431923"/>
            <a:chExt cx="1408796" cy="406400"/>
          </a:xfrm>
        </p:grpSpPr>
        <p:sp>
          <p:nvSpPr>
            <p:cNvPr id="56" name="Rectangle 55">
              <a:extLst>
                <a:ext uri="{FF2B5EF4-FFF2-40B4-BE49-F238E27FC236}">
                  <a16:creationId xmlns:a16="http://schemas.microsoft.com/office/drawing/2014/main" id="{9C546CB5-559A-791D-E097-D372145ED587}"/>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DA605D97-53B0-EA4B-BD2B-BE6C1BED0CA9}"/>
                </a:ext>
              </a:extLst>
            </p:cNvPr>
            <p:cNvSpPr/>
            <p:nvPr/>
          </p:nvSpPr>
          <p:spPr>
            <a:xfrm>
              <a:off x="1791227" y="8491959"/>
              <a:ext cx="1176733"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 Placeholder 122">
              <a:extLst>
                <a:ext uri="{FF2B5EF4-FFF2-40B4-BE49-F238E27FC236}">
                  <a16:creationId xmlns:a16="http://schemas.microsoft.com/office/drawing/2014/main" id="{2547EFD5-AF1D-DA0D-6558-428E687156D0}"/>
                </a:ext>
              </a:extLst>
            </p:cNvPr>
            <p:cNvSpPr txBox="1">
              <a:spLocks/>
            </p:cNvSpPr>
            <p:nvPr/>
          </p:nvSpPr>
          <p:spPr>
            <a:xfrm>
              <a:off x="1988472" y="8495652"/>
              <a:ext cx="101758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Write</a:t>
              </a:r>
            </a:p>
          </p:txBody>
        </p:sp>
        <p:sp>
          <p:nvSpPr>
            <p:cNvPr id="59" name="Oval 58">
              <a:extLst>
                <a:ext uri="{FF2B5EF4-FFF2-40B4-BE49-F238E27FC236}">
                  <a16:creationId xmlns:a16="http://schemas.microsoft.com/office/drawing/2014/main" id="{A7BB47F3-4EF9-DE16-934E-97AF069EFAF7}"/>
                </a:ext>
              </a:extLst>
            </p:cNvPr>
            <p:cNvSpPr/>
            <p:nvPr/>
          </p:nvSpPr>
          <p:spPr>
            <a:xfrm>
              <a:off x="1597263" y="8431923"/>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0" name="Graphic 37">
              <a:extLst>
                <a:ext uri="{FF2B5EF4-FFF2-40B4-BE49-F238E27FC236}">
                  <a16:creationId xmlns:a16="http://schemas.microsoft.com/office/drawing/2014/main" id="{A3ABBBC5-8843-53EA-DDEA-36435C86C188}"/>
                </a:ext>
              </a:extLst>
            </p:cNvPr>
            <p:cNvGrpSpPr/>
            <p:nvPr/>
          </p:nvGrpSpPr>
          <p:grpSpPr>
            <a:xfrm>
              <a:off x="1707260" y="8524537"/>
              <a:ext cx="229440" cy="229437"/>
              <a:chOff x="3797784" y="3095426"/>
              <a:chExt cx="1030844" cy="1030831"/>
            </a:xfrm>
            <a:solidFill>
              <a:schemeClr val="bg1"/>
            </a:solidFill>
          </p:grpSpPr>
          <p:sp>
            <p:nvSpPr>
              <p:cNvPr id="61" name="Freeform 60">
                <a:extLst>
                  <a:ext uri="{FF2B5EF4-FFF2-40B4-BE49-F238E27FC236}">
                    <a16:creationId xmlns:a16="http://schemas.microsoft.com/office/drawing/2014/main" id="{EB0B198C-2B6A-1882-7252-9C0DA485EA0D}"/>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en-US" dirty="0"/>
              </a:p>
            </p:txBody>
          </p:sp>
          <p:sp>
            <p:nvSpPr>
              <p:cNvPr id="75" name="Freeform 74">
                <a:extLst>
                  <a:ext uri="{FF2B5EF4-FFF2-40B4-BE49-F238E27FC236}">
                    <a16:creationId xmlns:a16="http://schemas.microsoft.com/office/drawing/2014/main" id="{EF99D9B9-CBD4-8693-107E-8DC40B730759}"/>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en-US" dirty="0"/>
              </a:p>
            </p:txBody>
          </p:sp>
          <p:sp>
            <p:nvSpPr>
              <p:cNvPr id="76" name="Freeform 75">
                <a:extLst>
                  <a:ext uri="{FF2B5EF4-FFF2-40B4-BE49-F238E27FC236}">
                    <a16:creationId xmlns:a16="http://schemas.microsoft.com/office/drawing/2014/main" id="{A9A8B6F1-7FF5-7E87-DA6B-0EBCE1120E1F}"/>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en-US" dirty="0"/>
              </a:p>
            </p:txBody>
          </p:sp>
          <p:sp>
            <p:nvSpPr>
              <p:cNvPr id="78" name="Freeform 77">
                <a:extLst>
                  <a:ext uri="{FF2B5EF4-FFF2-40B4-BE49-F238E27FC236}">
                    <a16:creationId xmlns:a16="http://schemas.microsoft.com/office/drawing/2014/main" id="{9CBDB274-AE16-CEDE-77A3-99606A1D7D1C}"/>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en-US" dirty="0"/>
              </a:p>
            </p:txBody>
          </p:sp>
          <p:sp>
            <p:nvSpPr>
              <p:cNvPr id="79" name="Freeform 78">
                <a:extLst>
                  <a:ext uri="{FF2B5EF4-FFF2-40B4-BE49-F238E27FC236}">
                    <a16:creationId xmlns:a16="http://schemas.microsoft.com/office/drawing/2014/main" id="{7E1D0F94-4D95-1DD0-17B5-3D678F355D78}"/>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en-US" dirty="0"/>
              </a:p>
            </p:txBody>
          </p:sp>
        </p:grpSp>
      </p:grpSp>
      <p:sp>
        <p:nvSpPr>
          <p:cNvPr id="80" name="Text Placeholder 7">
            <a:extLst>
              <a:ext uri="{FF2B5EF4-FFF2-40B4-BE49-F238E27FC236}">
                <a16:creationId xmlns:a16="http://schemas.microsoft.com/office/drawing/2014/main" id="{481674F0-E57D-9A85-432D-36490FFB5846}"/>
              </a:ext>
            </a:extLst>
          </p:cNvPr>
          <p:cNvSpPr txBox="1">
            <a:spLocks/>
          </p:cNvSpPr>
          <p:nvPr/>
        </p:nvSpPr>
        <p:spPr>
          <a:xfrm>
            <a:off x="5141723" y="4670943"/>
            <a:ext cx="1642085" cy="128158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Once you have gathered and organised your personal information, make an appointment with a financial advisor to ensure you are maximising your benefits and income</a:t>
            </a:r>
          </a:p>
          <a:p>
            <a:pPr marL="0" indent="0">
              <a:buNone/>
            </a:pPr>
            <a:endParaRPr lang="en-US" dirty="0"/>
          </a:p>
        </p:txBody>
      </p:sp>
      <p:sp>
        <p:nvSpPr>
          <p:cNvPr id="81" name="Text Placeholder 7">
            <a:extLst>
              <a:ext uri="{FF2B5EF4-FFF2-40B4-BE49-F238E27FC236}">
                <a16:creationId xmlns:a16="http://schemas.microsoft.com/office/drawing/2014/main" id="{D363EC9A-A854-C63B-62A9-80B9D33B2CB2}"/>
              </a:ext>
            </a:extLst>
          </p:cNvPr>
          <p:cNvSpPr txBox="1">
            <a:spLocks/>
          </p:cNvSpPr>
          <p:nvPr/>
        </p:nvSpPr>
        <p:spPr>
          <a:xfrm>
            <a:off x="5141724" y="2103311"/>
            <a:ext cx="1642085"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Create a realistic retirement monthly budget for yourself</a:t>
            </a:r>
          </a:p>
          <a:p>
            <a:pPr marL="0" indent="0">
              <a:buNone/>
            </a:pPr>
            <a:endParaRPr lang="en-US" dirty="0"/>
          </a:p>
          <a:p>
            <a:pPr marL="0" indent="0">
              <a:buNone/>
            </a:pPr>
            <a:r>
              <a:rPr lang="en-US" dirty="0">
                <a:hlinkClick r:id="rId2"/>
              </a:rPr>
              <a:t>Family Finance Budgeting Tool </a:t>
            </a:r>
            <a:endParaRPr lang="en-US" dirty="0"/>
          </a:p>
          <a:p>
            <a:pPr marL="0" indent="0">
              <a:buNone/>
            </a:pPr>
            <a:endParaRPr lang="en-US" dirty="0"/>
          </a:p>
        </p:txBody>
      </p:sp>
      <p:sp>
        <p:nvSpPr>
          <p:cNvPr id="82" name="Text Placeholder 7">
            <a:extLst>
              <a:ext uri="{FF2B5EF4-FFF2-40B4-BE49-F238E27FC236}">
                <a16:creationId xmlns:a16="http://schemas.microsoft.com/office/drawing/2014/main" id="{A4E7BB1E-F0DF-279A-704C-8042EBAACF71}"/>
              </a:ext>
            </a:extLst>
          </p:cNvPr>
          <p:cNvSpPr txBox="1">
            <a:spLocks/>
          </p:cNvSpPr>
          <p:nvPr/>
        </p:nvSpPr>
        <p:spPr>
          <a:xfrm>
            <a:off x="5215915" y="7229013"/>
            <a:ext cx="1642085" cy="2343614"/>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US" dirty="0"/>
              <a:t>Take a few minutes and create a ‘Retirement Vision Statement’ that is tailored to you, your needs and your circumstances</a:t>
            </a:r>
          </a:p>
          <a:p>
            <a:endParaRPr lang="en-US" dirty="0"/>
          </a:p>
          <a:p>
            <a:r>
              <a:rPr lang="en-US" dirty="0"/>
              <a:t>Take a few minutes to answer, how do you feel about your current retirement plan?</a:t>
            </a:r>
          </a:p>
          <a:p>
            <a:pPr marL="0" indent="0">
              <a:buNone/>
            </a:pPr>
            <a:endParaRPr lang="en-US" dirty="0"/>
          </a:p>
        </p:txBody>
      </p:sp>
      <p:cxnSp>
        <p:nvCxnSpPr>
          <p:cNvPr id="20" name="Straight Connector 19">
            <a:extLst>
              <a:ext uri="{FF2B5EF4-FFF2-40B4-BE49-F238E27FC236}">
                <a16:creationId xmlns:a16="http://schemas.microsoft.com/office/drawing/2014/main" id="{073AE1F7-6CD6-5D03-BBB4-A86B526E2036}"/>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1" name="Graphic 2">
            <a:extLst>
              <a:ext uri="{FF2B5EF4-FFF2-40B4-BE49-F238E27FC236}">
                <a16:creationId xmlns:a16="http://schemas.microsoft.com/office/drawing/2014/main" id="{96BE7488-17A1-E51D-F471-90065843BA2C}"/>
              </a:ext>
            </a:extLst>
          </p:cNvPr>
          <p:cNvGrpSpPr/>
          <p:nvPr/>
        </p:nvGrpSpPr>
        <p:grpSpPr>
          <a:xfrm>
            <a:off x="973372" y="543749"/>
            <a:ext cx="594171" cy="758066"/>
            <a:chOff x="5321116" y="858896"/>
            <a:chExt cx="888315" cy="1133345"/>
          </a:xfrm>
          <a:solidFill>
            <a:srgbClr val="D38CBC"/>
          </a:solidFill>
        </p:grpSpPr>
        <p:sp>
          <p:nvSpPr>
            <p:cNvPr id="22" name="Freeform 21">
              <a:extLst>
                <a:ext uri="{FF2B5EF4-FFF2-40B4-BE49-F238E27FC236}">
                  <a16:creationId xmlns:a16="http://schemas.microsoft.com/office/drawing/2014/main" id="{71A62ABE-BEDC-9091-B498-D7DCEE7F42BB}"/>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35E4117-D95B-8E07-D165-0CD4C8FE69F1}"/>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23">
              <a:extLst>
                <a:ext uri="{FF2B5EF4-FFF2-40B4-BE49-F238E27FC236}">
                  <a16:creationId xmlns:a16="http://schemas.microsoft.com/office/drawing/2014/main" id="{0C69DEA7-54E9-47AC-18FD-F14D4430296B}"/>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3" name="Freeform 82">
              <a:extLst>
                <a:ext uri="{FF2B5EF4-FFF2-40B4-BE49-F238E27FC236}">
                  <a16:creationId xmlns:a16="http://schemas.microsoft.com/office/drawing/2014/main" id="{6D7E56CA-8A9D-C37E-57DA-BE18A3AD87A8}"/>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4" name="Freeform 83">
              <a:extLst>
                <a:ext uri="{FF2B5EF4-FFF2-40B4-BE49-F238E27FC236}">
                  <a16:creationId xmlns:a16="http://schemas.microsoft.com/office/drawing/2014/main" id="{DC4F9EA4-62E7-4DD8-482A-D495CB1868A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5" name="Freeform 84">
              <a:extLst>
                <a:ext uri="{FF2B5EF4-FFF2-40B4-BE49-F238E27FC236}">
                  <a16:creationId xmlns:a16="http://schemas.microsoft.com/office/drawing/2014/main" id="{B56D7E19-63CB-024D-B863-76022245D595}"/>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6" name="Freeform 85">
              <a:extLst>
                <a:ext uri="{FF2B5EF4-FFF2-40B4-BE49-F238E27FC236}">
                  <a16:creationId xmlns:a16="http://schemas.microsoft.com/office/drawing/2014/main" id="{6353367C-3BFA-C2B7-3857-FAED4FFC2290}"/>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5" name="Freeform 94">
              <a:extLst>
                <a:ext uri="{FF2B5EF4-FFF2-40B4-BE49-F238E27FC236}">
                  <a16:creationId xmlns:a16="http://schemas.microsoft.com/office/drawing/2014/main" id="{05567488-4F2A-32B9-5223-ABC23841036A}"/>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6" name="Freeform 95">
              <a:extLst>
                <a:ext uri="{FF2B5EF4-FFF2-40B4-BE49-F238E27FC236}">
                  <a16:creationId xmlns:a16="http://schemas.microsoft.com/office/drawing/2014/main" id="{94794E67-4818-8381-9FDC-B93DF2359E8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97" name="Group 96">
            <a:extLst>
              <a:ext uri="{FF2B5EF4-FFF2-40B4-BE49-F238E27FC236}">
                <a16:creationId xmlns:a16="http://schemas.microsoft.com/office/drawing/2014/main" id="{06EEB915-B8CB-9546-A4C7-720FF13C7C48}"/>
              </a:ext>
            </a:extLst>
          </p:cNvPr>
          <p:cNvGrpSpPr/>
          <p:nvPr/>
        </p:nvGrpSpPr>
        <p:grpSpPr>
          <a:xfrm>
            <a:off x="5115860" y="1600151"/>
            <a:ext cx="926198" cy="406400"/>
            <a:chOff x="1997756" y="3611831"/>
            <a:chExt cx="926198" cy="406400"/>
          </a:xfrm>
        </p:grpSpPr>
        <p:grpSp>
          <p:nvGrpSpPr>
            <p:cNvPr id="98" name="Group 97">
              <a:extLst>
                <a:ext uri="{FF2B5EF4-FFF2-40B4-BE49-F238E27FC236}">
                  <a16:creationId xmlns:a16="http://schemas.microsoft.com/office/drawing/2014/main" id="{72857CD9-EEDB-8479-7069-CC2D3CEF9E46}"/>
                </a:ext>
              </a:extLst>
            </p:cNvPr>
            <p:cNvGrpSpPr/>
            <p:nvPr/>
          </p:nvGrpSpPr>
          <p:grpSpPr>
            <a:xfrm>
              <a:off x="1997756" y="3611831"/>
              <a:ext cx="926198" cy="406400"/>
              <a:chOff x="1590175" y="6032510"/>
              <a:chExt cx="926198" cy="406400"/>
            </a:xfrm>
          </p:grpSpPr>
          <p:sp>
            <p:nvSpPr>
              <p:cNvPr id="107" name="Rectangle 106">
                <a:extLst>
                  <a:ext uri="{FF2B5EF4-FFF2-40B4-BE49-F238E27FC236}">
                    <a16:creationId xmlns:a16="http://schemas.microsoft.com/office/drawing/2014/main" id="{182609B0-A969-A581-4A03-BDBE870B44BC}"/>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ectangle 107">
                <a:extLst>
                  <a:ext uri="{FF2B5EF4-FFF2-40B4-BE49-F238E27FC236}">
                    <a16:creationId xmlns:a16="http://schemas.microsoft.com/office/drawing/2014/main" id="{FD4911CD-5FA3-6F48-CA8E-4A8B4EBE8B39}"/>
                  </a:ext>
                </a:extLst>
              </p:cNvPr>
              <p:cNvSpPr/>
              <p:nvPr/>
            </p:nvSpPr>
            <p:spPr>
              <a:xfrm>
                <a:off x="1784140" y="6092546"/>
                <a:ext cx="691180"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Text Placeholder 122">
                <a:extLst>
                  <a:ext uri="{FF2B5EF4-FFF2-40B4-BE49-F238E27FC236}">
                    <a16:creationId xmlns:a16="http://schemas.microsoft.com/office/drawing/2014/main" id="{E2F943C6-AACD-E1D5-6A61-9B8E4F9EEF85}"/>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110" name="Oval 109">
                <a:extLst>
                  <a:ext uri="{FF2B5EF4-FFF2-40B4-BE49-F238E27FC236}">
                    <a16:creationId xmlns:a16="http://schemas.microsoft.com/office/drawing/2014/main" id="{6B079152-2AA9-5407-0C68-5E41C934675F}"/>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Freeform 110">
                <a:extLst>
                  <a:ext uri="{FF2B5EF4-FFF2-40B4-BE49-F238E27FC236}">
                    <a16:creationId xmlns:a16="http://schemas.microsoft.com/office/drawing/2014/main" id="{0E47434F-A47C-A369-18DB-2C17871837A0}"/>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99" name="Graphic 2">
              <a:extLst>
                <a:ext uri="{FF2B5EF4-FFF2-40B4-BE49-F238E27FC236}">
                  <a16:creationId xmlns:a16="http://schemas.microsoft.com/office/drawing/2014/main" id="{5FE59DA9-3F8A-EEF7-32C6-B7DC5B94AAE4}"/>
                </a:ext>
              </a:extLst>
            </p:cNvPr>
            <p:cNvGrpSpPr/>
            <p:nvPr/>
          </p:nvGrpSpPr>
          <p:grpSpPr>
            <a:xfrm>
              <a:off x="2066238" y="3681850"/>
              <a:ext cx="283418" cy="283423"/>
              <a:chOff x="8736336" y="773976"/>
              <a:chExt cx="925001" cy="925018"/>
            </a:xfrm>
            <a:solidFill>
              <a:schemeClr val="bg1"/>
            </a:solidFill>
          </p:grpSpPr>
          <p:sp>
            <p:nvSpPr>
              <p:cNvPr id="100" name="Freeform 99">
                <a:extLst>
                  <a:ext uri="{FF2B5EF4-FFF2-40B4-BE49-F238E27FC236}">
                    <a16:creationId xmlns:a16="http://schemas.microsoft.com/office/drawing/2014/main" id="{E01ACF86-C95B-6BB4-0B88-5A86D6778E5D}"/>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01" name="Freeform 100">
                <a:extLst>
                  <a:ext uri="{FF2B5EF4-FFF2-40B4-BE49-F238E27FC236}">
                    <a16:creationId xmlns:a16="http://schemas.microsoft.com/office/drawing/2014/main" id="{90664958-D099-92DD-2225-C73C427FD4C1}"/>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02" name="Freeform 101">
                <a:extLst>
                  <a:ext uri="{FF2B5EF4-FFF2-40B4-BE49-F238E27FC236}">
                    <a16:creationId xmlns:a16="http://schemas.microsoft.com/office/drawing/2014/main" id="{D97946AC-8B62-1490-F27C-EA805C70C174}"/>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03" name="Freeform 102">
                <a:extLst>
                  <a:ext uri="{FF2B5EF4-FFF2-40B4-BE49-F238E27FC236}">
                    <a16:creationId xmlns:a16="http://schemas.microsoft.com/office/drawing/2014/main" id="{4A8A852B-C1FA-C731-9C19-B973359AB886}"/>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04" name="Freeform 103">
                <a:extLst>
                  <a:ext uri="{FF2B5EF4-FFF2-40B4-BE49-F238E27FC236}">
                    <a16:creationId xmlns:a16="http://schemas.microsoft.com/office/drawing/2014/main" id="{D9749B22-FFB4-7FF9-F5C9-E3B5A75949AD}"/>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05" name="Freeform 104">
                <a:extLst>
                  <a:ext uri="{FF2B5EF4-FFF2-40B4-BE49-F238E27FC236}">
                    <a16:creationId xmlns:a16="http://schemas.microsoft.com/office/drawing/2014/main" id="{DDC50686-0FFB-C29B-7373-95A944572E73}"/>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06" name="Freeform 105">
                <a:extLst>
                  <a:ext uri="{FF2B5EF4-FFF2-40B4-BE49-F238E27FC236}">
                    <a16:creationId xmlns:a16="http://schemas.microsoft.com/office/drawing/2014/main" id="{D95EA0DB-5024-2616-8BE0-5DBF13F5BB8A}"/>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grpSp>
        <p:nvGrpSpPr>
          <p:cNvPr id="3" name="Group 2">
            <a:extLst>
              <a:ext uri="{FF2B5EF4-FFF2-40B4-BE49-F238E27FC236}">
                <a16:creationId xmlns:a16="http://schemas.microsoft.com/office/drawing/2014/main" id="{AAD43640-860B-84D9-B218-137EC14A6243}"/>
              </a:ext>
            </a:extLst>
          </p:cNvPr>
          <p:cNvGrpSpPr/>
          <p:nvPr/>
        </p:nvGrpSpPr>
        <p:grpSpPr>
          <a:xfrm>
            <a:off x="5141724" y="3998960"/>
            <a:ext cx="926198" cy="406400"/>
            <a:chOff x="1997756" y="3611831"/>
            <a:chExt cx="926198" cy="406400"/>
          </a:xfrm>
        </p:grpSpPr>
        <p:grpSp>
          <p:nvGrpSpPr>
            <p:cNvPr id="4" name="Group 3">
              <a:extLst>
                <a:ext uri="{FF2B5EF4-FFF2-40B4-BE49-F238E27FC236}">
                  <a16:creationId xmlns:a16="http://schemas.microsoft.com/office/drawing/2014/main" id="{F474CEEE-7485-B8C5-6E4D-C80F8D567594}"/>
                </a:ext>
              </a:extLst>
            </p:cNvPr>
            <p:cNvGrpSpPr/>
            <p:nvPr/>
          </p:nvGrpSpPr>
          <p:grpSpPr>
            <a:xfrm>
              <a:off x="1997756" y="3611831"/>
              <a:ext cx="926198" cy="406400"/>
              <a:chOff x="1590175" y="6032510"/>
              <a:chExt cx="926198" cy="406400"/>
            </a:xfrm>
          </p:grpSpPr>
          <p:sp>
            <p:nvSpPr>
              <p:cNvPr id="16" name="Rectangle 15">
                <a:extLst>
                  <a:ext uri="{FF2B5EF4-FFF2-40B4-BE49-F238E27FC236}">
                    <a16:creationId xmlns:a16="http://schemas.microsoft.com/office/drawing/2014/main" id="{72229C7B-1ECF-D098-A13A-C5EDAA49110E}"/>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85952C26-CC7D-9DE7-BD2A-4928CA948C82}"/>
                  </a:ext>
                </a:extLst>
              </p:cNvPr>
              <p:cNvSpPr/>
              <p:nvPr/>
            </p:nvSpPr>
            <p:spPr>
              <a:xfrm>
                <a:off x="1784140" y="6092546"/>
                <a:ext cx="691180"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 Placeholder 122">
                <a:extLst>
                  <a:ext uri="{FF2B5EF4-FFF2-40B4-BE49-F238E27FC236}">
                    <a16:creationId xmlns:a16="http://schemas.microsoft.com/office/drawing/2014/main" id="{750C1517-2381-6A2D-C081-64AF07BFB0C1}"/>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19" name="Oval 18">
                <a:extLst>
                  <a:ext uri="{FF2B5EF4-FFF2-40B4-BE49-F238E27FC236}">
                    <a16:creationId xmlns:a16="http://schemas.microsoft.com/office/drawing/2014/main" id="{1EE0CC00-16C4-718F-A535-3E323565E18E}"/>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110">
                <a:extLst>
                  <a:ext uri="{FF2B5EF4-FFF2-40B4-BE49-F238E27FC236}">
                    <a16:creationId xmlns:a16="http://schemas.microsoft.com/office/drawing/2014/main" id="{C2A48B99-4FAA-2647-E38F-E62B2E7AAAE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6" name="Graphic 2">
              <a:extLst>
                <a:ext uri="{FF2B5EF4-FFF2-40B4-BE49-F238E27FC236}">
                  <a16:creationId xmlns:a16="http://schemas.microsoft.com/office/drawing/2014/main" id="{138E42DB-CA28-833A-1E21-1192A76797DB}"/>
                </a:ext>
              </a:extLst>
            </p:cNvPr>
            <p:cNvGrpSpPr/>
            <p:nvPr/>
          </p:nvGrpSpPr>
          <p:grpSpPr>
            <a:xfrm>
              <a:off x="2066238" y="3681850"/>
              <a:ext cx="283418" cy="283423"/>
              <a:chOff x="8736336" y="773976"/>
              <a:chExt cx="925001" cy="925018"/>
            </a:xfrm>
            <a:solidFill>
              <a:schemeClr val="bg1"/>
            </a:solidFill>
          </p:grpSpPr>
          <p:sp>
            <p:nvSpPr>
              <p:cNvPr id="9" name="Freeform 99">
                <a:extLst>
                  <a:ext uri="{FF2B5EF4-FFF2-40B4-BE49-F238E27FC236}">
                    <a16:creationId xmlns:a16="http://schemas.microsoft.com/office/drawing/2014/main" id="{74A04094-A058-6662-3175-D9393516B522}"/>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0" name="Freeform 100">
                <a:extLst>
                  <a:ext uri="{FF2B5EF4-FFF2-40B4-BE49-F238E27FC236}">
                    <a16:creationId xmlns:a16="http://schemas.microsoft.com/office/drawing/2014/main" id="{E96011A3-0099-6C59-A061-DEF50B87D2A5}"/>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1" name="Freeform 101">
                <a:extLst>
                  <a:ext uri="{FF2B5EF4-FFF2-40B4-BE49-F238E27FC236}">
                    <a16:creationId xmlns:a16="http://schemas.microsoft.com/office/drawing/2014/main" id="{4374B49A-A4ED-C0F2-2926-667AA11580BA}"/>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2" name="Freeform 102">
                <a:extLst>
                  <a:ext uri="{FF2B5EF4-FFF2-40B4-BE49-F238E27FC236}">
                    <a16:creationId xmlns:a16="http://schemas.microsoft.com/office/drawing/2014/main" id="{E31FF986-5402-6229-3298-4F957FA97E23}"/>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3" name="Freeform 103">
                <a:extLst>
                  <a:ext uri="{FF2B5EF4-FFF2-40B4-BE49-F238E27FC236}">
                    <a16:creationId xmlns:a16="http://schemas.microsoft.com/office/drawing/2014/main" id="{CAB7044B-0108-47D0-C984-5A932F8548ED}"/>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4" name="Freeform 104">
                <a:extLst>
                  <a:ext uri="{FF2B5EF4-FFF2-40B4-BE49-F238E27FC236}">
                    <a16:creationId xmlns:a16="http://schemas.microsoft.com/office/drawing/2014/main" id="{F55F877B-7155-F0CF-419F-57473C2655D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5" name="Freeform 105">
                <a:extLst>
                  <a:ext uri="{FF2B5EF4-FFF2-40B4-BE49-F238E27FC236}">
                    <a16:creationId xmlns:a16="http://schemas.microsoft.com/office/drawing/2014/main" id="{8C1C64A2-8DA0-AF9C-CC9D-BCD3800164AD}"/>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grpSp>
        <p:nvGrpSpPr>
          <p:cNvPr id="27" name="Group 26">
            <a:extLst>
              <a:ext uri="{FF2B5EF4-FFF2-40B4-BE49-F238E27FC236}">
                <a16:creationId xmlns:a16="http://schemas.microsoft.com/office/drawing/2014/main" id="{F8713682-1715-2BCE-879F-A5E2358E910F}"/>
              </a:ext>
            </a:extLst>
          </p:cNvPr>
          <p:cNvGrpSpPr/>
          <p:nvPr/>
        </p:nvGrpSpPr>
        <p:grpSpPr>
          <a:xfrm>
            <a:off x="5126719" y="1601613"/>
            <a:ext cx="1387128" cy="406400"/>
            <a:chOff x="1997756" y="3611831"/>
            <a:chExt cx="1387128" cy="406400"/>
          </a:xfrm>
        </p:grpSpPr>
        <p:grpSp>
          <p:nvGrpSpPr>
            <p:cNvPr id="28" name="Group 27">
              <a:extLst>
                <a:ext uri="{FF2B5EF4-FFF2-40B4-BE49-F238E27FC236}">
                  <a16:creationId xmlns:a16="http://schemas.microsoft.com/office/drawing/2014/main" id="{0DC18130-51CA-13F1-34DE-142AC2E86775}"/>
                </a:ext>
              </a:extLst>
            </p:cNvPr>
            <p:cNvGrpSpPr/>
            <p:nvPr/>
          </p:nvGrpSpPr>
          <p:grpSpPr>
            <a:xfrm>
              <a:off x="1997756" y="3611831"/>
              <a:ext cx="1387128" cy="406400"/>
              <a:chOff x="1590175" y="6032510"/>
              <a:chExt cx="1387128" cy="406400"/>
            </a:xfrm>
          </p:grpSpPr>
          <p:sp>
            <p:nvSpPr>
              <p:cNvPr id="39" name="Rectangle 38">
                <a:extLst>
                  <a:ext uri="{FF2B5EF4-FFF2-40B4-BE49-F238E27FC236}">
                    <a16:creationId xmlns:a16="http://schemas.microsoft.com/office/drawing/2014/main" id="{A7B5A804-DCD5-500E-3499-020A35E3F5C4}"/>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06938B3C-EBCB-8AA3-EABC-EC3B3FFFB77E}"/>
                  </a:ext>
                </a:extLst>
              </p:cNvPr>
              <p:cNvSpPr/>
              <p:nvPr/>
            </p:nvSpPr>
            <p:spPr>
              <a:xfrm>
                <a:off x="1784139" y="6092546"/>
                <a:ext cx="1193164" cy="251193"/>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Text Placeholder 122">
                <a:extLst>
                  <a:ext uri="{FF2B5EF4-FFF2-40B4-BE49-F238E27FC236}">
                    <a16:creationId xmlns:a16="http://schemas.microsoft.com/office/drawing/2014/main" id="{09418629-B32C-A3E3-3431-79F4E99476A5}"/>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Activity</a:t>
                </a:r>
              </a:p>
            </p:txBody>
          </p:sp>
          <p:sp>
            <p:nvSpPr>
              <p:cNvPr id="49" name="Oval 48">
                <a:extLst>
                  <a:ext uri="{FF2B5EF4-FFF2-40B4-BE49-F238E27FC236}">
                    <a16:creationId xmlns:a16="http://schemas.microsoft.com/office/drawing/2014/main" id="{D93BB309-6CEA-BF1C-F9C9-0E2227080C2B}"/>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Freeform 128">
                <a:extLst>
                  <a:ext uri="{FF2B5EF4-FFF2-40B4-BE49-F238E27FC236}">
                    <a16:creationId xmlns:a16="http://schemas.microsoft.com/office/drawing/2014/main" id="{7280E6FC-33C9-D0E2-EC3B-4AC80F9F7840}"/>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29" name="Group 28">
              <a:extLst>
                <a:ext uri="{FF2B5EF4-FFF2-40B4-BE49-F238E27FC236}">
                  <a16:creationId xmlns:a16="http://schemas.microsoft.com/office/drawing/2014/main" id="{34BA1372-0FDD-3C67-4385-74AAAFD28BA5}"/>
                </a:ext>
              </a:extLst>
            </p:cNvPr>
            <p:cNvGrpSpPr/>
            <p:nvPr/>
          </p:nvGrpSpPr>
          <p:grpSpPr>
            <a:xfrm>
              <a:off x="2082840" y="3699396"/>
              <a:ext cx="249276" cy="237604"/>
              <a:chOff x="8687174" y="1568164"/>
              <a:chExt cx="1195477" cy="1139501"/>
            </a:xfrm>
            <a:solidFill>
              <a:schemeClr val="bg1"/>
            </a:solidFill>
          </p:grpSpPr>
          <p:grpSp>
            <p:nvGrpSpPr>
              <p:cNvPr id="30" name="Graphic 37">
                <a:extLst>
                  <a:ext uri="{FF2B5EF4-FFF2-40B4-BE49-F238E27FC236}">
                    <a16:creationId xmlns:a16="http://schemas.microsoft.com/office/drawing/2014/main" id="{536ED02D-FB5E-230C-7D5A-F5C4646DE596}"/>
                  </a:ext>
                </a:extLst>
              </p:cNvPr>
              <p:cNvGrpSpPr/>
              <p:nvPr/>
            </p:nvGrpSpPr>
            <p:grpSpPr>
              <a:xfrm>
                <a:off x="9122006" y="1798742"/>
                <a:ext cx="652378" cy="709850"/>
                <a:chOff x="4172018" y="1336363"/>
                <a:chExt cx="742283" cy="807675"/>
              </a:xfrm>
              <a:grpFill/>
            </p:grpSpPr>
            <p:sp>
              <p:nvSpPr>
                <p:cNvPr id="35" name="Freeform 120">
                  <a:extLst>
                    <a:ext uri="{FF2B5EF4-FFF2-40B4-BE49-F238E27FC236}">
                      <a16:creationId xmlns:a16="http://schemas.microsoft.com/office/drawing/2014/main" id="{0B2FBBD5-BE79-AF66-699A-D6158C235307}"/>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36" name="Freeform 121">
                  <a:extLst>
                    <a:ext uri="{FF2B5EF4-FFF2-40B4-BE49-F238E27FC236}">
                      <a16:creationId xmlns:a16="http://schemas.microsoft.com/office/drawing/2014/main" id="{39F32314-9A14-D524-2452-461343365AD0}"/>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37" name="Freeform 122">
                  <a:extLst>
                    <a:ext uri="{FF2B5EF4-FFF2-40B4-BE49-F238E27FC236}">
                      <a16:creationId xmlns:a16="http://schemas.microsoft.com/office/drawing/2014/main" id="{D04847A3-3FE2-1E94-DCEB-78DC0C6565E5}"/>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38" name="Freeform 123">
                  <a:extLst>
                    <a:ext uri="{FF2B5EF4-FFF2-40B4-BE49-F238E27FC236}">
                      <a16:creationId xmlns:a16="http://schemas.microsoft.com/office/drawing/2014/main" id="{FCDF9721-52D3-0B7D-3153-C8B855ACE11B}"/>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32" name="Oval Callout 119">
                <a:extLst>
                  <a:ext uri="{FF2B5EF4-FFF2-40B4-BE49-F238E27FC236}">
                    <a16:creationId xmlns:a16="http://schemas.microsoft.com/office/drawing/2014/main" id="{7FFC29C6-135F-DAE3-5F4B-F2BCD7F29B45}"/>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20937424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B269F-2B7D-7B3A-65D0-4CF5208FF3B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34EFD34-618B-BD71-90CB-15D15253B90D}"/>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07C49051-56AD-140A-FC4B-A34A5F1C94C7}"/>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37EF8813-C7C1-112F-8B28-CF6D584D5580}"/>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30FBC29E-B2C1-0264-5962-29E3DE699B9E}"/>
              </a:ext>
            </a:extLst>
          </p:cNvPr>
          <p:cNvSpPr>
            <a:spLocks noGrp="1"/>
          </p:cNvSpPr>
          <p:nvPr>
            <p:ph type="body" sz="quarter" idx="64"/>
          </p:nvPr>
        </p:nvSpPr>
        <p:spPr/>
        <p:txBody>
          <a:bodyPr/>
          <a:lstStyle/>
          <a:p>
            <a:pPr marL="0" indent="0">
              <a:buNone/>
            </a:pPr>
            <a:r>
              <a:rPr lang="en-GB" sz="1400" b="1" dirty="0">
                <a:solidFill>
                  <a:srgbClr val="D38CBC"/>
                </a:solidFill>
              </a:rPr>
              <a:t>Dealing With Gaps: Working Part-time, Renting Property, Passive Income.</a:t>
            </a:r>
            <a:endParaRPr lang="en-US" sz="1400" b="1" dirty="0">
              <a:solidFill>
                <a:srgbClr val="D38CBC"/>
              </a:solidFill>
            </a:endParaRPr>
          </a:p>
          <a:p>
            <a:pPr marL="0" indent="0">
              <a:buNone/>
            </a:pPr>
            <a:endParaRPr lang="en-US" sz="1400" b="1" dirty="0"/>
          </a:p>
          <a:p>
            <a:pPr marL="0" indent="0">
              <a:buNone/>
            </a:pPr>
            <a:r>
              <a:rPr lang="en-GB" dirty="0"/>
              <a:t>As you approach retirement, it’s common to notice gaps between your expected pension income and the lifestyle you want to maintain. Many women in late career have experienced career breaks, part-time work, or caregiving responsibilities that can reduce pension contributions. </a:t>
            </a:r>
          </a:p>
          <a:p>
            <a:pPr marL="0" indent="0">
              <a:buNone/>
            </a:pPr>
            <a:endParaRPr lang="en-GB" dirty="0"/>
          </a:p>
          <a:p>
            <a:pPr marL="0" indent="0">
              <a:buNone/>
            </a:pPr>
            <a:r>
              <a:rPr lang="en-GB" dirty="0"/>
              <a:t>The good news is that there are several practical ways to strengthen your financial position in the years leading up to retirement. Continuing to work part-time can help extend your savings, boost your state and workplace pension entitlements, and ease the transition out of full-time employment. Even a few additional years of part-time income can make a meaningful difference to long-term financial security.</a:t>
            </a:r>
          </a:p>
          <a:p>
            <a:pPr marL="0" indent="0">
              <a:buNone/>
            </a:pPr>
            <a:endParaRPr lang="en-GB" dirty="0"/>
          </a:p>
          <a:p>
            <a:pPr marL="0" indent="0">
              <a:buNone/>
            </a:pPr>
            <a:r>
              <a:rPr lang="en-GB" dirty="0"/>
              <a:t>If you own property, renting out a room or a second home can provide steady supplemental income. This can be especially helpful as many European cities offer strong demand for affordable accommodation. Alternatively, if you prefer not to manage tenants, some women explore short-term or holiday rentals.  However, it is important to check local regulations and tax obligations. </a:t>
            </a:r>
          </a:p>
          <a:p>
            <a:pPr marL="0" indent="0">
              <a:buNone/>
            </a:pPr>
            <a:endParaRPr lang="en-GB" dirty="0"/>
          </a:p>
          <a:p>
            <a:pPr marL="0" indent="0">
              <a:buNone/>
            </a:pPr>
            <a:r>
              <a:rPr lang="en-GB" dirty="0"/>
              <a:t>Beyond property, passive income streams such as dividend-paying investments, low-risk bond funds, or income-generating ETFs can help fill income gaps while keeping your retirement portfolio diversified.</a:t>
            </a:r>
          </a:p>
          <a:p>
            <a:pPr marL="0" indent="0">
              <a:buNone/>
            </a:pPr>
            <a:endParaRPr lang="en-GB" dirty="0"/>
          </a:p>
          <a:p>
            <a:pPr marL="0" indent="0">
              <a:buNone/>
            </a:pPr>
            <a:r>
              <a:rPr lang="en-GB" dirty="0"/>
              <a:t>For those seeking more flexibility, supplemental income opportunities like consulting, tutoring, freelance project work, or turning a hobby into a small business can also provide meaningful financial support while maintaining your independence and control over your time.</a:t>
            </a:r>
          </a:p>
          <a:p>
            <a:pPr marL="0" indent="0">
              <a:buNone/>
            </a:pPr>
            <a:endParaRPr lang="en-GB" dirty="0"/>
          </a:p>
          <a:p>
            <a:pPr marL="0" indent="0">
              <a:buNone/>
            </a:pPr>
            <a:r>
              <a:rPr lang="en-GB" dirty="0"/>
              <a:t>By combining part-time work, thoughtful use of property, and appropriate passive income strategies, you can create a more stable and resilient retirement income plan—one that helps you feel prepared, confident, and in control of your next chapter.</a:t>
            </a:r>
          </a:p>
          <a:p>
            <a:pPr marL="0" indent="0">
              <a:buNone/>
            </a:pPr>
            <a:endParaRPr lang="en-US" dirty="0"/>
          </a:p>
          <a:p>
            <a:pPr marL="0" indent="0">
              <a:buNone/>
            </a:pPr>
            <a:endParaRPr lang="en-GB" sz="1400" b="1" dirty="0">
              <a:solidFill>
                <a:srgbClr val="D38CBC"/>
              </a:solidFill>
            </a:endParaRPr>
          </a:p>
          <a:p>
            <a:pPr marL="0" indent="0">
              <a:buNone/>
            </a:pPr>
            <a:r>
              <a:rPr lang="en-GB" sz="1400" b="1" dirty="0">
                <a:solidFill>
                  <a:srgbClr val="D38CBC"/>
                </a:solidFill>
              </a:rPr>
              <a:t>Preparing for healthcare and unexpected costs.</a:t>
            </a:r>
            <a:endParaRPr lang="en-US" sz="1400" b="1" dirty="0">
              <a:solidFill>
                <a:srgbClr val="D38CBC"/>
              </a:solidFill>
            </a:endParaRPr>
          </a:p>
          <a:p>
            <a:pPr marL="0" indent="0">
              <a:buNone/>
            </a:pPr>
            <a:endParaRPr lang="en-US" dirty="0"/>
          </a:p>
          <a:p>
            <a:pPr marL="0" indent="0">
              <a:buNone/>
            </a:pPr>
            <a:r>
              <a:rPr lang="en-GB" dirty="0"/>
              <a:t>Preparing for healthcare and unexpected costs is an essential part of late‑career retirement planning. Women often face longer life expectancy and may experience increased medical needs over time, making it important to build a financial buffer for both routine and unforeseen expenses. </a:t>
            </a:r>
          </a:p>
          <a:p>
            <a:pPr marL="0" indent="0">
              <a:buNone/>
            </a:pPr>
            <a:endParaRPr lang="en-GB" dirty="0"/>
          </a:p>
          <a:p>
            <a:pPr marL="0" indent="0">
              <a:buNone/>
            </a:pPr>
            <a:r>
              <a:rPr lang="en-GB" dirty="0"/>
              <a:t>This includes understanding what your national healthcare system covers, exploring supplemental health insurance if appropriate, and setting aside a dedicated emergency fund to manage surprises such as home repairs, mobility aids, or caregiving support. </a:t>
            </a:r>
          </a:p>
          <a:p>
            <a:pPr marL="0" indent="0">
              <a:buNone/>
            </a:pPr>
            <a:endParaRPr lang="en-GB" dirty="0"/>
          </a:p>
          <a:p>
            <a:pPr marL="0" indent="0">
              <a:buNone/>
            </a:pPr>
            <a:r>
              <a:rPr lang="en-GB" dirty="0"/>
              <a:t>By planning ahead and factoring these potential costs into your retirement budget, you can protect your long‑term financial stability and reduce stress during periods of change.</a:t>
            </a:r>
            <a:endParaRPr lang="en-US" dirty="0"/>
          </a:p>
        </p:txBody>
      </p:sp>
      <p:cxnSp>
        <p:nvCxnSpPr>
          <p:cNvPr id="19" name="Straight Connector 18">
            <a:extLst>
              <a:ext uri="{FF2B5EF4-FFF2-40B4-BE49-F238E27FC236}">
                <a16:creationId xmlns:a16="http://schemas.microsoft.com/office/drawing/2014/main" id="{BDD35997-6200-2EA6-6232-F36522B9AD20}"/>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7F9CF6AC-539D-5E64-8B55-ADD1CDDB7A01}"/>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D1FB8CE2-9EF5-EA13-4A55-C24DBA1F8160}"/>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80103866-FEBA-2ECF-5AAD-11E9087B966B}"/>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938FEAEA-30E3-199A-7A1E-0F07AF245CA2}"/>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C0680C66-08AF-6CC7-7FF8-77412F34E834}"/>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81DEAD84-83E7-42C5-4F7F-09A5AFBB5946}"/>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4E468533-7052-599B-8225-1C4B6D84A1B4}"/>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42299E26-72AA-6B95-6D10-FDADA201001D}"/>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2B182379-909C-F664-9465-098652E4B538}"/>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9BD3186D-A558-861D-272D-A725CCA84B25}"/>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29566541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586C4A-D6B9-22DA-A629-B1379CAB7DF0}"/>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48A4DBD1-4B75-A2F4-BDC4-AA0400EC7EA2}"/>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64D26830-F6C2-815C-0FCC-37695EDBB8EF}"/>
              </a:ext>
            </a:extLst>
          </p:cNvPr>
          <p:cNvSpPr>
            <a:spLocks noGrp="1"/>
          </p:cNvSpPr>
          <p:nvPr>
            <p:ph type="body" sz="quarter" idx="61"/>
          </p:nvPr>
        </p:nvSpPr>
        <p:spPr>
          <a:xfrm>
            <a:off x="1704812" y="623738"/>
            <a:ext cx="5626312" cy="722656"/>
          </a:xfrm>
        </p:spPr>
        <p:txBody>
          <a:bodyPr/>
          <a:lstStyle/>
          <a:p>
            <a:r>
              <a:rPr lang="en-GB" dirty="0"/>
              <a:t>Quiz: Spot the Risky Assumption in These Retirement Myths</a:t>
            </a:r>
            <a:endParaRPr lang="en-IE" dirty="0"/>
          </a:p>
        </p:txBody>
      </p:sp>
      <p:sp>
        <p:nvSpPr>
          <p:cNvPr id="5" name="Text Placeholder 4">
            <a:extLst>
              <a:ext uri="{FF2B5EF4-FFF2-40B4-BE49-F238E27FC236}">
                <a16:creationId xmlns:a16="http://schemas.microsoft.com/office/drawing/2014/main" id="{9AC64AC1-B1D7-3A9C-731E-B77D0AD488DF}"/>
              </a:ext>
            </a:extLst>
          </p:cNvPr>
          <p:cNvSpPr>
            <a:spLocks noGrp="1"/>
          </p:cNvSpPr>
          <p:nvPr>
            <p:ph type="body" sz="quarter" idx="64"/>
          </p:nvPr>
        </p:nvSpPr>
        <p:spPr>
          <a:xfrm>
            <a:off x="1567543" y="2839285"/>
            <a:ext cx="5238428" cy="8706863"/>
          </a:xfrm>
        </p:spPr>
        <p:txBody>
          <a:bodyPr/>
          <a:lstStyle/>
          <a:p>
            <a:pPr marL="228600" indent="-228600">
              <a:buAutoNum type="arabicPeriod"/>
            </a:pPr>
            <a:r>
              <a:rPr lang="en-IE" b="1" dirty="0">
                <a:solidFill>
                  <a:srgbClr val="D38CBC"/>
                </a:solidFill>
              </a:rPr>
              <a:t>“I’ll rely on my state pension—it should be enough to live comfortably.”</a:t>
            </a:r>
          </a:p>
          <a:p>
            <a:pPr marL="0" indent="0">
              <a:buNone/>
            </a:pPr>
            <a:endParaRPr lang="en-IE" dirty="0"/>
          </a:p>
          <a:p>
            <a:pPr marL="0" indent="0">
              <a:buNone/>
            </a:pPr>
            <a:r>
              <a:rPr lang="en-IE" dirty="0"/>
              <a:t>A. State pensions across Europe fully replace previous income</a:t>
            </a:r>
            <a:br>
              <a:rPr lang="en-IE" dirty="0"/>
            </a:br>
            <a:r>
              <a:rPr lang="en-IE" dirty="0"/>
              <a:t>B. State pensions may not cover full living costs</a:t>
            </a:r>
            <a:br>
              <a:rPr lang="en-IE" dirty="0"/>
            </a:br>
            <a:r>
              <a:rPr lang="en-IE" dirty="0"/>
              <a:t>C. State pensions increase automatically with your desired lifestyle</a:t>
            </a:r>
          </a:p>
          <a:p>
            <a:pPr marL="0" indent="0">
              <a:buNone/>
            </a:pPr>
            <a:endParaRPr lang="en-IE" dirty="0">
              <a:solidFill>
                <a:srgbClr val="D38CBC"/>
              </a:solidFill>
            </a:endParaRPr>
          </a:p>
          <a:p>
            <a:pPr marL="0" indent="0">
              <a:buNone/>
            </a:pPr>
            <a:r>
              <a:rPr lang="en-IE" b="1" dirty="0">
                <a:solidFill>
                  <a:srgbClr val="D38CBC"/>
                </a:solidFill>
              </a:rPr>
              <a:t>2. “I’m healthy now, so I won’t need to save extra for medical or long‑term care.”</a:t>
            </a:r>
          </a:p>
          <a:p>
            <a:pPr marL="0" indent="0">
              <a:buNone/>
            </a:pPr>
            <a:endParaRPr lang="en-IE" dirty="0"/>
          </a:p>
          <a:p>
            <a:pPr marL="0" indent="0">
              <a:buNone/>
            </a:pPr>
            <a:r>
              <a:rPr lang="en-IE" dirty="0"/>
              <a:t>A. Health will remain stable indefinitely</a:t>
            </a:r>
            <a:br>
              <a:rPr lang="en-IE" dirty="0"/>
            </a:br>
            <a:r>
              <a:rPr lang="en-IE" dirty="0"/>
              <a:t>B. Health insurance always covers everything</a:t>
            </a:r>
            <a:br>
              <a:rPr lang="en-IE" dirty="0"/>
            </a:br>
            <a:r>
              <a:rPr lang="en-IE" dirty="0"/>
              <a:t>C. All future medical treatment will be low‑cost</a:t>
            </a:r>
          </a:p>
          <a:p>
            <a:pPr marL="0" indent="0">
              <a:buNone/>
            </a:pPr>
            <a:r>
              <a:rPr lang="en-IE" dirty="0"/>
              <a:t> </a:t>
            </a:r>
          </a:p>
          <a:p>
            <a:pPr marL="0" indent="0">
              <a:buNone/>
            </a:pPr>
            <a:r>
              <a:rPr lang="en-IE" b="1" dirty="0">
                <a:solidFill>
                  <a:srgbClr val="D38CBC"/>
                </a:solidFill>
              </a:rPr>
              <a:t>3. “I’ll just work a few more years if I need more money.”</a:t>
            </a:r>
          </a:p>
          <a:p>
            <a:pPr marL="0" indent="0">
              <a:buNone/>
            </a:pPr>
            <a:endParaRPr lang="en-IE" dirty="0"/>
          </a:p>
          <a:p>
            <a:pPr marL="0" indent="0">
              <a:buNone/>
            </a:pPr>
            <a:r>
              <a:rPr lang="en-IE" dirty="0"/>
              <a:t>A. Employers guarantee work for older employees</a:t>
            </a:r>
            <a:br>
              <a:rPr lang="en-IE" dirty="0"/>
            </a:br>
            <a:r>
              <a:rPr lang="en-IE" dirty="0"/>
              <a:t>B. You will always be able to work full‑time</a:t>
            </a:r>
            <a:br>
              <a:rPr lang="en-IE" dirty="0"/>
            </a:br>
            <a:r>
              <a:rPr lang="en-IE" dirty="0"/>
              <a:t>C. Career opportunities steadily increase with age</a:t>
            </a:r>
          </a:p>
          <a:p>
            <a:pPr marL="0" indent="0">
              <a:buNone/>
            </a:pPr>
            <a:endParaRPr lang="en-IE" dirty="0"/>
          </a:p>
          <a:p>
            <a:pPr marL="0" indent="0">
              <a:buNone/>
            </a:pPr>
            <a:r>
              <a:rPr lang="en-IE" b="1" dirty="0">
                <a:solidFill>
                  <a:srgbClr val="D38CBC"/>
                </a:solidFill>
              </a:rPr>
              <a:t>4. “My investments will keep growing—it’s always safe to withdraw more later.”</a:t>
            </a:r>
          </a:p>
          <a:p>
            <a:pPr marL="0" indent="0">
              <a:buNone/>
            </a:pPr>
            <a:endParaRPr lang="en-IE" dirty="0"/>
          </a:p>
          <a:p>
            <a:pPr marL="0" indent="0">
              <a:buNone/>
            </a:pPr>
            <a:r>
              <a:rPr lang="en-IE" dirty="0"/>
              <a:t>A. Markets are predictable</a:t>
            </a:r>
            <a:br>
              <a:rPr lang="en-IE" dirty="0"/>
            </a:br>
            <a:r>
              <a:rPr lang="en-IE" dirty="0"/>
              <a:t>B. Investments never lose value in retirement</a:t>
            </a:r>
            <a:br>
              <a:rPr lang="en-IE" dirty="0"/>
            </a:br>
            <a:r>
              <a:rPr lang="en-IE" dirty="0"/>
              <a:t>C. Future investment returns will always match past performance</a:t>
            </a:r>
          </a:p>
          <a:p>
            <a:pPr marL="0" indent="0">
              <a:buNone/>
            </a:pPr>
            <a:r>
              <a:rPr lang="en-IE" dirty="0"/>
              <a:t> </a:t>
            </a:r>
          </a:p>
          <a:p>
            <a:pPr marL="0" indent="0">
              <a:buNone/>
            </a:pPr>
            <a:r>
              <a:rPr lang="en-IE" b="1" dirty="0">
                <a:solidFill>
                  <a:srgbClr val="D38CBC"/>
                </a:solidFill>
              </a:rPr>
              <a:t>5. “I don’t need to check old pension pots—everything will sort itself out.”</a:t>
            </a:r>
          </a:p>
          <a:p>
            <a:pPr marL="0" indent="0">
              <a:buNone/>
            </a:pPr>
            <a:endParaRPr lang="en-IE" dirty="0"/>
          </a:p>
          <a:p>
            <a:pPr marL="0" indent="0">
              <a:buNone/>
            </a:pPr>
            <a:r>
              <a:rPr lang="en-IE" dirty="0"/>
              <a:t>A. Pension providers automatically consolidate accounts</a:t>
            </a:r>
            <a:br>
              <a:rPr lang="en-IE" dirty="0"/>
            </a:br>
            <a:r>
              <a:rPr lang="en-IE" dirty="0"/>
              <a:t>B. Older pensions always charge low fees</a:t>
            </a:r>
            <a:br>
              <a:rPr lang="en-IE" dirty="0"/>
            </a:br>
            <a:r>
              <a:rPr lang="en-IE" dirty="0"/>
              <a:t>C. You already know exactly what your retirement income will be</a:t>
            </a:r>
          </a:p>
          <a:p>
            <a:pPr marL="0" indent="0">
              <a:buNone/>
            </a:pPr>
            <a:r>
              <a:rPr lang="en-IE" dirty="0"/>
              <a:t> </a:t>
            </a:r>
            <a:endParaRPr lang="en-IE" dirty="0">
              <a:solidFill>
                <a:srgbClr val="D38CBC"/>
              </a:solidFill>
            </a:endParaRPr>
          </a:p>
          <a:p>
            <a:pPr marL="0" indent="0">
              <a:buNone/>
            </a:pPr>
            <a:r>
              <a:rPr lang="en-IE" b="1" dirty="0">
                <a:solidFill>
                  <a:srgbClr val="D38CBC"/>
                </a:solidFill>
              </a:rPr>
              <a:t>6. “I’ll downsize my home and easily free up cash when I retire.”</a:t>
            </a:r>
            <a:endParaRPr lang="en-IE" dirty="0">
              <a:solidFill>
                <a:srgbClr val="D38CBC"/>
              </a:solidFill>
            </a:endParaRPr>
          </a:p>
          <a:p>
            <a:pPr marL="0" indent="0">
              <a:buNone/>
            </a:pPr>
            <a:endParaRPr lang="en-IE" dirty="0"/>
          </a:p>
          <a:p>
            <a:pPr marL="0" indent="0">
              <a:buNone/>
            </a:pPr>
            <a:r>
              <a:rPr lang="en-IE" dirty="0"/>
              <a:t>A. Property markets always rise</a:t>
            </a:r>
            <a:br>
              <a:rPr lang="en-IE" dirty="0"/>
            </a:br>
            <a:r>
              <a:rPr lang="en-IE" dirty="0"/>
              <a:t>B. You’ll find a suitable, smaller home at the right price</a:t>
            </a:r>
            <a:br>
              <a:rPr lang="en-IE" dirty="0"/>
            </a:br>
            <a:r>
              <a:rPr lang="en-IE" dirty="0"/>
              <a:t>C. Selling will be quick and stress‑free</a:t>
            </a:r>
          </a:p>
          <a:p>
            <a:pPr marL="0" indent="0">
              <a:buNone/>
            </a:pPr>
            <a:r>
              <a:rPr lang="en-IE" dirty="0"/>
              <a:t> </a:t>
            </a:r>
          </a:p>
          <a:p>
            <a:pPr marL="0" indent="0">
              <a:buNone/>
            </a:pPr>
            <a:r>
              <a:rPr lang="en-IE" b="1" dirty="0">
                <a:solidFill>
                  <a:srgbClr val="D38CBC"/>
                </a:solidFill>
              </a:rPr>
              <a:t>7. “I won’t need a budget—retirement expenses are lower anyway.”</a:t>
            </a:r>
          </a:p>
          <a:p>
            <a:pPr marL="0" indent="0">
              <a:buNone/>
            </a:pPr>
            <a:endParaRPr lang="en-IE" dirty="0"/>
          </a:p>
          <a:p>
            <a:pPr marL="0" indent="0">
              <a:buNone/>
            </a:pPr>
            <a:r>
              <a:rPr lang="en-IE" dirty="0"/>
              <a:t>A. Spending naturally decreases with age</a:t>
            </a:r>
            <a:br>
              <a:rPr lang="en-IE" dirty="0"/>
            </a:br>
            <a:r>
              <a:rPr lang="en-IE" dirty="0"/>
              <a:t>B. Travel, hobbies, and family support cost very little</a:t>
            </a:r>
            <a:br>
              <a:rPr lang="en-IE" dirty="0"/>
            </a:br>
            <a:r>
              <a:rPr lang="en-IE" dirty="0"/>
              <a:t>C. Unexpected costs will never occur</a:t>
            </a:r>
          </a:p>
          <a:p>
            <a:endParaRPr lang="en-IE" dirty="0"/>
          </a:p>
          <a:p>
            <a:endParaRPr lang="en-IE" dirty="0"/>
          </a:p>
          <a:p>
            <a:endParaRPr lang="en-IE" dirty="0"/>
          </a:p>
          <a:p>
            <a:endParaRPr lang="en-IE" dirty="0"/>
          </a:p>
          <a:p>
            <a:endParaRPr lang="en-IE" dirty="0"/>
          </a:p>
          <a:p>
            <a:endParaRPr lang="en-IE" dirty="0"/>
          </a:p>
        </p:txBody>
      </p:sp>
      <p:grpSp>
        <p:nvGrpSpPr>
          <p:cNvPr id="6" name="Graphic 2">
            <a:extLst>
              <a:ext uri="{FF2B5EF4-FFF2-40B4-BE49-F238E27FC236}">
                <a16:creationId xmlns:a16="http://schemas.microsoft.com/office/drawing/2014/main" id="{3003EA87-F27D-BF29-A897-64F7A48993CB}"/>
              </a:ext>
            </a:extLst>
          </p:cNvPr>
          <p:cNvGrpSpPr/>
          <p:nvPr/>
        </p:nvGrpSpPr>
        <p:grpSpPr>
          <a:xfrm>
            <a:off x="973372" y="543749"/>
            <a:ext cx="594171" cy="758066"/>
            <a:chOff x="5321116" y="858896"/>
            <a:chExt cx="888315" cy="1133345"/>
          </a:xfrm>
          <a:solidFill>
            <a:srgbClr val="D38CBC"/>
          </a:solidFill>
        </p:grpSpPr>
        <p:sp>
          <p:nvSpPr>
            <p:cNvPr id="7" name="Freeform 20">
              <a:extLst>
                <a:ext uri="{FF2B5EF4-FFF2-40B4-BE49-F238E27FC236}">
                  <a16:creationId xmlns:a16="http://schemas.microsoft.com/office/drawing/2014/main" id="{0728738D-2831-2D2D-87E6-93E893C2F1EB}"/>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 name="Freeform 21">
              <a:extLst>
                <a:ext uri="{FF2B5EF4-FFF2-40B4-BE49-F238E27FC236}">
                  <a16:creationId xmlns:a16="http://schemas.microsoft.com/office/drawing/2014/main" id="{6684E32C-C7FE-E676-E763-3C1078CC4297}"/>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 name="Freeform 22">
              <a:extLst>
                <a:ext uri="{FF2B5EF4-FFF2-40B4-BE49-F238E27FC236}">
                  <a16:creationId xmlns:a16="http://schemas.microsoft.com/office/drawing/2014/main" id="{47DEE650-8F16-5578-FAA5-C4A6612B8C3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 name="Freeform 51">
              <a:extLst>
                <a:ext uri="{FF2B5EF4-FFF2-40B4-BE49-F238E27FC236}">
                  <a16:creationId xmlns:a16="http://schemas.microsoft.com/office/drawing/2014/main" id="{A80D13A2-A497-7F88-8FB1-1D5F8B200635}"/>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52">
              <a:extLst>
                <a:ext uri="{FF2B5EF4-FFF2-40B4-BE49-F238E27FC236}">
                  <a16:creationId xmlns:a16="http://schemas.microsoft.com/office/drawing/2014/main" id="{A76956B0-0F31-8D4C-C2E1-D971C60C4C9A}"/>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53">
              <a:extLst>
                <a:ext uri="{FF2B5EF4-FFF2-40B4-BE49-F238E27FC236}">
                  <a16:creationId xmlns:a16="http://schemas.microsoft.com/office/drawing/2014/main" id="{58C52D20-A315-258A-AF77-3D0BB59F2EDC}"/>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54">
              <a:extLst>
                <a:ext uri="{FF2B5EF4-FFF2-40B4-BE49-F238E27FC236}">
                  <a16:creationId xmlns:a16="http://schemas.microsoft.com/office/drawing/2014/main" id="{31F5DE1B-6DB9-0F93-9D81-AF6A94AF4704}"/>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55">
              <a:extLst>
                <a:ext uri="{FF2B5EF4-FFF2-40B4-BE49-F238E27FC236}">
                  <a16:creationId xmlns:a16="http://schemas.microsoft.com/office/drawing/2014/main" id="{D9B1428D-EE5C-2170-3BA9-49784D6E3C50}"/>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56">
              <a:extLst>
                <a:ext uri="{FF2B5EF4-FFF2-40B4-BE49-F238E27FC236}">
                  <a16:creationId xmlns:a16="http://schemas.microsoft.com/office/drawing/2014/main" id="{F2C31E65-5333-EA56-731F-1C836609E94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16" name="Rounded Rectangle 67">
            <a:extLst>
              <a:ext uri="{FF2B5EF4-FFF2-40B4-BE49-F238E27FC236}">
                <a16:creationId xmlns:a16="http://schemas.microsoft.com/office/drawing/2014/main" id="{F407FED5-7EA0-0D1D-40F8-D4112AF92061}"/>
              </a:ext>
            </a:extLst>
          </p:cNvPr>
          <p:cNvSpPr/>
          <p:nvPr/>
        </p:nvSpPr>
        <p:spPr>
          <a:xfrm>
            <a:off x="1445154" y="1821601"/>
            <a:ext cx="5541434" cy="722657"/>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dirty="0">
                <a:solidFill>
                  <a:srgbClr val="1E2879"/>
                </a:solidFill>
              </a:rPr>
              <a:t>Read each statement and choose the answer that best identifies the risky assumption hidden in the myth. Answers on the following page.</a:t>
            </a:r>
            <a:r>
              <a:rPr lang="en-GB" dirty="0"/>
              <a:t>.</a:t>
            </a:r>
            <a:endParaRPr lang="en-US" dirty="0"/>
          </a:p>
        </p:txBody>
      </p:sp>
      <p:grpSp>
        <p:nvGrpSpPr>
          <p:cNvPr id="17" name="Group 16">
            <a:extLst>
              <a:ext uri="{FF2B5EF4-FFF2-40B4-BE49-F238E27FC236}">
                <a16:creationId xmlns:a16="http://schemas.microsoft.com/office/drawing/2014/main" id="{9DF194AD-2F93-8DED-6C6B-99F0CF1509E5}"/>
              </a:ext>
            </a:extLst>
          </p:cNvPr>
          <p:cNvGrpSpPr/>
          <p:nvPr/>
        </p:nvGrpSpPr>
        <p:grpSpPr>
          <a:xfrm>
            <a:off x="5616748" y="1526574"/>
            <a:ext cx="1408796" cy="406400"/>
            <a:chOff x="1597263" y="8431923"/>
            <a:chExt cx="1408796" cy="406400"/>
          </a:xfrm>
        </p:grpSpPr>
        <p:sp>
          <p:nvSpPr>
            <p:cNvPr id="18" name="Rectangle 17">
              <a:extLst>
                <a:ext uri="{FF2B5EF4-FFF2-40B4-BE49-F238E27FC236}">
                  <a16:creationId xmlns:a16="http://schemas.microsoft.com/office/drawing/2014/main" id="{D5FB8D64-4BE2-022E-A600-EACF62E1125A}"/>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B771F3-1998-D517-49F2-BAF62EFB755A}"/>
                </a:ext>
              </a:extLst>
            </p:cNvPr>
            <p:cNvSpPr/>
            <p:nvPr/>
          </p:nvSpPr>
          <p:spPr>
            <a:xfrm>
              <a:off x="1791227" y="8491959"/>
              <a:ext cx="1176733"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 Placeholder 122">
              <a:extLst>
                <a:ext uri="{FF2B5EF4-FFF2-40B4-BE49-F238E27FC236}">
                  <a16:creationId xmlns:a16="http://schemas.microsoft.com/office/drawing/2014/main" id="{79FB437A-8C47-E2CF-88B7-E6560E70331D}"/>
                </a:ext>
              </a:extLst>
            </p:cNvPr>
            <p:cNvSpPr txBox="1">
              <a:spLocks/>
            </p:cNvSpPr>
            <p:nvPr/>
          </p:nvSpPr>
          <p:spPr>
            <a:xfrm>
              <a:off x="1988472" y="8495652"/>
              <a:ext cx="101758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Quiz</a:t>
              </a:r>
            </a:p>
          </p:txBody>
        </p:sp>
        <p:sp>
          <p:nvSpPr>
            <p:cNvPr id="21" name="Oval 20">
              <a:extLst>
                <a:ext uri="{FF2B5EF4-FFF2-40B4-BE49-F238E27FC236}">
                  <a16:creationId xmlns:a16="http://schemas.microsoft.com/office/drawing/2014/main" id="{F626ADBB-EB8B-99BB-994E-88206CD8149B}"/>
                </a:ext>
              </a:extLst>
            </p:cNvPr>
            <p:cNvSpPr/>
            <p:nvPr/>
          </p:nvSpPr>
          <p:spPr>
            <a:xfrm>
              <a:off x="1597263" y="8431923"/>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2" name="Graphic 37">
              <a:extLst>
                <a:ext uri="{FF2B5EF4-FFF2-40B4-BE49-F238E27FC236}">
                  <a16:creationId xmlns:a16="http://schemas.microsoft.com/office/drawing/2014/main" id="{A922076C-C274-718B-BC18-78311F114E76}"/>
                </a:ext>
              </a:extLst>
            </p:cNvPr>
            <p:cNvGrpSpPr/>
            <p:nvPr/>
          </p:nvGrpSpPr>
          <p:grpSpPr>
            <a:xfrm>
              <a:off x="1707260" y="8524537"/>
              <a:ext cx="229440" cy="229437"/>
              <a:chOff x="3797784" y="3095426"/>
              <a:chExt cx="1030844" cy="1030831"/>
            </a:xfrm>
            <a:solidFill>
              <a:schemeClr val="bg1"/>
            </a:solidFill>
          </p:grpSpPr>
          <p:sp>
            <p:nvSpPr>
              <p:cNvPr id="23" name="Freeform 60">
                <a:extLst>
                  <a:ext uri="{FF2B5EF4-FFF2-40B4-BE49-F238E27FC236}">
                    <a16:creationId xmlns:a16="http://schemas.microsoft.com/office/drawing/2014/main" id="{545A2602-7A3D-435B-FB58-EF58F0238AD0}"/>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en-US" dirty="0"/>
              </a:p>
            </p:txBody>
          </p:sp>
          <p:sp>
            <p:nvSpPr>
              <p:cNvPr id="24" name="Freeform 74">
                <a:extLst>
                  <a:ext uri="{FF2B5EF4-FFF2-40B4-BE49-F238E27FC236}">
                    <a16:creationId xmlns:a16="http://schemas.microsoft.com/office/drawing/2014/main" id="{34B3AF2C-81D6-9B55-4467-1D783D3921F1}"/>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en-US" dirty="0"/>
              </a:p>
            </p:txBody>
          </p:sp>
          <p:sp>
            <p:nvSpPr>
              <p:cNvPr id="25" name="Freeform 75">
                <a:extLst>
                  <a:ext uri="{FF2B5EF4-FFF2-40B4-BE49-F238E27FC236}">
                    <a16:creationId xmlns:a16="http://schemas.microsoft.com/office/drawing/2014/main" id="{43B6B1F1-C20F-63E2-B7DF-CAF960776C71}"/>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en-US" dirty="0"/>
              </a:p>
            </p:txBody>
          </p:sp>
          <p:sp>
            <p:nvSpPr>
              <p:cNvPr id="26" name="Freeform 77">
                <a:extLst>
                  <a:ext uri="{FF2B5EF4-FFF2-40B4-BE49-F238E27FC236}">
                    <a16:creationId xmlns:a16="http://schemas.microsoft.com/office/drawing/2014/main" id="{4E95A4F5-C5E3-BE99-56C4-852A7431E369}"/>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en-US" dirty="0"/>
              </a:p>
            </p:txBody>
          </p:sp>
          <p:sp>
            <p:nvSpPr>
              <p:cNvPr id="27" name="Freeform 78">
                <a:extLst>
                  <a:ext uri="{FF2B5EF4-FFF2-40B4-BE49-F238E27FC236}">
                    <a16:creationId xmlns:a16="http://schemas.microsoft.com/office/drawing/2014/main" id="{F7681813-1CE1-7B84-A8E1-0E747312748E}"/>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2328935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D1633-695F-4AFE-C1B8-9A84C2C3A88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D9B8BD8-2D30-0FEE-8A0A-70EC3EB13224}"/>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000703D8-114E-E654-3BB7-A3F9F230CE50}"/>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972F1106-A899-C45D-C237-4A81F337044D}"/>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3F5CD51F-DA70-A47E-B5B5-84461A9D95D4}"/>
              </a:ext>
            </a:extLst>
          </p:cNvPr>
          <p:cNvSpPr>
            <a:spLocks noGrp="1"/>
          </p:cNvSpPr>
          <p:nvPr>
            <p:ph type="body" sz="quarter" idx="64"/>
          </p:nvPr>
        </p:nvSpPr>
        <p:spPr>
          <a:xfrm>
            <a:off x="1655845" y="1492965"/>
            <a:ext cx="3060000" cy="8120604"/>
          </a:xfrm>
        </p:spPr>
        <p:txBody>
          <a:bodyPr/>
          <a:lstStyle/>
          <a:p>
            <a:pPr marL="0" indent="0">
              <a:buNone/>
            </a:pPr>
            <a:r>
              <a:rPr lang="en-GB" dirty="0"/>
              <a:t>Answer Key With Explanations</a:t>
            </a:r>
          </a:p>
          <a:p>
            <a:pPr marL="0" indent="0">
              <a:buNone/>
            </a:pPr>
            <a:endParaRPr lang="en-GB" dirty="0"/>
          </a:p>
          <a:p>
            <a:pPr marL="228600" indent="-228600">
              <a:buAutoNum type="arabicPeriod"/>
            </a:pPr>
            <a:r>
              <a:rPr lang="en-GB" b="1" dirty="0"/>
              <a:t>Answer: B — State pensions may not cover full living costs</a:t>
            </a:r>
          </a:p>
          <a:p>
            <a:pPr marL="228600" indent="-228600">
              <a:buAutoNum type="arabicPeriod"/>
            </a:pPr>
            <a:endParaRPr lang="en-GB" dirty="0"/>
          </a:p>
          <a:p>
            <a:pPr marL="0" indent="0">
              <a:buNone/>
            </a:pPr>
            <a:r>
              <a:rPr lang="en-GB" dirty="0"/>
              <a:t>State pensions often replace only part of your previous income. Inflation, housing costs, and healthcare needs can outpace state benefits, creating a shortfall.</a:t>
            </a:r>
          </a:p>
          <a:p>
            <a:pPr marL="0" indent="0">
              <a:buNone/>
            </a:pPr>
            <a:endParaRPr lang="en-GB" dirty="0"/>
          </a:p>
          <a:p>
            <a:pPr marL="0" indent="0">
              <a:buNone/>
            </a:pPr>
            <a:r>
              <a:rPr lang="en-GB" b="1" dirty="0"/>
              <a:t>2. Answer: A — Health will remain stable indefinitely</a:t>
            </a:r>
          </a:p>
          <a:p>
            <a:pPr marL="0" indent="0">
              <a:buNone/>
            </a:pPr>
            <a:endParaRPr lang="en-GB" dirty="0"/>
          </a:p>
          <a:p>
            <a:pPr marL="0" indent="0">
              <a:buNone/>
            </a:pPr>
            <a:r>
              <a:rPr lang="en-GB" dirty="0"/>
              <a:t>Health needs usually increase with age. Even with public healthcare, out-of-pocket costs such as dental care, mobility aids, or home support can strain retirement budgets.</a:t>
            </a:r>
          </a:p>
          <a:p>
            <a:pPr marL="0" indent="0">
              <a:buNone/>
            </a:pPr>
            <a:endParaRPr lang="en-GB" dirty="0"/>
          </a:p>
          <a:p>
            <a:pPr marL="0" indent="0">
              <a:buNone/>
            </a:pPr>
            <a:r>
              <a:rPr lang="en-GB" b="1" dirty="0"/>
              <a:t>3. Answer: B — You will always be able to work full-time</a:t>
            </a:r>
          </a:p>
          <a:p>
            <a:pPr marL="0" indent="0">
              <a:buNone/>
            </a:pPr>
            <a:endParaRPr lang="en-GB" b="1" dirty="0"/>
          </a:p>
          <a:p>
            <a:pPr marL="0" indent="0">
              <a:buNone/>
            </a:pPr>
            <a:r>
              <a:rPr lang="en-GB" dirty="0"/>
              <a:t>Late-career workers may face age discrimination, health limitations, or caregiving duties. Relying on late retirement income can be risky if work availability changes.</a:t>
            </a:r>
          </a:p>
          <a:p>
            <a:pPr marL="0" indent="0">
              <a:buNone/>
            </a:pPr>
            <a:endParaRPr lang="en-GB" dirty="0"/>
          </a:p>
          <a:p>
            <a:pPr marL="0" indent="0">
              <a:buNone/>
            </a:pPr>
            <a:r>
              <a:rPr lang="en-GB" b="1" dirty="0"/>
              <a:t>4. Answer: C — Future returns will always match past performance</a:t>
            </a:r>
          </a:p>
          <a:p>
            <a:pPr marL="0" indent="0">
              <a:buNone/>
            </a:pPr>
            <a:endParaRPr lang="en-GB" b="1" dirty="0"/>
          </a:p>
          <a:p>
            <a:pPr marL="0" indent="0">
              <a:buNone/>
            </a:pPr>
            <a:r>
              <a:rPr lang="en-GB" dirty="0"/>
              <a:t>Markets fluctuate, and downturns can significantly reduce retirement funds—especially if major withdrawals are made during poor market periods.</a:t>
            </a:r>
          </a:p>
          <a:p>
            <a:pPr marL="0" indent="0">
              <a:buNone/>
            </a:pPr>
            <a:endParaRPr lang="en-GB" dirty="0"/>
          </a:p>
          <a:p>
            <a:pPr marL="0" indent="0">
              <a:buNone/>
            </a:pPr>
            <a:r>
              <a:rPr lang="en-GB" b="1" dirty="0"/>
              <a:t>5. Answer: A — Pension providers automatically consolidate accounts</a:t>
            </a:r>
          </a:p>
          <a:p>
            <a:pPr marL="0" indent="0">
              <a:buNone/>
            </a:pPr>
            <a:endParaRPr lang="en-GB" b="1" dirty="0"/>
          </a:p>
          <a:p>
            <a:pPr marL="0" indent="0">
              <a:buNone/>
            </a:pPr>
            <a:r>
              <a:rPr lang="en-GB" dirty="0"/>
              <a:t>Old pension pots can become “lost” or eroded by high fees. Reviewing and tracking them is essential to avoid missing out on income.</a:t>
            </a:r>
          </a:p>
          <a:p>
            <a:pPr marL="0" indent="0">
              <a:buNone/>
            </a:pPr>
            <a:endParaRPr lang="en-GB" dirty="0"/>
          </a:p>
          <a:p>
            <a:pPr marL="0" indent="0">
              <a:buNone/>
            </a:pPr>
            <a:r>
              <a:rPr lang="en-GB" b="1" dirty="0"/>
              <a:t>6. Answer: B — You’ll find a suitable smaller home at the right price</a:t>
            </a:r>
          </a:p>
          <a:p>
            <a:pPr marL="0" indent="0">
              <a:buNone/>
            </a:pPr>
            <a:endParaRPr lang="en-GB" b="1" dirty="0"/>
          </a:p>
          <a:p>
            <a:pPr marL="0" indent="0">
              <a:buNone/>
            </a:pPr>
            <a:r>
              <a:rPr lang="en-GB" dirty="0"/>
              <a:t>Housing markets vary greatly by region. Downsizing costs—agents’ fees, taxes, renovations—can reduce available equity and delay plans.</a:t>
            </a:r>
          </a:p>
          <a:p>
            <a:pPr marL="0" indent="0">
              <a:buNone/>
            </a:pPr>
            <a:endParaRPr lang="en-GB" dirty="0"/>
          </a:p>
          <a:p>
            <a:pPr marL="0" indent="0">
              <a:buNone/>
            </a:pPr>
            <a:r>
              <a:rPr lang="en-GB" b="1" dirty="0"/>
              <a:t>7. Answer: A — Spending naturally decreases with age</a:t>
            </a:r>
          </a:p>
          <a:p>
            <a:pPr marL="0" indent="0">
              <a:buNone/>
            </a:pPr>
            <a:endParaRPr lang="en-GB" b="1" dirty="0"/>
          </a:p>
          <a:p>
            <a:pPr marL="0" indent="0">
              <a:buNone/>
            </a:pPr>
            <a:r>
              <a:rPr lang="en-GB" dirty="0"/>
              <a:t>Many retirees spend more in early retirement (travel, family support) and face rising costs later (healthcare, home maintenance). Budgeting is essential at every stage.</a:t>
            </a:r>
          </a:p>
          <a:p>
            <a:pPr marL="0" indent="0">
              <a:buNone/>
            </a:pPr>
            <a:endParaRPr lang="en-US" dirty="0"/>
          </a:p>
          <a:p>
            <a:endParaRPr lang="en-US" dirty="0"/>
          </a:p>
          <a:p>
            <a:endParaRPr lang="en-US" dirty="0"/>
          </a:p>
        </p:txBody>
      </p:sp>
      <p:grpSp>
        <p:nvGrpSpPr>
          <p:cNvPr id="87" name="Graphic 2">
            <a:extLst>
              <a:ext uri="{FF2B5EF4-FFF2-40B4-BE49-F238E27FC236}">
                <a16:creationId xmlns:a16="http://schemas.microsoft.com/office/drawing/2014/main" id="{30D8135C-B901-0F31-CDE4-D0960C05B7E0}"/>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3B8BC747-D101-1AB6-9F53-0DE6D664304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E5974B40-2A7F-7E2C-92F3-700C15D1AAB2}"/>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72A5CBEA-523B-9A30-9E9C-82F13A62D69E}"/>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99F89760-CB2A-77E3-6873-4E48CC570AE2}"/>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3236F160-9BF7-B411-F15D-923C6EBA057B}"/>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87DB8A51-A21D-068C-4A08-2156242C7E0F}"/>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18F400BE-C698-F010-5A32-13713F8FA92B}"/>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25" name="Rounded Rectangle 24">
            <a:extLst>
              <a:ext uri="{FF2B5EF4-FFF2-40B4-BE49-F238E27FC236}">
                <a16:creationId xmlns:a16="http://schemas.microsoft.com/office/drawing/2014/main" id="{D39AC33E-DC57-4D38-D92F-77A7015A733A}"/>
              </a:ext>
            </a:extLst>
          </p:cNvPr>
          <p:cNvSpPr/>
          <p:nvPr/>
        </p:nvSpPr>
        <p:spPr>
          <a:xfrm>
            <a:off x="4885955" y="2082914"/>
            <a:ext cx="1981199" cy="5241183"/>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Text Placeholder 7">
            <a:extLst>
              <a:ext uri="{FF2B5EF4-FFF2-40B4-BE49-F238E27FC236}">
                <a16:creationId xmlns:a16="http://schemas.microsoft.com/office/drawing/2014/main" id="{58C10D66-5A21-C1D5-A9C7-CE75EEFA2F55}"/>
              </a:ext>
            </a:extLst>
          </p:cNvPr>
          <p:cNvSpPr txBox="1">
            <a:spLocks/>
          </p:cNvSpPr>
          <p:nvPr/>
        </p:nvSpPr>
        <p:spPr>
          <a:xfrm>
            <a:off x="5042449" y="2323582"/>
            <a:ext cx="1642085"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Germany</a:t>
            </a:r>
          </a:p>
          <a:p>
            <a:pPr marL="0" indent="0">
              <a:buNone/>
            </a:pPr>
            <a:endParaRPr lang="en-US" dirty="0"/>
          </a:p>
          <a:p>
            <a:pPr marL="0" indent="0">
              <a:buNone/>
            </a:pPr>
            <a:r>
              <a:rPr lang="en-IE" dirty="0" err="1">
                <a:hlinkClick r:id="rId2"/>
              </a:rPr>
              <a:t>Startseite</a:t>
            </a:r>
            <a:r>
              <a:rPr lang="en-IE" dirty="0">
                <a:hlinkClick r:id="rId2"/>
              </a:rPr>
              <a:t> | Deutsche </a:t>
            </a:r>
            <a:r>
              <a:rPr lang="en-IE" dirty="0" err="1">
                <a:hlinkClick r:id="rId2"/>
              </a:rPr>
              <a:t>Rentenversicherung</a:t>
            </a:r>
            <a:endParaRPr lang="en-US" dirty="0"/>
          </a:p>
          <a:p>
            <a:pPr marL="0" indent="0">
              <a:buNone/>
            </a:pPr>
            <a:endParaRPr lang="en-US" dirty="0"/>
          </a:p>
          <a:p>
            <a:pPr marL="0" indent="0">
              <a:buNone/>
            </a:pPr>
            <a:endParaRPr lang="en-US" dirty="0"/>
          </a:p>
          <a:p>
            <a:pPr marL="0" indent="0">
              <a:buNone/>
            </a:pPr>
            <a:r>
              <a:rPr lang="en-US" dirty="0"/>
              <a:t>Ireland</a:t>
            </a:r>
          </a:p>
          <a:p>
            <a:pPr marL="0" indent="0">
              <a:buNone/>
            </a:pPr>
            <a:endParaRPr lang="en-US" dirty="0"/>
          </a:p>
          <a:p>
            <a:pPr marL="0" indent="0">
              <a:buNone/>
            </a:pPr>
            <a:r>
              <a:rPr lang="en-IE" dirty="0">
                <a:hlinkClick r:id="rId3"/>
              </a:rPr>
              <a:t>Home - National Pension Helpline</a:t>
            </a:r>
            <a:endParaRPr lang="en-IE" dirty="0"/>
          </a:p>
          <a:p>
            <a:pPr marL="0" indent="0">
              <a:buNone/>
            </a:pPr>
            <a:endParaRPr lang="en-IE" dirty="0"/>
          </a:p>
          <a:p>
            <a:pPr marL="0" indent="0">
              <a:buNone/>
            </a:pPr>
            <a:endParaRPr lang="en-IE" dirty="0"/>
          </a:p>
          <a:p>
            <a:pPr marL="0" indent="0">
              <a:buNone/>
            </a:pPr>
            <a:r>
              <a:rPr lang="en-IE" dirty="0"/>
              <a:t>Cyprus</a:t>
            </a:r>
          </a:p>
          <a:p>
            <a:pPr marL="0" indent="0">
              <a:buNone/>
            </a:pPr>
            <a:endParaRPr lang="en-IE" dirty="0"/>
          </a:p>
          <a:p>
            <a:pPr marL="0" indent="0">
              <a:buNone/>
            </a:pPr>
            <a:r>
              <a:rPr lang="en-IE" dirty="0">
                <a:hlinkClick r:id="rId4"/>
              </a:rPr>
              <a:t>Pension Rights | EURAXESS</a:t>
            </a:r>
            <a:endParaRPr lang="en-IE" dirty="0"/>
          </a:p>
          <a:p>
            <a:pPr marL="0" indent="0">
              <a:buNone/>
            </a:pPr>
            <a:endParaRPr lang="en-IE" dirty="0"/>
          </a:p>
          <a:p>
            <a:pPr marL="0" indent="0">
              <a:buNone/>
            </a:pPr>
            <a:r>
              <a:rPr lang="en-IE" dirty="0"/>
              <a:t>Netherlands</a:t>
            </a:r>
          </a:p>
          <a:p>
            <a:pPr marL="0" indent="0">
              <a:buNone/>
            </a:pPr>
            <a:endParaRPr lang="en-US" dirty="0"/>
          </a:p>
          <a:p>
            <a:pPr marL="0" indent="0">
              <a:buNone/>
            </a:pPr>
            <a:r>
              <a:rPr lang="en-IE" dirty="0">
                <a:hlinkClick r:id="rId5"/>
              </a:rPr>
              <a:t>Pension advice - Buro Zwiers</a:t>
            </a:r>
            <a:endParaRPr lang="en-IE" dirty="0"/>
          </a:p>
          <a:p>
            <a:pPr marL="0" indent="0">
              <a:buNone/>
            </a:pPr>
            <a:endParaRPr lang="en-IE" dirty="0"/>
          </a:p>
          <a:p>
            <a:pPr marL="0" indent="0">
              <a:buNone/>
            </a:pPr>
            <a:r>
              <a:rPr lang="en-IE" dirty="0"/>
              <a:t>These are examples of some local pension advice centres and resources,  there are many others and you should research to find the one that best suits your needs</a:t>
            </a:r>
            <a:endParaRPr lang="en-US" dirty="0"/>
          </a:p>
          <a:p>
            <a:pPr marL="0" indent="0">
              <a:buNone/>
            </a:pPr>
            <a:endParaRPr lang="en-US" dirty="0"/>
          </a:p>
        </p:txBody>
      </p:sp>
      <p:cxnSp>
        <p:nvCxnSpPr>
          <p:cNvPr id="19" name="Straight Connector 18">
            <a:extLst>
              <a:ext uri="{FF2B5EF4-FFF2-40B4-BE49-F238E27FC236}">
                <a16:creationId xmlns:a16="http://schemas.microsoft.com/office/drawing/2014/main" id="{EF75D797-E40F-0ACB-88C5-312C2850B946}"/>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F8DE2785-EA21-2664-6E5E-5C8352881E90}"/>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F295BDFF-6FE4-1354-8580-FB6967D4EB00}"/>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59A15FB9-4F12-3993-D883-F58744F8C710}"/>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135F2A6C-0831-1C68-DA89-EB5B8C3E7CFE}"/>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23">
              <a:extLst>
                <a:ext uri="{FF2B5EF4-FFF2-40B4-BE49-F238E27FC236}">
                  <a16:creationId xmlns:a16="http://schemas.microsoft.com/office/drawing/2014/main" id="{A03081B4-CD05-848C-5A0B-21028887F510}"/>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FCC29132-D022-9160-1EFF-F4B82EA5DDA8}"/>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70431EC5-41B3-7B0F-CD85-5CCBCF405C83}"/>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0D5F9782-6B71-BC0B-F667-A31B141D2FA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BE1BCA99-91C4-838D-7860-E7EFD4EFED32}"/>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FE238E64-0A8C-8214-AE46-01A6768AB0FA}"/>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 name="Group 2">
            <a:extLst>
              <a:ext uri="{FF2B5EF4-FFF2-40B4-BE49-F238E27FC236}">
                <a16:creationId xmlns:a16="http://schemas.microsoft.com/office/drawing/2014/main" id="{96F70BE9-ECFF-CB2C-5EDF-287AD9E32751}"/>
              </a:ext>
            </a:extLst>
          </p:cNvPr>
          <p:cNvGrpSpPr/>
          <p:nvPr/>
        </p:nvGrpSpPr>
        <p:grpSpPr>
          <a:xfrm>
            <a:off x="4828292" y="1642564"/>
            <a:ext cx="1692600" cy="473918"/>
            <a:chOff x="1947105" y="3667249"/>
            <a:chExt cx="1692600" cy="473918"/>
          </a:xfrm>
        </p:grpSpPr>
        <p:grpSp>
          <p:nvGrpSpPr>
            <p:cNvPr id="4" name="Group 3">
              <a:extLst>
                <a:ext uri="{FF2B5EF4-FFF2-40B4-BE49-F238E27FC236}">
                  <a16:creationId xmlns:a16="http://schemas.microsoft.com/office/drawing/2014/main" id="{9B008D22-085B-F930-D041-03DBCDAFEBA2}"/>
                </a:ext>
              </a:extLst>
            </p:cNvPr>
            <p:cNvGrpSpPr/>
            <p:nvPr/>
          </p:nvGrpSpPr>
          <p:grpSpPr>
            <a:xfrm>
              <a:off x="1947105" y="3667249"/>
              <a:ext cx="1692600" cy="473918"/>
              <a:chOff x="1539524" y="6087928"/>
              <a:chExt cx="1692600" cy="473918"/>
            </a:xfrm>
          </p:grpSpPr>
          <p:sp>
            <p:nvSpPr>
              <p:cNvPr id="15" name="Rectangle 14">
                <a:extLst>
                  <a:ext uri="{FF2B5EF4-FFF2-40B4-BE49-F238E27FC236}">
                    <a16:creationId xmlns:a16="http://schemas.microsoft.com/office/drawing/2014/main" id="{09D55D9F-8D2D-034C-D6FB-82B2272361AD}"/>
                  </a:ext>
                </a:extLst>
              </p:cNvPr>
              <p:cNvSpPr/>
              <p:nvPr/>
            </p:nvSpPr>
            <p:spPr>
              <a:xfrm>
                <a:off x="1941157" y="6087928"/>
                <a:ext cx="1211223" cy="181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5C11369-DAD2-31DA-2DD6-1E36F4E40E88}"/>
                  </a:ext>
                </a:extLst>
              </p:cNvPr>
              <p:cNvSpPr/>
              <p:nvPr/>
            </p:nvSpPr>
            <p:spPr>
              <a:xfrm>
                <a:off x="1784139" y="6092546"/>
                <a:ext cx="1447985" cy="469300"/>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 Placeholder 122">
                <a:extLst>
                  <a:ext uri="{FF2B5EF4-FFF2-40B4-BE49-F238E27FC236}">
                    <a16:creationId xmlns:a16="http://schemas.microsoft.com/office/drawing/2014/main" id="{529646FE-7C9B-B1BF-CC63-275B448AD407}"/>
                  </a:ext>
                </a:extLst>
              </p:cNvPr>
              <p:cNvSpPr txBox="1">
                <a:spLocks/>
              </p:cNvSpPr>
              <p:nvPr/>
            </p:nvSpPr>
            <p:spPr>
              <a:xfrm>
                <a:off x="1981385" y="6096239"/>
                <a:ext cx="118667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Local Pension Advice</a:t>
                </a:r>
              </a:p>
            </p:txBody>
          </p:sp>
          <p:sp>
            <p:nvSpPr>
              <p:cNvPr id="18" name="Oval 17">
                <a:extLst>
                  <a:ext uri="{FF2B5EF4-FFF2-40B4-BE49-F238E27FC236}">
                    <a16:creationId xmlns:a16="http://schemas.microsoft.com/office/drawing/2014/main" id="{E98C9AFC-50B7-EA42-EA77-41BAA4009A96}"/>
                  </a:ext>
                </a:extLst>
              </p:cNvPr>
              <p:cNvSpPr/>
              <p:nvPr/>
            </p:nvSpPr>
            <p:spPr>
              <a:xfrm>
                <a:off x="1539524" y="6088325"/>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128">
                <a:extLst>
                  <a:ext uri="{FF2B5EF4-FFF2-40B4-BE49-F238E27FC236}">
                    <a16:creationId xmlns:a16="http://schemas.microsoft.com/office/drawing/2014/main" id="{BC2A2287-F9AD-332F-E2ED-0BA6467E434C}"/>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6" name="Group 5">
              <a:extLst>
                <a:ext uri="{FF2B5EF4-FFF2-40B4-BE49-F238E27FC236}">
                  <a16:creationId xmlns:a16="http://schemas.microsoft.com/office/drawing/2014/main" id="{ED731B9D-D213-230C-50BB-4648C848A970}"/>
                </a:ext>
              </a:extLst>
            </p:cNvPr>
            <p:cNvGrpSpPr/>
            <p:nvPr/>
          </p:nvGrpSpPr>
          <p:grpSpPr>
            <a:xfrm>
              <a:off x="2037917" y="3753317"/>
              <a:ext cx="263480" cy="220767"/>
              <a:chOff x="8471709" y="1826758"/>
              <a:chExt cx="1263593" cy="1058755"/>
            </a:xfrm>
            <a:solidFill>
              <a:schemeClr val="bg1"/>
            </a:solidFill>
          </p:grpSpPr>
          <p:grpSp>
            <p:nvGrpSpPr>
              <p:cNvPr id="9" name="Graphic 37">
                <a:extLst>
                  <a:ext uri="{FF2B5EF4-FFF2-40B4-BE49-F238E27FC236}">
                    <a16:creationId xmlns:a16="http://schemas.microsoft.com/office/drawing/2014/main" id="{56BCF31A-E283-B1E0-1A5D-AC02BDF12016}"/>
                  </a:ext>
                </a:extLst>
              </p:cNvPr>
              <p:cNvGrpSpPr/>
              <p:nvPr/>
            </p:nvGrpSpPr>
            <p:grpSpPr>
              <a:xfrm>
                <a:off x="8924636" y="1845712"/>
                <a:ext cx="810666" cy="860003"/>
                <a:chOff x="3947453" y="1389805"/>
                <a:chExt cx="922386" cy="978520"/>
              </a:xfrm>
              <a:grpFill/>
            </p:grpSpPr>
            <p:sp>
              <p:nvSpPr>
                <p:cNvPr id="11" name="Freeform 120">
                  <a:extLst>
                    <a:ext uri="{FF2B5EF4-FFF2-40B4-BE49-F238E27FC236}">
                      <a16:creationId xmlns:a16="http://schemas.microsoft.com/office/drawing/2014/main" id="{3EA90479-1606-7E21-B259-AADC5158C1D1}"/>
                    </a:ext>
                  </a:extLst>
                </p:cNvPr>
                <p:cNvSpPr/>
                <p:nvPr/>
              </p:nvSpPr>
              <p:spPr>
                <a:xfrm>
                  <a:off x="3947453" y="1827428"/>
                  <a:ext cx="326273" cy="540897"/>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12" name="Freeform 121">
                  <a:extLst>
                    <a:ext uri="{FF2B5EF4-FFF2-40B4-BE49-F238E27FC236}">
                      <a16:creationId xmlns:a16="http://schemas.microsoft.com/office/drawing/2014/main" id="{1541F6C8-FF92-854F-8677-C0457A3F8FF5}"/>
                    </a:ext>
                  </a:extLst>
                </p:cNvPr>
                <p:cNvSpPr/>
                <p:nvPr/>
              </p:nvSpPr>
              <p:spPr>
                <a:xfrm>
                  <a:off x="3974851" y="1487491"/>
                  <a:ext cx="210935" cy="214978"/>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13" name="Freeform 122">
                  <a:extLst>
                    <a:ext uri="{FF2B5EF4-FFF2-40B4-BE49-F238E27FC236}">
                      <a16:creationId xmlns:a16="http://schemas.microsoft.com/office/drawing/2014/main" id="{E04C284D-494C-1CEB-2094-AA56F666CE1A}"/>
                    </a:ext>
                  </a:extLst>
                </p:cNvPr>
                <p:cNvSpPr/>
                <p:nvPr/>
              </p:nvSpPr>
              <p:spPr>
                <a:xfrm>
                  <a:off x="4765136" y="1730053"/>
                  <a:ext cx="104703" cy="404659"/>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14" name="Freeform 123">
                  <a:extLst>
                    <a:ext uri="{FF2B5EF4-FFF2-40B4-BE49-F238E27FC236}">
                      <a16:creationId xmlns:a16="http://schemas.microsoft.com/office/drawing/2014/main" id="{68FA8BAC-08F8-9F5E-B5A1-8E99C15F8E4A}"/>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10" name="Oval Callout 119">
                <a:extLst>
                  <a:ext uri="{FF2B5EF4-FFF2-40B4-BE49-F238E27FC236}">
                    <a16:creationId xmlns:a16="http://schemas.microsoft.com/office/drawing/2014/main" id="{F6A2F9ED-741B-32E4-3D5D-F65D3B938D44}"/>
                  </a:ext>
                </a:extLst>
              </p:cNvPr>
              <p:cNvSpPr/>
              <p:nvPr/>
            </p:nvSpPr>
            <p:spPr>
              <a:xfrm rot="1336282">
                <a:off x="8471709" y="1826758"/>
                <a:ext cx="1116811" cy="1058755"/>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31869961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76948-E757-D9B1-896C-282AD46CE54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20D292B-C8F9-B756-9AA0-8D82FA204B6D}"/>
              </a:ext>
            </a:extLst>
          </p:cNvPr>
          <p:cNvSpPr>
            <a:spLocks noGrp="1"/>
          </p:cNvSpPr>
          <p:nvPr>
            <p:ph type="body" sz="quarter" idx="60"/>
          </p:nvPr>
        </p:nvSpPr>
        <p:spPr/>
        <p:txBody>
          <a:bodyPr/>
          <a:lstStyle/>
          <a:p>
            <a:r>
              <a:rPr lang="en-US" dirty="0"/>
              <a:t>05</a:t>
            </a:r>
          </a:p>
        </p:txBody>
      </p:sp>
      <p:sp>
        <p:nvSpPr>
          <p:cNvPr id="6" name="Rectangle 5">
            <a:extLst>
              <a:ext uri="{FF2B5EF4-FFF2-40B4-BE49-F238E27FC236}">
                <a16:creationId xmlns:a16="http://schemas.microsoft.com/office/drawing/2014/main" id="{789313C1-94E7-834F-B112-1B06FA1E30E8}"/>
              </a:ext>
            </a:extLst>
          </p:cNvPr>
          <p:cNvSpPr/>
          <p:nvPr/>
        </p:nvSpPr>
        <p:spPr>
          <a:xfrm>
            <a:off x="2777891" y="4910405"/>
            <a:ext cx="3328995"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7" name="TextBox 6">
            <a:extLst>
              <a:ext uri="{FF2B5EF4-FFF2-40B4-BE49-F238E27FC236}">
                <a16:creationId xmlns:a16="http://schemas.microsoft.com/office/drawing/2014/main" id="{0FB6D5FC-4982-A261-AC3D-B63FD590B6AB}"/>
              </a:ext>
            </a:extLst>
          </p:cNvPr>
          <p:cNvSpPr txBox="1"/>
          <p:nvPr/>
        </p:nvSpPr>
        <p:spPr>
          <a:xfrm>
            <a:off x="2909998" y="4916982"/>
            <a:ext cx="3145476"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CONCLUSION</a:t>
            </a:r>
          </a:p>
        </p:txBody>
      </p:sp>
    </p:spTree>
    <p:extLst>
      <p:ext uri="{BB962C8B-B14F-4D97-AF65-F5344CB8AC3E}">
        <p14:creationId xmlns:p14="http://schemas.microsoft.com/office/powerpoint/2010/main" val="19243776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A569B-02FE-F38A-71D3-D7D29F6B81E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FD52E31-E51F-18DB-0647-AF77822EF93B}"/>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C5852FCF-8ED8-115C-CFCA-6C1198A7E093}"/>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437C9895-7D04-42A1-8E75-94172088737B}"/>
              </a:ext>
            </a:extLst>
          </p:cNvPr>
          <p:cNvSpPr>
            <a:spLocks noGrp="1"/>
          </p:cNvSpPr>
          <p:nvPr>
            <p:ph type="body" sz="quarter" idx="61"/>
          </p:nvPr>
        </p:nvSpPr>
        <p:spPr/>
        <p:txBody>
          <a:bodyPr/>
          <a:lstStyle/>
          <a:p>
            <a:r>
              <a:rPr lang="en-US" dirty="0"/>
              <a:t>Conclusion</a:t>
            </a:r>
          </a:p>
        </p:txBody>
      </p:sp>
      <p:sp>
        <p:nvSpPr>
          <p:cNvPr id="8" name="Text Placeholder 7">
            <a:extLst>
              <a:ext uri="{FF2B5EF4-FFF2-40B4-BE49-F238E27FC236}">
                <a16:creationId xmlns:a16="http://schemas.microsoft.com/office/drawing/2014/main" id="{B00DE79E-B3B6-006A-23C0-64ECD780EDB3}"/>
              </a:ext>
            </a:extLst>
          </p:cNvPr>
          <p:cNvSpPr>
            <a:spLocks noGrp="1"/>
          </p:cNvSpPr>
          <p:nvPr>
            <p:ph type="body" sz="quarter" idx="64"/>
          </p:nvPr>
        </p:nvSpPr>
        <p:spPr/>
        <p:txBody>
          <a:bodyPr/>
          <a:lstStyle/>
          <a:p>
            <a:pPr marL="0" indent="0">
              <a:buNone/>
            </a:pPr>
            <a:endParaRPr lang="en-US" sz="1400" b="1" dirty="0"/>
          </a:p>
          <a:p>
            <a:pPr marL="0" indent="0">
              <a:buNone/>
            </a:pPr>
            <a:endParaRPr lang="en-US" sz="1400" b="1" dirty="0"/>
          </a:p>
          <a:p>
            <a:pPr marL="0" indent="0">
              <a:buNone/>
            </a:pPr>
            <a:endParaRPr lang="en-GB" dirty="0"/>
          </a:p>
          <a:p>
            <a:pPr marL="0" indent="0">
              <a:buNone/>
            </a:pPr>
            <a:r>
              <a:rPr lang="en-GB" dirty="0"/>
              <a:t>Retirement planning is not a single decision but a lifelong process that evolves as women move through early, mid, and late career. Throughout this module, you have explored how your personal circumstances, work patterns, family responsibilities, health, and financial resources shape your long‑term security. </a:t>
            </a:r>
          </a:p>
          <a:p>
            <a:pPr marL="0" indent="0">
              <a:buNone/>
            </a:pPr>
            <a:endParaRPr lang="en-GB" dirty="0"/>
          </a:p>
          <a:p>
            <a:pPr marL="0" indent="0">
              <a:buNone/>
            </a:pPr>
            <a:r>
              <a:rPr lang="en-GB" dirty="0"/>
              <a:t>You have learned how to set realistic goals, review and strengthen your pension contributions, and adapt your strategies as your life changes. Most importantly, you now understand that retirement planning is about more than accruing savings; it is about building confidence, independence, and the freedom to design the future you want.</a:t>
            </a:r>
          </a:p>
          <a:p>
            <a:pPr marL="0" indent="0">
              <a:buNone/>
            </a:pPr>
            <a:endParaRPr lang="en-GB" dirty="0"/>
          </a:p>
          <a:p>
            <a:pPr marL="0" indent="0">
              <a:buNone/>
            </a:pPr>
            <a:r>
              <a:rPr lang="en-GB" dirty="0"/>
              <a:t>Across Europe, women face unique challenges such as career interruptions, part‑time work, caregiving duties, and longer life expectancy. Yet, as this module has shown, you also have powerful tools at your disposal. Whether it’s consolidating pension pots, catching up through smarter contributions, planning for withdrawals, exploring supplemental income, or preparing for unexpected costs, every step you take strengthens your financial resilience. </a:t>
            </a:r>
          </a:p>
          <a:p>
            <a:pPr marL="0" indent="0">
              <a:buNone/>
            </a:pPr>
            <a:endParaRPr lang="en-GB" dirty="0"/>
          </a:p>
          <a:p>
            <a:pPr marL="0" indent="0">
              <a:buNone/>
            </a:pPr>
            <a:r>
              <a:rPr lang="en-GB" dirty="0"/>
              <a:t>By engaging with these resources, reflecting on your goals, and taking informed action, you are investing in a retirement that supports your wellbeing, choices, and dignity.</a:t>
            </a:r>
          </a:p>
          <a:p>
            <a:pPr marL="0" indent="0">
              <a:buNone/>
            </a:pPr>
            <a:endParaRPr lang="en-GB" dirty="0"/>
          </a:p>
          <a:p>
            <a:pPr marL="0" indent="0">
              <a:buNone/>
            </a:pPr>
            <a:r>
              <a:rPr lang="en-GB" dirty="0"/>
              <a:t>As you complete this module, remember that planning for retirement is an ongoing commitment—but one that brings clarity and empowerment with each step. Continue to use the tools, checklists, and activities provided, seek advice when needed, and revisit your plan regularly. Your future self will thank you for the decisions you make today.</a:t>
            </a:r>
          </a:p>
          <a:p>
            <a:pPr marL="0" indent="0">
              <a:buNone/>
            </a:pPr>
            <a:endParaRPr lang="en-IE" dirty="0"/>
          </a:p>
          <a:p>
            <a:endParaRPr lang="en-US" dirty="0"/>
          </a:p>
          <a:p>
            <a:endParaRPr lang="en-US" dirty="0"/>
          </a:p>
        </p:txBody>
      </p:sp>
      <p:cxnSp>
        <p:nvCxnSpPr>
          <p:cNvPr id="9" name="Straight Connector 8">
            <a:extLst>
              <a:ext uri="{FF2B5EF4-FFF2-40B4-BE49-F238E27FC236}">
                <a16:creationId xmlns:a16="http://schemas.microsoft.com/office/drawing/2014/main" id="{6C9EA38A-478C-81B2-C709-B7DA0454FD8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25352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76FA8A-E785-6AC7-0CD5-34F9B877D279}"/>
              </a:ext>
            </a:extLst>
          </p:cNvPr>
          <p:cNvSpPr>
            <a:spLocks noGrp="1"/>
          </p:cNvSpPr>
          <p:nvPr>
            <p:ph type="body" sz="quarter" idx="4294967295"/>
          </p:nvPr>
        </p:nvSpPr>
        <p:spPr>
          <a:xfrm>
            <a:off x="728419" y="7540867"/>
            <a:ext cx="3282950" cy="781050"/>
          </a:xfrm>
          <a:prstGeom prst="rect">
            <a:avLst/>
          </a:prstGeom>
        </p:spPr>
        <p:txBody>
          <a:bodyPr/>
          <a:lstStyle/>
          <a:p>
            <a:pPr marL="0" indent="0" algn="l">
              <a:buNone/>
            </a:pPr>
            <a:r>
              <a:rPr lang="en-US" sz="2000" b="1" dirty="0">
                <a:solidFill>
                  <a:schemeClr val="bg1"/>
                </a:solidFill>
              </a:rPr>
              <a:t>Follow Our Journey</a:t>
            </a:r>
          </a:p>
        </p:txBody>
      </p:sp>
      <p:sp>
        <p:nvSpPr>
          <p:cNvPr id="52" name="Text Placeholder 2">
            <a:extLst>
              <a:ext uri="{FF2B5EF4-FFF2-40B4-BE49-F238E27FC236}">
                <a16:creationId xmlns:a16="http://schemas.microsoft.com/office/drawing/2014/main" id="{A60BDF63-C96A-CA89-7127-3882BC413159}"/>
              </a:ext>
            </a:extLst>
          </p:cNvPr>
          <p:cNvSpPr txBox="1">
            <a:spLocks/>
          </p:cNvSpPr>
          <p:nvPr/>
        </p:nvSpPr>
        <p:spPr>
          <a:xfrm>
            <a:off x="3717645" y="9783934"/>
            <a:ext cx="3842030" cy="536162"/>
          </a:xfrm>
          <a:prstGeom prst="rect">
            <a:avLst/>
          </a:prstGeom>
          <a:solidFill>
            <a:srgbClr val="F16024"/>
          </a:solidFill>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0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None/>
            </a:pPr>
            <a:r>
              <a:rPr lang="en-US" sz="2400" b="1" dirty="0">
                <a:solidFill>
                  <a:schemeClr val="bg1"/>
                </a:solidFill>
              </a:rPr>
              <a:t>www.fempower.finance</a:t>
            </a:r>
          </a:p>
        </p:txBody>
      </p:sp>
      <p:grpSp>
        <p:nvGrpSpPr>
          <p:cNvPr id="13" name="Group 12">
            <a:extLst>
              <a:ext uri="{FF2B5EF4-FFF2-40B4-BE49-F238E27FC236}">
                <a16:creationId xmlns:a16="http://schemas.microsoft.com/office/drawing/2014/main" id="{0A982912-D9D1-2753-8EB3-FE974A71E858}"/>
              </a:ext>
            </a:extLst>
          </p:cNvPr>
          <p:cNvGrpSpPr/>
          <p:nvPr/>
        </p:nvGrpSpPr>
        <p:grpSpPr>
          <a:xfrm>
            <a:off x="223434" y="3826589"/>
            <a:ext cx="4705438" cy="2867812"/>
            <a:chOff x="1950804" y="3053151"/>
            <a:chExt cx="5608871" cy="3418425"/>
          </a:xfrm>
        </p:grpSpPr>
        <p:pic>
          <p:nvPicPr>
            <p:cNvPr id="16" name="Picture 15">
              <a:extLst>
                <a:ext uri="{FF2B5EF4-FFF2-40B4-BE49-F238E27FC236}">
                  <a16:creationId xmlns:a16="http://schemas.microsoft.com/office/drawing/2014/main" id="{AD20DC72-B97F-0F9C-2542-EDEC0DA7F1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950804" y="3053151"/>
              <a:ext cx="5608871" cy="3418425"/>
            </a:xfrm>
            <a:prstGeom prst="rect">
              <a:avLst/>
            </a:prstGeom>
          </p:spPr>
        </p:pic>
        <p:sp>
          <p:nvSpPr>
            <p:cNvPr id="17" name="Rectangle 16">
              <a:extLst>
                <a:ext uri="{FF2B5EF4-FFF2-40B4-BE49-F238E27FC236}">
                  <a16:creationId xmlns:a16="http://schemas.microsoft.com/office/drawing/2014/main" id="{39D81D49-15E8-ED00-3A72-7B268CC7EE2F}"/>
                </a:ext>
              </a:extLst>
            </p:cNvPr>
            <p:cNvSpPr/>
            <p:nvPr/>
          </p:nvSpPr>
          <p:spPr>
            <a:xfrm>
              <a:off x="2801073" y="3350555"/>
              <a:ext cx="3981692" cy="25232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20" name="Text Placeholder 32">
              <a:extLst>
                <a:ext uri="{FF2B5EF4-FFF2-40B4-BE49-F238E27FC236}">
                  <a16:creationId xmlns:a16="http://schemas.microsoft.com/office/drawing/2014/main" id="{1865D03A-0FEA-BEA4-8AF0-CBD446BF5F8F}"/>
                </a:ext>
              </a:extLst>
            </p:cNvPr>
            <p:cNvSpPr txBox="1">
              <a:spLocks/>
            </p:cNvSpPr>
            <p:nvPr/>
          </p:nvSpPr>
          <p:spPr>
            <a:xfrm>
              <a:off x="2801073" y="4337414"/>
              <a:ext cx="3981692" cy="891421"/>
            </a:xfrm>
            <a:prstGeom prst="rect">
              <a:avLst/>
            </a:prstGeom>
            <a:noFill/>
          </p:spPr>
          <p:txBody>
            <a:bodyPr>
              <a:noAutofit/>
            </a:bodyPr>
            <a:lstStyle>
              <a:lvl1pPr marL="0" indent="0" algn="l" defTabSz="2072941" rtl="0" eaLnBrk="1" latinLnBrk="0" hangingPunct="1">
                <a:lnSpc>
                  <a:spcPct val="100000"/>
                </a:lnSpc>
                <a:spcBef>
                  <a:spcPts val="2267"/>
                </a:spcBef>
                <a:buFont typeface="Arial" panose="020B0604020202020204" pitchFamily="34" charset="0"/>
                <a:buNone/>
                <a:defRPr sz="2300" b="1" i="0" kern="1200">
                  <a:solidFill>
                    <a:srgbClr val="011E3B"/>
                  </a:solidFill>
                  <a:latin typeface="Poppins SemiBold" pitchFamily="2" charset="77"/>
                  <a:ea typeface="+mn-ea"/>
                  <a:cs typeface="Poppins SemiBold" pitchFamily="2" charset="77"/>
                </a:defRPr>
              </a:lvl1pPr>
              <a:lvl2pPr marL="377967"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2pPr>
              <a:lvl3pPr marL="755934"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3pPr>
              <a:lvl4pPr marL="1133901"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4pPr>
              <a:lvl5pPr marL="1511869"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algn="ctr"/>
              <a:r>
                <a:rPr lang="en-GB" sz="1800" b="0" dirty="0">
                  <a:solidFill>
                    <a:srgbClr val="000000"/>
                  </a:solidFill>
                  <a:latin typeface="Calibri" panose="020F0502020204030204" pitchFamily="34" charset="0"/>
                </a:rPr>
                <a:t>Website Here</a:t>
              </a:r>
              <a:endParaRPr lang="en-US" sz="1800" b="0" dirty="0">
                <a:solidFill>
                  <a:srgbClr val="000000"/>
                </a:solidFill>
                <a:latin typeface="Calibri" panose="020F0502020204030204" pitchFamily="34" charset="0"/>
              </a:endParaRPr>
            </a:p>
          </p:txBody>
        </p:sp>
      </p:grpSp>
      <p:pic>
        <p:nvPicPr>
          <p:cNvPr id="4" name="Picture 3">
            <a:extLst>
              <a:ext uri="{FF2B5EF4-FFF2-40B4-BE49-F238E27FC236}">
                <a16:creationId xmlns:a16="http://schemas.microsoft.com/office/drawing/2014/main" id="{DF9DCB7E-B194-A3AB-47D9-D15C66DBB1E3}"/>
              </a:ext>
            </a:extLst>
          </p:cNvPr>
          <p:cNvPicPr>
            <a:picLocks noChangeAspect="1"/>
          </p:cNvPicPr>
          <p:nvPr/>
        </p:nvPicPr>
        <p:blipFill>
          <a:blip r:embed="rId3"/>
          <a:stretch>
            <a:fillRect/>
          </a:stretch>
        </p:blipFill>
        <p:spPr>
          <a:xfrm>
            <a:off x="936748" y="4074792"/>
            <a:ext cx="3340352" cy="2146203"/>
          </a:xfrm>
          <a:prstGeom prst="rect">
            <a:avLst/>
          </a:prstGeom>
        </p:spPr>
      </p:pic>
      <p:grpSp>
        <p:nvGrpSpPr>
          <p:cNvPr id="31" name="Graphic 3">
            <a:extLst>
              <a:ext uri="{FF2B5EF4-FFF2-40B4-BE49-F238E27FC236}">
                <a16:creationId xmlns:a16="http://schemas.microsoft.com/office/drawing/2014/main" id="{12107541-C2F4-8A9A-C481-A2B7698388F3}"/>
              </a:ext>
            </a:extLst>
          </p:cNvPr>
          <p:cNvGrpSpPr/>
          <p:nvPr/>
        </p:nvGrpSpPr>
        <p:grpSpPr>
          <a:xfrm>
            <a:off x="1749471" y="7958589"/>
            <a:ext cx="406935" cy="406935"/>
            <a:chOff x="938298" y="2389014"/>
            <a:chExt cx="850463" cy="850463"/>
          </a:xfrm>
        </p:grpSpPr>
        <p:sp>
          <p:nvSpPr>
            <p:cNvPr id="53" name="Freeform 52">
              <a:hlinkClick r:id="rId4"/>
              <a:extLst>
                <a:ext uri="{FF2B5EF4-FFF2-40B4-BE49-F238E27FC236}">
                  <a16:creationId xmlns:a16="http://schemas.microsoft.com/office/drawing/2014/main" id="{7436FE5E-80EE-3D00-1663-DFA005EBC45F}"/>
                </a:ext>
              </a:extLst>
            </p:cNvPr>
            <p:cNvSpPr/>
            <p:nvPr/>
          </p:nvSpPr>
          <p:spPr>
            <a:xfrm>
              <a:off x="938298" y="2389014"/>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54" name="Graphic 3">
              <a:extLst>
                <a:ext uri="{FF2B5EF4-FFF2-40B4-BE49-F238E27FC236}">
                  <a16:creationId xmlns:a16="http://schemas.microsoft.com/office/drawing/2014/main" id="{A5D6C5D8-7838-AA7E-C060-D029DB255533}"/>
                </a:ext>
              </a:extLst>
            </p:cNvPr>
            <p:cNvGrpSpPr/>
            <p:nvPr/>
          </p:nvGrpSpPr>
          <p:grpSpPr>
            <a:xfrm>
              <a:off x="1100330" y="2533846"/>
              <a:ext cx="535477" cy="535477"/>
              <a:chOff x="1100330" y="2533846"/>
              <a:chExt cx="535477" cy="535477"/>
            </a:xfrm>
            <a:solidFill>
              <a:srgbClr val="FFFFFF"/>
            </a:solidFill>
          </p:grpSpPr>
          <p:sp>
            <p:nvSpPr>
              <p:cNvPr id="55" name="Freeform 54">
                <a:extLst>
                  <a:ext uri="{FF2B5EF4-FFF2-40B4-BE49-F238E27FC236}">
                    <a16:creationId xmlns:a16="http://schemas.microsoft.com/office/drawing/2014/main" id="{F914C5C0-DACA-81B8-A5F8-55781DA581B2}"/>
                  </a:ext>
                </a:extLst>
              </p:cNvPr>
              <p:cNvSpPr/>
              <p:nvPr/>
            </p:nvSpPr>
            <p:spPr>
              <a:xfrm>
                <a:off x="1100330" y="2533846"/>
                <a:ext cx="535477"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6" name="Freeform 55">
                <a:extLst>
                  <a:ext uri="{FF2B5EF4-FFF2-40B4-BE49-F238E27FC236}">
                    <a16:creationId xmlns:a16="http://schemas.microsoft.com/office/drawing/2014/main" id="{3E1F7A28-3F0B-560E-0F15-6AB6A3F51AF8}"/>
                  </a:ext>
                </a:extLst>
              </p:cNvPr>
              <p:cNvSpPr/>
              <p:nvPr/>
            </p:nvSpPr>
            <p:spPr>
              <a:xfrm>
                <a:off x="1226196" y="2664251"/>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7" name="Freeform 56">
                <a:extLst>
                  <a:ext uri="{FF2B5EF4-FFF2-40B4-BE49-F238E27FC236}">
                    <a16:creationId xmlns:a16="http://schemas.microsoft.com/office/drawing/2014/main" id="{5A21D11D-DBE1-C466-011D-CFEAAE3570B7}"/>
                  </a:ext>
                </a:extLst>
              </p:cNvPr>
              <p:cNvSpPr/>
              <p:nvPr/>
            </p:nvSpPr>
            <p:spPr>
              <a:xfrm>
                <a:off x="1414076" y="2769455"/>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34" name="Group 33">
            <a:extLst>
              <a:ext uri="{FF2B5EF4-FFF2-40B4-BE49-F238E27FC236}">
                <a16:creationId xmlns:a16="http://schemas.microsoft.com/office/drawing/2014/main" id="{CF4C3642-3CE5-613C-C54E-F0027CE29F6B}"/>
              </a:ext>
            </a:extLst>
          </p:cNvPr>
          <p:cNvGrpSpPr/>
          <p:nvPr/>
        </p:nvGrpSpPr>
        <p:grpSpPr>
          <a:xfrm>
            <a:off x="1274359" y="7958589"/>
            <a:ext cx="406935" cy="406935"/>
            <a:chOff x="1277088" y="4770708"/>
            <a:chExt cx="539701" cy="539701"/>
          </a:xfrm>
        </p:grpSpPr>
        <p:sp>
          <p:nvSpPr>
            <p:cNvPr id="50" name="Freeform 49">
              <a:extLst>
                <a:ext uri="{FF2B5EF4-FFF2-40B4-BE49-F238E27FC236}">
                  <a16:creationId xmlns:a16="http://schemas.microsoft.com/office/drawing/2014/main" id="{34A76AB6-9B70-60B0-A978-9DDF9B64C0B9}"/>
                </a:ext>
              </a:extLst>
            </p:cNvPr>
            <p:cNvSpPr/>
            <p:nvPr/>
          </p:nvSpPr>
          <p:spPr>
            <a:xfrm>
              <a:off x="1277088" y="4770708"/>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1" name="Freeform 50">
              <a:hlinkClick r:id="rId5"/>
              <a:extLst>
                <a:ext uri="{FF2B5EF4-FFF2-40B4-BE49-F238E27FC236}">
                  <a16:creationId xmlns:a16="http://schemas.microsoft.com/office/drawing/2014/main" id="{38948A32-420E-06AA-7970-DC89E48DE8C2}"/>
                </a:ext>
              </a:extLst>
            </p:cNvPr>
            <p:cNvSpPr/>
            <p:nvPr/>
          </p:nvSpPr>
          <p:spPr>
            <a:xfrm>
              <a:off x="1425674" y="4828537"/>
              <a:ext cx="230672" cy="434559"/>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36" name="Group 35">
            <a:extLst>
              <a:ext uri="{FF2B5EF4-FFF2-40B4-BE49-F238E27FC236}">
                <a16:creationId xmlns:a16="http://schemas.microsoft.com/office/drawing/2014/main" id="{191ADD6B-1210-7601-F5F2-1D27A5EB4384}"/>
              </a:ext>
            </a:extLst>
          </p:cNvPr>
          <p:cNvGrpSpPr/>
          <p:nvPr/>
        </p:nvGrpSpPr>
        <p:grpSpPr>
          <a:xfrm>
            <a:off x="799247" y="7958589"/>
            <a:ext cx="406935" cy="406935"/>
            <a:chOff x="546710" y="4792155"/>
            <a:chExt cx="539701" cy="539701"/>
          </a:xfrm>
        </p:grpSpPr>
        <p:sp>
          <p:nvSpPr>
            <p:cNvPr id="45" name="Freeform 44">
              <a:extLst>
                <a:ext uri="{FF2B5EF4-FFF2-40B4-BE49-F238E27FC236}">
                  <a16:creationId xmlns:a16="http://schemas.microsoft.com/office/drawing/2014/main" id="{B63B153F-7CED-73F2-593E-D7284B602AD8}"/>
                </a:ext>
              </a:extLst>
            </p:cNvPr>
            <p:cNvSpPr/>
            <p:nvPr/>
          </p:nvSpPr>
          <p:spPr>
            <a:xfrm>
              <a:off x="546710" y="4792155"/>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pic>
          <p:nvPicPr>
            <p:cNvPr id="49" name="Graphic 48" descr="World with solid fill">
              <a:hlinkClick r:id="rId6"/>
              <a:extLst>
                <a:ext uri="{FF2B5EF4-FFF2-40B4-BE49-F238E27FC236}">
                  <a16:creationId xmlns:a16="http://schemas.microsoft.com/office/drawing/2014/main" id="{478C1CCC-5CFE-A5E9-49A6-2EF804ABC608}"/>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79939" y="4825384"/>
              <a:ext cx="473243" cy="473243"/>
            </a:xfrm>
            <a:prstGeom prst="rect">
              <a:avLst/>
            </a:prstGeom>
          </p:spPr>
        </p:pic>
      </p:grpSp>
      <p:grpSp>
        <p:nvGrpSpPr>
          <p:cNvPr id="37" name="Group 36">
            <a:extLst>
              <a:ext uri="{FF2B5EF4-FFF2-40B4-BE49-F238E27FC236}">
                <a16:creationId xmlns:a16="http://schemas.microsoft.com/office/drawing/2014/main" id="{501FBAA7-9EE2-EFA9-78A7-B37002EFDBFE}"/>
              </a:ext>
            </a:extLst>
          </p:cNvPr>
          <p:cNvGrpSpPr/>
          <p:nvPr/>
        </p:nvGrpSpPr>
        <p:grpSpPr>
          <a:xfrm>
            <a:off x="2224584" y="7958589"/>
            <a:ext cx="406935" cy="406935"/>
            <a:chOff x="2437074" y="4787340"/>
            <a:chExt cx="539701" cy="539701"/>
          </a:xfrm>
        </p:grpSpPr>
        <p:sp>
          <p:nvSpPr>
            <p:cNvPr id="40" name="Freeform 39">
              <a:hlinkClick r:id="rId4"/>
              <a:extLst>
                <a:ext uri="{FF2B5EF4-FFF2-40B4-BE49-F238E27FC236}">
                  <a16:creationId xmlns:a16="http://schemas.microsoft.com/office/drawing/2014/main" id="{08A89A1B-083A-9341-21E7-113DF97707AB}"/>
                </a:ext>
              </a:extLst>
            </p:cNvPr>
            <p:cNvSpPr/>
            <p:nvPr/>
          </p:nvSpPr>
          <p:spPr>
            <a:xfrm>
              <a:off x="2437074" y="4787340"/>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41" name="Group 40">
              <a:extLst>
                <a:ext uri="{FF2B5EF4-FFF2-40B4-BE49-F238E27FC236}">
                  <a16:creationId xmlns:a16="http://schemas.microsoft.com/office/drawing/2014/main" id="{CD29EAC7-1628-A545-A1B0-3C0D2A5033BF}"/>
                </a:ext>
              </a:extLst>
            </p:cNvPr>
            <p:cNvGrpSpPr/>
            <p:nvPr/>
          </p:nvGrpSpPr>
          <p:grpSpPr>
            <a:xfrm>
              <a:off x="2536697" y="4872812"/>
              <a:ext cx="352589" cy="337510"/>
              <a:chOff x="3303016" y="4946695"/>
              <a:chExt cx="685139" cy="655838"/>
            </a:xfrm>
          </p:grpSpPr>
          <p:sp>
            <p:nvSpPr>
              <p:cNvPr id="42" name="Freeform 41">
                <a:extLst>
                  <a:ext uri="{FF2B5EF4-FFF2-40B4-BE49-F238E27FC236}">
                    <a16:creationId xmlns:a16="http://schemas.microsoft.com/office/drawing/2014/main" id="{EAD8BA6B-96F1-0014-0168-032E9AC9D3B2}"/>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dirty="0"/>
              </a:p>
            </p:txBody>
          </p:sp>
          <p:sp>
            <p:nvSpPr>
              <p:cNvPr id="43" name="Freeform 42">
                <a:extLst>
                  <a:ext uri="{FF2B5EF4-FFF2-40B4-BE49-F238E27FC236}">
                    <a16:creationId xmlns:a16="http://schemas.microsoft.com/office/drawing/2014/main" id="{1C53A851-17F5-D331-D8C9-E90C856C2623}"/>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dirty="0"/>
              </a:p>
            </p:txBody>
          </p:sp>
          <p:sp>
            <p:nvSpPr>
              <p:cNvPr id="44" name="Freeform 43">
                <a:extLst>
                  <a:ext uri="{FF2B5EF4-FFF2-40B4-BE49-F238E27FC236}">
                    <a16:creationId xmlns:a16="http://schemas.microsoft.com/office/drawing/2014/main" id="{936E59EA-CBA6-0D2E-C30A-5DBF6375D99C}"/>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4153135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9188</Words>
  <Application>Microsoft Office PowerPoint</Application>
  <PresentationFormat>Custom</PresentationFormat>
  <Paragraphs>923</Paragraphs>
  <Slides>35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Courier New</vt:lpstr>
      <vt:lpstr>Montserrat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Mert Özmutaf</dc:creator>
  <cp:lastModifiedBy>Grace Roche</cp:lastModifiedBy>
  <cp:revision>385</cp:revision>
  <dcterms:created xsi:type="dcterms:W3CDTF">2018-08-04T19:06:08Z</dcterms:created>
  <dcterms:modified xsi:type="dcterms:W3CDTF">2026-09-30T20:16:23Z</dcterms:modified>
</cp:coreProperties>
</file>