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3"/>
  </p:notesMasterIdLst>
  <p:handoutMasterIdLst>
    <p:handoutMasterId r:id="rId44"/>
  </p:handoutMasterIdLst>
  <p:sldIdLst>
    <p:sldId id="1393" r:id="rId2"/>
    <p:sldId id="1378" r:id="rId3"/>
    <p:sldId id="699" r:id="rId4"/>
    <p:sldId id="725" r:id="rId5"/>
    <p:sldId id="726" r:id="rId6"/>
    <p:sldId id="728" r:id="rId7"/>
    <p:sldId id="707" r:id="rId8"/>
    <p:sldId id="1394" r:id="rId9"/>
    <p:sldId id="1379" r:id="rId10"/>
    <p:sldId id="1387" r:id="rId11"/>
    <p:sldId id="734" r:id="rId12"/>
    <p:sldId id="1384" r:id="rId13"/>
    <p:sldId id="1392" r:id="rId14"/>
    <p:sldId id="736" r:id="rId15"/>
    <p:sldId id="737" r:id="rId16"/>
    <p:sldId id="738" r:id="rId17"/>
    <p:sldId id="739" r:id="rId18"/>
    <p:sldId id="740" r:id="rId19"/>
    <p:sldId id="741" r:id="rId20"/>
    <p:sldId id="742" r:id="rId21"/>
    <p:sldId id="743" r:id="rId22"/>
    <p:sldId id="777" r:id="rId23"/>
    <p:sldId id="761" r:id="rId24"/>
    <p:sldId id="759" r:id="rId25"/>
    <p:sldId id="1374" r:id="rId26"/>
    <p:sldId id="1380" r:id="rId27"/>
    <p:sldId id="1381" r:id="rId28"/>
    <p:sldId id="1382" r:id="rId29"/>
    <p:sldId id="1383" r:id="rId30"/>
    <p:sldId id="651" r:id="rId31"/>
    <p:sldId id="653" r:id="rId32"/>
    <p:sldId id="1385" r:id="rId33"/>
    <p:sldId id="1386" r:id="rId34"/>
    <p:sldId id="1388" r:id="rId35"/>
    <p:sldId id="1389" r:id="rId36"/>
    <p:sldId id="1376" r:id="rId37"/>
    <p:sldId id="1377" r:id="rId38"/>
    <p:sldId id="1390" r:id="rId39"/>
    <p:sldId id="1391" r:id="rId40"/>
    <p:sldId id="705" r:id="rId41"/>
    <p:sldId id="715" r:id="rId42"/>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646A2A-5463-31BB-24B8-887E45DDAF69}" name="Orla Casey" initials="OC" userId="S::orla@momentumconsulting.ie::ee9f56f0-43a2-47ae-a5b8-d4a7d2f5cec3" providerId="AD"/>
  <p188:author id="{44167868-B4D9-2FF6-E904-A98C4897717E}" name="Denise Callan" initials="DC" userId="S::denise@momentumconsulting.ie::00d439ad-816e-4f74-93c5-c4df3c7a2e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53D"/>
    <a:srgbClr val="4763AE"/>
    <a:srgbClr val="F16024"/>
    <a:srgbClr val="D38CBC"/>
    <a:srgbClr val="C9636E"/>
    <a:srgbClr val="E1A44A"/>
    <a:srgbClr val="E36C34"/>
    <a:srgbClr val="633547"/>
    <a:srgbClr val="5CC0C6"/>
    <a:srgbClr val="4F57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11" autoAdjust="0"/>
    <p:restoredTop sz="93414" autoAdjust="0"/>
  </p:normalViewPr>
  <p:slideViewPr>
    <p:cSldViewPr snapToGrid="0">
      <p:cViewPr varScale="1">
        <p:scale>
          <a:sx n="66" d="100"/>
          <a:sy n="66" d="100"/>
        </p:scale>
        <p:origin x="1090" y="48"/>
      </p:cViewPr>
      <p:guideLst/>
    </p:cSldViewPr>
  </p:slideViewPr>
  <p:outlineViewPr>
    <p:cViewPr>
      <p:scale>
        <a:sx n="33" d="100"/>
        <a:sy n="33" d="100"/>
      </p:scale>
      <p:origin x="0" y="-10742"/>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1" d="100"/>
          <a:sy n="71" d="100"/>
        </p:scale>
        <p:origin x="2384"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6/19/2026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19/06/2026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9D937-4478-D603-92D1-E3725552A4A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F96FF1C-EAAC-4D37-BA86-E436F0A5339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BAD5521-F425-25F9-19E2-4EBF8ADAA706}"/>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0E8AD7AE-2735-3EFE-B8ED-65DC3012A3CD}"/>
              </a:ext>
            </a:extLst>
          </p:cNvPr>
          <p:cNvSpPr>
            <a:spLocks noGrp="1"/>
          </p:cNvSpPr>
          <p:nvPr>
            <p:ph type="sldNum" sz="quarter" idx="5"/>
          </p:nvPr>
        </p:nvSpPr>
        <p:spPr/>
        <p:txBody>
          <a:bodyPr/>
          <a:lstStyle/>
          <a:p>
            <a:fld id="{B00B7772-C904-45C6-B074-7143637CB8A9}" type="slidenum">
              <a:rPr lang="en-IE" smtClean="0"/>
              <a:t>22</a:t>
            </a:fld>
            <a:endParaRPr lang="en-IE"/>
          </a:p>
        </p:txBody>
      </p:sp>
    </p:spTree>
    <p:extLst>
      <p:ext uri="{BB962C8B-B14F-4D97-AF65-F5344CB8AC3E}">
        <p14:creationId xmlns:p14="http://schemas.microsoft.com/office/powerpoint/2010/main" val="3062041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BA2A0-9907-1309-811C-AA6ECD3593B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9E24381-3EB5-2078-86A1-6B8BBF220AE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3F92AB2-5909-9DE8-9574-9036D8B50CB4}"/>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EC238CEB-F093-24D5-09F3-B540D0F8D247}"/>
              </a:ext>
            </a:extLst>
          </p:cNvPr>
          <p:cNvSpPr>
            <a:spLocks noGrp="1"/>
          </p:cNvSpPr>
          <p:nvPr>
            <p:ph type="sldNum" sz="quarter" idx="5"/>
          </p:nvPr>
        </p:nvSpPr>
        <p:spPr/>
        <p:txBody>
          <a:bodyPr/>
          <a:lstStyle/>
          <a:p>
            <a:fld id="{B00B7772-C904-45C6-B074-7143637CB8A9}" type="slidenum">
              <a:rPr lang="en-IE" smtClean="0"/>
              <a:t>24</a:t>
            </a:fld>
            <a:endParaRPr lang="en-IE"/>
          </a:p>
        </p:txBody>
      </p:sp>
    </p:spTree>
    <p:extLst>
      <p:ext uri="{BB962C8B-B14F-4D97-AF65-F5344CB8AC3E}">
        <p14:creationId xmlns:p14="http://schemas.microsoft.com/office/powerpoint/2010/main" val="33623369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grpSp>
        <p:nvGrpSpPr>
          <p:cNvPr id="40" name="Graphic 95">
            <a:extLst>
              <a:ext uri="{FF2B5EF4-FFF2-40B4-BE49-F238E27FC236}">
                <a16:creationId xmlns:a16="http://schemas.microsoft.com/office/drawing/2014/main" id="{E0E644A5-0726-2D74-9444-B2B5701EBB0B}"/>
              </a:ext>
            </a:extLst>
          </p:cNvPr>
          <p:cNvGrpSpPr/>
          <p:nvPr userDrawn="1"/>
        </p:nvGrpSpPr>
        <p:grpSpPr>
          <a:xfrm>
            <a:off x="4274233" y="9923838"/>
            <a:ext cx="1509109" cy="423922"/>
            <a:chOff x="584588" y="9078286"/>
            <a:chExt cx="1509109" cy="423922"/>
          </a:xfrm>
          <a:solidFill>
            <a:srgbClr val="000000"/>
          </a:solidFill>
        </p:grpSpPr>
        <p:sp>
          <p:nvSpPr>
            <p:cNvPr id="41" name="Freeform 40">
              <a:extLst>
                <a:ext uri="{FF2B5EF4-FFF2-40B4-BE49-F238E27FC236}">
                  <a16:creationId xmlns:a16="http://schemas.microsoft.com/office/drawing/2014/main" id="{566B8B2E-F4A9-8A10-4500-81758B0CF5E6}"/>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D38CBC"/>
              </a:solidFill>
              <a:prstDash val="solid"/>
              <a:miter/>
            </a:ln>
          </p:spPr>
          <p:txBody>
            <a:bodyPr rtlCol="0" anchor="ctr"/>
            <a:lstStyle/>
            <a:p>
              <a:endParaRPr lang="en-US" dirty="0"/>
            </a:p>
          </p:txBody>
        </p:sp>
        <p:sp>
          <p:nvSpPr>
            <p:cNvPr id="42" name="Freeform 41">
              <a:extLst>
                <a:ext uri="{FF2B5EF4-FFF2-40B4-BE49-F238E27FC236}">
                  <a16:creationId xmlns:a16="http://schemas.microsoft.com/office/drawing/2014/main" id="{0D5B6715-FFB9-0C18-39E8-858735DB8D0E}"/>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D38CBC"/>
              </a:solidFill>
              <a:prstDash val="solid"/>
              <a:miter/>
            </a:ln>
          </p:spPr>
          <p:txBody>
            <a:bodyPr rtlCol="0" anchor="ctr"/>
            <a:lstStyle/>
            <a:p>
              <a:endParaRPr lang="en-US" dirty="0"/>
            </a:p>
          </p:txBody>
        </p:sp>
      </p:grpSp>
      <p:sp>
        <p:nvSpPr>
          <p:cNvPr id="43" name="Text Placeholder 23">
            <a:extLst>
              <a:ext uri="{FF2B5EF4-FFF2-40B4-BE49-F238E27FC236}">
                <a16:creationId xmlns:a16="http://schemas.microsoft.com/office/drawing/2014/main" id="{FCFFF7BC-2D60-0894-85A3-9F3E99401141}"/>
              </a:ext>
            </a:extLst>
          </p:cNvPr>
          <p:cNvSpPr>
            <a:spLocks noGrp="1"/>
          </p:cNvSpPr>
          <p:nvPr>
            <p:ph type="body" sz="quarter" idx="17" hasCustomPrompt="1"/>
          </p:nvPr>
        </p:nvSpPr>
        <p:spPr>
          <a:xfrm>
            <a:off x="4361093" y="9935306"/>
            <a:ext cx="1230818" cy="419205"/>
          </a:xfrm>
          <a:prstGeom prst="rect">
            <a:avLst/>
          </a:prstGeom>
        </p:spPr>
        <p:txBody>
          <a:bodyPr>
            <a:noAutofit/>
          </a:bodyPr>
          <a:lstStyle>
            <a:lvl1pPr marL="0" indent="0" algn="l">
              <a:spcBef>
                <a:spcPts val="0"/>
              </a:spcBef>
              <a:buNone/>
              <a:defRPr sz="1000" b="0" i="0">
                <a:solidFill>
                  <a:srgbClr val="10153D"/>
                </a:solidFill>
                <a:latin typeface="Calibri" panose="020F0502020204030204" pitchFamily="34" charset="0"/>
                <a:cs typeface="Calibri" panose="020F0502020204030204" pitchFamily="34" charset="0"/>
              </a:defRPr>
            </a:lvl1pPr>
          </a:lstStyle>
          <a:p>
            <a:pPr lvl="0"/>
            <a:r>
              <a:rPr lang="en-US" dirty="0"/>
              <a:t>2025</a:t>
            </a:r>
          </a:p>
          <a:p>
            <a:pPr lvl="0"/>
            <a:r>
              <a:rPr lang="en-US" dirty="0"/>
              <a:t>Document Name</a:t>
            </a:r>
          </a:p>
        </p:txBody>
      </p:sp>
      <p:sp>
        <p:nvSpPr>
          <p:cNvPr id="44" name="Text Placeholder 23">
            <a:extLst>
              <a:ext uri="{FF2B5EF4-FFF2-40B4-BE49-F238E27FC236}">
                <a16:creationId xmlns:a16="http://schemas.microsoft.com/office/drawing/2014/main" id="{4FC9217A-9E44-3DC4-8004-1DCF6B17E700}"/>
              </a:ext>
            </a:extLst>
          </p:cNvPr>
          <p:cNvSpPr>
            <a:spLocks noGrp="1"/>
          </p:cNvSpPr>
          <p:nvPr>
            <p:ph type="body" sz="quarter" idx="18" hasCustomPrompt="1"/>
          </p:nvPr>
        </p:nvSpPr>
        <p:spPr>
          <a:xfrm>
            <a:off x="5836460" y="9935306"/>
            <a:ext cx="1509636" cy="391189"/>
          </a:xfrm>
          <a:prstGeom prst="rect">
            <a:avLst/>
          </a:prstGeom>
        </p:spPr>
        <p:txBody>
          <a:bodyPr>
            <a:noAutofit/>
          </a:bodyPr>
          <a:lstStyle>
            <a:lvl1pPr marL="0" indent="0" algn="l">
              <a:spcBef>
                <a:spcPts val="0"/>
              </a:spcBef>
              <a:buNone/>
              <a:defRPr sz="1000" b="0" i="0">
                <a:solidFill>
                  <a:srgbClr val="10153D"/>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pic>
        <p:nvPicPr>
          <p:cNvPr id="8" name="Picture 7">
            <a:extLst>
              <a:ext uri="{FF2B5EF4-FFF2-40B4-BE49-F238E27FC236}">
                <a16:creationId xmlns:a16="http://schemas.microsoft.com/office/drawing/2014/main" id="{7D27BA53-A56F-8D84-4AAD-D7AB7922B4E5}"/>
              </a:ext>
            </a:extLst>
          </p:cNvPr>
          <p:cNvPicPr>
            <a:picLocks noChangeAspect="1"/>
          </p:cNvPicPr>
          <p:nvPr userDrawn="1"/>
        </p:nvPicPr>
        <p:blipFill>
          <a:blip r:embed="rId2"/>
          <a:stretch>
            <a:fillRect/>
          </a:stretch>
        </p:blipFill>
        <p:spPr>
          <a:xfrm>
            <a:off x="584665" y="10001672"/>
            <a:ext cx="1529269" cy="340525"/>
          </a:xfrm>
          <a:prstGeom prst="rect">
            <a:avLst/>
          </a:prstGeom>
        </p:spPr>
      </p:pic>
      <p:sp>
        <p:nvSpPr>
          <p:cNvPr id="16" name="Picture Placeholder 15">
            <a:extLst>
              <a:ext uri="{FF2B5EF4-FFF2-40B4-BE49-F238E27FC236}">
                <a16:creationId xmlns:a16="http://schemas.microsoft.com/office/drawing/2014/main" id="{EB8149B7-8FA9-55B1-8C22-2470E7DCB201}"/>
              </a:ext>
            </a:extLst>
          </p:cNvPr>
          <p:cNvSpPr>
            <a:spLocks noGrp="1"/>
          </p:cNvSpPr>
          <p:nvPr>
            <p:ph type="pic" sz="quarter" idx="19"/>
          </p:nvPr>
        </p:nvSpPr>
        <p:spPr>
          <a:xfrm>
            <a:off x="0" y="-1"/>
            <a:ext cx="7559675" cy="8758989"/>
          </a:xfrm>
          <a:custGeom>
            <a:avLst/>
            <a:gdLst>
              <a:gd name="connsiteX0" fmla="*/ 0 w 7559675"/>
              <a:gd name="connsiteY0" fmla="*/ 0 h 8758989"/>
              <a:gd name="connsiteX1" fmla="*/ 7559675 w 7559675"/>
              <a:gd name="connsiteY1" fmla="*/ 0 h 8758989"/>
              <a:gd name="connsiteX2" fmla="*/ 7559675 w 7559675"/>
              <a:gd name="connsiteY2" fmla="*/ 8758989 h 8758989"/>
              <a:gd name="connsiteX3" fmla="*/ 3550024 w 7559675"/>
              <a:gd name="connsiteY3" fmla="*/ 8758989 h 8758989"/>
              <a:gd name="connsiteX4" fmla="*/ 3550024 w 7559675"/>
              <a:gd name="connsiteY4" fmla="*/ 5903260 h 8758989"/>
              <a:gd name="connsiteX5" fmla="*/ 0 w 7559675"/>
              <a:gd name="connsiteY5" fmla="*/ 5903260 h 8758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9675" h="8758989">
                <a:moveTo>
                  <a:pt x="0" y="0"/>
                </a:moveTo>
                <a:lnTo>
                  <a:pt x="7559675" y="0"/>
                </a:lnTo>
                <a:lnTo>
                  <a:pt x="7559675" y="8758989"/>
                </a:lnTo>
                <a:lnTo>
                  <a:pt x="3550024" y="8758989"/>
                </a:lnTo>
                <a:lnTo>
                  <a:pt x="3550024" y="5903260"/>
                </a:lnTo>
                <a:lnTo>
                  <a:pt x="0" y="5903260"/>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7" name="Rectangle 16">
            <a:extLst>
              <a:ext uri="{FF2B5EF4-FFF2-40B4-BE49-F238E27FC236}">
                <a16:creationId xmlns:a16="http://schemas.microsoft.com/office/drawing/2014/main" id="{C669D037-F639-A896-6445-E104F13DFC4B}"/>
              </a:ext>
            </a:extLst>
          </p:cNvPr>
          <p:cNvSpPr/>
          <p:nvPr userDrawn="1"/>
        </p:nvSpPr>
        <p:spPr>
          <a:xfrm>
            <a:off x="-21689" y="5903259"/>
            <a:ext cx="3571713" cy="362424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dirty="0"/>
          </a:p>
        </p:txBody>
      </p:sp>
    </p:spTree>
    <p:extLst>
      <p:ext uri="{BB962C8B-B14F-4D97-AF65-F5344CB8AC3E}">
        <p14:creationId xmlns:p14="http://schemas.microsoft.com/office/powerpoint/2010/main" val="1092501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grpSp>
        <p:nvGrpSpPr>
          <p:cNvPr id="40" name="Graphic 95">
            <a:extLst>
              <a:ext uri="{FF2B5EF4-FFF2-40B4-BE49-F238E27FC236}">
                <a16:creationId xmlns:a16="http://schemas.microsoft.com/office/drawing/2014/main" id="{E0E644A5-0726-2D74-9444-B2B5701EBB0B}"/>
              </a:ext>
            </a:extLst>
          </p:cNvPr>
          <p:cNvGrpSpPr/>
          <p:nvPr userDrawn="1"/>
        </p:nvGrpSpPr>
        <p:grpSpPr>
          <a:xfrm>
            <a:off x="4274233" y="9923838"/>
            <a:ext cx="1509109" cy="423922"/>
            <a:chOff x="584588" y="9078286"/>
            <a:chExt cx="1509109" cy="423922"/>
          </a:xfrm>
          <a:solidFill>
            <a:srgbClr val="000000"/>
          </a:solidFill>
        </p:grpSpPr>
        <p:sp>
          <p:nvSpPr>
            <p:cNvPr id="41" name="Freeform 40">
              <a:extLst>
                <a:ext uri="{FF2B5EF4-FFF2-40B4-BE49-F238E27FC236}">
                  <a16:creationId xmlns:a16="http://schemas.microsoft.com/office/drawing/2014/main" id="{566B8B2E-F4A9-8A10-4500-81758B0CF5E6}"/>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E36C34"/>
              </a:solidFill>
              <a:prstDash val="solid"/>
              <a:miter/>
            </a:ln>
          </p:spPr>
          <p:txBody>
            <a:bodyPr rtlCol="0" anchor="ctr"/>
            <a:lstStyle/>
            <a:p>
              <a:endParaRPr lang="en-US" dirty="0"/>
            </a:p>
          </p:txBody>
        </p:sp>
        <p:sp>
          <p:nvSpPr>
            <p:cNvPr id="42" name="Freeform 41">
              <a:extLst>
                <a:ext uri="{FF2B5EF4-FFF2-40B4-BE49-F238E27FC236}">
                  <a16:creationId xmlns:a16="http://schemas.microsoft.com/office/drawing/2014/main" id="{0D5B6715-FFB9-0C18-39E8-858735DB8D0E}"/>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E36C34"/>
              </a:solidFill>
              <a:prstDash val="solid"/>
              <a:miter/>
            </a:ln>
          </p:spPr>
          <p:txBody>
            <a:bodyPr rtlCol="0" anchor="ctr"/>
            <a:lstStyle/>
            <a:p>
              <a:endParaRPr lang="en-US" dirty="0"/>
            </a:p>
          </p:txBody>
        </p:sp>
      </p:grpSp>
      <p:sp>
        <p:nvSpPr>
          <p:cNvPr id="43" name="Text Placeholder 23">
            <a:extLst>
              <a:ext uri="{FF2B5EF4-FFF2-40B4-BE49-F238E27FC236}">
                <a16:creationId xmlns:a16="http://schemas.microsoft.com/office/drawing/2014/main" id="{FCFFF7BC-2D60-0894-85A3-9F3E99401141}"/>
              </a:ext>
            </a:extLst>
          </p:cNvPr>
          <p:cNvSpPr>
            <a:spLocks noGrp="1"/>
          </p:cNvSpPr>
          <p:nvPr>
            <p:ph type="body" sz="quarter" idx="17" hasCustomPrompt="1"/>
          </p:nvPr>
        </p:nvSpPr>
        <p:spPr>
          <a:xfrm>
            <a:off x="4318563" y="9956571"/>
            <a:ext cx="1230818" cy="419205"/>
          </a:xfrm>
          <a:prstGeom prst="rect">
            <a:avLst/>
          </a:prstGeom>
        </p:spPr>
        <p:txBody>
          <a:bodyPr>
            <a:noAutofit/>
          </a:bodyPr>
          <a:lstStyle>
            <a:lvl1pPr marL="0" indent="0" algn="l">
              <a:spcBef>
                <a:spcPts val="0"/>
              </a:spcBef>
              <a:buNone/>
              <a:defRPr sz="1000" b="0" i="0">
                <a:solidFill>
                  <a:srgbClr val="633547"/>
                </a:solidFill>
                <a:latin typeface="Calibri" panose="020F0502020204030204" pitchFamily="34" charset="0"/>
                <a:cs typeface="Calibri" panose="020F0502020204030204" pitchFamily="34" charset="0"/>
              </a:defRPr>
            </a:lvl1pPr>
          </a:lstStyle>
          <a:p>
            <a:pPr lvl="0"/>
            <a:r>
              <a:rPr lang="en-US" dirty="0"/>
              <a:t>2023 – 2024</a:t>
            </a:r>
          </a:p>
          <a:p>
            <a:pPr lvl="0"/>
            <a:r>
              <a:rPr lang="en-US" dirty="0"/>
              <a:t>Document Name</a:t>
            </a:r>
          </a:p>
        </p:txBody>
      </p:sp>
      <p:sp>
        <p:nvSpPr>
          <p:cNvPr id="44" name="Text Placeholder 23">
            <a:extLst>
              <a:ext uri="{FF2B5EF4-FFF2-40B4-BE49-F238E27FC236}">
                <a16:creationId xmlns:a16="http://schemas.microsoft.com/office/drawing/2014/main" id="{4FC9217A-9E44-3DC4-8004-1DCF6B17E700}"/>
              </a:ext>
            </a:extLst>
          </p:cNvPr>
          <p:cNvSpPr>
            <a:spLocks noGrp="1"/>
          </p:cNvSpPr>
          <p:nvPr>
            <p:ph type="body" sz="quarter" idx="18" hasCustomPrompt="1"/>
          </p:nvPr>
        </p:nvSpPr>
        <p:spPr>
          <a:xfrm>
            <a:off x="5793930" y="9956571"/>
            <a:ext cx="1509636" cy="391189"/>
          </a:xfrm>
          <a:prstGeom prst="rect">
            <a:avLst/>
          </a:prstGeom>
        </p:spPr>
        <p:txBody>
          <a:bodyPr>
            <a:noAutofit/>
          </a:bodyPr>
          <a:lstStyle>
            <a:lvl1pPr marL="0" indent="0" algn="l">
              <a:spcBef>
                <a:spcPts val="0"/>
              </a:spcBef>
              <a:buNone/>
              <a:defRPr sz="1000" b="0" i="0">
                <a:solidFill>
                  <a:srgbClr val="633547"/>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pic>
        <p:nvPicPr>
          <p:cNvPr id="8" name="Picture 7">
            <a:extLst>
              <a:ext uri="{FF2B5EF4-FFF2-40B4-BE49-F238E27FC236}">
                <a16:creationId xmlns:a16="http://schemas.microsoft.com/office/drawing/2014/main" id="{7D27BA53-A56F-8D84-4AAD-D7AB7922B4E5}"/>
              </a:ext>
            </a:extLst>
          </p:cNvPr>
          <p:cNvPicPr>
            <a:picLocks noChangeAspect="1"/>
          </p:cNvPicPr>
          <p:nvPr userDrawn="1"/>
        </p:nvPicPr>
        <p:blipFill>
          <a:blip r:embed="rId2"/>
          <a:stretch>
            <a:fillRect/>
          </a:stretch>
        </p:blipFill>
        <p:spPr>
          <a:xfrm>
            <a:off x="584665" y="10001672"/>
            <a:ext cx="1529269" cy="340525"/>
          </a:xfrm>
          <a:prstGeom prst="rect">
            <a:avLst/>
          </a:prstGeom>
        </p:spPr>
      </p:pic>
      <p:sp>
        <p:nvSpPr>
          <p:cNvPr id="5" name="Rectangle 4">
            <a:extLst>
              <a:ext uri="{FF2B5EF4-FFF2-40B4-BE49-F238E27FC236}">
                <a16:creationId xmlns:a16="http://schemas.microsoft.com/office/drawing/2014/main" id="{9F6CBDAF-3FEA-93D4-9B8A-A759322621EC}"/>
              </a:ext>
            </a:extLst>
          </p:cNvPr>
          <p:cNvSpPr/>
          <p:nvPr userDrawn="1"/>
        </p:nvSpPr>
        <p:spPr>
          <a:xfrm>
            <a:off x="0" y="4671391"/>
            <a:ext cx="7559675" cy="4452729"/>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dirty="0"/>
          </a:p>
        </p:txBody>
      </p:sp>
      <p:sp>
        <p:nvSpPr>
          <p:cNvPr id="9" name="Picture Placeholder 3">
            <a:extLst>
              <a:ext uri="{FF2B5EF4-FFF2-40B4-BE49-F238E27FC236}">
                <a16:creationId xmlns:a16="http://schemas.microsoft.com/office/drawing/2014/main" id="{B5A9D1F8-28AF-B1CF-B69E-AD0DEAAFB8B2}"/>
              </a:ext>
            </a:extLst>
          </p:cNvPr>
          <p:cNvSpPr>
            <a:spLocks noGrp="1"/>
          </p:cNvSpPr>
          <p:nvPr>
            <p:ph type="pic" sz="quarter" idx="10"/>
          </p:nvPr>
        </p:nvSpPr>
        <p:spPr>
          <a:xfrm>
            <a:off x="540949"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0" name="Picture Placeholder 3">
            <a:extLst>
              <a:ext uri="{FF2B5EF4-FFF2-40B4-BE49-F238E27FC236}">
                <a16:creationId xmlns:a16="http://schemas.microsoft.com/office/drawing/2014/main" id="{1AE9D6E8-FB1E-E918-BA0A-4905F9D196A2}"/>
              </a:ext>
            </a:extLst>
          </p:cNvPr>
          <p:cNvSpPr>
            <a:spLocks noGrp="1"/>
          </p:cNvSpPr>
          <p:nvPr>
            <p:ph type="pic" sz="quarter" idx="19"/>
          </p:nvPr>
        </p:nvSpPr>
        <p:spPr>
          <a:xfrm>
            <a:off x="2212932"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1" name="Picture Placeholder 3">
            <a:extLst>
              <a:ext uri="{FF2B5EF4-FFF2-40B4-BE49-F238E27FC236}">
                <a16:creationId xmlns:a16="http://schemas.microsoft.com/office/drawing/2014/main" id="{ABD2050B-2F24-EA9D-6FF5-F7A55145C947}"/>
              </a:ext>
            </a:extLst>
          </p:cNvPr>
          <p:cNvSpPr>
            <a:spLocks noGrp="1"/>
          </p:cNvSpPr>
          <p:nvPr>
            <p:ph type="pic" sz="quarter" idx="20"/>
          </p:nvPr>
        </p:nvSpPr>
        <p:spPr>
          <a:xfrm>
            <a:off x="3884915"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2" name="Picture Placeholder 3">
            <a:extLst>
              <a:ext uri="{FF2B5EF4-FFF2-40B4-BE49-F238E27FC236}">
                <a16:creationId xmlns:a16="http://schemas.microsoft.com/office/drawing/2014/main" id="{6F6B57C3-F074-6AEB-F8C3-13578E7B1975}"/>
              </a:ext>
            </a:extLst>
          </p:cNvPr>
          <p:cNvSpPr>
            <a:spLocks noGrp="1"/>
          </p:cNvSpPr>
          <p:nvPr>
            <p:ph type="pic" sz="quarter" idx="21"/>
          </p:nvPr>
        </p:nvSpPr>
        <p:spPr>
          <a:xfrm>
            <a:off x="5556898"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2" name="Picture 1">
            <a:extLst>
              <a:ext uri="{FF2B5EF4-FFF2-40B4-BE49-F238E27FC236}">
                <a16:creationId xmlns:a16="http://schemas.microsoft.com/office/drawing/2014/main" id="{1BE4B9FB-C35B-193B-0AE9-9B0322B36F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6298" y="651047"/>
            <a:ext cx="4521200" cy="1358900"/>
          </a:xfrm>
          <a:prstGeom prst="rect">
            <a:avLst/>
          </a:prstGeom>
        </p:spPr>
      </p:pic>
    </p:spTree>
    <p:extLst>
      <p:ext uri="{BB962C8B-B14F-4D97-AF65-F5344CB8AC3E}">
        <p14:creationId xmlns:p14="http://schemas.microsoft.com/office/powerpoint/2010/main" val="17611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Intro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B9CACD-95F6-C740-9957-885B4EF0752C}"/>
              </a:ext>
            </a:extLst>
          </p:cNvPr>
          <p:cNvSpPr/>
          <p:nvPr userDrawn="1"/>
        </p:nvSpPr>
        <p:spPr>
          <a:xfrm>
            <a:off x="525586" y="1811867"/>
            <a:ext cx="4912688" cy="8342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15" name="Picture Placeholder 14">
            <a:extLst>
              <a:ext uri="{FF2B5EF4-FFF2-40B4-BE49-F238E27FC236}">
                <a16:creationId xmlns:a16="http://schemas.microsoft.com/office/drawing/2014/main" id="{9BB6F592-FDF7-1D04-1E67-90E4DB71A4E0}"/>
              </a:ext>
            </a:extLst>
          </p:cNvPr>
          <p:cNvSpPr>
            <a:spLocks noGrp="1"/>
          </p:cNvSpPr>
          <p:nvPr>
            <p:ph type="pic" sz="quarter" idx="10"/>
          </p:nvPr>
        </p:nvSpPr>
        <p:spPr>
          <a:xfrm>
            <a:off x="3093822" y="1009245"/>
            <a:ext cx="3812392" cy="4954234"/>
          </a:xfrm>
          <a:custGeom>
            <a:avLst/>
            <a:gdLst>
              <a:gd name="connsiteX0" fmla="*/ 136189 w 3812392"/>
              <a:gd name="connsiteY0" fmla="*/ 0 h 4954234"/>
              <a:gd name="connsiteX1" fmla="*/ 3676196 w 3812392"/>
              <a:gd name="connsiteY1" fmla="*/ 0 h 4954234"/>
              <a:gd name="connsiteX2" fmla="*/ 3676196 w 3812392"/>
              <a:gd name="connsiteY2" fmla="*/ 588931 h 4954234"/>
              <a:gd name="connsiteX3" fmla="*/ 3812392 w 3812392"/>
              <a:gd name="connsiteY3" fmla="*/ 588931 h 4954234"/>
              <a:gd name="connsiteX4" fmla="*/ 3812392 w 3812392"/>
              <a:gd name="connsiteY4" fmla="*/ 4954234 h 4954234"/>
              <a:gd name="connsiteX5" fmla="*/ 0 w 3812392"/>
              <a:gd name="connsiteY5" fmla="*/ 4954234 h 4954234"/>
              <a:gd name="connsiteX6" fmla="*/ 0 w 3812392"/>
              <a:gd name="connsiteY6" fmla="*/ 588931 h 4954234"/>
              <a:gd name="connsiteX7" fmla="*/ 136189 w 3812392"/>
              <a:gd name="connsiteY7" fmla="*/ 588931 h 495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2392" h="4954234">
                <a:moveTo>
                  <a:pt x="136189" y="0"/>
                </a:moveTo>
                <a:lnTo>
                  <a:pt x="3676196" y="0"/>
                </a:lnTo>
                <a:lnTo>
                  <a:pt x="3676196" y="588931"/>
                </a:lnTo>
                <a:lnTo>
                  <a:pt x="3812392" y="588931"/>
                </a:lnTo>
                <a:lnTo>
                  <a:pt x="3812392" y="4954234"/>
                </a:lnTo>
                <a:lnTo>
                  <a:pt x="0" y="4954234"/>
                </a:lnTo>
                <a:lnTo>
                  <a:pt x="0" y="588931"/>
                </a:lnTo>
                <a:lnTo>
                  <a:pt x="136189" y="588931"/>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5" name="Text Placeholder 32">
            <a:extLst>
              <a:ext uri="{FF2B5EF4-FFF2-40B4-BE49-F238E27FC236}">
                <a16:creationId xmlns:a16="http://schemas.microsoft.com/office/drawing/2014/main" id="{66785BF5-4C01-4BA0-B7B8-E20F3597AD1E}"/>
              </a:ext>
            </a:extLst>
          </p:cNvPr>
          <p:cNvSpPr>
            <a:spLocks noGrp="1"/>
          </p:cNvSpPr>
          <p:nvPr>
            <p:ph type="body" sz="quarter" idx="47" hasCustomPrompt="1"/>
          </p:nvPr>
        </p:nvSpPr>
        <p:spPr>
          <a:xfrm>
            <a:off x="833868" y="6914471"/>
            <a:ext cx="4184942" cy="795499"/>
          </a:xfrm>
          <a:prstGeom prst="rect">
            <a:avLst/>
          </a:prstGeom>
        </p:spPr>
        <p:txBody>
          <a:bodyPr>
            <a:noAutofit/>
          </a:bodyPr>
          <a:lstStyle>
            <a:lvl1pPr marL="0" indent="0" algn="l">
              <a:buNone/>
              <a:defRPr sz="18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Sub-Heading</a:t>
            </a:r>
          </a:p>
        </p:txBody>
      </p:sp>
      <p:sp>
        <p:nvSpPr>
          <p:cNvPr id="46" name="Text Placeholder 32">
            <a:extLst>
              <a:ext uri="{FF2B5EF4-FFF2-40B4-BE49-F238E27FC236}">
                <a16:creationId xmlns:a16="http://schemas.microsoft.com/office/drawing/2014/main" id="{59A563F4-B2A2-EB26-7DA9-8BD1D399687D}"/>
              </a:ext>
            </a:extLst>
          </p:cNvPr>
          <p:cNvSpPr>
            <a:spLocks noGrp="1"/>
          </p:cNvSpPr>
          <p:nvPr>
            <p:ph type="body" sz="quarter" idx="48" hasCustomPrompt="1"/>
          </p:nvPr>
        </p:nvSpPr>
        <p:spPr>
          <a:xfrm>
            <a:off x="841421" y="7946577"/>
            <a:ext cx="4179282" cy="1851989"/>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7" name="Slide Number Placeholder 5">
            <a:extLst>
              <a:ext uri="{FF2B5EF4-FFF2-40B4-BE49-F238E27FC236}">
                <a16:creationId xmlns:a16="http://schemas.microsoft.com/office/drawing/2014/main" id="{933E811B-E334-0F7C-96BF-3AF40B7D9255}"/>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13" name="Graphic 14">
            <a:extLst>
              <a:ext uri="{FF2B5EF4-FFF2-40B4-BE49-F238E27FC236}">
                <a16:creationId xmlns:a16="http://schemas.microsoft.com/office/drawing/2014/main" id="{404F46D6-533F-3C67-B5C3-11E8D2E09CAC}"/>
              </a:ext>
            </a:extLst>
          </p:cNvPr>
          <p:cNvSpPr>
            <a:spLocks noChangeAspect="1"/>
          </p:cNvSpPr>
          <p:nvPr userDrawn="1"/>
        </p:nvSpPr>
        <p:spPr>
          <a:xfrm rot="5400000">
            <a:off x="4530370" y="-925281"/>
            <a:ext cx="939297" cy="4107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3670157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578785" y="4582708"/>
            <a:ext cx="10691814" cy="152640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6" name="Text Placeholder 32">
            <a:extLst>
              <a:ext uri="{FF2B5EF4-FFF2-40B4-BE49-F238E27FC236}">
                <a16:creationId xmlns:a16="http://schemas.microsoft.com/office/drawing/2014/main" id="{86B01A13-C668-430D-CFC5-265C5B6253D7}"/>
              </a:ext>
            </a:extLst>
          </p:cNvPr>
          <p:cNvSpPr>
            <a:spLocks noGrp="1"/>
          </p:cNvSpPr>
          <p:nvPr>
            <p:ph type="body" sz="quarter" idx="11" hasCustomPrompt="1"/>
          </p:nvPr>
        </p:nvSpPr>
        <p:spPr>
          <a:xfrm>
            <a:off x="1961800" y="4014177"/>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107" name="Text Placeholder 32">
            <a:extLst>
              <a:ext uri="{FF2B5EF4-FFF2-40B4-BE49-F238E27FC236}">
                <a16:creationId xmlns:a16="http://schemas.microsoft.com/office/drawing/2014/main" id="{30355578-E745-9BD0-A856-DBEC9CDCF6BA}"/>
              </a:ext>
            </a:extLst>
          </p:cNvPr>
          <p:cNvSpPr>
            <a:spLocks noGrp="1"/>
          </p:cNvSpPr>
          <p:nvPr>
            <p:ph type="body" sz="quarter" idx="49" hasCustomPrompt="1"/>
          </p:nvPr>
        </p:nvSpPr>
        <p:spPr>
          <a:xfrm>
            <a:off x="2664756" y="4014177"/>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108" name="Text Placeholder 32">
            <a:extLst>
              <a:ext uri="{FF2B5EF4-FFF2-40B4-BE49-F238E27FC236}">
                <a16:creationId xmlns:a16="http://schemas.microsoft.com/office/drawing/2014/main" id="{1483D1AB-5DBE-ED13-C638-D187E00E754A}"/>
              </a:ext>
            </a:extLst>
          </p:cNvPr>
          <p:cNvSpPr>
            <a:spLocks noGrp="1"/>
          </p:cNvSpPr>
          <p:nvPr>
            <p:ph type="body" sz="quarter" idx="13" hasCustomPrompt="1"/>
          </p:nvPr>
        </p:nvSpPr>
        <p:spPr>
          <a:xfrm>
            <a:off x="1961800" y="4489419"/>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109" name="Text Placeholder 32">
            <a:extLst>
              <a:ext uri="{FF2B5EF4-FFF2-40B4-BE49-F238E27FC236}">
                <a16:creationId xmlns:a16="http://schemas.microsoft.com/office/drawing/2014/main" id="{0E904D35-974C-377E-0B62-7E1FEA95A52A}"/>
              </a:ext>
            </a:extLst>
          </p:cNvPr>
          <p:cNvSpPr>
            <a:spLocks noGrp="1"/>
          </p:cNvSpPr>
          <p:nvPr>
            <p:ph type="body" sz="quarter" idx="14" hasCustomPrompt="1"/>
          </p:nvPr>
        </p:nvSpPr>
        <p:spPr>
          <a:xfrm>
            <a:off x="2664756" y="4489545"/>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marL="0" marR="0" lvl="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a:pPr>
            <a:r>
              <a:rPr lang="en-GB" dirty="0"/>
              <a:t>About us</a:t>
            </a:r>
            <a:endParaRPr lang="en-US" dirty="0"/>
          </a:p>
        </p:txBody>
      </p:sp>
      <p:sp>
        <p:nvSpPr>
          <p:cNvPr id="110" name="Text Placeholder 32">
            <a:extLst>
              <a:ext uri="{FF2B5EF4-FFF2-40B4-BE49-F238E27FC236}">
                <a16:creationId xmlns:a16="http://schemas.microsoft.com/office/drawing/2014/main" id="{04638117-ED94-CB12-A38B-3D197075E661}"/>
              </a:ext>
            </a:extLst>
          </p:cNvPr>
          <p:cNvSpPr>
            <a:spLocks noGrp="1"/>
          </p:cNvSpPr>
          <p:nvPr>
            <p:ph type="body" sz="quarter" idx="15" hasCustomPrompt="1"/>
          </p:nvPr>
        </p:nvSpPr>
        <p:spPr>
          <a:xfrm>
            <a:off x="1961800" y="4990553"/>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111" name="Text Placeholder 32">
            <a:extLst>
              <a:ext uri="{FF2B5EF4-FFF2-40B4-BE49-F238E27FC236}">
                <a16:creationId xmlns:a16="http://schemas.microsoft.com/office/drawing/2014/main" id="{BF7573CD-5D0E-98EF-D198-D00F02C59AC1}"/>
              </a:ext>
            </a:extLst>
          </p:cNvPr>
          <p:cNvSpPr>
            <a:spLocks noGrp="1"/>
          </p:cNvSpPr>
          <p:nvPr>
            <p:ph type="body" sz="quarter" idx="19" hasCustomPrompt="1"/>
          </p:nvPr>
        </p:nvSpPr>
        <p:spPr>
          <a:xfrm>
            <a:off x="2664756" y="4990553"/>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The Project</a:t>
            </a:r>
            <a:endParaRPr lang="en-US" dirty="0"/>
          </a:p>
        </p:txBody>
      </p:sp>
      <p:sp>
        <p:nvSpPr>
          <p:cNvPr id="112" name="Text Placeholder 32">
            <a:extLst>
              <a:ext uri="{FF2B5EF4-FFF2-40B4-BE49-F238E27FC236}">
                <a16:creationId xmlns:a16="http://schemas.microsoft.com/office/drawing/2014/main" id="{001CD029-76BF-5267-FCC9-AC374458EC63}"/>
              </a:ext>
            </a:extLst>
          </p:cNvPr>
          <p:cNvSpPr>
            <a:spLocks noGrp="1"/>
          </p:cNvSpPr>
          <p:nvPr>
            <p:ph type="body" sz="quarter" idx="17" hasCustomPrompt="1"/>
          </p:nvPr>
        </p:nvSpPr>
        <p:spPr>
          <a:xfrm>
            <a:off x="1961800" y="5491508"/>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113" name="Text Placeholder 32">
            <a:extLst>
              <a:ext uri="{FF2B5EF4-FFF2-40B4-BE49-F238E27FC236}">
                <a16:creationId xmlns:a16="http://schemas.microsoft.com/office/drawing/2014/main" id="{9D496F3A-9EAD-7E5B-7683-3530771E57DB}"/>
              </a:ext>
            </a:extLst>
          </p:cNvPr>
          <p:cNvSpPr>
            <a:spLocks noGrp="1"/>
          </p:cNvSpPr>
          <p:nvPr>
            <p:ph type="body" sz="quarter" idx="20" hasCustomPrompt="1"/>
          </p:nvPr>
        </p:nvSpPr>
        <p:spPr>
          <a:xfrm>
            <a:off x="2664756" y="5491508"/>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Gallery</a:t>
            </a:r>
            <a:endParaRPr lang="en-US" dirty="0"/>
          </a:p>
        </p:txBody>
      </p:sp>
      <p:sp>
        <p:nvSpPr>
          <p:cNvPr id="114" name="Text Placeholder 32">
            <a:extLst>
              <a:ext uri="{FF2B5EF4-FFF2-40B4-BE49-F238E27FC236}">
                <a16:creationId xmlns:a16="http://schemas.microsoft.com/office/drawing/2014/main" id="{625508FB-1E5C-3437-B4C8-AF2A4553D848}"/>
              </a:ext>
            </a:extLst>
          </p:cNvPr>
          <p:cNvSpPr>
            <a:spLocks noGrp="1"/>
          </p:cNvSpPr>
          <p:nvPr>
            <p:ph type="body" sz="quarter" idx="21" hasCustomPrompt="1"/>
          </p:nvPr>
        </p:nvSpPr>
        <p:spPr>
          <a:xfrm>
            <a:off x="1961800" y="5993298"/>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15" name="Text Placeholder 32">
            <a:extLst>
              <a:ext uri="{FF2B5EF4-FFF2-40B4-BE49-F238E27FC236}">
                <a16:creationId xmlns:a16="http://schemas.microsoft.com/office/drawing/2014/main" id="{021C53BA-EBD7-A22B-1913-D8525ED841B5}"/>
              </a:ext>
            </a:extLst>
          </p:cNvPr>
          <p:cNvSpPr>
            <a:spLocks noGrp="1"/>
          </p:cNvSpPr>
          <p:nvPr>
            <p:ph type="body" sz="quarter" idx="22" hasCustomPrompt="1"/>
          </p:nvPr>
        </p:nvSpPr>
        <p:spPr>
          <a:xfrm>
            <a:off x="2664756" y="5993298"/>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Our Team</a:t>
            </a:r>
            <a:endParaRPr lang="en-US" dirty="0"/>
          </a:p>
        </p:txBody>
      </p:sp>
      <p:sp>
        <p:nvSpPr>
          <p:cNvPr id="116" name="Text Placeholder 32">
            <a:extLst>
              <a:ext uri="{FF2B5EF4-FFF2-40B4-BE49-F238E27FC236}">
                <a16:creationId xmlns:a16="http://schemas.microsoft.com/office/drawing/2014/main" id="{73326E23-3F69-8B45-7ADA-61E5806C8AD1}"/>
              </a:ext>
            </a:extLst>
          </p:cNvPr>
          <p:cNvSpPr>
            <a:spLocks noGrp="1"/>
          </p:cNvSpPr>
          <p:nvPr>
            <p:ph type="body" sz="quarter" idx="51" hasCustomPrompt="1"/>
          </p:nvPr>
        </p:nvSpPr>
        <p:spPr>
          <a:xfrm>
            <a:off x="1971440" y="6522494"/>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117" name="Text Placeholder 32">
            <a:extLst>
              <a:ext uri="{FF2B5EF4-FFF2-40B4-BE49-F238E27FC236}">
                <a16:creationId xmlns:a16="http://schemas.microsoft.com/office/drawing/2014/main" id="{89786B18-DBC8-6850-DD58-ACA1ACFB09E2}"/>
              </a:ext>
            </a:extLst>
          </p:cNvPr>
          <p:cNvSpPr>
            <a:spLocks noGrp="1"/>
          </p:cNvSpPr>
          <p:nvPr>
            <p:ph type="body" sz="quarter" idx="52" hasCustomPrompt="1"/>
          </p:nvPr>
        </p:nvSpPr>
        <p:spPr>
          <a:xfrm>
            <a:off x="2674396" y="6522494"/>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Question and Answers</a:t>
            </a:r>
            <a:endParaRPr lang="en-US" dirty="0"/>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971440" y="7012726"/>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674396" y="7012726"/>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81" name="Slide Number Placeholder 5">
            <a:extLst>
              <a:ext uri="{FF2B5EF4-FFF2-40B4-BE49-F238E27FC236}">
                <a16:creationId xmlns:a16="http://schemas.microsoft.com/office/drawing/2014/main" id="{184564D9-D416-2621-9930-A15549C59F96}"/>
              </a:ext>
            </a:extLst>
          </p:cNvPr>
          <p:cNvSpPr>
            <a:spLocks noGrp="1"/>
          </p:cNvSpPr>
          <p:nvPr>
            <p:ph type="sldNum" sz="quarter" idx="4"/>
          </p:nvPr>
        </p:nvSpPr>
        <p:spPr>
          <a:xfrm>
            <a:off x="7065647" y="10219096"/>
            <a:ext cx="372588" cy="363596"/>
          </a:xfrm>
          <a:prstGeom prst="rect">
            <a:avLst/>
          </a:prstGeom>
        </p:spPr>
        <p:txBody>
          <a:bodyPr vert="horz" lIns="91440" tIns="45720" rIns="91440" bIns="45720" rtlCol="0" anchor="ctr"/>
          <a:lstStyle>
            <a:lvl1pPr algn="r">
              <a:defRPr sz="900">
                <a:solidFill>
                  <a:srgbClr val="1D4C60"/>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743874" y="8022974"/>
            <a:ext cx="2853695" cy="400110"/>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5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5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2110189" y="8030998"/>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854765" y="398817"/>
            <a:ext cx="6420928"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530738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4B89B888-9D5F-5636-924B-426B38D2D12A}"/>
              </a:ext>
            </a:extLst>
          </p:cNvPr>
          <p:cNvSpPr/>
          <p:nvPr userDrawn="1"/>
        </p:nvSpPr>
        <p:spPr>
          <a:xfrm>
            <a:off x="2862470" y="1133061"/>
            <a:ext cx="4720803" cy="5068956"/>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sp>
        <p:nvSpPr>
          <p:cNvPr id="57" name="Text Placeholder 3">
            <a:extLst>
              <a:ext uri="{FF2B5EF4-FFF2-40B4-BE49-F238E27FC236}">
                <a16:creationId xmlns:a16="http://schemas.microsoft.com/office/drawing/2014/main" id="{72EE2CF0-D590-9D49-88CE-03DDDC527CE3}"/>
              </a:ext>
            </a:extLst>
          </p:cNvPr>
          <p:cNvSpPr>
            <a:spLocks noGrp="1"/>
          </p:cNvSpPr>
          <p:nvPr>
            <p:ph type="body" sz="quarter" idx="14" hasCustomPrompt="1"/>
          </p:nvPr>
        </p:nvSpPr>
        <p:spPr>
          <a:xfrm>
            <a:off x="3339548" y="1769165"/>
            <a:ext cx="4423290" cy="3029928"/>
          </a:xfrm>
          <a:prstGeom prst="rect">
            <a:avLst/>
          </a:prstGeom>
          <a:effectLst>
            <a:glow rad="127000">
              <a:srgbClr val="414141"/>
            </a:glow>
          </a:effectLst>
        </p:spPr>
        <p:txBody>
          <a:bodyPr>
            <a:noAutofit/>
          </a:bodyPr>
          <a:lstStyle>
            <a:lvl1pPr marL="0" indent="0" algn="l">
              <a:buNone/>
              <a:defRPr sz="13000" b="1">
                <a:solidFill>
                  <a:schemeClr val="bg1"/>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9" name="Slide Number Placeholder 5">
            <a:extLst>
              <a:ext uri="{FF2B5EF4-FFF2-40B4-BE49-F238E27FC236}">
                <a16:creationId xmlns:a16="http://schemas.microsoft.com/office/drawing/2014/main" id="{30EFB463-2CCC-6D67-A87C-FCB7F8EFFBBD}"/>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11" name="Picture Placeholder 10">
            <a:extLst>
              <a:ext uri="{FF2B5EF4-FFF2-40B4-BE49-F238E27FC236}">
                <a16:creationId xmlns:a16="http://schemas.microsoft.com/office/drawing/2014/main" id="{672946F1-F761-14DE-CF06-AAAF83C9D95A}"/>
              </a:ext>
            </a:extLst>
          </p:cNvPr>
          <p:cNvSpPr>
            <a:spLocks noGrp="1"/>
          </p:cNvSpPr>
          <p:nvPr>
            <p:ph type="pic" sz="quarter" idx="21"/>
          </p:nvPr>
        </p:nvSpPr>
        <p:spPr>
          <a:xfrm>
            <a:off x="437481" y="4146377"/>
            <a:ext cx="5824170" cy="4724691"/>
          </a:xfrm>
          <a:custGeom>
            <a:avLst/>
            <a:gdLst>
              <a:gd name="connsiteX0" fmla="*/ 735346 w 5824170"/>
              <a:gd name="connsiteY0" fmla="*/ 0 h 4724691"/>
              <a:gd name="connsiteX1" fmla="*/ 5824170 w 5824170"/>
              <a:gd name="connsiteY1" fmla="*/ 0 h 4724691"/>
              <a:gd name="connsiteX2" fmla="*/ 5824170 w 5824170"/>
              <a:gd name="connsiteY2" fmla="*/ 4724691 h 4724691"/>
              <a:gd name="connsiteX3" fmla="*/ 735346 w 5824170"/>
              <a:gd name="connsiteY3" fmla="*/ 4724691 h 4724691"/>
              <a:gd name="connsiteX4" fmla="*/ 735346 w 5824170"/>
              <a:gd name="connsiteY4" fmla="*/ 4572396 h 4724691"/>
              <a:gd name="connsiteX5" fmla="*/ 0 w 5824170"/>
              <a:gd name="connsiteY5" fmla="*/ 4572396 h 4724691"/>
              <a:gd name="connsiteX6" fmla="*/ 0 w 5824170"/>
              <a:gd name="connsiteY6" fmla="*/ 152305 h 4724691"/>
              <a:gd name="connsiteX7" fmla="*/ 735346 w 5824170"/>
              <a:gd name="connsiteY7" fmla="*/ 152305 h 4724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4170" h="4724691">
                <a:moveTo>
                  <a:pt x="735346" y="0"/>
                </a:moveTo>
                <a:lnTo>
                  <a:pt x="5824170" y="0"/>
                </a:lnTo>
                <a:lnTo>
                  <a:pt x="5824170" y="4724691"/>
                </a:lnTo>
                <a:lnTo>
                  <a:pt x="735346" y="4724691"/>
                </a:lnTo>
                <a:lnTo>
                  <a:pt x="735346" y="4572396"/>
                </a:lnTo>
                <a:lnTo>
                  <a:pt x="0" y="4572396"/>
                </a:lnTo>
                <a:lnTo>
                  <a:pt x="0" y="152305"/>
                </a:lnTo>
                <a:lnTo>
                  <a:pt x="735346" y="152305"/>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2" name="Graphic 14">
            <a:extLst>
              <a:ext uri="{FF2B5EF4-FFF2-40B4-BE49-F238E27FC236}">
                <a16:creationId xmlns:a16="http://schemas.microsoft.com/office/drawing/2014/main" id="{2FA199B8-A018-B9B4-1045-60147C158568}"/>
              </a:ext>
            </a:extLst>
          </p:cNvPr>
          <p:cNvSpPr>
            <a:spLocks noChangeAspect="1"/>
          </p:cNvSpPr>
          <p:nvPr userDrawn="1"/>
        </p:nvSpPr>
        <p:spPr>
          <a:xfrm>
            <a:off x="0" y="3944326"/>
            <a:ext cx="1172817" cy="5128793"/>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381245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03E773-055E-3A8F-B7A8-F32583576A20}"/>
              </a:ext>
            </a:extLst>
          </p:cNvPr>
          <p:cNvSpPr>
            <a:spLocks noChangeAspect="1"/>
          </p:cNvSpPr>
          <p:nvPr userDrawn="1"/>
        </p:nvSpPr>
        <p:spPr>
          <a:xfrm>
            <a:off x="0" y="-1"/>
            <a:ext cx="7560000" cy="1069181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098131D4-CB60-533A-8493-96A3C63EE8FA}"/>
              </a:ext>
            </a:extLst>
          </p:cNvPr>
          <p:cNvSpPr/>
          <p:nvPr userDrawn="1"/>
        </p:nvSpPr>
        <p:spPr>
          <a:xfrm>
            <a:off x="198972" y="224287"/>
            <a:ext cx="6712574" cy="10248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 Placeholder 32">
            <a:extLst>
              <a:ext uri="{FF2B5EF4-FFF2-40B4-BE49-F238E27FC236}">
                <a16:creationId xmlns:a16="http://schemas.microsoft.com/office/drawing/2014/main" id="{B670A47E-CE10-702B-C027-51698412A13E}"/>
              </a:ext>
            </a:extLst>
          </p:cNvPr>
          <p:cNvSpPr>
            <a:spLocks noGrp="1"/>
          </p:cNvSpPr>
          <p:nvPr>
            <p:ph type="body" sz="quarter" idx="64" hasCustomPrompt="1"/>
          </p:nvPr>
        </p:nvSpPr>
        <p:spPr>
          <a:xfrm>
            <a:off x="697281" y="1599143"/>
            <a:ext cx="5682254" cy="8415713"/>
          </a:xfrm>
          <a:prstGeom prst="rect">
            <a:avLst/>
          </a:prstGeom>
          <a:noFill/>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8" name="Text Placeholder 32">
            <a:extLst>
              <a:ext uri="{FF2B5EF4-FFF2-40B4-BE49-F238E27FC236}">
                <a16:creationId xmlns:a16="http://schemas.microsoft.com/office/drawing/2014/main" id="{AF76BD86-5F60-C9DD-DBE6-C425C9182F5A}"/>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 name="Slide Number Placeholder 5">
            <a:extLst>
              <a:ext uri="{FF2B5EF4-FFF2-40B4-BE49-F238E27FC236}">
                <a16:creationId xmlns:a16="http://schemas.microsoft.com/office/drawing/2014/main" id="{1BD6FDBE-143C-232F-6C11-B0BCD016EB4D}"/>
              </a:ext>
            </a:extLst>
          </p:cNvPr>
          <p:cNvSpPr>
            <a:spLocks noGrp="1"/>
          </p:cNvSpPr>
          <p:nvPr>
            <p:ph type="sldNum" sz="quarter" idx="4"/>
          </p:nvPr>
        </p:nvSpPr>
        <p:spPr>
          <a:xfrm>
            <a:off x="7099160" y="10196996"/>
            <a:ext cx="331596" cy="465822"/>
          </a:xfrm>
          <a:prstGeom prst="rect">
            <a:avLst/>
          </a:prstGeom>
        </p:spPr>
        <p:txBody>
          <a:bodyPr vert="horz" lIns="91440" tIns="45720" rIns="91440" bIns="45720" rtlCol="0" anchor="ctr"/>
          <a:lstStyle>
            <a:lvl1pPr algn="ctr">
              <a:defRPr sz="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fld id="{CB2079F2-58AF-ED44-82D7-E04B2F6FD686}" type="slidenum">
              <a:rPr lang="en-US" smtClean="0"/>
              <a:pPr/>
              <a:t>‹#›</a:t>
            </a:fld>
            <a:endParaRPr lang="en-US" dirty="0"/>
          </a:p>
        </p:txBody>
      </p:sp>
      <p:sp>
        <p:nvSpPr>
          <p:cNvPr id="5" name="TextBox 4">
            <a:extLst>
              <a:ext uri="{FF2B5EF4-FFF2-40B4-BE49-F238E27FC236}">
                <a16:creationId xmlns:a16="http://schemas.microsoft.com/office/drawing/2014/main" id="{39CB5B9E-C6CD-7E51-911D-3D58A116BECB}"/>
              </a:ext>
            </a:extLst>
          </p:cNvPr>
          <p:cNvSpPr txBox="1"/>
          <p:nvPr userDrawn="1"/>
        </p:nvSpPr>
        <p:spPr>
          <a:xfrm rot="16200000">
            <a:off x="5374266" y="8195496"/>
            <a:ext cx="384048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spc="150" baseline="0" dirty="0">
                <a:solidFill>
                  <a:schemeClr val="bg1"/>
                </a:solidFill>
              </a:rPr>
              <a:t>FEMpower in Finance - skills to thrive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600" spc="150" baseline="0" dirty="0">
              <a:solidFill>
                <a:schemeClr val="bg1"/>
              </a:solidFill>
            </a:endParaRPr>
          </a:p>
        </p:txBody>
      </p:sp>
      <p:sp>
        <p:nvSpPr>
          <p:cNvPr id="7" name="Graphic 14">
            <a:extLst>
              <a:ext uri="{FF2B5EF4-FFF2-40B4-BE49-F238E27FC236}">
                <a16:creationId xmlns:a16="http://schemas.microsoft.com/office/drawing/2014/main" id="{3409E1D5-2048-45A2-DC9A-35AFA51FC230}"/>
              </a:ext>
            </a:extLst>
          </p:cNvPr>
          <p:cNvSpPr>
            <a:spLocks noChangeAspect="1"/>
          </p:cNvSpPr>
          <p:nvPr userDrawn="1"/>
        </p:nvSpPr>
        <p:spPr>
          <a:xfrm rot="5400000" flipH="1" flipV="1">
            <a:off x="7231732" y="10115014"/>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2545000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2" name="Slide Number Placeholder 5">
            <a:extLst>
              <a:ext uri="{FF2B5EF4-FFF2-40B4-BE49-F238E27FC236}">
                <a16:creationId xmlns:a16="http://schemas.microsoft.com/office/drawing/2014/main" id="{D73E2FE7-B1D1-638B-95F5-A4C6BE49BDB9}"/>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3072150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Statement 0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4E8932A-A485-43A5-A210-0AAB8AE7DC37}"/>
              </a:ext>
            </a:extLst>
          </p:cNvPr>
          <p:cNvSpPr>
            <a:spLocks noGrp="1"/>
          </p:cNvSpPr>
          <p:nvPr>
            <p:ph type="pic" sz="quarter" idx="10"/>
          </p:nvPr>
        </p:nvSpPr>
        <p:spPr>
          <a:xfrm>
            <a:off x="776964" y="760761"/>
            <a:ext cx="6005748" cy="91702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22" name="Freeform 21">
            <a:extLst>
              <a:ext uri="{FF2B5EF4-FFF2-40B4-BE49-F238E27FC236}">
                <a16:creationId xmlns:a16="http://schemas.microsoft.com/office/drawing/2014/main" id="{A97A6B7C-6C4D-0938-DE63-7C34C0A12425}"/>
              </a:ext>
            </a:extLst>
          </p:cNvPr>
          <p:cNvSpPr/>
          <p:nvPr userDrawn="1"/>
        </p:nvSpPr>
        <p:spPr>
          <a:xfrm rot="10800000">
            <a:off x="-30783" y="-1"/>
            <a:ext cx="7596693" cy="10691813"/>
          </a:xfrm>
          <a:custGeom>
            <a:avLst/>
            <a:gdLst>
              <a:gd name="connsiteX0" fmla="*/ 7385206 w 7596693"/>
              <a:gd name="connsiteY0" fmla="*/ 10480325 h 10691813"/>
              <a:gd name="connsiteX1" fmla="*/ 7385206 w 7596693"/>
              <a:gd name="connsiteY1" fmla="*/ 211487 h 10691813"/>
              <a:gd name="connsiteX2" fmla="*/ 3786072 w 7596693"/>
              <a:gd name="connsiteY2" fmla="*/ 211487 h 10691813"/>
              <a:gd name="connsiteX3" fmla="*/ 3786071 w 7596693"/>
              <a:gd name="connsiteY3" fmla="*/ 211487 h 10691813"/>
              <a:gd name="connsiteX4" fmla="*/ 211487 w 7596693"/>
              <a:gd name="connsiteY4" fmla="*/ 211487 h 10691813"/>
              <a:gd name="connsiteX5" fmla="*/ 211487 w 7596693"/>
              <a:gd name="connsiteY5" fmla="*/ 10480325 h 10691813"/>
              <a:gd name="connsiteX6" fmla="*/ 3786071 w 7596693"/>
              <a:gd name="connsiteY6" fmla="*/ 10480325 h 10691813"/>
              <a:gd name="connsiteX7" fmla="*/ 3786072 w 7596693"/>
              <a:gd name="connsiteY7" fmla="*/ 10480325 h 10691813"/>
              <a:gd name="connsiteX8" fmla="*/ 211487 w 7596693"/>
              <a:gd name="connsiteY8" fmla="*/ 10691813 h 10691813"/>
              <a:gd name="connsiteX9" fmla="*/ 0 w 7596693"/>
              <a:gd name="connsiteY9" fmla="*/ 10691813 h 10691813"/>
              <a:gd name="connsiteX10" fmla="*/ 0 w 7596693"/>
              <a:gd name="connsiteY10" fmla="*/ 18350 h 10691813"/>
              <a:gd name="connsiteX11" fmla="*/ 85060 w 7596693"/>
              <a:gd name="connsiteY11" fmla="*/ 18350 h 10691813"/>
              <a:gd name="connsiteX12" fmla="*/ 85060 w 7596693"/>
              <a:gd name="connsiteY12" fmla="*/ 0 h 10691813"/>
              <a:gd name="connsiteX13" fmla="*/ 3786071 w 7596693"/>
              <a:gd name="connsiteY13" fmla="*/ 0 h 10691813"/>
              <a:gd name="connsiteX14" fmla="*/ 3786072 w 7596693"/>
              <a:gd name="connsiteY14" fmla="*/ 0 h 10691813"/>
              <a:gd name="connsiteX15" fmla="*/ 7385206 w 7596693"/>
              <a:gd name="connsiteY15" fmla="*/ 0 h 10691813"/>
              <a:gd name="connsiteX16" fmla="*/ 7487083 w 7596693"/>
              <a:gd name="connsiteY16" fmla="*/ 0 h 10691813"/>
              <a:gd name="connsiteX17" fmla="*/ 7596693 w 7596693"/>
              <a:gd name="connsiteY17" fmla="*/ 0 h 10691813"/>
              <a:gd name="connsiteX18" fmla="*/ 7596693 w 7596693"/>
              <a:gd name="connsiteY18" fmla="*/ 10691812 h 10691813"/>
              <a:gd name="connsiteX19" fmla="*/ 7487082 w 7596693"/>
              <a:gd name="connsiteY19" fmla="*/ 10691812 h 10691813"/>
              <a:gd name="connsiteX20" fmla="*/ 7385206 w 7596693"/>
              <a:gd name="connsiteY20" fmla="*/ 10691812 h 10691813"/>
              <a:gd name="connsiteX21" fmla="*/ 3786072 w 7596693"/>
              <a:gd name="connsiteY21" fmla="*/ 10691812 h 10691813"/>
              <a:gd name="connsiteX22" fmla="*/ 3786071 w 7596693"/>
              <a:gd name="connsiteY22" fmla="*/ 10691812 h 10691813"/>
              <a:gd name="connsiteX23" fmla="*/ 211487 w 7596693"/>
              <a:gd name="connsiteY23" fmla="*/ 10691812 h 106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96693" h="10691813">
                <a:moveTo>
                  <a:pt x="7385206" y="10480325"/>
                </a:moveTo>
                <a:lnTo>
                  <a:pt x="7385206" y="211487"/>
                </a:lnTo>
                <a:lnTo>
                  <a:pt x="3786072" y="211487"/>
                </a:lnTo>
                <a:lnTo>
                  <a:pt x="3786071" y="211487"/>
                </a:lnTo>
                <a:lnTo>
                  <a:pt x="211487" y="211487"/>
                </a:lnTo>
                <a:lnTo>
                  <a:pt x="211487" y="10480325"/>
                </a:lnTo>
                <a:lnTo>
                  <a:pt x="3786071" y="10480325"/>
                </a:lnTo>
                <a:lnTo>
                  <a:pt x="3786072" y="10480325"/>
                </a:lnTo>
                <a:close/>
                <a:moveTo>
                  <a:pt x="211487" y="10691813"/>
                </a:moveTo>
                <a:lnTo>
                  <a:pt x="0" y="10691813"/>
                </a:lnTo>
                <a:lnTo>
                  <a:pt x="0" y="18350"/>
                </a:lnTo>
                <a:lnTo>
                  <a:pt x="85060" y="18350"/>
                </a:lnTo>
                <a:lnTo>
                  <a:pt x="85060" y="0"/>
                </a:lnTo>
                <a:lnTo>
                  <a:pt x="3786071" y="0"/>
                </a:lnTo>
                <a:lnTo>
                  <a:pt x="3786072" y="0"/>
                </a:lnTo>
                <a:lnTo>
                  <a:pt x="7385206" y="0"/>
                </a:lnTo>
                <a:lnTo>
                  <a:pt x="7487083" y="0"/>
                </a:lnTo>
                <a:lnTo>
                  <a:pt x="7596693" y="0"/>
                </a:lnTo>
                <a:lnTo>
                  <a:pt x="7596693" y="10691812"/>
                </a:lnTo>
                <a:lnTo>
                  <a:pt x="7487082" y="10691812"/>
                </a:lnTo>
                <a:lnTo>
                  <a:pt x="7385206" y="10691812"/>
                </a:lnTo>
                <a:lnTo>
                  <a:pt x="3786072" y="10691812"/>
                </a:lnTo>
                <a:lnTo>
                  <a:pt x="3786071" y="10691812"/>
                </a:lnTo>
                <a:lnTo>
                  <a:pt x="211487" y="10691812"/>
                </a:lnTo>
                <a:close/>
              </a:path>
            </a:pathLst>
          </a:cu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9"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6356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Statement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9080A93-BA24-F38B-739F-16FE9DDF3E11}"/>
              </a:ext>
            </a:extLst>
          </p:cNvPr>
          <p:cNvSpPr/>
          <p:nvPr userDrawn="1"/>
        </p:nvSpPr>
        <p:spPr>
          <a:xfrm rot="5400000">
            <a:off x="1225776" y="-1225776"/>
            <a:ext cx="5108448" cy="756000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8" name="Text Placeholder 32">
            <a:extLst>
              <a:ext uri="{FF2B5EF4-FFF2-40B4-BE49-F238E27FC236}">
                <a16:creationId xmlns:a16="http://schemas.microsoft.com/office/drawing/2014/main" id="{9E177808-669D-283C-7D6E-53FC30C84236}"/>
              </a:ext>
            </a:extLst>
          </p:cNvPr>
          <p:cNvSpPr>
            <a:spLocks noGrp="1"/>
          </p:cNvSpPr>
          <p:nvPr>
            <p:ph type="body" sz="quarter" idx="61" hasCustomPrompt="1"/>
          </p:nvPr>
        </p:nvSpPr>
        <p:spPr>
          <a:xfrm>
            <a:off x="664758" y="993757"/>
            <a:ext cx="4159271"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YOUR TEXT HERE</a:t>
            </a:r>
          </a:p>
        </p:txBody>
      </p:sp>
      <p:sp>
        <p:nvSpPr>
          <p:cNvPr id="19" name="Text Placeholder 32">
            <a:extLst>
              <a:ext uri="{FF2B5EF4-FFF2-40B4-BE49-F238E27FC236}">
                <a16:creationId xmlns:a16="http://schemas.microsoft.com/office/drawing/2014/main" id="{150450FD-DF74-4A1E-DAB4-34979C959B90}"/>
              </a:ext>
            </a:extLst>
          </p:cNvPr>
          <p:cNvSpPr>
            <a:spLocks noGrp="1"/>
          </p:cNvSpPr>
          <p:nvPr>
            <p:ph type="body" sz="quarter" idx="62" hasCustomPrompt="1"/>
          </p:nvPr>
        </p:nvSpPr>
        <p:spPr>
          <a:xfrm>
            <a:off x="664759" y="1849054"/>
            <a:ext cx="4159270"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YOUR TEXT HERE</a:t>
            </a:r>
          </a:p>
        </p:txBody>
      </p:sp>
      <p:sp>
        <p:nvSpPr>
          <p:cNvPr id="25" name="Text Placeholder 32">
            <a:extLst>
              <a:ext uri="{FF2B5EF4-FFF2-40B4-BE49-F238E27FC236}">
                <a16:creationId xmlns:a16="http://schemas.microsoft.com/office/drawing/2014/main" id="{08C6061D-F5F3-3BE5-67FF-EC4329788DD8}"/>
              </a:ext>
            </a:extLst>
          </p:cNvPr>
          <p:cNvSpPr>
            <a:spLocks noGrp="1"/>
          </p:cNvSpPr>
          <p:nvPr>
            <p:ph type="body" sz="quarter" idx="63" hasCustomPrompt="1"/>
          </p:nvPr>
        </p:nvSpPr>
        <p:spPr>
          <a:xfrm>
            <a:off x="664758" y="2704351"/>
            <a:ext cx="4159269"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YOUR TEXT HERE</a:t>
            </a:r>
          </a:p>
        </p:txBody>
      </p:sp>
      <p:sp>
        <p:nvSpPr>
          <p:cNvPr id="31" name="Text Placeholder 32">
            <a:extLst>
              <a:ext uri="{FF2B5EF4-FFF2-40B4-BE49-F238E27FC236}">
                <a16:creationId xmlns:a16="http://schemas.microsoft.com/office/drawing/2014/main" id="{E3828B49-DB6D-4C9E-7FCB-F5B0A3067B37}"/>
              </a:ext>
            </a:extLst>
          </p:cNvPr>
          <p:cNvSpPr>
            <a:spLocks noGrp="1"/>
          </p:cNvSpPr>
          <p:nvPr>
            <p:ph type="body" sz="quarter" idx="48" hasCustomPrompt="1"/>
          </p:nvPr>
        </p:nvSpPr>
        <p:spPr>
          <a:xfrm>
            <a:off x="767886" y="5474208"/>
            <a:ext cx="6010866" cy="4223848"/>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32" name="Slide Number Placeholder 5">
            <a:extLst>
              <a:ext uri="{FF2B5EF4-FFF2-40B4-BE49-F238E27FC236}">
                <a16:creationId xmlns:a16="http://schemas.microsoft.com/office/drawing/2014/main" id="{E144C293-21D9-3400-8609-B087F94CC36A}"/>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1025213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Statement 05">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088C9B4-A1F9-AF40-B9F7-65EEAED2967F}"/>
              </a:ext>
            </a:extLst>
          </p:cNvPr>
          <p:cNvSpPr/>
          <p:nvPr userDrawn="1"/>
        </p:nvSpPr>
        <p:spPr>
          <a:xfrm>
            <a:off x="1888209" y="3577645"/>
            <a:ext cx="3783257" cy="353652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13" name="Picture Placeholder 12">
            <a:extLst>
              <a:ext uri="{FF2B5EF4-FFF2-40B4-BE49-F238E27FC236}">
                <a16:creationId xmlns:a16="http://schemas.microsoft.com/office/drawing/2014/main" id="{63D4115E-60CA-864E-A2B1-256DD5A70E6E}"/>
              </a:ext>
            </a:extLst>
          </p:cNvPr>
          <p:cNvSpPr>
            <a:spLocks noGrp="1"/>
          </p:cNvSpPr>
          <p:nvPr>
            <p:ph type="pic" sz="quarter" idx="11"/>
          </p:nvPr>
        </p:nvSpPr>
        <p:spPr>
          <a:xfrm>
            <a:off x="0" y="0"/>
            <a:ext cx="7559675" cy="10691813"/>
          </a:xfrm>
          <a:custGeom>
            <a:avLst/>
            <a:gdLst>
              <a:gd name="connsiteX0" fmla="*/ 1888209 w 7559675"/>
              <a:gd name="connsiteY0" fmla="*/ 3577645 h 10691813"/>
              <a:gd name="connsiteX1" fmla="*/ 1888209 w 7559675"/>
              <a:gd name="connsiteY1" fmla="*/ 7114168 h 10691813"/>
              <a:gd name="connsiteX2" fmla="*/ 5671466 w 7559675"/>
              <a:gd name="connsiteY2" fmla="*/ 7114168 h 10691813"/>
              <a:gd name="connsiteX3" fmla="*/ 5671466 w 7559675"/>
              <a:gd name="connsiteY3" fmla="*/ 3577645 h 10691813"/>
              <a:gd name="connsiteX4" fmla="*/ 0 w 7559675"/>
              <a:gd name="connsiteY4" fmla="*/ 0 h 10691813"/>
              <a:gd name="connsiteX5" fmla="*/ 7559675 w 7559675"/>
              <a:gd name="connsiteY5" fmla="*/ 0 h 10691813"/>
              <a:gd name="connsiteX6" fmla="*/ 7559675 w 7559675"/>
              <a:gd name="connsiteY6" fmla="*/ 10691813 h 10691813"/>
              <a:gd name="connsiteX7" fmla="*/ 0 w 7559675"/>
              <a:gd name="connsiteY7" fmla="*/ 10691813 h 106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10691813">
                <a:moveTo>
                  <a:pt x="1888209" y="3577645"/>
                </a:moveTo>
                <a:lnTo>
                  <a:pt x="1888209" y="7114168"/>
                </a:lnTo>
                <a:lnTo>
                  <a:pt x="5671466" y="7114168"/>
                </a:lnTo>
                <a:lnTo>
                  <a:pt x="5671466" y="3577645"/>
                </a:lnTo>
                <a:close/>
                <a:moveTo>
                  <a:pt x="0" y="0"/>
                </a:moveTo>
                <a:lnTo>
                  <a:pt x="7559675" y="0"/>
                </a:lnTo>
                <a:lnTo>
                  <a:pt x="7559675" y="10691813"/>
                </a:lnTo>
                <a:lnTo>
                  <a:pt x="0" y="10691813"/>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7" name="Text Placeholder 32">
            <a:extLst>
              <a:ext uri="{FF2B5EF4-FFF2-40B4-BE49-F238E27FC236}">
                <a16:creationId xmlns:a16="http://schemas.microsoft.com/office/drawing/2014/main" id="{F4140FE7-5CD5-9049-AFE1-082365D6A138}"/>
              </a:ext>
            </a:extLst>
          </p:cNvPr>
          <p:cNvSpPr>
            <a:spLocks noGrp="1"/>
          </p:cNvSpPr>
          <p:nvPr>
            <p:ph type="body" sz="quarter" idx="13" hasCustomPrompt="1"/>
          </p:nvPr>
        </p:nvSpPr>
        <p:spPr>
          <a:xfrm>
            <a:off x="1888209" y="4304643"/>
            <a:ext cx="3783257" cy="1108498"/>
          </a:xfrm>
          <a:prstGeom prst="rect">
            <a:avLst/>
          </a:prstGeom>
        </p:spPr>
        <p:txBody>
          <a:bodyPr>
            <a:noAutofit/>
          </a:bodyPr>
          <a:lstStyle>
            <a:lvl1pPr marL="0" indent="0" algn="ctr">
              <a:lnSpc>
                <a:spcPts val="1980"/>
              </a:lnSpc>
              <a:spcBef>
                <a:spcPts val="0"/>
              </a:spcBef>
              <a:buNone/>
              <a:defRPr sz="1900" b="1"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QUOTE HERE</a:t>
            </a:r>
          </a:p>
          <a:p>
            <a:pPr lvl="0"/>
            <a:endParaRPr lang="en-US" dirty="0"/>
          </a:p>
        </p:txBody>
      </p:sp>
      <p:sp>
        <p:nvSpPr>
          <p:cNvPr id="10" name="Text Placeholder 32">
            <a:extLst>
              <a:ext uri="{FF2B5EF4-FFF2-40B4-BE49-F238E27FC236}">
                <a16:creationId xmlns:a16="http://schemas.microsoft.com/office/drawing/2014/main" id="{3ACBC58C-D900-5786-5257-B15E57B9A2CA}"/>
              </a:ext>
            </a:extLst>
          </p:cNvPr>
          <p:cNvSpPr>
            <a:spLocks noGrp="1"/>
          </p:cNvSpPr>
          <p:nvPr>
            <p:ph type="body" sz="quarter" idx="14" hasCustomPrompt="1"/>
          </p:nvPr>
        </p:nvSpPr>
        <p:spPr>
          <a:xfrm>
            <a:off x="1888208" y="6140139"/>
            <a:ext cx="3783257" cy="508311"/>
          </a:xfrm>
          <a:prstGeom prst="rect">
            <a:avLst/>
          </a:prstGeom>
        </p:spPr>
        <p:txBody>
          <a:bodyPr>
            <a:noAutofit/>
          </a:bodyPr>
          <a:lstStyle>
            <a:lvl1pPr marL="0" indent="0" algn="ctr">
              <a:lnSpc>
                <a:spcPts val="1980"/>
              </a:lnSpc>
              <a:spcBef>
                <a:spcPts val="0"/>
              </a:spcBef>
              <a:buNone/>
              <a:defRPr sz="12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NAME</a:t>
            </a:r>
          </a:p>
          <a:p>
            <a:pPr lvl="0"/>
            <a:endParaRPr lang="en-US" dirty="0"/>
          </a:p>
        </p:txBody>
      </p:sp>
    </p:spTree>
    <p:extLst>
      <p:ext uri="{BB962C8B-B14F-4D97-AF65-F5344CB8AC3E}">
        <p14:creationId xmlns:p14="http://schemas.microsoft.com/office/powerpoint/2010/main" val="258725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Photo Slide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8404BD2-07DA-75BC-A400-9E1939378D4F}"/>
              </a:ext>
            </a:extLst>
          </p:cNvPr>
          <p:cNvSpPr/>
          <p:nvPr userDrawn="1"/>
        </p:nvSpPr>
        <p:spPr>
          <a:xfrm>
            <a:off x="3490547" y="4023918"/>
            <a:ext cx="3483428" cy="423776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Picture Placeholder 28">
            <a:extLst>
              <a:ext uri="{FF2B5EF4-FFF2-40B4-BE49-F238E27FC236}">
                <a16:creationId xmlns:a16="http://schemas.microsoft.com/office/drawing/2014/main" id="{D23A43AA-660E-CE62-5935-84C767531FC9}"/>
              </a:ext>
            </a:extLst>
          </p:cNvPr>
          <p:cNvSpPr>
            <a:spLocks noGrp="1"/>
          </p:cNvSpPr>
          <p:nvPr>
            <p:ph type="pic" sz="quarter" idx="12"/>
          </p:nvPr>
        </p:nvSpPr>
        <p:spPr>
          <a:xfrm>
            <a:off x="0" y="7020713"/>
            <a:ext cx="7559675" cy="3026228"/>
          </a:xfrm>
          <a:custGeom>
            <a:avLst/>
            <a:gdLst>
              <a:gd name="connsiteX0" fmla="*/ 0 w 7559675"/>
              <a:gd name="connsiteY0" fmla="*/ 0 h 3026228"/>
              <a:gd name="connsiteX1" fmla="*/ 3490547 w 7559675"/>
              <a:gd name="connsiteY1" fmla="*/ 0 h 3026228"/>
              <a:gd name="connsiteX2" fmla="*/ 3490547 w 7559675"/>
              <a:gd name="connsiteY2" fmla="*/ 1240971 h 3026228"/>
              <a:gd name="connsiteX3" fmla="*/ 6973975 w 7559675"/>
              <a:gd name="connsiteY3" fmla="*/ 1240971 h 3026228"/>
              <a:gd name="connsiteX4" fmla="*/ 6973975 w 7559675"/>
              <a:gd name="connsiteY4" fmla="*/ 0 h 3026228"/>
              <a:gd name="connsiteX5" fmla="*/ 7559675 w 7559675"/>
              <a:gd name="connsiteY5" fmla="*/ 0 h 3026228"/>
              <a:gd name="connsiteX6" fmla="*/ 7559675 w 7559675"/>
              <a:gd name="connsiteY6" fmla="*/ 3026228 h 3026228"/>
              <a:gd name="connsiteX7" fmla="*/ 0 w 7559675"/>
              <a:gd name="connsiteY7" fmla="*/ 3026228 h 302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3026228">
                <a:moveTo>
                  <a:pt x="0" y="0"/>
                </a:moveTo>
                <a:lnTo>
                  <a:pt x="3490547" y="0"/>
                </a:lnTo>
                <a:lnTo>
                  <a:pt x="3490547" y="1240971"/>
                </a:lnTo>
                <a:lnTo>
                  <a:pt x="6973975" y="1240971"/>
                </a:lnTo>
                <a:lnTo>
                  <a:pt x="6973975" y="0"/>
                </a:lnTo>
                <a:lnTo>
                  <a:pt x="7559675" y="0"/>
                </a:lnTo>
                <a:lnTo>
                  <a:pt x="7559675" y="3026228"/>
                </a:lnTo>
                <a:lnTo>
                  <a:pt x="0" y="3026228"/>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7" name="Text Placeholder 32">
            <a:extLst>
              <a:ext uri="{FF2B5EF4-FFF2-40B4-BE49-F238E27FC236}">
                <a16:creationId xmlns:a16="http://schemas.microsoft.com/office/drawing/2014/main" id="{DD29B760-D511-B534-9549-6F6C2F176E5F}"/>
              </a:ext>
            </a:extLst>
          </p:cNvPr>
          <p:cNvSpPr>
            <a:spLocks noGrp="1"/>
          </p:cNvSpPr>
          <p:nvPr>
            <p:ph type="body" sz="quarter" idx="48" hasCustomPrompt="1"/>
          </p:nvPr>
        </p:nvSpPr>
        <p:spPr>
          <a:xfrm>
            <a:off x="520387" y="4023920"/>
            <a:ext cx="2697768" cy="2917260"/>
          </a:xfrm>
          <a:prstGeom prst="rect">
            <a:avLst/>
          </a:prstGeom>
        </p:spPr>
        <p:txBody>
          <a:bodyPr numCol="1"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3" name="Text Placeholder 32">
            <a:extLst>
              <a:ext uri="{FF2B5EF4-FFF2-40B4-BE49-F238E27FC236}">
                <a16:creationId xmlns:a16="http://schemas.microsoft.com/office/drawing/2014/main" id="{6A55AF01-462E-D43F-42C7-EE0825567026}"/>
              </a:ext>
            </a:extLst>
          </p:cNvPr>
          <p:cNvSpPr>
            <a:spLocks noGrp="1"/>
          </p:cNvSpPr>
          <p:nvPr>
            <p:ph type="body" sz="quarter" idx="62" hasCustomPrompt="1"/>
          </p:nvPr>
        </p:nvSpPr>
        <p:spPr>
          <a:xfrm>
            <a:off x="3844234" y="4382276"/>
            <a:ext cx="2680932" cy="1008955"/>
          </a:xfrm>
          <a:prstGeom prst="rect">
            <a:avLst/>
          </a:prstGeom>
          <a:noFill/>
        </p:spPr>
        <p:txBody>
          <a:bodyPr anchor="t">
            <a:noAutofit/>
          </a:bodyPr>
          <a:lstStyle>
            <a:lvl1pPr marL="206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6314CB48-C099-200B-4341-A0C2B016D7A6}"/>
              </a:ext>
            </a:extLst>
          </p:cNvPr>
          <p:cNvSpPr>
            <a:spLocks noGrp="1"/>
          </p:cNvSpPr>
          <p:nvPr>
            <p:ph type="body" sz="quarter" idx="63" hasCustomPrompt="1"/>
          </p:nvPr>
        </p:nvSpPr>
        <p:spPr>
          <a:xfrm>
            <a:off x="3844234" y="5768348"/>
            <a:ext cx="2680932" cy="1911895"/>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5" name="Text Placeholder 32">
            <a:extLst>
              <a:ext uri="{FF2B5EF4-FFF2-40B4-BE49-F238E27FC236}">
                <a16:creationId xmlns:a16="http://schemas.microsoft.com/office/drawing/2014/main" id="{FFD65A5B-7905-7BEE-E804-A29D8B11E119}"/>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536575"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6" name="Text Placeholder 32">
            <a:extLst>
              <a:ext uri="{FF2B5EF4-FFF2-40B4-BE49-F238E27FC236}">
                <a16:creationId xmlns:a16="http://schemas.microsoft.com/office/drawing/2014/main" id="{33F8C995-A6BB-A44A-9CCA-8930C2CE1EFD}"/>
              </a:ext>
            </a:extLst>
          </p:cNvPr>
          <p:cNvSpPr>
            <a:spLocks noGrp="1"/>
          </p:cNvSpPr>
          <p:nvPr>
            <p:ph type="body" sz="quarter" idx="64" hasCustomPrompt="1"/>
          </p:nvPr>
        </p:nvSpPr>
        <p:spPr>
          <a:xfrm>
            <a:off x="520387" y="1599143"/>
            <a:ext cx="6388275" cy="2024507"/>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31" name="Slide Number Placeholder 5">
            <a:extLst>
              <a:ext uri="{FF2B5EF4-FFF2-40B4-BE49-F238E27FC236}">
                <a16:creationId xmlns:a16="http://schemas.microsoft.com/office/drawing/2014/main" id="{124AD362-E5C6-82B3-AE0A-221A8D1E3745}"/>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1015410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Photo Slide 02">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AE46E42E-E499-84CF-7DDA-438BAEB4924C}"/>
              </a:ext>
            </a:extLst>
          </p:cNvPr>
          <p:cNvSpPr>
            <a:spLocks noGrp="1"/>
          </p:cNvSpPr>
          <p:nvPr>
            <p:ph type="pic" sz="quarter" idx="12"/>
          </p:nvPr>
        </p:nvSpPr>
        <p:spPr>
          <a:xfrm>
            <a:off x="475926" y="486018"/>
            <a:ext cx="2855103" cy="6872725"/>
          </a:xfrm>
          <a:custGeom>
            <a:avLst/>
            <a:gdLst>
              <a:gd name="connsiteX0" fmla="*/ 0 w 7929031"/>
              <a:gd name="connsiteY0" fmla="*/ 0 h 10623785"/>
              <a:gd name="connsiteX1" fmla="*/ 7929031 w 7929031"/>
              <a:gd name="connsiteY1" fmla="*/ 0 h 10623785"/>
              <a:gd name="connsiteX2" fmla="*/ 7929031 w 7929031"/>
              <a:gd name="connsiteY2" fmla="*/ 10623785 h 10623785"/>
              <a:gd name="connsiteX3" fmla="*/ 0 w 7929031"/>
              <a:gd name="connsiteY3" fmla="*/ 10623785 h 10623785"/>
            </a:gdLst>
            <a:ahLst/>
            <a:cxnLst>
              <a:cxn ang="0">
                <a:pos x="connsiteX0" y="connsiteY0"/>
              </a:cxn>
              <a:cxn ang="0">
                <a:pos x="connsiteX1" y="connsiteY1"/>
              </a:cxn>
              <a:cxn ang="0">
                <a:pos x="connsiteX2" y="connsiteY2"/>
              </a:cxn>
              <a:cxn ang="0">
                <a:pos x="connsiteX3" y="connsiteY3"/>
              </a:cxn>
            </a:cxnLst>
            <a:rect l="l" t="t" r="r" b="b"/>
            <a:pathLst>
              <a:path w="7929031" h="10623785">
                <a:moveTo>
                  <a:pt x="0" y="0"/>
                </a:moveTo>
                <a:lnTo>
                  <a:pt x="7929031" y="0"/>
                </a:lnTo>
                <a:lnTo>
                  <a:pt x="7929031" y="10623785"/>
                </a:lnTo>
                <a:lnTo>
                  <a:pt x="0" y="10623785"/>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 name="Rectangle 3">
            <a:extLst>
              <a:ext uri="{FF2B5EF4-FFF2-40B4-BE49-F238E27FC236}">
                <a16:creationId xmlns:a16="http://schemas.microsoft.com/office/drawing/2014/main" id="{77CF21C0-7FD9-B862-6BD4-D0EDBC412EA1}"/>
              </a:ext>
            </a:extLst>
          </p:cNvPr>
          <p:cNvSpPr/>
          <p:nvPr userDrawn="1"/>
        </p:nvSpPr>
        <p:spPr>
          <a:xfrm>
            <a:off x="0" y="7647781"/>
            <a:ext cx="6669741" cy="240702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32">
            <a:extLst>
              <a:ext uri="{FF2B5EF4-FFF2-40B4-BE49-F238E27FC236}">
                <a16:creationId xmlns:a16="http://schemas.microsoft.com/office/drawing/2014/main" id="{7EA15CC7-3C96-C803-0380-B91F8E3179F8}"/>
              </a:ext>
            </a:extLst>
          </p:cNvPr>
          <p:cNvSpPr>
            <a:spLocks noGrp="1"/>
          </p:cNvSpPr>
          <p:nvPr>
            <p:ph type="body" sz="quarter" idx="61" hasCustomPrompt="1"/>
          </p:nvPr>
        </p:nvSpPr>
        <p:spPr>
          <a:xfrm>
            <a:off x="2982686" y="916143"/>
            <a:ext cx="3483429" cy="586086"/>
          </a:xfrm>
          <a:prstGeom prst="rect">
            <a:avLst/>
          </a:prstGeom>
          <a:solidFill>
            <a:srgbClr val="F16024"/>
          </a:solidFill>
        </p:spPr>
        <p:txBody>
          <a:bodyPr anchor="ctr">
            <a:noAutofit/>
          </a:bodyPr>
          <a:lstStyle>
            <a:lvl1pPr marL="40798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7" name="Text Placeholder 32">
            <a:extLst>
              <a:ext uri="{FF2B5EF4-FFF2-40B4-BE49-F238E27FC236}">
                <a16:creationId xmlns:a16="http://schemas.microsoft.com/office/drawing/2014/main" id="{DD29B760-D511-B534-9549-6F6C2F176E5F}"/>
              </a:ext>
            </a:extLst>
          </p:cNvPr>
          <p:cNvSpPr>
            <a:spLocks noGrp="1"/>
          </p:cNvSpPr>
          <p:nvPr>
            <p:ph type="body" sz="quarter" idx="48" hasCustomPrompt="1"/>
          </p:nvPr>
        </p:nvSpPr>
        <p:spPr>
          <a:xfrm>
            <a:off x="3490546" y="1932354"/>
            <a:ext cx="2975569" cy="5426389"/>
          </a:xfrm>
          <a:prstGeom prst="rect">
            <a:avLst/>
          </a:prstGeom>
        </p:spPr>
        <p:txBody>
          <a:bodyPr numCol="1"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3" name="Text Placeholder 32">
            <a:extLst>
              <a:ext uri="{FF2B5EF4-FFF2-40B4-BE49-F238E27FC236}">
                <a16:creationId xmlns:a16="http://schemas.microsoft.com/office/drawing/2014/main" id="{6A55AF01-462E-D43F-42C7-EE0825567026}"/>
              </a:ext>
            </a:extLst>
          </p:cNvPr>
          <p:cNvSpPr>
            <a:spLocks noGrp="1"/>
          </p:cNvSpPr>
          <p:nvPr>
            <p:ph type="body" sz="quarter" idx="62" hasCustomPrompt="1"/>
          </p:nvPr>
        </p:nvSpPr>
        <p:spPr>
          <a:xfrm>
            <a:off x="650097" y="7863774"/>
            <a:ext cx="2540972" cy="1911895"/>
          </a:xfrm>
          <a:prstGeom prst="rect">
            <a:avLst/>
          </a:prstGeom>
          <a:noFill/>
        </p:spPr>
        <p:txBody>
          <a:bodyPr anchor="t">
            <a:noAutofit/>
          </a:bodyPr>
          <a:lstStyle>
            <a:lvl1pPr marL="206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6314CB48-C099-200B-4341-A0C2B016D7A6}"/>
              </a:ext>
            </a:extLst>
          </p:cNvPr>
          <p:cNvSpPr>
            <a:spLocks noGrp="1"/>
          </p:cNvSpPr>
          <p:nvPr>
            <p:ph type="body" sz="quarter" idx="63" hasCustomPrompt="1"/>
          </p:nvPr>
        </p:nvSpPr>
        <p:spPr>
          <a:xfrm>
            <a:off x="3426150" y="7863774"/>
            <a:ext cx="2975569" cy="1911895"/>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8" name="Slide Number Placeholder 5">
            <a:extLst>
              <a:ext uri="{FF2B5EF4-FFF2-40B4-BE49-F238E27FC236}">
                <a16:creationId xmlns:a16="http://schemas.microsoft.com/office/drawing/2014/main" id="{82CB28A3-6E2A-3E8B-D5E6-3E37EA10B74B}"/>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2" name="Graphic 14">
            <a:extLst>
              <a:ext uri="{FF2B5EF4-FFF2-40B4-BE49-F238E27FC236}">
                <a16:creationId xmlns:a16="http://schemas.microsoft.com/office/drawing/2014/main" id="{9AA3E3B1-5F89-8A1F-CAE8-2C0E870EA467}"/>
              </a:ext>
            </a:extLst>
          </p:cNvPr>
          <p:cNvSpPr>
            <a:spLocks noChangeAspect="1"/>
          </p:cNvSpPr>
          <p:nvPr userDrawn="1"/>
        </p:nvSpPr>
        <p:spPr>
          <a:xfrm rot="10800000">
            <a:off x="6212541" y="7549679"/>
            <a:ext cx="595288" cy="2603227"/>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1699181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Photo Slide 0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FF4E90-CAF7-C349-BC29-8DF1364581D5}"/>
              </a:ext>
            </a:extLst>
          </p:cNvPr>
          <p:cNvSpPr/>
          <p:nvPr userDrawn="1"/>
        </p:nvSpPr>
        <p:spPr>
          <a:xfrm>
            <a:off x="3565181" y="3736848"/>
            <a:ext cx="3994494" cy="268833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32">
            <a:extLst>
              <a:ext uri="{FF2B5EF4-FFF2-40B4-BE49-F238E27FC236}">
                <a16:creationId xmlns:a16="http://schemas.microsoft.com/office/drawing/2014/main" id="{D1327D4F-D423-AA4A-B02C-CB1BD40DADE5}"/>
              </a:ext>
            </a:extLst>
          </p:cNvPr>
          <p:cNvSpPr>
            <a:spLocks noGrp="1"/>
          </p:cNvSpPr>
          <p:nvPr>
            <p:ph type="body" sz="quarter" idx="30" hasCustomPrompt="1"/>
          </p:nvPr>
        </p:nvSpPr>
        <p:spPr>
          <a:xfrm>
            <a:off x="3942939" y="570328"/>
            <a:ext cx="3087983" cy="743603"/>
          </a:xfrm>
          <a:prstGeom prst="rect">
            <a:avLst/>
          </a:prstGeom>
        </p:spPr>
        <p:txBody>
          <a:bodyPr>
            <a:noAutofit/>
          </a:bodyPr>
          <a:lstStyle>
            <a:lvl1pPr marL="0" indent="0" algn="l">
              <a:buNone/>
              <a:defRPr sz="30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HEADING</a:t>
            </a:r>
            <a:endParaRPr lang="en-US" dirty="0"/>
          </a:p>
        </p:txBody>
      </p:sp>
      <p:sp>
        <p:nvSpPr>
          <p:cNvPr id="19" name="Text Placeholder 32">
            <a:extLst>
              <a:ext uri="{FF2B5EF4-FFF2-40B4-BE49-F238E27FC236}">
                <a16:creationId xmlns:a16="http://schemas.microsoft.com/office/drawing/2014/main" id="{2C78D526-B6DE-DA4C-91E4-9D76111A908A}"/>
              </a:ext>
            </a:extLst>
          </p:cNvPr>
          <p:cNvSpPr>
            <a:spLocks noGrp="1"/>
          </p:cNvSpPr>
          <p:nvPr>
            <p:ph type="body" sz="quarter" idx="47" hasCustomPrompt="1"/>
          </p:nvPr>
        </p:nvSpPr>
        <p:spPr>
          <a:xfrm>
            <a:off x="3935386" y="1571895"/>
            <a:ext cx="3087983" cy="1918453"/>
          </a:xfrm>
          <a:prstGeom prst="rect">
            <a:avLst/>
          </a:prstGeom>
        </p:spPr>
        <p:txBody>
          <a:bodyPr>
            <a:noAutofit/>
          </a:bodyPr>
          <a:lstStyle>
            <a:lvl1pPr marL="0" indent="0" algn="l">
              <a:buNone/>
              <a:defRPr sz="18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Sub-Heading</a:t>
            </a:r>
          </a:p>
        </p:txBody>
      </p:sp>
      <p:sp>
        <p:nvSpPr>
          <p:cNvPr id="20" name="Text Placeholder 32">
            <a:extLst>
              <a:ext uri="{FF2B5EF4-FFF2-40B4-BE49-F238E27FC236}">
                <a16:creationId xmlns:a16="http://schemas.microsoft.com/office/drawing/2014/main" id="{0D0EC778-7AF1-8B42-A6E0-0E1E706BF8C5}"/>
              </a:ext>
            </a:extLst>
          </p:cNvPr>
          <p:cNvSpPr>
            <a:spLocks noGrp="1"/>
          </p:cNvSpPr>
          <p:nvPr>
            <p:ph type="body" sz="quarter" idx="48" hasCustomPrompt="1"/>
          </p:nvPr>
        </p:nvSpPr>
        <p:spPr>
          <a:xfrm>
            <a:off x="3935387" y="6671684"/>
            <a:ext cx="3087982" cy="3391745"/>
          </a:xfrm>
          <a:prstGeom prst="rect">
            <a:avLst/>
          </a:prstGeom>
        </p:spPr>
        <p:txBody>
          <a:bodyPr numCol="1"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4" name="Text Placeholder 32">
            <a:extLst>
              <a:ext uri="{FF2B5EF4-FFF2-40B4-BE49-F238E27FC236}">
                <a16:creationId xmlns:a16="http://schemas.microsoft.com/office/drawing/2014/main" id="{204EDC3B-74E6-8E46-B5A2-358513680BDC}"/>
              </a:ext>
            </a:extLst>
          </p:cNvPr>
          <p:cNvSpPr>
            <a:spLocks noGrp="1"/>
          </p:cNvSpPr>
          <p:nvPr>
            <p:ph type="body" sz="quarter" idx="59" hasCustomPrompt="1"/>
          </p:nvPr>
        </p:nvSpPr>
        <p:spPr>
          <a:xfrm>
            <a:off x="3823415" y="4401312"/>
            <a:ext cx="3467401" cy="944594"/>
          </a:xfrm>
          <a:prstGeom prst="rect">
            <a:avLst/>
          </a:prstGeom>
        </p:spPr>
        <p:txBody>
          <a:bodyPr anchor="ctr">
            <a:noAutofit/>
          </a:bodyPr>
          <a:lstStyle>
            <a:lvl1pPr marL="0" indent="0" algn="ctr">
              <a:lnSpc>
                <a:spcPts val="1420"/>
              </a:lnSpc>
              <a:spcBef>
                <a:spcPts val="0"/>
              </a:spcBef>
              <a:buNone/>
              <a:defRPr lang="en-IE" sz="1600" b="1" i="0" u="none" strike="noStrike" smtClean="0">
                <a:solidFill>
                  <a:schemeClr val="bg1"/>
                </a:solidFill>
                <a:effectLst/>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quote</a:t>
            </a:r>
          </a:p>
        </p:txBody>
      </p:sp>
      <p:sp>
        <p:nvSpPr>
          <p:cNvPr id="26" name="Text Placeholder 32">
            <a:extLst>
              <a:ext uri="{FF2B5EF4-FFF2-40B4-BE49-F238E27FC236}">
                <a16:creationId xmlns:a16="http://schemas.microsoft.com/office/drawing/2014/main" id="{AD00E009-E7A9-4641-A119-039049639940}"/>
              </a:ext>
            </a:extLst>
          </p:cNvPr>
          <p:cNvSpPr>
            <a:spLocks noGrp="1"/>
          </p:cNvSpPr>
          <p:nvPr>
            <p:ph type="body" sz="quarter" idx="61" hasCustomPrompt="1"/>
          </p:nvPr>
        </p:nvSpPr>
        <p:spPr>
          <a:xfrm>
            <a:off x="3815648" y="5592406"/>
            <a:ext cx="3467401" cy="586278"/>
          </a:xfrm>
          <a:prstGeom prst="rect">
            <a:avLst/>
          </a:prstGeom>
        </p:spPr>
        <p:txBody>
          <a:bodyPr anchor="b">
            <a:noAutofit/>
          </a:bodyPr>
          <a:lstStyle>
            <a:lvl1pPr marL="0" indent="0" algn="ctr">
              <a:lnSpc>
                <a:spcPts val="1420"/>
              </a:lnSpc>
              <a:spcBef>
                <a:spcPts val="0"/>
              </a:spcBef>
              <a:buNone/>
              <a:defRPr lang="en-IE" sz="1200" b="1" i="0" u="none" strike="noStrike" smtClean="0">
                <a:solidFill>
                  <a:schemeClr val="bg1"/>
                </a:solidFill>
                <a:effectLst/>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Name  </a:t>
            </a:r>
          </a:p>
        </p:txBody>
      </p:sp>
      <p:sp>
        <p:nvSpPr>
          <p:cNvPr id="11" name="Picture Placeholder 3">
            <a:extLst>
              <a:ext uri="{FF2B5EF4-FFF2-40B4-BE49-F238E27FC236}">
                <a16:creationId xmlns:a16="http://schemas.microsoft.com/office/drawing/2014/main" id="{CACF8C6D-0A5D-3F13-1B7C-017B0EC78FF7}"/>
              </a:ext>
            </a:extLst>
          </p:cNvPr>
          <p:cNvSpPr>
            <a:spLocks noGrp="1"/>
          </p:cNvSpPr>
          <p:nvPr>
            <p:ph type="pic" sz="quarter" idx="10"/>
          </p:nvPr>
        </p:nvSpPr>
        <p:spPr>
          <a:xfrm>
            <a:off x="-15531" y="0"/>
            <a:ext cx="3580712" cy="10691813"/>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2" name="Slide Number Placeholder 5">
            <a:extLst>
              <a:ext uri="{FF2B5EF4-FFF2-40B4-BE49-F238E27FC236}">
                <a16:creationId xmlns:a16="http://schemas.microsoft.com/office/drawing/2014/main" id="{982995D4-A02A-950F-C87D-871D21FC7E2D}"/>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4274456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phon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EF30AE9E-11CE-638D-3BD2-751C77F3C056}"/>
              </a:ext>
            </a:extLst>
          </p:cNvPr>
          <p:cNvSpPr>
            <a:spLocks noGrp="1"/>
          </p:cNvSpPr>
          <p:nvPr>
            <p:ph type="pic" sz="quarter" idx="66"/>
          </p:nvPr>
        </p:nvSpPr>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chemeClr val="bg1">
              <a:lumMod val="75000"/>
            </a:schemeClr>
          </a:solidFill>
        </p:spPr>
        <p:txBody>
          <a:bodyPr wrap="square" anchor="ctr">
            <a:noAutofit/>
          </a:bodyPr>
          <a:lstStyle>
            <a:lvl1pPr marL="0" indent="0" algn="ctr">
              <a:buNone/>
              <a:defRPr sz="800">
                <a:latin typeface="Calibri" panose="020F0502020204030204" pitchFamily="34" charset="0"/>
                <a:cs typeface="Calibri" panose="020F0502020204030204" pitchFamily="34" charset="0"/>
              </a:defRPr>
            </a:lvl1pPr>
          </a:lstStyle>
          <a:p>
            <a:endParaRPr lang="en-US"/>
          </a:p>
        </p:txBody>
      </p:sp>
      <p:sp>
        <p:nvSpPr>
          <p:cNvPr id="46" name="Graphic 4">
            <a:extLst>
              <a:ext uri="{FF2B5EF4-FFF2-40B4-BE49-F238E27FC236}">
                <a16:creationId xmlns:a16="http://schemas.microsoft.com/office/drawing/2014/main" id="{0F497C64-68C0-614E-8F02-1E3A0AF365BA}"/>
              </a:ext>
            </a:extLst>
          </p:cNvPr>
          <p:cNvSpPr/>
          <p:nvPr userDrawn="1"/>
        </p:nvSpPr>
        <p:spPr>
          <a:xfrm rot="10800000">
            <a:off x="385882" y="3298784"/>
            <a:ext cx="3316879" cy="7411745"/>
          </a:xfrm>
          <a:custGeom>
            <a:avLst/>
            <a:gdLst>
              <a:gd name="connsiteX0" fmla="*/ 0 w 813341"/>
              <a:gd name="connsiteY0" fmla="*/ 0 h 477593"/>
              <a:gd name="connsiteX1" fmla="*/ 813341 w 813341"/>
              <a:gd name="connsiteY1" fmla="*/ 0 h 477593"/>
              <a:gd name="connsiteX2" fmla="*/ 813341 w 813341"/>
              <a:gd name="connsiteY2" fmla="*/ 477594 h 477593"/>
              <a:gd name="connsiteX3" fmla="*/ 0 w 813341"/>
              <a:gd name="connsiteY3" fmla="*/ 477594 h 477593"/>
            </a:gdLst>
            <a:ahLst/>
            <a:cxnLst>
              <a:cxn ang="0">
                <a:pos x="connsiteX0" y="connsiteY0"/>
              </a:cxn>
              <a:cxn ang="0">
                <a:pos x="connsiteX1" y="connsiteY1"/>
              </a:cxn>
              <a:cxn ang="0">
                <a:pos x="connsiteX2" y="connsiteY2"/>
              </a:cxn>
              <a:cxn ang="0">
                <a:pos x="connsiteX3" y="connsiteY3"/>
              </a:cxn>
            </a:cxnLst>
            <a:rect l="l" t="t" r="r" b="b"/>
            <a:pathLst>
              <a:path w="813341" h="477593">
                <a:moveTo>
                  <a:pt x="0" y="0"/>
                </a:moveTo>
                <a:lnTo>
                  <a:pt x="813341" y="0"/>
                </a:lnTo>
                <a:lnTo>
                  <a:pt x="813341" y="477594"/>
                </a:lnTo>
                <a:lnTo>
                  <a:pt x="0" y="477594"/>
                </a:lnTo>
                <a:close/>
              </a:path>
            </a:pathLst>
          </a:custGeom>
          <a:solidFill>
            <a:srgbClr val="4763AE"/>
          </a:solidFill>
          <a:ln w="2370" cap="flat">
            <a:noFill/>
            <a:prstDash val="solid"/>
            <a:miter/>
          </a:ln>
        </p:spPr>
        <p:txBody>
          <a:bodyPr rtlCol="0" anchor="ctr"/>
          <a:lstStyle/>
          <a:p>
            <a:endParaRPr lang="en-US" sz="1728">
              <a:latin typeface="Calibri" panose="020F0502020204030204" pitchFamily="34" charset="0"/>
              <a:cs typeface="Calibri" panose="020F0502020204030204" pitchFamily="34" charset="0"/>
            </a:endParaRPr>
          </a:p>
        </p:txBody>
      </p:sp>
      <p:sp>
        <p:nvSpPr>
          <p:cNvPr id="43" name="Text Placeholder 32">
            <a:extLst>
              <a:ext uri="{FF2B5EF4-FFF2-40B4-BE49-F238E27FC236}">
                <a16:creationId xmlns:a16="http://schemas.microsoft.com/office/drawing/2014/main" id="{C065A15D-72BB-89DF-2E1A-38978D42A011}"/>
              </a:ext>
            </a:extLst>
          </p:cNvPr>
          <p:cNvSpPr>
            <a:spLocks noGrp="1"/>
          </p:cNvSpPr>
          <p:nvPr>
            <p:ph type="body" sz="quarter" idx="60" hasCustomPrompt="1"/>
          </p:nvPr>
        </p:nvSpPr>
        <p:spPr>
          <a:xfrm>
            <a:off x="558949" y="3877322"/>
            <a:ext cx="2969732" cy="376876"/>
          </a:xfrm>
          <a:prstGeom prst="rect">
            <a:avLst/>
          </a:prstGeom>
        </p:spPr>
        <p:txBody>
          <a:bodyPr anchor="ctr">
            <a:noAutofit/>
          </a:bodyPr>
          <a:lstStyle>
            <a:lvl1pPr marL="0" indent="0" algn="l">
              <a:lnSpc>
                <a:spcPts val="1820"/>
              </a:lnSpc>
              <a:spcBef>
                <a:spcPts val="0"/>
              </a:spcBef>
              <a:buNone/>
              <a:defRPr sz="1800" b="1" i="0">
                <a:solidFill>
                  <a:schemeClr val="bg1"/>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Learning Objectives</a:t>
            </a:r>
            <a:endParaRPr lang="en-US" dirty="0"/>
          </a:p>
        </p:txBody>
      </p:sp>
      <p:pic>
        <p:nvPicPr>
          <p:cNvPr id="21" name="Picture 20">
            <a:extLst>
              <a:ext uri="{FF2B5EF4-FFF2-40B4-BE49-F238E27FC236}">
                <a16:creationId xmlns:a16="http://schemas.microsoft.com/office/drawing/2014/main" id="{29588E73-08DD-941A-1FC0-F01246C810B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1561"/>
          <a:stretch/>
        </p:blipFill>
        <p:spPr>
          <a:xfrm flipH="1">
            <a:off x="-26229" y="8015237"/>
            <a:ext cx="3523809" cy="2695294"/>
          </a:xfrm>
          <a:prstGeom prst="rect">
            <a:avLst/>
          </a:prstGeom>
        </p:spPr>
      </p:pic>
      <p:sp>
        <p:nvSpPr>
          <p:cNvPr id="23" name="Picture Placeholder 2">
            <a:extLst>
              <a:ext uri="{FF2B5EF4-FFF2-40B4-BE49-F238E27FC236}">
                <a16:creationId xmlns:a16="http://schemas.microsoft.com/office/drawing/2014/main" id="{4610AF3E-7BA4-9BDC-2A97-FF126187C303}"/>
              </a:ext>
            </a:extLst>
          </p:cNvPr>
          <p:cNvSpPr>
            <a:spLocks noGrp="1"/>
          </p:cNvSpPr>
          <p:nvPr>
            <p:ph type="pic" sz="quarter" idx="56"/>
          </p:nvPr>
        </p:nvSpPr>
        <p:spPr>
          <a:xfrm>
            <a:off x="-26230" y="8393372"/>
            <a:ext cx="2818227" cy="1864134"/>
          </a:xfrm>
          <a:prstGeom prst="rect">
            <a:avLst/>
          </a:prstGeom>
          <a:solidFill>
            <a:schemeClr val="bg1">
              <a:lumMod val="75000"/>
            </a:schemeClr>
          </a:solidFill>
        </p:spPr>
        <p:txBody>
          <a:bodyPr anchor="ctr">
            <a:normAutofit/>
          </a:bodyPr>
          <a:lstStyle>
            <a:lvl1pPr marL="0" indent="0" algn="ctr">
              <a:buNone/>
              <a:defRPr sz="800">
                <a:latin typeface="Calibri" panose="020F0502020204030204" pitchFamily="34" charset="0"/>
                <a:cs typeface="Calibri" panose="020F0502020204030204" pitchFamily="34" charset="0"/>
              </a:defRPr>
            </a:lvl1pPr>
          </a:lstStyle>
          <a:p>
            <a:endParaRPr lang="en-US"/>
          </a:p>
        </p:txBody>
      </p:sp>
      <p:sp>
        <p:nvSpPr>
          <p:cNvPr id="25" name="Text Placeholder 32">
            <a:extLst>
              <a:ext uri="{FF2B5EF4-FFF2-40B4-BE49-F238E27FC236}">
                <a16:creationId xmlns:a16="http://schemas.microsoft.com/office/drawing/2014/main" id="{D382E953-BF1D-A38D-6FD6-310D08D2C5DE}"/>
              </a:ext>
            </a:extLst>
          </p:cNvPr>
          <p:cNvSpPr>
            <a:spLocks noGrp="1"/>
          </p:cNvSpPr>
          <p:nvPr>
            <p:ph type="body" sz="quarter" idx="68" hasCustomPrompt="1"/>
          </p:nvPr>
        </p:nvSpPr>
        <p:spPr>
          <a:xfrm>
            <a:off x="4388299" y="5476295"/>
            <a:ext cx="2826881" cy="4486281"/>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6" name="Text Placeholder 32">
            <a:extLst>
              <a:ext uri="{FF2B5EF4-FFF2-40B4-BE49-F238E27FC236}">
                <a16:creationId xmlns:a16="http://schemas.microsoft.com/office/drawing/2014/main" id="{6419FB2A-4551-D4E8-5AFC-5E75882C8E20}"/>
              </a:ext>
            </a:extLst>
          </p:cNvPr>
          <p:cNvSpPr>
            <a:spLocks noGrp="1"/>
          </p:cNvSpPr>
          <p:nvPr>
            <p:ph type="body" sz="quarter" idx="69" hasCustomPrompt="1"/>
          </p:nvPr>
        </p:nvSpPr>
        <p:spPr>
          <a:xfrm>
            <a:off x="558949" y="5998543"/>
            <a:ext cx="2969732" cy="376876"/>
          </a:xfrm>
          <a:prstGeom prst="rect">
            <a:avLst/>
          </a:prstGeom>
        </p:spPr>
        <p:txBody>
          <a:bodyPr anchor="ctr">
            <a:noAutofit/>
          </a:bodyPr>
          <a:lstStyle>
            <a:lvl1pPr marL="0" indent="0" algn="l">
              <a:lnSpc>
                <a:spcPts val="1820"/>
              </a:lnSpc>
              <a:spcBef>
                <a:spcPts val="0"/>
              </a:spcBef>
              <a:buNone/>
              <a:defRPr sz="1800" b="1" i="0">
                <a:solidFill>
                  <a:schemeClr val="bg1"/>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Brief Description</a:t>
            </a:r>
            <a:endParaRPr lang="en-US" dirty="0"/>
          </a:p>
        </p:txBody>
      </p:sp>
      <p:sp>
        <p:nvSpPr>
          <p:cNvPr id="28" name="Text Placeholder 18">
            <a:extLst>
              <a:ext uri="{FF2B5EF4-FFF2-40B4-BE49-F238E27FC236}">
                <a16:creationId xmlns:a16="http://schemas.microsoft.com/office/drawing/2014/main" id="{3BAE8E65-0F20-53B4-8AB8-811127BEE516}"/>
              </a:ext>
            </a:extLst>
          </p:cNvPr>
          <p:cNvSpPr>
            <a:spLocks noGrp="1"/>
          </p:cNvSpPr>
          <p:nvPr>
            <p:ph type="body" sz="quarter" idx="71" hasCustomPrompt="1"/>
          </p:nvPr>
        </p:nvSpPr>
        <p:spPr>
          <a:xfrm>
            <a:off x="4388300" y="4525184"/>
            <a:ext cx="2826880" cy="604377"/>
          </a:xfrm>
          <a:prstGeom prst="rect">
            <a:avLst/>
          </a:prstGeom>
        </p:spPr>
        <p:txBody>
          <a:bodyPr/>
          <a:lstStyle>
            <a:lvl1pPr marL="0" marR="0" indent="0" algn="l" defTabSz="825500" rtl="0" eaLnBrk="1" fontAlgn="auto" latinLnBrk="0" hangingPunct="0">
              <a:lnSpc>
                <a:spcPts val="2060"/>
              </a:lnSpc>
              <a:spcBef>
                <a:spcPts val="0"/>
              </a:spcBef>
              <a:spcAft>
                <a:spcPts val="0"/>
              </a:spcAft>
              <a:buClrTx/>
              <a:buSzTx/>
              <a:buFontTx/>
              <a:buNone/>
              <a:tabLst/>
              <a:defRPr sz="1800" b="1">
                <a:solidFill>
                  <a:srgbClr val="007772"/>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lvl="0" indent="0" algn="l" defTabSz="825500" rtl="0" eaLnBrk="1" fontAlgn="auto" latinLnBrk="0" hangingPunct="0">
              <a:lnSpc>
                <a:spcPts val="2060"/>
              </a:lnSpc>
              <a:spcBef>
                <a:spcPts val="0"/>
              </a:spcBef>
              <a:spcAft>
                <a:spcPts val="0"/>
              </a:spcAft>
              <a:buClrTx/>
              <a:buSzTx/>
              <a:buFontTx/>
              <a:buNone/>
              <a:tabLst/>
              <a:defRPr/>
            </a:pPr>
            <a:r>
              <a:rPr kumimoji="0" lang="en-US"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rPr>
              <a:t>Key Concepts &amp; Keywords:</a:t>
            </a:r>
          </a:p>
        </p:txBody>
      </p:sp>
      <p:sp>
        <p:nvSpPr>
          <p:cNvPr id="32" name="Text Placeholder 32">
            <a:extLst>
              <a:ext uri="{FF2B5EF4-FFF2-40B4-BE49-F238E27FC236}">
                <a16:creationId xmlns:a16="http://schemas.microsoft.com/office/drawing/2014/main" id="{0E168793-A607-B455-6831-0A6944A5F8C9}"/>
              </a:ext>
            </a:extLst>
          </p:cNvPr>
          <p:cNvSpPr>
            <a:spLocks noGrp="1"/>
          </p:cNvSpPr>
          <p:nvPr>
            <p:ph type="body" sz="quarter" idx="72" hasCustomPrompt="1"/>
          </p:nvPr>
        </p:nvSpPr>
        <p:spPr>
          <a:xfrm>
            <a:off x="554768" y="6511656"/>
            <a:ext cx="2969732" cy="1547036"/>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33" name="Text Placeholder 32">
            <a:extLst>
              <a:ext uri="{FF2B5EF4-FFF2-40B4-BE49-F238E27FC236}">
                <a16:creationId xmlns:a16="http://schemas.microsoft.com/office/drawing/2014/main" id="{3E3C50B2-E45F-F5EA-EDEB-6800E9933D6A}"/>
              </a:ext>
            </a:extLst>
          </p:cNvPr>
          <p:cNvSpPr>
            <a:spLocks noGrp="1"/>
          </p:cNvSpPr>
          <p:nvPr>
            <p:ph type="body" sz="quarter" idx="73" hasCustomPrompt="1"/>
          </p:nvPr>
        </p:nvSpPr>
        <p:spPr>
          <a:xfrm>
            <a:off x="548062" y="4383389"/>
            <a:ext cx="2969732" cy="1280474"/>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12" name="Graphic 14">
            <a:extLst>
              <a:ext uri="{FF2B5EF4-FFF2-40B4-BE49-F238E27FC236}">
                <a16:creationId xmlns:a16="http://schemas.microsoft.com/office/drawing/2014/main" id="{14AB0857-1A4B-C417-F7FF-1F59F668B9FB}"/>
              </a:ext>
            </a:extLst>
          </p:cNvPr>
          <p:cNvSpPr>
            <a:spLocks noChangeAspect="1"/>
          </p:cNvSpPr>
          <p:nvPr userDrawn="1"/>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1542850468"/>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lide 1">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666EDDC-B66A-C964-27D7-E090EE7BF042}"/>
              </a:ext>
            </a:extLst>
          </p:cNvPr>
          <p:cNvSpPr/>
          <p:nvPr userDrawn="1"/>
        </p:nvSpPr>
        <p:spPr>
          <a:xfrm rot="10800000">
            <a:off x="0" y="92597"/>
            <a:ext cx="619398" cy="10599216"/>
          </a:xfrm>
          <a:custGeom>
            <a:avLst/>
            <a:gdLst>
              <a:gd name="connsiteX0" fmla="*/ 0 w 813341"/>
              <a:gd name="connsiteY0" fmla="*/ 0 h 477593"/>
              <a:gd name="connsiteX1" fmla="*/ 813341 w 813341"/>
              <a:gd name="connsiteY1" fmla="*/ 0 h 477593"/>
              <a:gd name="connsiteX2" fmla="*/ 813341 w 813341"/>
              <a:gd name="connsiteY2" fmla="*/ 477594 h 477593"/>
              <a:gd name="connsiteX3" fmla="*/ 0 w 813341"/>
              <a:gd name="connsiteY3" fmla="*/ 477594 h 477593"/>
            </a:gdLst>
            <a:ahLst/>
            <a:cxnLst>
              <a:cxn ang="0">
                <a:pos x="connsiteX0" y="connsiteY0"/>
              </a:cxn>
              <a:cxn ang="0">
                <a:pos x="connsiteX1" y="connsiteY1"/>
              </a:cxn>
              <a:cxn ang="0">
                <a:pos x="connsiteX2" y="connsiteY2"/>
              </a:cxn>
              <a:cxn ang="0">
                <a:pos x="connsiteX3" y="connsiteY3"/>
              </a:cxn>
            </a:cxnLst>
            <a:rect l="l" t="t" r="r" b="b"/>
            <a:pathLst>
              <a:path w="813341" h="477593">
                <a:moveTo>
                  <a:pt x="0" y="0"/>
                </a:moveTo>
                <a:lnTo>
                  <a:pt x="813341" y="0"/>
                </a:lnTo>
                <a:lnTo>
                  <a:pt x="813341" y="477594"/>
                </a:lnTo>
                <a:lnTo>
                  <a:pt x="0" y="477594"/>
                </a:lnTo>
                <a:close/>
              </a:path>
            </a:pathLst>
          </a:custGeom>
          <a:solidFill>
            <a:srgbClr val="4763AE"/>
          </a:solidFill>
          <a:ln w="2370" cap="flat">
            <a:noFill/>
            <a:prstDash val="solid"/>
            <a:miter/>
          </a:ln>
        </p:spPr>
        <p:txBody>
          <a:bodyPr rtlCol="0" anchor="ctr"/>
          <a:lstStyle/>
          <a:p>
            <a:endParaRPr lang="en-US" sz="1728">
              <a:latin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E5153575-2029-65DB-9C89-5318AD7599AE}"/>
              </a:ext>
            </a:extLst>
          </p:cNvPr>
          <p:cNvSpPr>
            <a:spLocks noGrp="1"/>
          </p:cNvSpPr>
          <p:nvPr>
            <p:ph type="body" sz="quarter" idx="66" hasCustomPrompt="1"/>
          </p:nvPr>
        </p:nvSpPr>
        <p:spPr>
          <a:xfrm>
            <a:off x="1034579" y="615852"/>
            <a:ext cx="5991741" cy="557069"/>
          </a:xfrm>
          <a:prstGeom prst="rect">
            <a:avLst/>
          </a:prstGeom>
        </p:spPr>
        <p:txBody>
          <a:bodyPr/>
          <a:lstStyle>
            <a:lvl1pPr marL="0" marR="0" indent="0" algn="l" defTabSz="825500" rtl="0" fontAlgn="auto" latinLnBrk="0" hangingPunct="0">
              <a:lnSpc>
                <a:spcPts val="2060"/>
              </a:lnSpc>
              <a:spcBef>
                <a:spcPts val="0"/>
              </a:spcBef>
              <a:spcAft>
                <a:spcPts val="0"/>
              </a:spcAft>
              <a:buClrTx/>
              <a:buSzTx/>
              <a:buFontTx/>
              <a:buNone/>
              <a:tabLst/>
              <a:defRPr sz="1800" b="1">
                <a:solidFill>
                  <a:srgbClr val="F16024"/>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indent="0" algn="l" defTabSz="825500" rtl="0" fontAlgn="auto" latinLnBrk="0" hangingPunct="0">
              <a:lnSpc>
                <a:spcPts val="2060"/>
              </a:lnSpc>
              <a:spcBef>
                <a:spcPts val="0"/>
              </a:spcBef>
              <a:spcAft>
                <a:spcPts val="0"/>
              </a:spcAft>
              <a:buClrTx/>
              <a:buSzTx/>
              <a:buFontTx/>
              <a:buNone/>
              <a:tabLst/>
            </a:pPr>
            <a:r>
              <a:rPr kumimoji="0" lang="en-US"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rPr>
              <a:t>Suggested delivery approach &amp; trainer guidance;</a:t>
            </a:r>
          </a:p>
        </p:txBody>
      </p:sp>
      <p:sp>
        <p:nvSpPr>
          <p:cNvPr id="21" name="Text Placeholder 18">
            <a:extLst>
              <a:ext uri="{FF2B5EF4-FFF2-40B4-BE49-F238E27FC236}">
                <a16:creationId xmlns:a16="http://schemas.microsoft.com/office/drawing/2014/main" id="{0C44D3F6-7F53-B0D9-191B-E9127D29A4E2}"/>
              </a:ext>
            </a:extLst>
          </p:cNvPr>
          <p:cNvSpPr>
            <a:spLocks noGrp="1"/>
          </p:cNvSpPr>
          <p:nvPr>
            <p:ph type="body" sz="quarter" idx="67" hasCustomPrompt="1"/>
          </p:nvPr>
        </p:nvSpPr>
        <p:spPr>
          <a:xfrm>
            <a:off x="1034578" y="4160847"/>
            <a:ext cx="5991741" cy="557069"/>
          </a:xfrm>
          <a:prstGeom prst="rect">
            <a:avLst/>
          </a:prstGeom>
        </p:spPr>
        <p:txBody>
          <a:bodyPr/>
          <a:lstStyle>
            <a:lvl1pPr marL="0" marR="0" indent="0" algn="l" defTabSz="825500" rtl="0" eaLnBrk="1" fontAlgn="auto" latinLnBrk="0" hangingPunct="0">
              <a:lnSpc>
                <a:spcPts val="2060"/>
              </a:lnSpc>
              <a:spcBef>
                <a:spcPts val="0"/>
              </a:spcBef>
              <a:spcAft>
                <a:spcPts val="0"/>
              </a:spcAft>
              <a:buClrTx/>
              <a:buSzTx/>
              <a:buFontTx/>
              <a:buNone/>
              <a:tabLst/>
              <a:defRPr sz="1800" b="1">
                <a:solidFill>
                  <a:srgbClr val="F16024"/>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indent="0" algn="l" defTabSz="825500" rtl="0" fontAlgn="auto" latinLnBrk="0" hangingPunct="0">
              <a:lnSpc>
                <a:spcPts val="2060"/>
              </a:lnSpc>
              <a:spcBef>
                <a:spcPts val="0"/>
              </a:spcBef>
              <a:spcAft>
                <a:spcPts val="0"/>
              </a:spcAft>
              <a:buClrTx/>
              <a:buSzTx/>
              <a:buFontTx/>
              <a:buNone/>
              <a:tabLst/>
            </a:pPr>
            <a:r>
              <a:rPr kumimoji="0" lang="en-US"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rPr>
              <a:t>Practical activities, assessment suggestions </a:t>
            </a:r>
          </a:p>
          <a:p>
            <a:pPr marL="0" marR="0" indent="0" algn="l" defTabSz="825500" rtl="0" fontAlgn="auto" latinLnBrk="0" hangingPunct="0">
              <a:lnSpc>
                <a:spcPts val="2060"/>
              </a:lnSpc>
              <a:spcBef>
                <a:spcPts val="0"/>
              </a:spcBef>
              <a:spcAft>
                <a:spcPts val="0"/>
              </a:spcAft>
              <a:buClrTx/>
              <a:buSzTx/>
              <a:buFontTx/>
              <a:buNone/>
              <a:tabLst/>
            </a:pPr>
            <a:r>
              <a:rPr kumimoji="0" lang="en-US"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rPr>
              <a:t>&amp; reflection prompts;</a:t>
            </a:r>
          </a:p>
        </p:txBody>
      </p:sp>
      <p:sp>
        <p:nvSpPr>
          <p:cNvPr id="23" name="Text Placeholder 18">
            <a:extLst>
              <a:ext uri="{FF2B5EF4-FFF2-40B4-BE49-F238E27FC236}">
                <a16:creationId xmlns:a16="http://schemas.microsoft.com/office/drawing/2014/main" id="{BA877EC0-4D6C-C614-EE4E-E620327732F7}"/>
              </a:ext>
            </a:extLst>
          </p:cNvPr>
          <p:cNvSpPr>
            <a:spLocks noGrp="1"/>
          </p:cNvSpPr>
          <p:nvPr>
            <p:ph type="body" sz="quarter" idx="68" hasCustomPrompt="1"/>
          </p:nvPr>
        </p:nvSpPr>
        <p:spPr>
          <a:xfrm>
            <a:off x="1041586" y="7623223"/>
            <a:ext cx="5991741" cy="333483"/>
          </a:xfrm>
          <a:prstGeom prst="rect">
            <a:avLst/>
          </a:prstGeom>
        </p:spPr>
        <p:txBody>
          <a:bodyPr/>
          <a:lstStyle>
            <a:lvl1pPr marL="0" marR="0" indent="0" algn="l" defTabSz="825500" rtl="0" eaLnBrk="1" fontAlgn="auto" latinLnBrk="0" hangingPunct="0">
              <a:lnSpc>
                <a:spcPts val="2060"/>
              </a:lnSpc>
              <a:spcBef>
                <a:spcPts val="0"/>
              </a:spcBef>
              <a:spcAft>
                <a:spcPts val="0"/>
              </a:spcAft>
              <a:buClrTx/>
              <a:buSzTx/>
              <a:buFontTx/>
              <a:buNone/>
              <a:tabLst/>
              <a:defRPr sz="1800" b="1">
                <a:solidFill>
                  <a:srgbClr val="F16024"/>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lvl="0" indent="0" algn="l" defTabSz="825500" rtl="0" eaLnBrk="1" fontAlgn="auto" latinLnBrk="0" hangingPunct="0">
              <a:lnSpc>
                <a:spcPts val="2060"/>
              </a:lnSpc>
              <a:spcBef>
                <a:spcPts val="0"/>
              </a:spcBef>
              <a:spcAft>
                <a:spcPts val="0"/>
              </a:spcAft>
              <a:buClrTx/>
              <a:buSzTx/>
              <a:buFontTx/>
              <a:buNone/>
              <a:tabLst/>
              <a:defRPr/>
            </a:pPr>
            <a:r>
              <a:rPr kumimoji="0" lang="en-US"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rPr>
              <a:t>Adaptation notes &amp; links to related modules:</a:t>
            </a:r>
          </a:p>
          <a:p>
            <a:pPr marL="0" marR="0" lvl="0" indent="0" algn="l" defTabSz="825500" rtl="0" eaLnBrk="1" fontAlgn="auto" latinLnBrk="0" hangingPunct="0">
              <a:lnSpc>
                <a:spcPts val="2060"/>
              </a:lnSpc>
              <a:spcBef>
                <a:spcPts val="0"/>
              </a:spcBef>
              <a:spcAft>
                <a:spcPts val="0"/>
              </a:spcAft>
              <a:buClrTx/>
              <a:buSzTx/>
              <a:buFontTx/>
              <a:buNone/>
              <a:tabLst/>
              <a:defRPr/>
            </a:pPr>
            <a:endParaRPr kumimoji="0" lang="en-US"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endParaRPr>
          </a:p>
        </p:txBody>
      </p:sp>
      <p:sp>
        <p:nvSpPr>
          <p:cNvPr id="25" name="Text Placeholder 32">
            <a:extLst>
              <a:ext uri="{FF2B5EF4-FFF2-40B4-BE49-F238E27FC236}">
                <a16:creationId xmlns:a16="http://schemas.microsoft.com/office/drawing/2014/main" id="{803990F4-801F-E8D1-1E38-DC55BE462BD7}"/>
              </a:ext>
            </a:extLst>
          </p:cNvPr>
          <p:cNvSpPr>
            <a:spLocks noGrp="1"/>
          </p:cNvSpPr>
          <p:nvPr>
            <p:ph type="body" sz="quarter" idx="69" hasCustomPrompt="1"/>
          </p:nvPr>
        </p:nvSpPr>
        <p:spPr>
          <a:xfrm>
            <a:off x="1041586" y="4887262"/>
            <a:ext cx="5991741" cy="2230850"/>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7" name="Text Placeholder 32">
            <a:extLst>
              <a:ext uri="{FF2B5EF4-FFF2-40B4-BE49-F238E27FC236}">
                <a16:creationId xmlns:a16="http://schemas.microsoft.com/office/drawing/2014/main" id="{15B009C1-DC4B-91B2-AC3E-E234562917CC}"/>
              </a:ext>
            </a:extLst>
          </p:cNvPr>
          <p:cNvSpPr>
            <a:spLocks noGrp="1"/>
          </p:cNvSpPr>
          <p:nvPr>
            <p:ph type="body" sz="quarter" idx="70" hasCustomPrompt="1"/>
          </p:nvPr>
        </p:nvSpPr>
        <p:spPr>
          <a:xfrm>
            <a:off x="1034577" y="1237457"/>
            <a:ext cx="5991741" cy="2230850"/>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9" name="Text Placeholder 32">
            <a:extLst>
              <a:ext uri="{FF2B5EF4-FFF2-40B4-BE49-F238E27FC236}">
                <a16:creationId xmlns:a16="http://schemas.microsoft.com/office/drawing/2014/main" id="{F1469BA0-89B8-4AD4-A166-D6297539DCCD}"/>
              </a:ext>
            </a:extLst>
          </p:cNvPr>
          <p:cNvSpPr>
            <a:spLocks noGrp="1"/>
          </p:cNvSpPr>
          <p:nvPr>
            <p:ph type="body" sz="quarter" idx="71" hasCustomPrompt="1"/>
          </p:nvPr>
        </p:nvSpPr>
        <p:spPr>
          <a:xfrm>
            <a:off x="1034576" y="8131444"/>
            <a:ext cx="5991741" cy="1547036"/>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Char char="•"/>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250504882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59D3DE8C-EA9F-1512-4604-ACCA95072AB0}"/>
              </a:ext>
            </a:extLst>
          </p:cNvPr>
          <p:cNvSpPr>
            <a:spLocks noGrp="1"/>
          </p:cNvSpPr>
          <p:nvPr>
            <p:ph type="sldNum" sz="quarter" idx="4"/>
          </p:nvPr>
        </p:nvSpPr>
        <p:spPr>
          <a:xfrm>
            <a:off x="7099160" y="10196996"/>
            <a:ext cx="331596" cy="465822"/>
          </a:xfrm>
          <a:prstGeom prst="rect">
            <a:avLst/>
          </a:prstGeom>
        </p:spPr>
        <p:txBody>
          <a:bodyPr vert="horz" lIns="91440" tIns="45720" rIns="91440" bIns="45720" rtlCol="0" anchor="ctr"/>
          <a:lstStyle>
            <a:lvl1pPr algn="ctr">
              <a:defRPr sz="8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stStyle>
          <a:p>
            <a:fld id="{CB2079F2-58AF-ED44-82D7-E04B2F6FD686}" type="slidenum">
              <a:rPr lang="en-US" smtClean="0"/>
              <a:pPr/>
              <a:t>‹#›</a:t>
            </a:fld>
            <a:endParaRPr lang="en-US" dirty="0"/>
          </a:p>
        </p:txBody>
      </p:sp>
      <p:sp>
        <p:nvSpPr>
          <p:cNvPr id="5" name="TextBox 4">
            <a:extLst>
              <a:ext uri="{FF2B5EF4-FFF2-40B4-BE49-F238E27FC236}">
                <a16:creationId xmlns:a16="http://schemas.microsoft.com/office/drawing/2014/main" id="{9067E0EC-F0D0-3532-9495-C8150A312638}"/>
              </a:ext>
            </a:extLst>
          </p:cNvPr>
          <p:cNvSpPr txBox="1"/>
          <p:nvPr userDrawn="1"/>
        </p:nvSpPr>
        <p:spPr>
          <a:xfrm rot="16200000">
            <a:off x="5374266" y="8195496"/>
            <a:ext cx="384048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spc="150" baseline="0" dirty="0">
                <a:solidFill>
                  <a:srgbClr val="10153D"/>
                </a:solidFill>
              </a:rPr>
              <a:t>FEMpower in Finance - skills to thrive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600" spc="150" baseline="0" dirty="0">
              <a:solidFill>
                <a:srgbClr val="10153D"/>
              </a:solidFill>
            </a:endParaRP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rot="5400000" flipH="1" flipV="1">
            <a:off x="7231732" y="10115014"/>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780" r:id="rId1"/>
    <p:sldLayoutId id="2147483805" r:id="rId2"/>
    <p:sldLayoutId id="2147483760" r:id="rId3"/>
    <p:sldLayoutId id="2147483798" r:id="rId4"/>
    <p:sldLayoutId id="2147483800" r:id="rId5"/>
    <p:sldLayoutId id="2147483782" r:id="rId6"/>
    <p:sldLayoutId id="2147483752" r:id="rId7"/>
    <p:sldLayoutId id="2147483786" r:id="rId8"/>
    <p:sldLayoutId id="2147483758" r:id="rId9"/>
    <p:sldLayoutId id="2147483787" r:id="rId10"/>
    <p:sldLayoutId id="2147483751" r:id="rId11"/>
    <p:sldLayoutId id="2147483802" r:id="rId12"/>
    <p:sldLayoutId id="2147483796" r:id="rId13"/>
    <p:sldLayoutId id="2147483804" r:id="rId14"/>
    <p:sldLayoutId id="2147483806" r:id="rId15"/>
    <p:sldLayoutId id="2147483807" r:id="rId16"/>
    <p:sldLayoutId id="2147483808" r:id="rId17"/>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7.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s://www.linkedin.com/in/davidblunck/" TargetMode="Externa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hyperlink" Target="https://www.linkedin.com/in/denisecallan/" TargetMode="External"/><Relationship Id="rId4" Type="http://schemas.openxmlformats.org/officeDocument/2006/relationships/hyperlink" Target="https://www.linkedin.com/in/orlacase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shorturl.at/KLeBN" TargetMode="External"/><Relationship Id="rId1" Type="http://schemas.openxmlformats.org/officeDocument/2006/relationships/slideLayout" Target="../slideLayouts/slideLayout6.xml"/><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op.europa.eu/en/publication-detail/-/publication/d81a0d54-5348-11ed-92ed-01aa75ed71a1/language-en" TargetMode="External"/><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hyperlink" Target="https://chatgpt.com/" TargetMode="External"/><Relationship Id="rId13" Type="http://schemas.openxmlformats.org/officeDocument/2006/relationships/hyperlink" Target="https://speechify.com/?via=colver&amp;gad_source=1" TargetMode="External"/><Relationship Id="rId3" Type="http://schemas.openxmlformats.org/officeDocument/2006/relationships/hyperlink" Target="https://it.khanacademy.org/" TargetMode="External"/><Relationship Id="rId7" Type="http://schemas.openxmlformats.org/officeDocument/2006/relationships/hyperlink" Target="https://app.edulastic.com/login" TargetMode="External"/><Relationship Id="rId12" Type="http://schemas.openxmlformats.org/officeDocument/2006/relationships/hyperlink" Target="https://en.duolingo.com/" TargetMode="External"/><Relationship Id="rId17" Type="http://schemas.openxmlformats.org/officeDocument/2006/relationships/hyperlink" Target="https://kahoot.com/" TargetMode="External"/><Relationship Id="rId2" Type="http://schemas.openxmlformats.org/officeDocument/2006/relationships/notesSlide" Target="../notesSlides/notesSlide2.xml"/><Relationship Id="rId16" Type="http://schemas.openxmlformats.org/officeDocument/2006/relationships/hyperlink" Target="https://www.magicschool.ai/" TargetMode="External"/><Relationship Id="rId1" Type="http://schemas.openxmlformats.org/officeDocument/2006/relationships/slideLayout" Target="../slideLayouts/slideLayout7.xml"/><Relationship Id="rId6" Type="http://schemas.openxmlformats.org/officeDocument/2006/relationships/hyperlink" Target="https://www.turnitin.com/" TargetMode="External"/><Relationship Id="rId11" Type="http://schemas.openxmlformats.org/officeDocument/2006/relationships/hyperlink" Target="https://www.carnegielearning.com/" TargetMode="External"/><Relationship Id="rId5" Type="http://schemas.openxmlformats.org/officeDocument/2006/relationships/hyperlink" Target="https://www.gradescope.com/" TargetMode="External"/><Relationship Id="rId15" Type="http://schemas.openxmlformats.org/officeDocument/2006/relationships/hyperlink" Target="https://curipod.com/" TargetMode="External"/><Relationship Id="rId10" Type="http://schemas.openxmlformats.org/officeDocument/2006/relationships/hyperlink" Target="https://quizlet.com/it" TargetMode="External"/><Relationship Id="rId4" Type="http://schemas.openxmlformats.org/officeDocument/2006/relationships/hyperlink" Target="https://www.century.tech/" TargetMode="External"/><Relationship Id="rId9" Type="http://schemas.openxmlformats.org/officeDocument/2006/relationships/hyperlink" Target="https://copilot.microsoft.com/chats/zJrcAWyAo5hfU591JEcNA" TargetMode="External"/><Relationship Id="rId14" Type="http://schemas.openxmlformats.org/officeDocument/2006/relationships/hyperlink" Target="https://www.canva.com/educatio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6.xml"/><Relationship Id="rId5" Type="http://schemas.openxmlformats.org/officeDocument/2006/relationships/image" Target="../media/image32.emf"/><Relationship Id="rId4" Type="http://schemas.openxmlformats.org/officeDocument/2006/relationships/package" Target="../embeddings/Microsoft_PowerPoint_Presentation.pptx"/></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16.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g"/><Relationship Id="rId1" Type="http://schemas.openxmlformats.org/officeDocument/2006/relationships/slideLayout" Target="../slideLayouts/slideLayout16.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8.jpg"/><Relationship Id="rId1" Type="http://schemas.openxmlformats.org/officeDocument/2006/relationships/slideLayout" Target="../slideLayouts/slideLayout1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16.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8" Type="http://schemas.openxmlformats.org/officeDocument/2006/relationships/hyperlink" Target="https://www.linkedin.com/company/fempower-eu/" TargetMode="External"/><Relationship Id="rId3" Type="http://schemas.openxmlformats.org/officeDocument/2006/relationships/image" Target="../media/image53.jpeg"/><Relationship Id="rId7" Type="http://schemas.openxmlformats.org/officeDocument/2006/relationships/image" Target="../media/image54.svg"/><Relationship Id="rId2" Type="http://schemas.openxmlformats.org/officeDocument/2006/relationships/image" Target="../media/image52.png"/><Relationship Id="rId1" Type="http://schemas.openxmlformats.org/officeDocument/2006/relationships/slideLayout" Target="../slideLayouts/slideLayout15.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92B5578-C627-D6DC-5A67-7362A1B63DD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588" r="23588"/>
          <a:stretch>
            <a:fillRect/>
          </a:stretch>
        </p:blipFill>
        <p:spPr>
          <a:xfrm>
            <a:off x="-15710" y="15679"/>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prstClr val="white">
              <a:lumMod val="75000"/>
            </a:prstClr>
          </a:solidFill>
        </p:spPr>
      </p:pic>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028256" y="9798047"/>
            <a:ext cx="4287087" cy="536162"/>
          </a:xfrm>
          <a:solidFill>
            <a:srgbClr val="4763AE"/>
          </a:solidFill>
        </p:spPr>
        <p:txBody>
          <a:bodyPr/>
          <a:lstStyle/>
          <a:p>
            <a:pPr marL="0" indent="0" algn="ctr">
              <a:buNone/>
            </a:pPr>
            <a:r>
              <a:rPr lang="en-US" sz="2400" b="1" dirty="0">
                <a:solidFill>
                  <a:schemeClr val="bg1"/>
                </a:solidFill>
              </a:rPr>
              <a:t>www.fempower.finance</a:t>
            </a:r>
          </a:p>
        </p:txBody>
      </p:sp>
      <p:sp>
        <p:nvSpPr>
          <p:cNvPr id="2" name="Rectangle 1">
            <a:extLst>
              <a:ext uri="{FF2B5EF4-FFF2-40B4-BE49-F238E27FC236}">
                <a16:creationId xmlns:a16="http://schemas.microsoft.com/office/drawing/2014/main" id="{46EAA653-875C-750A-B218-4925E0D86120}"/>
              </a:ext>
            </a:extLst>
          </p:cNvPr>
          <p:cNvSpPr/>
          <p:nvPr/>
        </p:nvSpPr>
        <p:spPr>
          <a:xfrm>
            <a:off x="-15708" y="7258122"/>
            <a:ext cx="3954471"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4" name="TextBox 3">
            <a:extLst>
              <a:ext uri="{FF2B5EF4-FFF2-40B4-BE49-F238E27FC236}">
                <a16:creationId xmlns:a16="http://schemas.microsoft.com/office/drawing/2014/main" id="{D299DA19-DB07-A057-3715-3BDED434E5F4}"/>
              </a:ext>
            </a:extLst>
          </p:cNvPr>
          <p:cNvSpPr txBox="1"/>
          <p:nvPr/>
        </p:nvSpPr>
        <p:spPr>
          <a:xfrm>
            <a:off x="-39358" y="7218087"/>
            <a:ext cx="7575383" cy="1477328"/>
          </a:xfrm>
          <a:prstGeom prst="rect">
            <a:avLst/>
          </a:prstGeom>
          <a:solidFill>
            <a:srgbClr val="10153D"/>
          </a:solidFill>
        </p:spPr>
        <p:txBody>
          <a:bodyPr wrap="square" rtlCol="0">
            <a:spAutoFit/>
          </a:bodyPr>
          <a:lstStyle/>
          <a:p>
            <a:r>
              <a:rPr lang="en-GB" b="1" i="1" dirty="0" err="1">
                <a:solidFill>
                  <a:schemeClr val="bg1"/>
                </a:solidFill>
              </a:rPr>
              <a:t>FEMpower</a:t>
            </a:r>
            <a:r>
              <a:rPr lang="en-GB" b="1" i="1" dirty="0">
                <a:solidFill>
                  <a:schemeClr val="bg1"/>
                </a:solidFill>
              </a:rPr>
              <a:t> in Finance: Upskilling women in sustainable financial literacy to raise their confidence and counter the threat of old age poverty.</a:t>
            </a:r>
          </a:p>
          <a:p>
            <a:endParaRPr lang="en-GB" b="1" i="1" dirty="0">
              <a:solidFill>
                <a:schemeClr val="bg1"/>
              </a:solidFill>
            </a:endParaRPr>
          </a:p>
          <a:p>
            <a:r>
              <a:rPr lang="en-GB" dirty="0">
                <a:solidFill>
                  <a:schemeClr val="bg1"/>
                </a:solidFill>
              </a:rPr>
              <a:t>For adult educators, trainers and facilitators working with women across life stage</a:t>
            </a:r>
            <a:endParaRPr lang="en-IE" b="1" dirty="0">
              <a:solidFill>
                <a:schemeClr val="bg1"/>
              </a:solidFill>
            </a:endParaRP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1200" y="437962"/>
            <a:ext cx="4521200" cy="1358900"/>
          </a:xfrm>
          <a:prstGeom prst="rect">
            <a:avLst/>
          </a:prstGeom>
        </p:spPr>
      </p:pic>
      <p:sp>
        <p:nvSpPr>
          <p:cNvPr id="6" name="TextBox 5">
            <a:extLst>
              <a:ext uri="{FF2B5EF4-FFF2-40B4-BE49-F238E27FC236}">
                <a16:creationId xmlns:a16="http://schemas.microsoft.com/office/drawing/2014/main" id="{7BD4A793-C5D4-855D-3BA8-EC3A52A22B20}"/>
              </a:ext>
            </a:extLst>
          </p:cNvPr>
          <p:cNvSpPr txBox="1"/>
          <p:nvPr/>
        </p:nvSpPr>
        <p:spPr>
          <a:xfrm>
            <a:off x="2910872" y="1530895"/>
            <a:ext cx="4295024" cy="1938992"/>
          </a:xfrm>
          <a:prstGeom prst="rect">
            <a:avLst/>
          </a:prstGeom>
          <a:noFill/>
        </p:spPr>
        <p:txBody>
          <a:bodyPr wrap="square">
            <a:spAutoFit/>
          </a:bodyPr>
          <a:lstStyle/>
          <a:p>
            <a:pPr algn="ctr"/>
            <a:r>
              <a:rPr lang="en-US" sz="6000" b="1" spc="324" dirty="0">
                <a:solidFill>
                  <a:srgbClr val="10153D"/>
                </a:solidFill>
                <a:latin typeface="Calibri" panose="020F0502020204030204" pitchFamily="34" charset="0"/>
                <a:cs typeface="Calibri" panose="020F0502020204030204" pitchFamily="34" charset="0"/>
              </a:rPr>
              <a:t>TUTOR GUIDE </a:t>
            </a:r>
          </a:p>
        </p:txBody>
      </p:sp>
    </p:spTree>
    <p:extLst>
      <p:ext uri="{BB962C8B-B14F-4D97-AF65-F5344CB8AC3E}">
        <p14:creationId xmlns:p14="http://schemas.microsoft.com/office/powerpoint/2010/main" val="1307352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en-GB" b="1" dirty="0"/>
              <a:t>This resource has been developed within the context of the Erasmus+ project </a:t>
            </a:r>
            <a:r>
              <a:rPr lang="en-GB" b="1" i="1" dirty="0"/>
              <a:t>“FEMpower in Finance: Upskilling women in sustainable financial literacy to raise their confidence and counter the threat of old age poverty.”</a:t>
            </a:r>
            <a:endParaRPr lang="en-IE" b="1" dirty="0"/>
          </a:p>
          <a:p>
            <a:pPr>
              <a:buClr>
                <a:srgbClr val="D38CBC"/>
              </a:buClr>
            </a:pPr>
            <a:endParaRPr lang="en-US" b="1" dirty="0"/>
          </a:p>
          <a:p>
            <a:pPr algn="just">
              <a:buClr>
                <a:srgbClr val="D38CBC"/>
              </a:buClr>
            </a:pPr>
            <a:r>
              <a:rPr lang="en-GB" dirty="0"/>
              <a:t>The information, explanations, calculations, examples, and any related materials provided through this resource are intended </a:t>
            </a:r>
            <a:r>
              <a:rPr lang="en-GB" b="1" dirty="0"/>
              <a:t>exclusively for educational and informational purposes</a:t>
            </a:r>
            <a:r>
              <a:rPr lang="en-GB" dirty="0"/>
              <a:t>. They are designed to support learning activities in financial literacy. They do </a:t>
            </a:r>
            <a:r>
              <a:rPr lang="en-GB" b="1" dirty="0"/>
              <a:t>not</a:t>
            </a:r>
            <a:r>
              <a:rPr lang="en-GB" dirty="0"/>
              <a:t> constitute financial, investment, legal, tax, accounting, or any other professional advice.</a:t>
            </a:r>
            <a:endParaRPr lang="en-IE" dirty="0"/>
          </a:p>
          <a:p>
            <a:pPr>
              <a:buClr>
                <a:srgbClr val="D38CBC"/>
              </a:buClr>
            </a:pPr>
            <a:endParaRPr lang="en-US" dirty="0"/>
          </a:p>
          <a:p>
            <a:pPr>
              <a:buClr>
                <a:srgbClr val="D38CBC"/>
              </a:buClr>
            </a:pPr>
            <a:r>
              <a:rPr lang="en-US" b="1" dirty="0"/>
              <a:t>No Financial or Investment Advice</a:t>
            </a:r>
          </a:p>
          <a:p>
            <a:pPr algn="just">
              <a:buClr>
                <a:srgbClr val="D38CBC"/>
              </a:buClr>
            </a:pPr>
            <a:r>
              <a:rPr lang="en-GB" dirty="0"/>
              <a:t>Nothing in the resources provided by the project should be interpreted as a recommendation to buy, sell, hold, or otherwise transact in any financial product, nor as guidance on any individual investment / financial strategy. Users should seek independent advice from qualified professionals before making financial decisions.</a:t>
            </a:r>
          </a:p>
          <a:p>
            <a:pPr>
              <a:buClr>
                <a:srgbClr val="D38CBC"/>
              </a:buClr>
            </a:pPr>
            <a:endParaRPr lang="en-US" b="1" dirty="0"/>
          </a:p>
          <a:p>
            <a:pPr>
              <a:buClr>
                <a:srgbClr val="D38CBC"/>
              </a:buClr>
            </a:pPr>
            <a:r>
              <a:rPr lang="en-GB" b="1" dirty="0"/>
              <a:t>No guarantee of accuracy or suitability</a:t>
            </a:r>
            <a:br>
              <a:rPr lang="en-GB" dirty="0"/>
            </a:br>
            <a:r>
              <a:rPr lang="en-GB" dirty="0"/>
              <a:t>While reasonable efforts have been made to ensure that our resources are coherent and usable, the project partners and authors provide them “as is” and make </a:t>
            </a:r>
            <a:r>
              <a:rPr lang="en-GB" b="1" dirty="0"/>
              <a:t>no representations or warranties</a:t>
            </a:r>
            <a:r>
              <a:rPr lang="en-GB" dirty="0"/>
              <a:t> (express or implied) regarding completeness, correctness, timeliness, fitness for a particular purpose, or outcomes achieved through their use. Financial results and projections may vary significantly depending on personal circumstances, assumptions, market developments, and user inputs.</a:t>
            </a:r>
          </a:p>
          <a:p>
            <a:pPr>
              <a:buClr>
                <a:srgbClr val="D38CBC"/>
              </a:buClr>
            </a:pPr>
            <a:endParaRPr lang="en-IE" dirty="0"/>
          </a:p>
          <a:p>
            <a:r>
              <a:rPr lang="en-GB" b="1" dirty="0"/>
              <a:t>User responsibility for inputs and outcomes in templates</a:t>
            </a:r>
            <a:br>
              <a:rPr lang="en-GB" dirty="0"/>
            </a:br>
            <a:r>
              <a:rPr lang="en-GB" dirty="0"/>
              <a:t>Users are solely responsible for </a:t>
            </a:r>
            <a:endParaRPr lang="en-IE" dirty="0"/>
          </a:p>
          <a:p>
            <a:pPr marL="285750" lvl="0" indent="-285750">
              <a:buFont typeface="+mj-lt"/>
              <a:buAutoNum type="romanLcPeriod"/>
            </a:pPr>
            <a:r>
              <a:rPr lang="en-GB" dirty="0"/>
              <a:t>the accuracy of all data they enter, </a:t>
            </a:r>
            <a:endParaRPr lang="en-IE" dirty="0"/>
          </a:p>
          <a:p>
            <a:pPr marL="285750" lvl="0" indent="-285750">
              <a:buFont typeface="+mj-lt"/>
              <a:buAutoNum type="romanLcPeriod"/>
            </a:pPr>
            <a:r>
              <a:rPr lang="en-GB" dirty="0"/>
              <a:t>the assumptions they apply, and </a:t>
            </a:r>
            <a:endParaRPr lang="en-IE" dirty="0"/>
          </a:p>
          <a:p>
            <a:pPr marL="285750" lvl="0" indent="-285750">
              <a:buFont typeface="+mj-lt"/>
              <a:buAutoNum type="romanLcPeriod"/>
            </a:pPr>
            <a:r>
              <a:rPr lang="en-GB" dirty="0"/>
              <a:t>any actions they take based on outputs generated by the resources provided. Any figures shown are indicative only and may be affected by rounding, methodology choices, or spreadsheet software settings.</a:t>
            </a:r>
            <a:r>
              <a:rPr lang="en-GB" b="1" dirty="0"/>
              <a:t> </a:t>
            </a:r>
          </a:p>
          <a:p>
            <a:pPr lvl="0"/>
            <a:endParaRPr lang="en-IE" dirty="0"/>
          </a:p>
          <a:p>
            <a:r>
              <a:rPr lang="en-GB" b="1" dirty="0"/>
              <a:t>Limitation of liability</a:t>
            </a:r>
            <a:br>
              <a:rPr lang="en-GB" dirty="0"/>
            </a:br>
            <a:r>
              <a:rPr lang="en-GB" dirty="0"/>
              <a:t>To the fullest extent permitted by applicable law, the project partners, authors, and associated organisations shall not be liable for any direct or indirect loss or damage (including financial loss, lost profits, or consequential damages) arising from the use of, inability to use, or reliance on the resources of the project.</a:t>
            </a:r>
            <a:endParaRPr lang="en-IE" dirty="0"/>
          </a:p>
          <a:p>
            <a:r>
              <a:rPr lang="en-GB" b="1" dirty="0"/>
              <a:t> </a:t>
            </a:r>
            <a:endParaRPr lang="en-IE" dirty="0"/>
          </a:p>
          <a:p>
            <a:r>
              <a:rPr lang="en-GB" b="1" dirty="0"/>
              <a:t>Third-party sources and links</a:t>
            </a:r>
            <a:br>
              <a:rPr lang="en-GB" dirty="0"/>
            </a:br>
            <a:r>
              <a:rPr lang="en-GB" dirty="0"/>
              <a:t>Where resources reference external sources, tools, or links, these are provided for convenience and learning. The project partners do not control such third-party content and do not endorse or accept responsibility for it.</a:t>
            </a:r>
            <a:endParaRPr lang="en-IE" dirty="0"/>
          </a:p>
          <a:p>
            <a:pPr>
              <a:buClr>
                <a:srgbClr val="D38CBC"/>
              </a:buClr>
            </a:pPr>
            <a:endParaRPr lang="en-US" dirty="0"/>
          </a:p>
          <a:p>
            <a:r>
              <a:rPr lang="en-GB" b="1" dirty="0"/>
              <a:t>Erasmus+ context and responsibility statement.</a:t>
            </a:r>
            <a:br>
              <a:rPr lang="en-GB" dirty="0"/>
            </a:br>
            <a:r>
              <a:rPr lang="en-GB" dirty="0"/>
              <a:t>This resource is produced for learning purposes in the framework of the FEMpower in Finance project. The views expressed in this template are those of the authors and do not necessarily reflect the official position of the European Union or any National Agency; neither the European Union nor the granting authority may be held responsible for any use made of the information contained herein.”</a:t>
            </a:r>
            <a:endParaRPr lang="en-IE" dirty="0"/>
          </a:p>
          <a:p>
            <a:pPr>
              <a:buClr>
                <a:srgbClr val="D38CBC"/>
              </a:buClr>
            </a:pPr>
            <a:endParaRPr lang="en-US" dirty="0"/>
          </a:p>
          <a:p>
            <a:pPr>
              <a:buClr>
                <a:srgbClr val="D38CBC"/>
              </a:buClr>
            </a:pPr>
            <a:r>
              <a:rPr lang="en-US" sz="1400" b="1" dirty="0">
                <a:solidFill>
                  <a:srgbClr val="F16024"/>
                </a:solidFill>
              </a:rPr>
              <a:t>Content Developers </a:t>
            </a:r>
          </a:p>
          <a:p>
            <a:pPr>
              <a:buClr>
                <a:srgbClr val="D38CBC"/>
              </a:buClr>
            </a:pPr>
            <a:r>
              <a:rPr lang="en-US" dirty="0"/>
              <a:t>The FEMpower in Finance Project consortium</a:t>
            </a:r>
          </a:p>
          <a:p>
            <a:pPr>
              <a:buClr>
                <a:srgbClr val="D38CBC"/>
              </a:buClr>
            </a:pPr>
            <a:r>
              <a:rPr lang="en-US" dirty="0"/>
              <a:t>(2026-2022) is a joint project by</a:t>
            </a:r>
          </a:p>
          <a:p>
            <a:pPr marL="171450" indent="-171450">
              <a:buClr>
                <a:srgbClr val="D38CBC"/>
              </a:buClr>
              <a:buFont typeface="Arial" panose="020B0604020202020204" pitchFamily="34" charset="0"/>
              <a:buChar char="•"/>
            </a:pPr>
            <a:r>
              <a:rPr lang="en-US" dirty="0" err="1">
                <a:hlinkClick r:id="rId2"/>
              </a:rPr>
              <a:t>Tvw</a:t>
            </a:r>
            <a:r>
              <a:rPr lang="en-US" dirty="0">
                <a:hlinkClick r:id="rId2"/>
              </a:rPr>
              <a:t> GmbH - </a:t>
            </a:r>
            <a:r>
              <a:rPr lang="en-US" dirty="0"/>
              <a:t>Germany</a:t>
            </a:r>
          </a:p>
          <a:p>
            <a:pPr marL="171450" indent="-171450">
              <a:buClr>
                <a:srgbClr val="D38CBC"/>
              </a:buClr>
              <a:buFont typeface="Arial" panose="020B0604020202020204" pitchFamily="34" charset="0"/>
              <a:buChar char="•"/>
            </a:pPr>
            <a:r>
              <a:rPr lang="en-US" dirty="0">
                <a:hlinkClick r:id="rId3"/>
              </a:rPr>
              <a:t>UCLAN Cyprus Limited</a:t>
            </a:r>
            <a:r>
              <a:rPr lang="en-US" dirty="0"/>
              <a:t> - Cyprus</a:t>
            </a:r>
          </a:p>
          <a:p>
            <a:pPr marL="171450" indent="-171450">
              <a:buClr>
                <a:srgbClr val="D38CBC"/>
              </a:buClr>
              <a:buFont typeface="Arial" panose="020B0604020202020204" pitchFamily="34" charset="0"/>
              <a:buChar char="•"/>
            </a:pPr>
            <a:r>
              <a:rPr lang="en-US" dirty="0">
                <a:hlinkClick r:id="rId4"/>
              </a:rPr>
              <a:t>Momentum Educate and Innovate</a:t>
            </a:r>
            <a:r>
              <a:rPr lang="en-US" dirty="0"/>
              <a:t> - Ireland</a:t>
            </a:r>
          </a:p>
          <a:p>
            <a:pPr marL="171450" indent="-171450">
              <a:buClr>
                <a:srgbClr val="D38CBC"/>
              </a:buClr>
              <a:buFont typeface="Arial" panose="020B0604020202020204" pitchFamily="34" charset="0"/>
              <a:buChar char="•"/>
            </a:pPr>
            <a:r>
              <a:rPr lang="en-US" dirty="0">
                <a:hlinkClick r:id="rId5"/>
              </a:rPr>
              <a:t>The Hub Nicosia</a:t>
            </a:r>
            <a:r>
              <a:rPr lang="en-US" dirty="0"/>
              <a:t> - Cyprus</a:t>
            </a:r>
          </a:p>
          <a:p>
            <a:pPr marL="171450" indent="-171450">
              <a:buClr>
                <a:srgbClr val="D38CBC"/>
              </a:buClr>
              <a:buFont typeface="Arial" panose="020B0604020202020204" pitchFamily="34" charset="0"/>
              <a:buChar char="•"/>
            </a:pPr>
            <a:r>
              <a:rPr lang="en-GB" dirty="0" err="1">
                <a:hlinkClick r:id="rId6"/>
              </a:rPr>
              <a:t>Stichting</a:t>
            </a:r>
            <a:r>
              <a:rPr lang="en-GB" dirty="0">
                <a:hlinkClick r:id="rId6"/>
              </a:rPr>
              <a:t> Go Woman Alliance Europe </a:t>
            </a:r>
            <a:r>
              <a:rPr lang="en-GB" dirty="0"/>
              <a:t>– Netherlands</a:t>
            </a:r>
          </a:p>
          <a:p>
            <a:pPr marL="171450" indent="-171450">
              <a:buClr>
                <a:srgbClr val="D38CBC"/>
              </a:buClr>
              <a:buFont typeface="Arial" panose="020B0604020202020204" pitchFamily="34" charset="0"/>
              <a:buChar char="•"/>
            </a:pPr>
            <a:endParaRPr lang="en-GB" dirty="0"/>
          </a:p>
          <a:p>
            <a:pPr>
              <a:buClr>
                <a:srgbClr val="D38CBC"/>
              </a:buClr>
            </a:pPr>
            <a:r>
              <a:rPr lang="en-GB" b="1" dirty="0"/>
              <a:t>Publication date: May 2026</a:t>
            </a:r>
            <a:endParaRPr lang="en-US" b="1" dirty="0"/>
          </a:p>
          <a:p>
            <a:pPr>
              <a:buClr>
                <a:srgbClr val="D38CBC"/>
              </a:buClr>
            </a:pPr>
            <a:endParaRPr lang="en-US" dirty="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5778500"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5603457" cy="646331"/>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IMPRINT &amp; DISCLAIMER</a:t>
            </a:r>
          </a:p>
        </p:txBody>
      </p:sp>
    </p:spTree>
    <p:extLst>
      <p:ext uri="{BB962C8B-B14F-4D97-AF65-F5344CB8AC3E}">
        <p14:creationId xmlns:p14="http://schemas.microsoft.com/office/powerpoint/2010/main" val="228797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a:extLst>
              <a:ext uri="{FF2B5EF4-FFF2-40B4-BE49-F238E27FC236}">
                <a16:creationId xmlns:a16="http://schemas.microsoft.com/office/drawing/2014/main" id="{D9ECC0BA-1674-A19A-8F43-7FEA49C05752}"/>
              </a:ext>
            </a:extLst>
          </p:cNvPr>
          <p:cNvPicPr>
            <a:picLocks noGrp="1" noChangeAspect="1"/>
          </p:cNvPicPr>
          <p:nvPr>
            <p:ph type="pic" sz="quarter" idx="56"/>
          </p:nvPr>
        </p:nvPicPr>
        <p:blipFill rotWithShape="1">
          <a:blip r:embed="rId2"/>
          <a:srcRect t="14317" b="14317"/>
          <a:stretch/>
        </p:blipFill>
        <p:spPr/>
      </p:pic>
      <p:sp>
        <p:nvSpPr>
          <p:cNvPr id="6" name="Text Placeholder 5">
            <a:extLst>
              <a:ext uri="{FF2B5EF4-FFF2-40B4-BE49-F238E27FC236}">
                <a16:creationId xmlns:a16="http://schemas.microsoft.com/office/drawing/2014/main" id="{A5725E20-5B16-FE16-E92D-502AB819A5E2}"/>
              </a:ext>
            </a:extLst>
          </p:cNvPr>
          <p:cNvSpPr>
            <a:spLocks noGrp="1"/>
          </p:cNvSpPr>
          <p:nvPr>
            <p:ph type="body" sz="quarter" idx="11"/>
          </p:nvPr>
        </p:nvSpPr>
        <p:spPr/>
        <p:txBody>
          <a:bodyPr/>
          <a:lstStyle/>
          <a:p>
            <a:r>
              <a:rPr lang="en-US" dirty="0"/>
              <a:t>01</a:t>
            </a:r>
          </a:p>
        </p:txBody>
      </p:sp>
      <p:sp>
        <p:nvSpPr>
          <p:cNvPr id="15" name="Text Placeholder 14">
            <a:extLst>
              <a:ext uri="{FF2B5EF4-FFF2-40B4-BE49-F238E27FC236}">
                <a16:creationId xmlns:a16="http://schemas.microsoft.com/office/drawing/2014/main" id="{57F5F4FB-150B-219B-0DAC-1F8EBE50B772}"/>
              </a:ext>
            </a:extLst>
          </p:cNvPr>
          <p:cNvSpPr>
            <a:spLocks noGrp="1"/>
          </p:cNvSpPr>
          <p:nvPr>
            <p:ph type="body" sz="quarter" idx="49"/>
          </p:nvPr>
        </p:nvSpPr>
        <p:spPr/>
        <p:txBody>
          <a:bodyPr/>
          <a:lstStyle/>
          <a:p>
            <a:r>
              <a:rPr lang="en-US" dirty="0"/>
              <a:t>Introduction to our Tutor Guide</a:t>
            </a:r>
          </a:p>
        </p:txBody>
      </p:sp>
      <p:sp>
        <p:nvSpPr>
          <p:cNvPr id="7" name="Text Placeholder 6">
            <a:extLst>
              <a:ext uri="{FF2B5EF4-FFF2-40B4-BE49-F238E27FC236}">
                <a16:creationId xmlns:a16="http://schemas.microsoft.com/office/drawing/2014/main" id="{DCB2CF03-9C25-55C9-EFD7-5C9CBDF345B1}"/>
              </a:ext>
            </a:extLst>
          </p:cNvPr>
          <p:cNvSpPr>
            <a:spLocks noGrp="1"/>
          </p:cNvSpPr>
          <p:nvPr>
            <p:ph type="body" sz="quarter" idx="13"/>
          </p:nvPr>
        </p:nvSpPr>
        <p:spPr/>
        <p:txBody>
          <a:bodyPr/>
          <a:lstStyle/>
          <a:p>
            <a:r>
              <a:rPr lang="en-US" dirty="0"/>
              <a:t>02</a:t>
            </a:r>
          </a:p>
        </p:txBody>
      </p:sp>
      <p:sp>
        <p:nvSpPr>
          <p:cNvPr id="8" name="Text Placeholder 7">
            <a:extLst>
              <a:ext uri="{FF2B5EF4-FFF2-40B4-BE49-F238E27FC236}">
                <a16:creationId xmlns:a16="http://schemas.microsoft.com/office/drawing/2014/main" id="{0AE0475B-7B71-E7D7-A1A0-DDB4B88CDB72}"/>
              </a:ext>
            </a:extLst>
          </p:cNvPr>
          <p:cNvSpPr>
            <a:spLocks noGrp="1"/>
          </p:cNvSpPr>
          <p:nvPr>
            <p:ph type="body" sz="quarter" idx="14"/>
          </p:nvPr>
        </p:nvSpPr>
        <p:spPr/>
        <p:txBody>
          <a:bodyPr/>
          <a:lstStyle/>
          <a:p>
            <a:r>
              <a:rPr lang="en-US" dirty="0"/>
              <a:t>The Project</a:t>
            </a:r>
          </a:p>
        </p:txBody>
      </p:sp>
      <p:sp>
        <p:nvSpPr>
          <p:cNvPr id="9" name="Text Placeholder 8">
            <a:extLst>
              <a:ext uri="{FF2B5EF4-FFF2-40B4-BE49-F238E27FC236}">
                <a16:creationId xmlns:a16="http://schemas.microsoft.com/office/drawing/2014/main" id="{6B123D40-8283-D757-BCC7-02E679F9A671}"/>
              </a:ext>
            </a:extLst>
          </p:cNvPr>
          <p:cNvSpPr>
            <a:spLocks noGrp="1"/>
          </p:cNvSpPr>
          <p:nvPr>
            <p:ph type="body" sz="quarter" idx="15"/>
          </p:nvPr>
        </p:nvSpPr>
        <p:spPr/>
        <p:txBody>
          <a:bodyPr/>
          <a:lstStyle/>
          <a:p>
            <a:r>
              <a:rPr lang="en-US" dirty="0"/>
              <a:t>03</a:t>
            </a:r>
          </a:p>
        </p:txBody>
      </p:sp>
      <p:sp>
        <p:nvSpPr>
          <p:cNvPr id="10" name="Text Placeholder 9">
            <a:extLst>
              <a:ext uri="{FF2B5EF4-FFF2-40B4-BE49-F238E27FC236}">
                <a16:creationId xmlns:a16="http://schemas.microsoft.com/office/drawing/2014/main" id="{7820261F-4B7A-C61D-592E-9ADBA015AE9E}"/>
              </a:ext>
            </a:extLst>
          </p:cNvPr>
          <p:cNvSpPr>
            <a:spLocks noGrp="1"/>
          </p:cNvSpPr>
          <p:nvPr>
            <p:ph type="body" sz="quarter" idx="17"/>
          </p:nvPr>
        </p:nvSpPr>
        <p:spPr/>
        <p:txBody>
          <a:bodyPr/>
          <a:lstStyle/>
          <a:p>
            <a:r>
              <a:rPr lang="en-US" dirty="0"/>
              <a:t>04</a:t>
            </a:r>
          </a:p>
        </p:txBody>
      </p:sp>
      <p:sp>
        <p:nvSpPr>
          <p:cNvPr id="13" name="Text Placeholder 12">
            <a:extLst>
              <a:ext uri="{FF2B5EF4-FFF2-40B4-BE49-F238E27FC236}">
                <a16:creationId xmlns:a16="http://schemas.microsoft.com/office/drawing/2014/main" id="{E30D0257-F485-9558-916F-970C10537F5B}"/>
              </a:ext>
            </a:extLst>
          </p:cNvPr>
          <p:cNvSpPr>
            <a:spLocks noGrp="1"/>
          </p:cNvSpPr>
          <p:nvPr>
            <p:ph type="body" sz="quarter" idx="21"/>
          </p:nvPr>
        </p:nvSpPr>
        <p:spPr/>
        <p:txBody>
          <a:bodyPr/>
          <a:lstStyle/>
          <a:p>
            <a:r>
              <a:rPr lang="en-US" dirty="0"/>
              <a:t>05</a:t>
            </a:r>
          </a:p>
        </p:txBody>
      </p:sp>
      <p:sp>
        <p:nvSpPr>
          <p:cNvPr id="16" name="Text Placeholder 15">
            <a:extLst>
              <a:ext uri="{FF2B5EF4-FFF2-40B4-BE49-F238E27FC236}">
                <a16:creationId xmlns:a16="http://schemas.microsoft.com/office/drawing/2014/main" id="{2FDE1B2F-395A-0B1B-F9DE-11C6C3269BFF}"/>
              </a:ext>
            </a:extLst>
          </p:cNvPr>
          <p:cNvSpPr>
            <a:spLocks noGrp="1"/>
          </p:cNvSpPr>
          <p:nvPr>
            <p:ph type="body" sz="quarter" idx="51"/>
          </p:nvPr>
        </p:nvSpPr>
        <p:spPr/>
        <p:txBody>
          <a:bodyPr/>
          <a:lstStyle/>
          <a:p>
            <a:r>
              <a:rPr lang="en-US" dirty="0"/>
              <a:t>06</a:t>
            </a:r>
          </a:p>
        </p:txBody>
      </p:sp>
      <p:sp>
        <p:nvSpPr>
          <p:cNvPr id="18" name="Text Placeholder 17">
            <a:extLst>
              <a:ext uri="{FF2B5EF4-FFF2-40B4-BE49-F238E27FC236}">
                <a16:creationId xmlns:a16="http://schemas.microsoft.com/office/drawing/2014/main" id="{07955F43-63C7-AF43-96BE-1D17B83E76EC}"/>
              </a:ext>
            </a:extLst>
          </p:cNvPr>
          <p:cNvSpPr>
            <a:spLocks noGrp="1"/>
          </p:cNvSpPr>
          <p:nvPr>
            <p:ph type="body" sz="quarter" idx="53"/>
          </p:nvPr>
        </p:nvSpPr>
        <p:spPr/>
        <p:txBody>
          <a:bodyPr/>
          <a:lstStyle/>
          <a:p>
            <a:r>
              <a:rPr lang="en-US" dirty="0"/>
              <a:t>07</a:t>
            </a:r>
          </a:p>
        </p:txBody>
      </p:sp>
      <p:sp>
        <p:nvSpPr>
          <p:cNvPr id="20" name="Slide Number Placeholder 3">
            <a:extLst>
              <a:ext uri="{FF2B5EF4-FFF2-40B4-BE49-F238E27FC236}">
                <a16:creationId xmlns:a16="http://schemas.microsoft.com/office/drawing/2014/main" id="{C83E5E0F-EE08-1330-04C6-946E9066EEC0}"/>
              </a:ext>
            </a:extLst>
          </p:cNvPr>
          <p:cNvSpPr>
            <a:spLocks noGrp="1"/>
          </p:cNvSpPr>
          <p:nvPr>
            <p:ph type="sldNum" sz="quarter" idx="4"/>
          </p:nvPr>
        </p:nvSpPr>
        <p:spPr/>
        <p:txBody>
          <a:bodyPr/>
          <a:lstStyle/>
          <a:p>
            <a:fld id="{9C527BFA-2C0E-4CEC-B6A5-913A56FEF4B4}" type="slidenum">
              <a:rPr lang="fr-CA" smtClean="0">
                <a:solidFill>
                  <a:srgbClr val="633547"/>
                </a:solidFill>
              </a:rPr>
              <a:pPr/>
              <a:t>3</a:t>
            </a:fld>
            <a:endParaRPr lang="fr-CA" dirty="0">
              <a:solidFill>
                <a:srgbClr val="633547"/>
              </a:solidFill>
            </a:endParaRPr>
          </a:p>
        </p:txBody>
      </p:sp>
      <p:sp>
        <p:nvSpPr>
          <p:cNvPr id="26" name="Rectangle 25">
            <a:extLst>
              <a:ext uri="{FF2B5EF4-FFF2-40B4-BE49-F238E27FC236}">
                <a16:creationId xmlns:a16="http://schemas.microsoft.com/office/drawing/2014/main" id="{A581CA5D-4107-3EA0-87A1-42D5288497C9}"/>
              </a:ext>
            </a:extLst>
          </p:cNvPr>
          <p:cNvSpPr/>
          <p:nvPr/>
        </p:nvSpPr>
        <p:spPr>
          <a:xfrm>
            <a:off x="472449" y="1394442"/>
            <a:ext cx="2348696" cy="606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7" name="TextBox 26">
            <a:extLst>
              <a:ext uri="{FF2B5EF4-FFF2-40B4-BE49-F238E27FC236}">
                <a16:creationId xmlns:a16="http://schemas.microsoft.com/office/drawing/2014/main" id="{73050B5B-DA75-ECAB-5A48-330AED56F8D2}"/>
              </a:ext>
            </a:extLst>
          </p:cNvPr>
          <p:cNvSpPr txBox="1"/>
          <p:nvPr/>
        </p:nvSpPr>
        <p:spPr>
          <a:xfrm>
            <a:off x="588738" y="1446739"/>
            <a:ext cx="2232406" cy="553998"/>
          </a:xfrm>
          <a:prstGeom prst="rect">
            <a:avLst/>
          </a:prstGeom>
          <a:noFill/>
        </p:spPr>
        <p:txBody>
          <a:bodyPr wrap="none" rtlCol="0">
            <a:spAutoFit/>
          </a:bodyPr>
          <a:lstStyle/>
          <a:p>
            <a:r>
              <a:rPr lang="en-US" sz="3000" b="1" spc="324" dirty="0">
                <a:solidFill>
                  <a:srgbClr val="E36C34"/>
                </a:solidFill>
                <a:latin typeface="Calibri" panose="020F0502020204030204" pitchFamily="34" charset="0"/>
                <a:cs typeface="Calibri" panose="020F0502020204030204" pitchFamily="34" charset="0"/>
              </a:rPr>
              <a:t>CONTENTS</a:t>
            </a:r>
          </a:p>
        </p:txBody>
      </p:sp>
      <p:cxnSp>
        <p:nvCxnSpPr>
          <p:cNvPr id="28" name="Straight Connector 27">
            <a:extLst>
              <a:ext uri="{FF2B5EF4-FFF2-40B4-BE49-F238E27FC236}">
                <a16:creationId xmlns:a16="http://schemas.microsoft.com/office/drawing/2014/main" id="{893F0B37-28EC-7689-CB57-BBC8DC3C8DF9}"/>
              </a:ext>
            </a:extLst>
          </p:cNvPr>
          <p:cNvCxnSpPr>
            <a:cxnSpLocks/>
          </p:cNvCxnSpPr>
          <p:nvPr/>
        </p:nvCxnSpPr>
        <p:spPr>
          <a:xfrm>
            <a:off x="2012232" y="4370117"/>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D2641-1A1B-1701-A019-416696C913C6}"/>
              </a:ext>
            </a:extLst>
          </p:cNvPr>
          <p:cNvCxnSpPr>
            <a:cxnSpLocks/>
          </p:cNvCxnSpPr>
          <p:nvPr/>
        </p:nvCxnSpPr>
        <p:spPr>
          <a:xfrm>
            <a:off x="2012232" y="4878519"/>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1B520EF-9941-60EE-AA28-A609B14DB97C}"/>
              </a:ext>
            </a:extLst>
          </p:cNvPr>
          <p:cNvCxnSpPr>
            <a:cxnSpLocks/>
          </p:cNvCxnSpPr>
          <p:nvPr/>
        </p:nvCxnSpPr>
        <p:spPr>
          <a:xfrm>
            <a:off x="2012232" y="5386921"/>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F6095C3-A362-EFD8-E1A8-0471F7349513}"/>
              </a:ext>
            </a:extLst>
          </p:cNvPr>
          <p:cNvCxnSpPr>
            <a:cxnSpLocks/>
          </p:cNvCxnSpPr>
          <p:nvPr/>
        </p:nvCxnSpPr>
        <p:spPr>
          <a:xfrm>
            <a:off x="2012232" y="5895323"/>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068D8E1-D647-E7B3-D900-ED5D16FD705B}"/>
              </a:ext>
            </a:extLst>
          </p:cNvPr>
          <p:cNvCxnSpPr>
            <a:cxnSpLocks/>
          </p:cNvCxnSpPr>
          <p:nvPr/>
        </p:nvCxnSpPr>
        <p:spPr>
          <a:xfrm>
            <a:off x="2012232" y="6403725"/>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8E3510-D691-1334-173A-D812AFB0A27C}"/>
              </a:ext>
            </a:extLst>
          </p:cNvPr>
          <p:cNvCxnSpPr>
            <a:cxnSpLocks/>
          </p:cNvCxnSpPr>
          <p:nvPr/>
        </p:nvCxnSpPr>
        <p:spPr>
          <a:xfrm>
            <a:off x="2012232" y="6912126"/>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sp>
        <p:nvSpPr>
          <p:cNvPr id="2" name="Text Placeholder 17">
            <a:extLst>
              <a:ext uri="{FF2B5EF4-FFF2-40B4-BE49-F238E27FC236}">
                <a16:creationId xmlns:a16="http://schemas.microsoft.com/office/drawing/2014/main" id="{8B2FC408-BC30-F6F0-FAF4-D0518AA48EB2}"/>
              </a:ext>
            </a:extLst>
          </p:cNvPr>
          <p:cNvSpPr txBox="1">
            <a:spLocks/>
          </p:cNvSpPr>
          <p:nvPr/>
        </p:nvSpPr>
        <p:spPr>
          <a:xfrm>
            <a:off x="1961800" y="7502958"/>
            <a:ext cx="648000" cy="292876"/>
          </a:xfrm>
          <a:prstGeom prst="rect">
            <a:avLst/>
          </a:prstGeom>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200" b="1" i="0" kern="120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endParaRPr lang="en-US" dirty="0"/>
          </a:p>
        </p:txBody>
      </p:sp>
      <p:cxnSp>
        <p:nvCxnSpPr>
          <p:cNvPr id="3" name="Straight Connector 2">
            <a:extLst>
              <a:ext uri="{FF2B5EF4-FFF2-40B4-BE49-F238E27FC236}">
                <a16:creationId xmlns:a16="http://schemas.microsoft.com/office/drawing/2014/main" id="{FFABDA10-F63C-C117-2B8B-77E29EF15A9F}"/>
              </a:ext>
            </a:extLst>
          </p:cNvPr>
          <p:cNvCxnSpPr>
            <a:cxnSpLocks/>
          </p:cNvCxnSpPr>
          <p:nvPr/>
        </p:nvCxnSpPr>
        <p:spPr>
          <a:xfrm>
            <a:off x="2012232" y="7392614"/>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FF5F2B3-D39A-9F06-B1F3-EDCBBCCF3AEC}"/>
              </a:ext>
            </a:extLst>
          </p:cNvPr>
          <p:cNvSpPr txBox="1"/>
          <p:nvPr/>
        </p:nvSpPr>
        <p:spPr>
          <a:xfrm>
            <a:off x="3779837" y="8821131"/>
            <a:ext cx="3106336" cy="507831"/>
          </a:xfrm>
          <a:prstGeom prst="rect">
            <a:avLst/>
          </a:prstGeom>
          <a:noFill/>
        </p:spPr>
        <p:txBody>
          <a:bodyPr wrap="square" rtlCol="0">
            <a:spAutoFit/>
          </a:bodyPr>
          <a:lstStyle/>
          <a:p>
            <a:pPr>
              <a:buClr>
                <a:srgbClr val="D38CBC"/>
              </a:buClr>
            </a:pPr>
            <a:r>
              <a:rPr lang="en-US" sz="900" b="1" dirty="0">
                <a:solidFill>
                  <a:srgbClr val="F16024"/>
                </a:solidFill>
              </a:rPr>
              <a:t>This publication is licensed under a Creative Commons Attribution-</a:t>
            </a:r>
            <a:r>
              <a:rPr lang="en-US" sz="900" b="1" dirty="0" err="1">
                <a:solidFill>
                  <a:srgbClr val="F16024"/>
                </a:solidFill>
              </a:rPr>
              <a:t>NonCommercial</a:t>
            </a:r>
            <a:r>
              <a:rPr lang="en-US" sz="900" b="1" dirty="0">
                <a:solidFill>
                  <a:srgbClr val="F16024"/>
                </a:solidFill>
              </a:rPr>
              <a:t>-</a:t>
            </a:r>
            <a:r>
              <a:rPr lang="en-US" sz="900" b="1" dirty="0" err="1">
                <a:solidFill>
                  <a:srgbClr val="F16024"/>
                </a:solidFill>
              </a:rPr>
              <a:t>ShareAlike</a:t>
            </a:r>
            <a:r>
              <a:rPr lang="en-US" sz="900" b="1" dirty="0">
                <a:solidFill>
                  <a:srgbClr val="F16024"/>
                </a:solidFill>
              </a:rPr>
              <a:t> 4.0 International (CC BY-NC-SA 4.0) </a:t>
            </a:r>
            <a:r>
              <a:rPr lang="en-US" sz="900" b="1" dirty="0" err="1">
                <a:solidFill>
                  <a:srgbClr val="F16024"/>
                </a:solidFill>
              </a:rPr>
              <a:t>Licence</a:t>
            </a:r>
            <a:endParaRPr lang="en-IE" sz="900" dirty="0"/>
          </a:p>
        </p:txBody>
      </p:sp>
      <p:pic>
        <p:nvPicPr>
          <p:cNvPr id="19" name="Picture 18">
            <a:extLst>
              <a:ext uri="{FF2B5EF4-FFF2-40B4-BE49-F238E27FC236}">
                <a16:creationId xmlns:a16="http://schemas.microsoft.com/office/drawing/2014/main" id="{03BA09C6-5AB8-835E-940C-47AE8D0F7F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0643" y="8775695"/>
            <a:ext cx="1481001" cy="598702"/>
          </a:xfrm>
          <a:prstGeom prst="rect">
            <a:avLst/>
          </a:prstGeom>
        </p:spPr>
      </p:pic>
      <p:sp>
        <p:nvSpPr>
          <p:cNvPr id="34" name="Text Placeholder 11">
            <a:extLst>
              <a:ext uri="{FF2B5EF4-FFF2-40B4-BE49-F238E27FC236}">
                <a16:creationId xmlns:a16="http://schemas.microsoft.com/office/drawing/2014/main" id="{14E5F028-134E-72D0-DB0B-BE995E29357D}"/>
              </a:ext>
            </a:extLst>
          </p:cNvPr>
          <p:cNvSpPr>
            <a:spLocks noGrp="1"/>
          </p:cNvSpPr>
          <p:nvPr>
            <p:ph type="body" sz="quarter" idx="19"/>
          </p:nvPr>
        </p:nvSpPr>
        <p:spPr>
          <a:xfrm>
            <a:off x="2664756" y="5499381"/>
            <a:ext cx="3543300" cy="292100"/>
          </a:xfrm>
        </p:spPr>
        <p:txBody>
          <a:bodyPr/>
          <a:lstStyle/>
          <a:p>
            <a:r>
              <a:rPr lang="en-US" dirty="0"/>
              <a:t>Course Delivery Options</a:t>
            </a:r>
          </a:p>
        </p:txBody>
      </p:sp>
      <p:sp>
        <p:nvSpPr>
          <p:cNvPr id="37" name="Text Placeholder 13">
            <a:extLst>
              <a:ext uri="{FF2B5EF4-FFF2-40B4-BE49-F238E27FC236}">
                <a16:creationId xmlns:a16="http://schemas.microsoft.com/office/drawing/2014/main" id="{B39D6A13-94C0-104E-B34A-C5EB15EB79E7}"/>
              </a:ext>
            </a:extLst>
          </p:cNvPr>
          <p:cNvSpPr>
            <a:spLocks noGrp="1"/>
          </p:cNvSpPr>
          <p:nvPr>
            <p:ph type="body" sz="quarter" idx="20"/>
          </p:nvPr>
        </p:nvSpPr>
        <p:spPr>
          <a:xfrm>
            <a:off x="2664756" y="6026351"/>
            <a:ext cx="3543300" cy="293687"/>
          </a:xfrm>
        </p:spPr>
        <p:txBody>
          <a:bodyPr/>
          <a:lstStyle/>
          <a:p>
            <a:r>
              <a:rPr lang="en-US" dirty="0"/>
              <a:t>Teaching Approaches</a:t>
            </a:r>
          </a:p>
        </p:txBody>
      </p:sp>
      <p:sp>
        <p:nvSpPr>
          <p:cNvPr id="40" name="Text Placeholder 16">
            <a:extLst>
              <a:ext uri="{FF2B5EF4-FFF2-40B4-BE49-F238E27FC236}">
                <a16:creationId xmlns:a16="http://schemas.microsoft.com/office/drawing/2014/main" id="{C3A9902F-2E61-862C-87F7-D85CD68E53DA}"/>
              </a:ext>
            </a:extLst>
          </p:cNvPr>
          <p:cNvSpPr>
            <a:spLocks noGrp="1"/>
          </p:cNvSpPr>
          <p:nvPr>
            <p:ph type="body" sz="quarter" idx="22"/>
          </p:nvPr>
        </p:nvSpPr>
        <p:spPr>
          <a:xfrm>
            <a:off x="2685738" y="6514597"/>
            <a:ext cx="3543300" cy="293687"/>
          </a:xfrm>
        </p:spPr>
        <p:txBody>
          <a:bodyPr/>
          <a:lstStyle/>
          <a:p>
            <a:r>
              <a:rPr lang="en-US" dirty="0"/>
              <a:t>Artificial Intelligence</a:t>
            </a:r>
          </a:p>
        </p:txBody>
      </p:sp>
      <p:sp>
        <p:nvSpPr>
          <p:cNvPr id="45" name="Text Placeholder 21">
            <a:extLst>
              <a:ext uri="{FF2B5EF4-FFF2-40B4-BE49-F238E27FC236}">
                <a16:creationId xmlns:a16="http://schemas.microsoft.com/office/drawing/2014/main" id="{6E82917E-B03A-E819-5971-C55768C67343}"/>
              </a:ext>
            </a:extLst>
          </p:cNvPr>
          <p:cNvSpPr txBox="1">
            <a:spLocks noGrp="1"/>
          </p:cNvSpPr>
          <p:nvPr>
            <p:ph type="body" sz="quarter" idx="54"/>
          </p:nvPr>
        </p:nvSpPr>
        <p:spPr>
          <a:xfrm>
            <a:off x="2664756" y="7051690"/>
            <a:ext cx="3543300" cy="293687"/>
          </a:xfrm>
          <a:prstGeom prst="rect">
            <a:avLst/>
          </a:prstGeom>
        </p:spPr>
        <p:txBody>
          <a:bodyPr anchor="ctr">
            <a:noAutofit/>
          </a:bodyPr>
          <a:lstStyle>
            <a:lvl1pPr marL="0" indent="0" algn="l" defTabSz="755934" rtl="0" eaLnBrk="1" latinLnBrk="0" hangingPunct="1">
              <a:lnSpc>
                <a:spcPct val="90000"/>
              </a:lnSpc>
              <a:spcBef>
                <a:spcPts val="827"/>
              </a:spcBef>
              <a:buFont typeface="Arial" panose="020B0604020202020204" pitchFamily="34" charset="0"/>
              <a:buNone/>
              <a:defRPr sz="1400" b="0" i="0" kern="120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dirty="0"/>
              <a:t>Module Overview</a:t>
            </a:r>
          </a:p>
        </p:txBody>
      </p:sp>
      <p:sp>
        <p:nvSpPr>
          <p:cNvPr id="47" name="Text Placeholder 11">
            <a:extLst>
              <a:ext uri="{FF2B5EF4-FFF2-40B4-BE49-F238E27FC236}">
                <a16:creationId xmlns:a16="http://schemas.microsoft.com/office/drawing/2014/main" id="{27FC7A19-56A2-3886-0CF5-FB8A1236759C}"/>
              </a:ext>
            </a:extLst>
          </p:cNvPr>
          <p:cNvSpPr txBox="1">
            <a:spLocks/>
          </p:cNvSpPr>
          <p:nvPr/>
        </p:nvSpPr>
        <p:spPr>
          <a:xfrm>
            <a:off x="2664756" y="4982012"/>
            <a:ext cx="3543300" cy="292100"/>
          </a:xfrm>
          <a:prstGeom prst="rect">
            <a:avLst/>
          </a:prstGeom>
        </p:spPr>
        <p:txBody>
          <a:bodyPr anchor="ctr">
            <a:noAutofit/>
          </a:bodyPr>
          <a:lstStyle>
            <a:lvl1pPr marL="0" indent="0" algn="l" defTabSz="755934" rtl="0" eaLnBrk="1" latinLnBrk="0" hangingPunct="1">
              <a:lnSpc>
                <a:spcPct val="90000"/>
              </a:lnSpc>
              <a:spcBef>
                <a:spcPts val="827"/>
              </a:spcBef>
              <a:buFont typeface="Arial" panose="020B0604020202020204" pitchFamily="34" charset="0"/>
              <a:buNone/>
              <a:defRPr sz="1400" b="0" i="0" kern="120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dirty="0"/>
              <a:t>Meet the Experts</a:t>
            </a:r>
          </a:p>
        </p:txBody>
      </p:sp>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AD845-0F90-FD63-B982-47D1A349AEE6}"/>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8C4988F-EFAA-54AB-269C-79031B0797F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19965" b="19965"/>
          <a:stretch>
            <a:fillRect/>
          </a:stretch>
        </p:blipFill>
        <p:spPr>
          <a:xfrm>
            <a:off x="462987" y="6975465"/>
            <a:ext cx="6567935" cy="3026228"/>
          </a:xfrm>
        </p:spPr>
      </p:pic>
      <p:sp>
        <p:nvSpPr>
          <p:cNvPr id="6" name="Text Placeholder 5">
            <a:extLst>
              <a:ext uri="{FF2B5EF4-FFF2-40B4-BE49-F238E27FC236}">
                <a16:creationId xmlns:a16="http://schemas.microsoft.com/office/drawing/2014/main" id="{97BB573A-2249-6093-935A-C67E903D1E05}"/>
              </a:ext>
            </a:extLst>
          </p:cNvPr>
          <p:cNvSpPr>
            <a:spLocks noGrp="1"/>
          </p:cNvSpPr>
          <p:nvPr>
            <p:ph type="body" sz="quarter" idx="48"/>
          </p:nvPr>
        </p:nvSpPr>
        <p:spPr>
          <a:xfrm>
            <a:off x="367987" y="3195485"/>
            <a:ext cx="2921968" cy="2917260"/>
          </a:xfrm>
        </p:spPr>
        <p:txBody>
          <a:bodyPr/>
          <a:lstStyle/>
          <a:p>
            <a:r>
              <a:rPr lang="en-GB" sz="1200" b="1" dirty="0">
                <a:solidFill>
                  <a:srgbClr val="4763AE"/>
                </a:solidFill>
              </a:rPr>
              <a:t>Objectives of  Open Education Resources (OERs)</a:t>
            </a:r>
          </a:p>
          <a:p>
            <a:r>
              <a:rPr lang="en-GB" sz="1200" dirty="0"/>
              <a:t>The main objective is to provide educators &amp; training staff with new andragogic approaches and teaching resources to bridge gender gaps in financial literacy, with a focus on empowering women to achieve sustainable financial independence. A further goal is to equip women with essential financial knowledge and skills to address the disproportionate risk of poverty faced by women, particularly in old age, due to existing economic inequalities.</a:t>
            </a:r>
          </a:p>
          <a:p>
            <a:endParaRPr lang="en-GB" sz="1200" dirty="0"/>
          </a:p>
          <a:p>
            <a:endParaRPr lang="en-GB" sz="1200" dirty="0"/>
          </a:p>
          <a:p>
            <a:r>
              <a:rPr lang="en-GB" sz="1200" b="1" dirty="0"/>
              <a:t>The ultimate aim is to deliver a </a:t>
            </a:r>
            <a:r>
              <a:rPr lang="en-GB" b="1" dirty="0"/>
              <a:t>CAPACITY BUILDING PROGRAMME in Adult education.</a:t>
            </a:r>
          </a:p>
          <a:p>
            <a:endParaRPr lang="en-US" dirty="0"/>
          </a:p>
          <a:p>
            <a:endParaRPr lang="en-US" dirty="0"/>
          </a:p>
        </p:txBody>
      </p:sp>
      <p:sp>
        <p:nvSpPr>
          <p:cNvPr id="8" name="Text Placeholder 7">
            <a:extLst>
              <a:ext uri="{FF2B5EF4-FFF2-40B4-BE49-F238E27FC236}">
                <a16:creationId xmlns:a16="http://schemas.microsoft.com/office/drawing/2014/main" id="{2759C55C-9392-CA7E-1D26-5D1C5E920769}"/>
              </a:ext>
            </a:extLst>
          </p:cNvPr>
          <p:cNvSpPr>
            <a:spLocks noGrp="1"/>
          </p:cNvSpPr>
          <p:nvPr>
            <p:ph type="body" sz="quarter" idx="62"/>
          </p:nvPr>
        </p:nvSpPr>
        <p:spPr>
          <a:xfrm>
            <a:off x="3844234" y="4382277"/>
            <a:ext cx="2680932" cy="659624"/>
          </a:xfrm>
        </p:spPr>
        <p:txBody>
          <a:bodyPr/>
          <a:lstStyle/>
          <a:p>
            <a:r>
              <a:rPr lang="en-US" sz="2000" dirty="0"/>
              <a:t>Course Overview</a:t>
            </a:r>
          </a:p>
          <a:p>
            <a:endParaRPr lang="en-US" dirty="0"/>
          </a:p>
        </p:txBody>
      </p:sp>
      <p:sp>
        <p:nvSpPr>
          <p:cNvPr id="9" name="Text Placeholder 8">
            <a:extLst>
              <a:ext uri="{FF2B5EF4-FFF2-40B4-BE49-F238E27FC236}">
                <a16:creationId xmlns:a16="http://schemas.microsoft.com/office/drawing/2014/main" id="{1177342C-D672-575E-45C8-2E5BECD7A5AF}"/>
              </a:ext>
            </a:extLst>
          </p:cNvPr>
          <p:cNvSpPr>
            <a:spLocks noGrp="1"/>
          </p:cNvSpPr>
          <p:nvPr>
            <p:ph type="body" sz="quarter" idx="63"/>
          </p:nvPr>
        </p:nvSpPr>
        <p:spPr>
          <a:xfrm>
            <a:off x="3927517" y="5250024"/>
            <a:ext cx="2680932" cy="1911895"/>
          </a:xfrm>
        </p:spPr>
        <p:txBody>
          <a:bodyPr/>
          <a:lstStyle/>
          <a:p>
            <a:r>
              <a:rPr lang="en-US" sz="1200" dirty="0"/>
              <a:t>The FEMpower in Finance training course is aimed first at educators and trainers to provide them with new methods and content to enable them to empower women’s financial literacy.</a:t>
            </a:r>
          </a:p>
          <a:p>
            <a:endParaRPr lang="en-US" sz="1200" dirty="0"/>
          </a:p>
          <a:p>
            <a:r>
              <a:rPr lang="en-US" sz="1200" dirty="0"/>
              <a:t>Secondly, the course is aimed at the final beneficiaries, women, to improve their skills and confidence to foster and promote financial literacy and independence. </a:t>
            </a:r>
          </a:p>
          <a:p>
            <a:endParaRPr lang="en-US" dirty="0"/>
          </a:p>
        </p:txBody>
      </p:sp>
      <p:sp>
        <p:nvSpPr>
          <p:cNvPr id="7" name="Text Placeholder 6">
            <a:extLst>
              <a:ext uri="{FF2B5EF4-FFF2-40B4-BE49-F238E27FC236}">
                <a16:creationId xmlns:a16="http://schemas.microsoft.com/office/drawing/2014/main" id="{41B242A6-9854-D791-AF61-36079D83923D}"/>
              </a:ext>
            </a:extLst>
          </p:cNvPr>
          <p:cNvSpPr>
            <a:spLocks noGrp="1"/>
          </p:cNvSpPr>
          <p:nvPr>
            <p:ph type="body" sz="quarter" idx="61"/>
          </p:nvPr>
        </p:nvSpPr>
        <p:spPr>
          <a:xfrm>
            <a:off x="0" y="690120"/>
            <a:ext cx="4200335" cy="586086"/>
          </a:xfrm>
        </p:spPr>
        <p:txBody>
          <a:bodyPr/>
          <a:lstStyle/>
          <a:p>
            <a:endParaRPr lang="en-IE" dirty="0"/>
          </a:p>
          <a:p>
            <a:r>
              <a:rPr lang="en-IE" dirty="0"/>
              <a:t>01 |INTRODUCTION</a:t>
            </a:r>
          </a:p>
          <a:p>
            <a:endParaRPr lang="en-US" dirty="0"/>
          </a:p>
        </p:txBody>
      </p:sp>
      <p:sp>
        <p:nvSpPr>
          <p:cNvPr id="10" name="Text Placeholder 9">
            <a:extLst>
              <a:ext uri="{FF2B5EF4-FFF2-40B4-BE49-F238E27FC236}">
                <a16:creationId xmlns:a16="http://schemas.microsoft.com/office/drawing/2014/main" id="{486B8C1C-10C2-6D58-5E73-EF3DD1C21180}"/>
              </a:ext>
            </a:extLst>
          </p:cNvPr>
          <p:cNvSpPr>
            <a:spLocks noGrp="1"/>
          </p:cNvSpPr>
          <p:nvPr>
            <p:ph type="body" sz="quarter" idx="64"/>
          </p:nvPr>
        </p:nvSpPr>
        <p:spPr>
          <a:xfrm>
            <a:off x="367987" y="1387013"/>
            <a:ext cx="6750443" cy="1347633"/>
          </a:xfrm>
        </p:spPr>
        <p:txBody>
          <a:bodyPr/>
          <a:lstStyle/>
          <a:p>
            <a:r>
              <a:rPr lang="en-GB" sz="1400" b="1" dirty="0"/>
              <a:t>Welcome to the FEMpower in Finance Tutors Guide. This guide has been designed to provide you with the resources and strategies needed to effectively deliver this training course using OPEN EDUCATION RESOURCES (OERs).</a:t>
            </a:r>
          </a:p>
          <a:p>
            <a:endParaRPr lang="en-GB" sz="1400" b="1" dirty="0"/>
          </a:p>
          <a:p>
            <a:r>
              <a:rPr lang="en-GB" sz="1400" dirty="0"/>
              <a:t>Whether you are an experienced trainer/teacher or new to teaching, this guide will support you in creating an engaging and impactful learning experience for your learners.</a:t>
            </a:r>
          </a:p>
          <a:p>
            <a:endParaRPr lang="en-GB" sz="1400" dirty="0"/>
          </a:p>
          <a:p>
            <a:endParaRPr lang="en-US" dirty="0"/>
          </a:p>
          <a:p>
            <a:endParaRPr lang="en-US" dirty="0"/>
          </a:p>
        </p:txBody>
      </p:sp>
      <p:sp>
        <p:nvSpPr>
          <p:cNvPr id="29" name="Slide Number Placeholder 3">
            <a:extLst>
              <a:ext uri="{FF2B5EF4-FFF2-40B4-BE49-F238E27FC236}">
                <a16:creationId xmlns:a16="http://schemas.microsoft.com/office/drawing/2014/main" id="{2324D232-C603-E202-69D0-E79791BFAA85}"/>
              </a:ext>
            </a:extLst>
          </p:cNvPr>
          <p:cNvSpPr>
            <a:spLocks noGrp="1"/>
          </p:cNvSpPr>
          <p:nvPr>
            <p:ph type="sldNum" sz="quarter" idx="4"/>
          </p:nvPr>
        </p:nvSpPr>
        <p:spPr>
          <a:xfrm>
            <a:off x="7030922" y="10219096"/>
            <a:ext cx="372588" cy="363596"/>
          </a:xfrm>
        </p:spPr>
        <p:txBody>
          <a:bodyPr/>
          <a:lstStyle/>
          <a:p>
            <a:fld id="{9C527BFA-2C0E-4CEC-B6A5-913A56FEF4B4}" type="slidenum">
              <a:rPr lang="fr-CA" smtClean="0">
                <a:solidFill>
                  <a:srgbClr val="633547"/>
                </a:solidFill>
              </a:rPr>
              <a:pPr/>
              <a:t>4</a:t>
            </a:fld>
            <a:endParaRPr lang="fr-CA" dirty="0">
              <a:solidFill>
                <a:srgbClr val="633547"/>
              </a:solidFill>
            </a:endParaRPr>
          </a:p>
        </p:txBody>
      </p:sp>
      <p:sp>
        <p:nvSpPr>
          <p:cNvPr id="2" name="Rectangle 1">
            <a:extLst>
              <a:ext uri="{FF2B5EF4-FFF2-40B4-BE49-F238E27FC236}">
                <a16:creationId xmlns:a16="http://schemas.microsoft.com/office/drawing/2014/main" id="{1E754C66-6FBE-2787-A074-862EB9EEB418}"/>
              </a:ext>
            </a:extLst>
          </p:cNvPr>
          <p:cNvSpPr/>
          <p:nvPr/>
        </p:nvSpPr>
        <p:spPr>
          <a:xfrm>
            <a:off x="6429441" y="6975465"/>
            <a:ext cx="541812" cy="1243202"/>
          </a:xfrm>
          <a:prstGeom prst="rect">
            <a:avLst/>
          </a:prstGeom>
          <a:solidFill>
            <a:srgbClr val="4763AE"/>
          </a:solidFill>
          <a:ln>
            <a:solidFill>
              <a:srgbClr val="4763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ext Placeholder 5">
            <a:extLst>
              <a:ext uri="{FF2B5EF4-FFF2-40B4-BE49-F238E27FC236}">
                <a16:creationId xmlns:a16="http://schemas.microsoft.com/office/drawing/2014/main" id="{1D6E8A80-AAF2-893C-3873-3D8481A37AE0}"/>
              </a:ext>
            </a:extLst>
          </p:cNvPr>
          <p:cNvSpPr txBox="1">
            <a:spLocks/>
          </p:cNvSpPr>
          <p:nvPr/>
        </p:nvSpPr>
        <p:spPr>
          <a:xfrm>
            <a:off x="3825741" y="2732464"/>
            <a:ext cx="3101730" cy="2806453"/>
          </a:xfrm>
          <a:prstGeom prst="rect">
            <a:avLst/>
          </a:prstGeom>
        </p:spPr>
        <p:txBody>
          <a:bodyPr numCol="1" spcCol="288000" anchor="t">
            <a:noAutofit/>
          </a:bodyPr>
          <a:lstStyle>
            <a:lvl1pPr marL="0" indent="0" algn="l" defTabSz="755934" rtl="0" eaLnBrk="1" latinLnBrk="0" hangingPunct="1">
              <a:lnSpc>
                <a:spcPct val="100000"/>
              </a:lnSpc>
              <a:spcBef>
                <a:spcPts val="0"/>
              </a:spcBef>
              <a:buFont typeface="Arial" panose="020B0604020202020204" pitchFamily="34" charset="0"/>
              <a:buNone/>
              <a:defRPr sz="1100" b="0" i="0" kern="120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GB" sz="1200" b="1" dirty="0">
                <a:solidFill>
                  <a:srgbClr val="4763AE"/>
                </a:solidFill>
              </a:rPr>
              <a:t>Localisation and Updates</a:t>
            </a:r>
          </a:p>
          <a:p>
            <a:r>
              <a:rPr lang="en-GB" sz="1200" dirty="0"/>
              <a:t>Remember, contents can be adapted for your local context in each member country, and updated with any new regulations, taxation changes or new initiatives that take place after the date of publication. </a:t>
            </a:r>
          </a:p>
          <a:p>
            <a:r>
              <a:rPr lang="en-GB" dirty="0"/>
              <a:t>.</a:t>
            </a:r>
          </a:p>
          <a:p>
            <a:endParaRPr lang="en-US" dirty="0"/>
          </a:p>
          <a:p>
            <a:endParaRPr lang="en-US" dirty="0"/>
          </a:p>
        </p:txBody>
      </p:sp>
    </p:spTree>
    <p:extLst>
      <p:ext uri="{BB962C8B-B14F-4D97-AF65-F5344CB8AC3E}">
        <p14:creationId xmlns:p14="http://schemas.microsoft.com/office/powerpoint/2010/main" val="1417576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9CEF83F-CA14-FB99-FA19-29FF5BC5320F}"/>
              </a:ext>
            </a:extLst>
          </p:cNvPr>
          <p:cNvSpPr>
            <a:spLocks noGrp="1"/>
          </p:cNvSpPr>
          <p:nvPr>
            <p:ph type="body" sz="quarter" idx="47"/>
          </p:nvPr>
        </p:nvSpPr>
        <p:spPr>
          <a:xfrm>
            <a:off x="3935386" y="1435956"/>
            <a:ext cx="3087983" cy="1918453"/>
          </a:xfrm>
        </p:spPr>
        <p:txBody>
          <a:bodyPr/>
          <a:lstStyle/>
          <a:p>
            <a:r>
              <a:rPr lang="en-IE" b="1" dirty="0">
                <a:solidFill>
                  <a:srgbClr val="4763AE"/>
                </a:solidFill>
              </a:rPr>
              <a:t>Learning Objectives:</a:t>
            </a:r>
          </a:p>
          <a:p>
            <a:r>
              <a:rPr lang="en-GB" sz="1200" b="1" dirty="0"/>
              <a:t>Overreaching objective: </a:t>
            </a:r>
          </a:p>
          <a:p>
            <a:r>
              <a:rPr lang="en-GB" sz="1200" dirty="0"/>
              <a:t>To enable Adult Educators to improve the financial knowledge and skills of women to empower them to make sustainable financial decisions </a:t>
            </a:r>
          </a:p>
          <a:p>
            <a:r>
              <a:rPr lang="en-GB" sz="1200" b="1" dirty="0"/>
              <a:t>Intended Impact: </a:t>
            </a:r>
            <a:r>
              <a:rPr lang="en-GB" sz="1200" dirty="0"/>
              <a:t>To contribute to counter the threat of old-age poverty of European women and reduce gender inequalities by upskilling women in sustainable financial literacy </a:t>
            </a:r>
          </a:p>
          <a:p>
            <a:endParaRPr lang="en-GB" sz="1200" dirty="0"/>
          </a:p>
          <a:p>
            <a:endParaRPr lang="en-IE" sz="1200" dirty="0"/>
          </a:p>
        </p:txBody>
      </p:sp>
      <p:sp>
        <p:nvSpPr>
          <p:cNvPr id="4" name="Text Placeholder 3">
            <a:extLst>
              <a:ext uri="{FF2B5EF4-FFF2-40B4-BE49-F238E27FC236}">
                <a16:creationId xmlns:a16="http://schemas.microsoft.com/office/drawing/2014/main" id="{AA83D484-33EE-9A84-D3EC-B9758219F59C}"/>
              </a:ext>
            </a:extLst>
          </p:cNvPr>
          <p:cNvSpPr>
            <a:spLocks noGrp="1"/>
          </p:cNvSpPr>
          <p:nvPr>
            <p:ph type="body" sz="quarter" idx="48"/>
          </p:nvPr>
        </p:nvSpPr>
        <p:spPr/>
        <p:txBody>
          <a:bodyPr/>
          <a:lstStyle/>
          <a:p>
            <a:r>
              <a:rPr lang="en-GB" b="1" dirty="0"/>
              <a:t>Sub-Objectives: </a:t>
            </a:r>
          </a:p>
          <a:p>
            <a:r>
              <a:rPr lang="en-GB" b="1" dirty="0"/>
              <a:t> </a:t>
            </a:r>
          </a:p>
          <a:p>
            <a:pPr marL="228600" indent="-228600">
              <a:buAutoNum type="arabicPeriod"/>
            </a:pPr>
            <a:r>
              <a:rPr lang="en-GB" sz="1200" dirty="0"/>
              <a:t>Enable Adult Educators to address specific knowledge and skills gaps of women to improve their financial literacy, enabling them to make financial decisions, including sustainable investments </a:t>
            </a:r>
          </a:p>
          <a:p>
            <a:pPr marL="228600" indent="-228600">
              <a:buAutoNum type="arabicPeriod"/>
            </a:pPr>
            <a:r>
              <a:rPr lang="en-GB" sz="1200" dirty="0"/>
              <a:t>Increase the self-confidence of women to take care of their financial affairs in both the short-term and long-term </a:t>
            </a:r>
          </a:p>
          <a:p>
            <a:pPr marL="228600" indent="-228600">
              <a:buAutoNum type="arabicPeriod"/>
            </a:pPr>
            <a:r>
              <a:rPr lang="en-GB" sz="1200" dirty="0"/>
              <a:t>Raise awareness of the importance of old-age provision and asset accumulation to counter the threat of old-age poverty and reduce gender inequalities </a:t>
            </a:r>
          </a:p>
          <a:p>
            <a:endParaRPr lang="en-IE" dirty="0"/>
          </a:p>
        </p:txBody>
      </p:sp>
      <p:sp>
        <p:nvSpPr>
          <p:cNvPr id="5" name="Text Placeholder 4">
            <a:extLst>
              <a:ext uri="{FF2B5EF4-FFF2-40B4-BE49-F238E27FC236}">
                <a16:creationId xmlns:a16="http://schemas.microsoft.com/office/drawing/2014/main" id="{386E2BA9-A065-DB23-487F-399963F2EECA}"/>
              </a:ext>
            </a:extLst>
          </p:cNvPr>
          <p:cNvSpPr>
            <a:spLocks noGrp="1"/>
          </p:cNvSpPr>
          <p:nvPr>
            <p:ph type="body" sz="quarter" idx="59"/>
          </p:nvPr>
        </p:nvSpPr>
        <p:spPr/>
        <p:txBody>
          <a:bodyPr/>
          <a:lstStyle/>
          <a:p>
            <a:r>
              <a:rPr lang="en-IE" dirty="0"/>
              <a:t>The curriculum is structured to include general information on each topic, then specific information that is particularly relevant to three life stages: Early, Mid and Late Career. </a:t>
            </a:r>
          </a:p>
          <a:p>
            <a:endParaRPr lang="en-IE" dirty="0"/>
          </a:p>
          <a:p>
            <a:r>
              <a:rPr lang="en-IE" dirty="0"/>
              <a:t>The modules contain a mix of theoretical knowledge and practical applications.</a:t>
            </a:r>
          </a:p>
        </p:txBody>
      </p:sp>
      <p:pic>
        <p:nvPicPr>
          <p:cNvPr id="15" name="Picture Placeholder 14">
            <a:extLst>
              <a:ext uri="{FF2B5EF4-FFF2-40B4-BE49-F238E27FC236}">
                <a16:creationId xmlns:a16="http://schemas.microsoft.com/office/drawing/2014/main" id="{2EFB1D19-EAAE-9668-1795-EA94D0471C8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4878" r="24878"/>
          <a:stretch>
            <a:fill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prstClr val="white">
              <a:lumMod val="75000"/>
            </a:prstClr>
          </a:solidFill>
        </p:spPr>
      </p:pic>
      <p:sp>
        <p:nvSpPr>
          <p:cNvPr id="8" name="Slide Number Placeholder 7">
            <a:extLst>
              <a:ext uri="{FF2B5EF4-FFF2-40B4-BE49-F238E27FC236}">
                <a16:creationId xmlns:a16="http://schemas.microsoft.com/office/drawing/2014/main" id="{C747A2D0-D1B6-C9FB-8E34-1AC25EC5783E}"/>
              </a:ext>
            </a:extLst>
          </p:cNvPr>
          <p:cNvSpPr>
            <a:spLocks noGrp="1"/>
          </p:cNvSpPr>
          <p:nvPr>
            <p:ph type="sldNum" sz="quarter" idx="4"/>
          </p:nvPr>
        </p:nvSpPr>
        <p:spPr/>
        <p:txBody>
          <a:bodyPr/>
          <a:lstStyle/>
          <a:p>
            <a:fld id="{9C527BFA-2C0E-4CEC-B6A5-913A56FEF4B4}" type="slidenum">
              <a:rPr lang="fr-CA" smtClean="0"/>
              <a:pPr/>
              <a:t>5</a:t>
            </a:fld>
            <a:endParaRPr lang="fr-CA" dirty="0"/>
          </a:p>
        </p:txBody>
      </p:sp>
      <p:sp>
        <p:nvSpPr>
          <p:cNvPr id="13" name="Text Placeholder 1">
            <a:extLst>
              <a:ext uri="{FF2B5EF4-FFF2-40B4-BE49-F238E27FC236}">
                <a16:creationId xmlns:a16="http://schemas.microsoft.com/office/drawing/2014/main" id="{50430C36-89A8-9714-5D2F-4B2DA1850809}"/>
              </a:ext>
            </a:extLst>
          </p:cNvPr>
          <p:cNvSpPr>
            <a:spLocks noGrp="1"/>
          </p:cNvSpPr>
          <p:nvPr>
            <p:ph type="body" sz="quarter" idx="30"/>
          </p:nvPr>
        </p:nvSpPr>
        <p:spPr>
          <a:xfrm>
            <a:off x="2909015" y="333241"/>
            <a:ext cx="3786753" cy="743603"/>
          </a:xfrm>
          <a:solidFill>
            <a:srgbClr val="F16024"/>
          </a:solidFill>
        </p:spPr>
        <p:txBody>
          <a:bodyPr anchor="ctr"/>
          <a:lstStyle/>
          <a:p>
            <a:r>
              <a:rPr lang="en-IE" dirty="0"/>
              <a:t>01 | INTRODUCTION</a:t>
            </a:r>
          </a:p>
        </p:txBody>
      </p:sp>
      <p:sp>
        <p:nvSpPr>
          <p:cNvPr id="9" name="Text Placeholder 6">
            <a:extLst>
              <a:ext uri="{FF2B5EF4-FFF2-40B4-BE49-F238E27FC236}">
                <a16:creationId xmlns:a16="http://schemas.microsoft.com/office/drawing/2014/main" id="{82307671-A3CB-8E61-1AB4-EBAA3AA5070A}"/>
              </a:ext>
            </a:extLst>
          </p:cNvPr>
          <p:cNvSpPr>
            <a:spLocks noGrp="1"/>
          </p:cNvSpPr>
          <p:nvPr>
            <p:ph type="body" sz="quarter" idx="61"/>
          </p:nvPr>
        </p:nvSpPr>
        <p:spPr>
          <a:xfrm>
            <a:off x="2702223" y="490758"/>
            <a:ext cx="4200335" cy="586086"/>
          </a:xfrm>
        </p:spPr>
        <p:txBody>
          <a:bodyPr/>
          <a:lstStyle/>
          <a:p>
            <a:endParaRPr lang="en-IE" dirty="0"/>
          </a:p>
          <a:p>
            <a:r>
              <a:rPr lang="en-IE" sz="3000" dirty="0"/>
              <a:t>01 |INTRODUCTION</a:t>
            </a:r>
          </a:p>
          <a:p>
            <a:endParaRPr lang="en-US" dirty="0"/>
          </a:p>
        </p:txBody>
      </p:sp>
    </p:spTree>
    <p:extLst>
      <p:ext uri="{BB962C8B-B14F-4D97-AF65-F5344CB8AC3E}">
        <p14:creationId xmlns:p14="http://schemas.microsoft.com/office/powerpoint/2010/main" val="1702955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562007-F041-4929-5AAC-4AB98B8430C6}"/>
              </a:ext>
            </a:extLst>
          </p:cNvPr>
          <p:cNvSpPr>
            <a:spLocks noGrp="1"/>
          </p:cNvSpPr>
          <p:nvPr>
            <p:ph type="body" sz="quarter" idx="64"/>
          </p:nvPr>
        </p:nvSpPr>
        <p:spPr>
          <a:xfrm>
            <a:off x="697281" y="1599143"/>
            <a:ext cx="6333641" cy="4750857"/>
          </a:xfrm>
        </p:spPr>
        <p:txBody>
          <a:bodyPr/>
          <a:lstStyle/>
          <a:p>
            <a:pPr marL="0" marR="0" lvl="0" indent="0" algn="just"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effectLst/>
                <a:uLnTx/>
                <a:uFillTx/>
                <a:latin typeface="Calibri"/>
                <a:ea typeface="Open Sans"/>
                <a:cs typeface="Calibri"/>
              </a:rPr>
              <a:t>Guide Structure</a:t>
            </a:r>
          </a:p>
          <a:p>
            <a:pPr marL="0" marR="0" lvl="0" indent="0" algn="just"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effectLst/>
                <a:uLnTx/>
                <a:uFillTx/>
                <a:latin typeface="Calibri"/>
                <a:ea typeface="Open Sans"/>
                <a:cs typeface="Calibri"/>
              </a:rPr>
              <a:t>This guide is organised into the following sections:</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200" b="1" i="0" u="none" strike="noStrike" kern="1200" cap="none" spc="0" normalizeH="0" baseline="0" noProof="0" dirty="0">
                <a:ln>
                  <a:noFill/>
                </a:ln>
                <a:effectLst/>
                <a:uLnTx/>
                <a:uFillTx/>
                <a:latin typeface="Calibri"/>
                <a:ea typeface="Open Sans"/>
                <a:cs typeface="Calibri"/>
              </a:rPr>
              <a:t>Overview of the Project: </a:t>
            </a:r>
            <a:r>
              <a:rPr kumimoji="0" lang="en-US" sz="1200" b="0" i="0" u="none" strike="noStrike" kern="1200" cap="none" spc="0" normalizeH="0" baseline="0" noProof="0" dirty="0">
                <a:ln>
                  <a:noFill/>
                </a:ln>
                <a:effectLst/>
                <a:uLnTx/>
                <a:uFillTx/>
                <a:latin typeface="Calibri"/>
                <a:ea typeface="Open Sans"/>
                <a:cs typeface="Calibri"/>
              </a:rPr>
              <a:t>Outlines the project idea, its objectives and activities </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200" b="1" i="0" u="none" strike="noStrike" kern="1200" cap="none" spc="0" normalizeH="0" baseline="0" noProof="0" dirty="0">
                <a:ln>
                  <a:noFill/>
                </a:ln>
                <a:effectLst/>
                <a:uLnTx/>
                <a:uFillTx/>
                <a:latin typeface="Calibri"/>
                <a:ea typeface="Open Sans"/>
                <a:cs typeface="Calibri"/>
              </a:rPr>
              <a:t>Meet the partners: </a:t>
            </a:r>
            <a:r>
              <a:rPr kumimoji="0" lang="en-US" sz="1200" b="0" i="0" u="none" strike="noStrike" kern="1200" cap="none" spc="0" normalizeH="0" baseline="0" noProof="0" dirty="0">
                <a:ln>
                  <a:noFill/>
                </a:ln>
                <a:effectLst/>
                <a:uLnTx/>
                <a:uFillTx/>
                <a:latin typeface="Calibri"/>
                <a:ea typeface="Open Sans"/>
                <a:cs typeface="Calibri"/>
              </a:rPr>
              <a:t>presents you with the professionals involved in this project</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200" b="1" i="0" u="none" strike="noStrike" kern="1200" cap="none" spc="0" normalizeH="0" baseline="0" noProof="0" dirty="0">
                <a:ln>
                  <a:noFill/>
                </a:ln>
                <a:effectLst/>
                <a:uLnTx/>
                <a:uFillTx/>
                <a:latin typeface="Calibri"/>
                <a:ea typeface="Open Sans"/>
                <a:cs typeface="Calibri"/>
              </a:rPr>
              <a:t>Course delivery options</a:t>
            </a:r>
            <a:r>
              <a:rPr kumimoji="0" lang="en-US" sz="1200" b="0" i="0" u="none" strike="noStrike" kern="1200" cap="none" spc="0" normalizeH="0" baseline="0" noProof="0" dirty="0">
                <a:ln>
                  <a:noFill/>
                </a:ln>
                <a:effectLst/>
                <a:uLnTx/>
                <a:uFillTx/>
                <a:latin typeface="Calibri"/>
                <a:ea typeface="Open Sans"/>
                <a:cs typeface="Calibri"/>
              </a:rPr>
              <a:t> refer to the methods used to design, deliver, and assess courses. </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200" b="1" i="0" u="none" strike="noStrike" kern="1200" cap="none" spc="0" normalizeH="0" baseline="0" noProof="0" dirty="0">
                <a:ln>
                  <a:noFill/>
                </a:ln>
                <a:effectLst/>
                <a:uLnTx/>
                <a:uFillTx/>
                <a:latin typeface="Calibri"/>
                <a:ea typeface="Open Sans"/>
                <a:cs typeface="Calibri"/>
              </a:rPr>
              <a:t>Teaching approaches:</a:t>
            </a:r>
            <a:r>
              <a:rPr kumimoji="0" lang="en-US" sz="1200" b="0" i="0" u="none" strike="noStrike" kern="1200" cap="none" spc="0" normalizeH="0" baseline="0" noProof="0" dirty="0">
                <a:ln>
                  <a:noFill/>
                </a:ln>
                <a:effectLst/>
                <a:uLnTx/>
                <a:uFillTx/>
                <a:latin typeface="Calibri"/>
                <a:ea typeface="Open Sans"/>
                <a:cs typeface="Calibri"/>
              </a:rPr>
              <a:t>  A teaching approach is a set of principles, beliefs or ideas about the nature of   learning, which is translated into the classroom</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sz="1200" b="1" i="0" u="none" strike="noStrike" kern="1200" cap="none" spc="0" normalizeH="0" baseline="0" noProof="0" dirty="0">
                <a:ln>
                  <a:noFill/>
                </a:ln>
                <a:effectLst/>
                <a:uLnTx/>
                <a:uFillTx/>
                <a:latin typeface="Calibri"/>
                <a:ea typeface="Open Sans"/>
                <a:cs typeface="Calibri"/>
              </a:rPr>
              <a:t>Artificial Intelligence: </a:t>
            </a:r>
            <a:r>
              <a:rPr kumimoji="0" lang="en-US" sz="1200" b="0" i="0" u="none" strike="noStrike" kern="1200" cap="none" spc="0" normalizeH="0" baseline="0" noProof="0" dirty="0">
                <a:ln>
                  <a:noFill/>
                </a:ln>
                <a:effectLst/>
                <a:uLnTx/>
                <a:uFillTx/>
                <a:latin typeface="Calibri"/>
                <a:ea typeface="Open Sans"/>
                <a:cs typeface="Calibri"/>
              </a:rPr>
              <a:t>Provides an introduction to AI in teaching and some tools which can be useful for the delivery of the course. </a:t>
            </a:r>
            <a:endParaRPr kumimoji="0" lang="en-US" sz="1200" b="1" i="0" u="none" strike="noStrike" kern="1200" cap="none" spc="0" normalizeH="0" baseline="0" noProof="0" dirty="0">
              <a:ln>
                <a:noFill/>
              </a:ln>
              <a:effectLst/>
              <a:uLnTx/>
              <a:uFillTx/>
              <a:latin typeface="Calibri"/>
              <a:ea typeface="Open Sans"/>
              <a:cs typeface="Calibri"/>
            </a:endParaRPr>
          </a:p>
          <a:p>
            <a:pPr marL="228600" marR="0" lvl="0" indent="-228600" algn="just" defTabSz="755934" rtl="0" eaLnBrk="1" fontAlgn="auto" latinLnBrk="0" hangingPunct="1">
              <a:lnSpc>
                <a:spcPct val="100000"/>
              </a:lnSpc>
              <a:spcBef>
                <a:spcPts val="0"/>
              </a:spcBef>
              <a:spcAft>
                <a:spcPts val="0"/>
              </a:spcAft>
              <a:buClrTx/>
              <a:buSzTx/>
              <a:buFont typeface="+mj-lt"/>
              <a:buAutoNum type="arabicPeriod" startAt="6"/>
              <a:tabLst/>
              <a:defRPr/>
            </a:pPr>
            <a:r>
              <a:rPr kumimoji="0" lang="en-US" sz="1200" b="1" i="0" u="none" strike="noStrike" kern="1200" cap="none" spc="0" normalizeH="0" baseline="0" noProof="0" dirty="0">
                <a:ln>
                  <a:noFill/>
                </a:ln>
                <a:effectLst/>
                <a:uLnTx/>
                <a:uFillTx/>
                <a:latin typeface="Calibri"/>
                <a:ea typeface="Open Sans"/>
                <a:cs typeface="Calibri"/>
              </a:rPr>
              <a:t>Teaching Tips: </a:t>
            </a:r>
            <a:r>
              <a:rPr kumimoji="0" lang="en-US" sz="1200" b="0" i="0" u="none" strike="noStrike" kern="1200" cap="none" spc="0" normalizeH="0" baseline="0" noProof="0" dirty="0">
                <a:ln>
                  <a:noFill/>
                </a:ln>
                <a:effectLst/>
                <a:uLnTx/>
                <a:uFillTx/>
                <a:latin typeface="Calibri"/>
                <a:ea typeface="Open Sans"/>
                <a:cs typeface="Calibri"/>
              </a:rPr>
              <a:t>You will find some useful suggestions and advice for your teaching.</a:t>
            </a:r>
          </a:p>
          <a:p>
            <a:pPr marL="228600" marR="0" lvl="0" indent="-228600" algn="just" defTabSz="755934" rtl="0" eaLnBrk="1" fontAlgn="auto" latinLnBrk="0" hangingPunct="1">
              <a:lnSpc>
                <a:spcPct val="100000"/>
              </a:lnSpc>
              <a:spcBef>
                <a:spcPts val="0"/>
              </a:spcBef>
              <a:spcAft>
                <a:spcPts val="0"/>
              </a:spcAft>
              <a:buClrTx/>
              <a:buSzTx/>
              <a:buFont typeface="+mj-lt"/>
              <a:buAutoNum type="arabicPeriod" startAt="6"/>
              <a:tabLst/>
              <a:defRPr/>
            </a:pPr>
            <a:r>
              <a:rPr kumimoji="0" lang="en-US" sz="1200" b="1" i="0" u="none" strike="noStrike" kern="1200" cap="none" spc="0" normalizeH="0" baseline="0" noProof="0" dirty="0">
                <a:ln>
                  <a:noFill/>
                </a:ln>
                <a:effectLst/>
                <a:uLnTx/>
                <a:uFillTx/>
                <a:latin typeface="Calibri"/>
                <a:ea typeface="Open Sans"/>
                <a:cs typeface="Calibri"/>
              </a:rPr>
              <a:t>Overview of the Modules: </a:t>
            </a:r>
            <a:r>
              <a:rPr kumimoji="0" lang="en-US" sz="1200" b="0" i="0" u="none" strike="noStrike" kern="1200" cap="none" spc="0" normalizeH="0" baseline="0" noProof="0" dirty="0">
                <a:ln>
                  <a:noFill/>
                </a:ln>
                <a:effectLst/>
                <a:uLnTx/>
                <a:uFillTx/>
                <a:latin typeface="Calibri"/>
                <a:ea typeface="Open Sans"/>
                <a:cs typeface="Calibri"/>
              </a:rPr>
              <a:t>each overview contains the  learning objects, an overview of the    contents,  suggested case studies,  exercises,  videos and further readings</a:t>
            </a:r>
          </a:p>
          <a:p>
            <a:endParaRPr lang="en-IE" dirty="0"/>
          </a:p>
        </p:txBody>
      </p:sp>
      <p:sp>
        <p:nvSpPr>
          <p:cNvPr id="4" name="Slide Number Placeholder 3">
            <a:extLst>
              <a:ext uri="{FF2B5EF4-FFF2-40B4-BE49-F238E27FC236}">
                <a16:creationId xmlns:a16="http://schemas.microsoft.com/office/drawing/2014/main" id="{9B819EF8-6D81-F4E5-1D93-3BB19F5097CD}"/>
              </a:ext>
            </a:extLst>
          </p:cNvPr>
          <p:cNvSpPr>
            <a:spLocks noGrp="1"/>
          </p:cNvSpPr>
          <p:nvPr>
            <p:ph type="sldNum" sz="quarter" idx="4"/>
          </p:nvPr>
        </p:nvSpPr>
        <p:spPr/>
        <p:txBody>
          <a:bodyPr/>
          <a:lstStyle/>
          <a:p>
            <a:fld id="{9C527BFA-2C0E-4CEC-B6A5-913A56FEF4B4}" type="slidenum">
              <a:rPr lang="fr-CA" smtClean="0"/>
              <a:pPr/>
              <a:t>6</a:t>
            </a:fld>
            <a:endParaRPr lang="fr-CA" dirty="0"/>
          </a:p>
        </p:txBody>
      </p:sp>
      <p:sp>
        <p:nvSpPr>
          <p:cNvPr id="5" name="Text Placeholder 6">
            <a:extLst>
              <a:ext uri="{FF2B5EF4-FFF2-40B4-BE49-F238E27FC236}">
                <a16:creationId xmlns:a16="http://schemas.microsoft.com/office/drawing/2014/main" id="{684E944D-B008-5127-AF49-F46945233A51}"/>
              </a:ext>
            </a:extLst>
          </p:cNvPr>
          <p:cNvSpPr>
            <a:spLocks noGrp="1"/>
          </p:cNvSpPr>
          <p:nvPr>
            <p:ph type="body" sz="quarter" idx="61"/>
          </p:nvPr>
        </p:nvSpPr>
        <p:spPr>
          <a:xfrm>
            <a:off x="0" y="555625"/>
            <a:ext cx="4381500" cy="585788"/>
          </a:xfrm>
        </p:spPr>
        <p:txBody>
          <a:bodyPr/>
          <a:lstStyle/>
          <a:p>
            <a:endParaRPr lang="en-IE" dirty="0"/>
          </a:p>
          <a:p>
            <a:r>
              <a:rPr lang="en-IE" dirty="0"/>
              <a:t>01 |INTRODUCTION</a:t>
            </a:r>
          </a:p>
          <a:p>
            <a:endParaRPr lang="en-US" dirty="0"/>
          </a:p>
        </p:txBody>
      </p:sp>
      <p:sp>
        <p:nvSpPr>
          <p:cNvPr id="6" name="Rectangle 5">
            <a:extLst>
              <a:ext uri="{FF2B5EF4-FFF2-40B4-BE49-F238E27FC236}">
                <a16:creationId xmlns:a16="http://schemas.microsoft.com/office/drawing/2014/main" id="{B213BF49-E042-5DA0-95ED-44FBB2FB1A12}"/>
              </a:ext>
            </a:extLst>
          </p:cNvPr>
          <p:cNvSpPr/>
          <p:nvPr/>
        </p:nvSpPr>
        <p:spPr>
          <a:xfrm>
            <a:off x="3924299" y="1599142"/>
            <a:ext cx="2849715" cy="46619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b="1" dirty="0"/>
              <a:t>Using This Guide</a:t>
            </a:r>
          </a:p>
          <a:p>
            <a:pPr algn="ctr"/>
            <a:endParaRPr lang="en-IE" dirty="0"/>
          </a:p>
          <a:p>
            <a:pPr algn="ctr"/>
            <a:r>
              <a:rPr lang="en-GB" sz="1200" dirty="0"/>
              <a:t>We recommend that you read this guide thoroughly before beginning the course. Familiarise yourself with the modules and resources, and feel free to adapt and change the materials to better suit your teaching style and the needs of your participants. Keep in mind, the goal is to create a dynamic and supportive learning environment where all participants can thrive.</a:t>
            </a:r>
          </a:p>
          <a:p>
            <a:pPr algn="ctr"/>
            <a:endParaRPr lang="en-GB" sz="1200" dirty="0"/>
          </a:p>
          <a:p>
            <a:pPr algn="ctr"/>
            <a:r>
              <a:rPr lang="en-GB" sz="1200" dirty="0"/>
              <a:t>We hope you find this guide helpful and inspiring.</a:t>
            </a:r>
          </a:p>
          <a:p>
            <a:pPr algn="ctr"/>
            <a:endParaRPr lang="en-IE" dirty="0"/>
          </a:p>
        </p:txBody>
      </p:sp>
      <p:pic>
        <p:nvPicPr>
          <p:cNvPr id="8" name="Picture 7">
            <a:extLst>
              <a:ext uri="{FF2B5EF4-FFF2-40B4-BE49-F238E27FC236}">
                <a16:creationId xmlns:a16="http://schemas.microsoft.com/office/drawing/2014/main" id="{A9E21668-971A-124F-461B-AC668C48F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439" y="6718829"/>
            <a:ext cx="5870575" cy="3289772"/>
          </a:xfrm>
          <a:prstGeom prst="rect">
            <a:avLst/>
          </a:prstGeom>
        </p:spPr>
      </p:pic>
    </p:spTree>
    <p:extLst>
      <p:ext uri="{BB962C8B-B14F-4D97-AF65-F5344CB8AC3E}">
        <p14:creationId xmlns:p14="http://schemas.microsoft.com/office/powerpoint/2010/main" val="2562238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1A7CA5C-79D5-3BA7-60EF-6F1CE5F7F30A}"/>
              </a:ext>
            </a:extLst>
          </p:cNvPr>
          <p:cNvSpPr>
            <a:spLocks noGrp="1"/>
          </p:cNvSpPr>
          <p:nvPr>
            <p:ph type="body" sz="quarter" idx="61"/>
          </p:nvPr>
        </p:nvSpPr>
        <p:spPr>
          <a:xfrm>
            <a:off x="-9335" y="644872"/>
            <a:ext cx="3908235" cy="586086"/>
          </a:xfrm>
          <a:solidFill>
            <a:srgbClr val="E36C34"/>
          </a:solidFill>
        </p:spPr>
        <p:txBody>
          <a:bodyPr/>
          <a:lstStyle/>
          <a:p>
            <a:r>
              <a:rPr lang="en-US" dirty="0"/>
              <a:t>02 | THE PROJECT</a:t>
            </a:r>
          </a:p>
        </p:txBody>
      </p:sp>
      <p:sp>
        <p:nvSpPr>
          <p:cNvPr id="6" name="Text Placeholder 5">
            <a:extLst>
              <a:ext uri="{FF2B5EF4-FFF2-40B4-BE49-F238E27FC236}">
                <a16:creationId xmlns:a16="http://schemas.microsoft.com/office/drawing/2014/main" id="{83334D0C-38C0-8321-75B5-54FAF2DD03D2}"/>
              </a:ext>
            </a:extLst>
          </p:cNvPr>
          <p:cNvSpPr>
            <a:spLocks noGrp="1"/>
          </p:cNvSpPr>
          <p:nvPr>
            <p:ph type="body" sz="quarter" idx="64"/>
          </p:nvPr>
        </p:nvSpPr>
        <p:spPr>
          <a:xfrm>
            <a:off x="697281" y="1599143"/>
            <a:ext cx="6076734" cy="8415713"/>
          </a:xfrm>
        </p:spPr>
        <p:txBody>
          <a:bodyPr/>
          <a:lstStyle/>
          <a:p>
            <a:pPr algn="just"/>
            <a:r>
              <a:rPr lang="en-GB" dirty="0"/>
              <a:t>The primary objectives of FEMpower in Finance are to enhance self-confidence among women to make informed financial decisions, raise awareness of retirement and wealth accumulation strategies, and promote gender-inclusive financial education. Through collaborative efforts and tailored resources, this initiative focuses on creating accessible educational tools, a curriculum, and a knowledge hub to empower adult educators and facilitate meaningful peer-to-peer engagement.</a:t>
            </a:r>
            <a:endParaRPr lang="en-US" dirty="0"/>
          </a:p>
          <a:p>
            <a:pPr algn="just"/>
            <a:endParaRPr lang="en-US" dirty="0"/>
          </a:p>
          <a:p>
            <a:pPr algn="just"/>
            <a:r>
              <a:rPr lang="en-GB" sz="1800" b="1" dirty="0"/>
              <a:t>The Need</a:t>
            </a:r>
          </a:p>
          <a:p>
            <a:pPr algn="just"/>
            <a:endParaRPr lang="en-GB" dirty="0"/>
          </a:p>
          <a:p>
            <a:pPr algn="just"/>
            <a:r>
              <a:rPr lang="en-GB" dirty="0"/>
              <a:t>Women in Europe face persistent financial inequalities: in 2020, the Gender Pay Gap was at 13%, and in 2021, the Gender Pension Gap was nearly 26%, putting women at greater risk of poverty in old age. Despite holding 40–45% of private wealth, women are significantly less likely to invest; fewer than 1 in 5 do so regularly, compared to 1 in 3 men.</a:t>
            </a:r>
          </a:p>
          <a:p>
            <a:pPr algn="just"/>
            <a:endParaRPr lang="en-GB" dirty="0"/>
          </a:p>
          <a:p>
            <a:pPr algn="just"/>
            <a:r>
              <a:rPr lang="en-GB" dirty="0"/>
              <a:t>A lack of financial literacy and confidence often holds women back from making informed financial decisions. FEMpower in Finance addresses this by providing inclusive training, a practical curriculum, and interactive tools to empower women to manage and invest their finances sustainably, reducing gender gaps and unlocking economic potential.</a:t>
            </a:r>
          </a:p>
          <a:p>
            <a:pPr algn="just"/>
            <a:endParaRPr lang="en-GB" dirty="0"/>
          </a:p>
          <a:p>
            <a:pPr algn="just"/>
            <a:endParaRPr lang="en-GB" b="1" dirty="0"/>
          </a:p>
          <a:p>
            <a:pPr algn="just"/>
            <a:r>
              <a:rPr lang="en-GB" sz="1800" b="1" dirty="0"/>
              <a:t>Project Rational</a:t>
            </a:r>
          </a:p>
          <a:p>
            <a:pPr algn="just"/>
            <a:endParaRPr lang="en-GB" b="1" dirty="0"/>
          </a:p>
          <a:p>
            <a:pPr algn="just"/>
            <a:r>
              <a:rPr lang="en-GB" b="1" dirty="0"/>
              <a:t>Inclusion and diversity in all fields of education, training</a:t>
            </a:r>
          </a:p>
          <a:p>
            <a:pPr algn="just"/>
            <a:r>
              <a:rPr lang="en-GB" dirty="0"/>
              <a:t>With FEMpower in Finance, we want to contribute to reducing gender inequalities by improving the financial knowledge and skills of European women and increasing their self-confidence to make independent financial decisions. Our aim is to assist women in rural areas where gender inequalities are more prevalent and support social inclusion by countering the threat of old-age poverty amongst women through innovative learning resources.</a:t>
            </a:r>
          </a:p>
          <a:p>
            <a:pPr algn="just"/>
            <a:r>
              <a:rPr lang="en-GB" b="1" dirty="0"/>
              <a:t>Creating and promoting learning opportunities among all citizens and generations</a:t>
            </a:r>
          </a:p>
          <a:p>
            <a:pPr algn="just"/>
            <a:r>
              <a:rPr lang="en-GB" dirty="0"/>
              <a:t>Our resources will specifically address the needs of different age groups – after all, young women have very different requirements and challenges than older women. FEMpower in Finance fosters intergenerational learning by providing an innovative pedagogical approach and expertise, allowing all generations to benefit from the creation of interactive teaching and learning resources.</a:t>
            </a:r>
          </a:p>
          <a:p>
            <a:pPr algn="just"/>
            <a:endParaRPr lang="en-US" dirty="0"/>
          </a:p>
          <a:p>
            <a:pPr algn="just"/>
            <a:r>
              <a:rPr lang="en-GB" b="1" dirty="0"/>
              <a:t>Improving the availability of high-quality, flexible and recognised learning for adults</a:t>
            </a:r>
          </a:p>
          <a:p>
            <a:pPr algn="just"/>
            <a:r>
              <a:rPr lang="en-GB" dirty="0"/>
              <a:t>Within FEMpower in Finance, we will develop comprehensive educational resources, including a curriculum that responds to real-life challenges of women regarding their finances and a toolbox that facilitates the management of financial matters as well as strategy development for retirement planning and wealth accumulation. Our flexible, learner-centred resources are designed to adapt to the specific conditions and individual needs of any region. These resources aim to enhance the digital and sustainable finance competencies as stipulated in the Financial Competence Framework for Adults within the European Union.</a:t>
            </a:r>
          </a:p>
          <a:p>
            <a:endParaRPr lang="en-US" dirty="0"/>
          </a:p>
          <a:p>
            <a:endParaRPr lang="en-US" dirty="0"/>
          </a:p>
        </p:txBody>
      </p:sp>
      <p:grpSp>
        <p:nvGrpSpPr>
          <p:cNvPr id="12" name="Group 11">
            <a:extLst>
              <a:ext uri="{FF2B5EF4-FFF2-40B4-BE49-F238E27FC236}">
                <a16:creationId xmlns:a16="http://schemas.microsoft.com/office/drawing/2014/main" id="{57F9B960-ECBA-75EC-5936-C74BA01A41C7}"/>
              </a:ext>
            </a:extLst>
          </p:cNvPr>
          <p:cNvGrpSpPr/>
          <p:nvPr/>
        </p:nvGrpSpPr>
        <p:grpSpPr>
          <a:xfrm>
            <a:off x="3430921" y="6717271"/>
            <a:ext cx="3744580" cy="2375399"/>
            <a:chOff x="2964895" y="7843697"/>
            <a:chExt cx="3897499" cy="2375399"/>
          </a:xfrm>
        </p:grpSpPr>
        <p:pic>
          <p:nvPicPr>
            <p:cNvPr id="8" name="Picture 7">
              <a:extLst>
                <a:ext uri="{FF2B5EF4-FFF2-40B4-BE49-F238E27FC236}">
                  <a16:creationId xmlns:a16="http://schemas.microsoft.com/office/drawing/2014/main" id="{CD5498BF-C075-6FE9-4747-240FC475A5A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64895" y="7843697"/>
              <a:ext cx="3897499" cy="2375399"/>
            </a:xfrm>
            <a:prstGeom prst="rect">
              <a:avLst/>
            </a:prstGeom>
            <a:solidFill>
              <a:schemeClr val="bg1"/>
            </a:solidFill>
          </p:spPr>
        </p:pic>
        <p:sp>
          <p:nvSpPr>
            <p:cNvPr id="3" name="Rectangle 2">
              <a:extLst>
                <a:ext uri="{FF2B5EF4-FFF2-40B4-BE49-F238E27FC236}">
                  <a16:creationId xmlns:a16="http://schemas.microsoft.com/office/drawing/2014/main" id="{8781B5F5-F600-BA47-72F0-5A5B37499787}"/>
                </a:ext>
              </a:extLst>
            </p:cNvPr>
            <p:cNvSpPr/>
            <p:nvPr/>
          </p:nvSpPr>
          <p:spPr>
            <a:xfrm>
              <a:off x="3535942" y="8053650"/>
              <a:ext cx="2810892" cy="1781320"/>
            </a:xfrm>
            <a:prstGeom prst="rect">
              <a:avLst/>
            </a:prstGeom>
            <a:blipFill>
              <a:blip r:embed="rId3"/>
              <a:stretch>
                <a:fillRect t="-69222" b="-6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Slide Number Placeholder 3">
            <a:extLst>
              <a:ext uri="{FF2B5EF4-FFF2-40B4-BE49-F238E27FC236}">
                <a16:creationId xmlns:a16="http://schemas.microsoft.com/office/drawing/2014/main" id="{8E14EB76-A754-BE9E-0C41-2316D5F524AD}"/>
              </a:ext>
            </a:extLst>
          </p:cNvPr>
          <p:cNvSpPr>
            <a:spLocks noGrp="1"/>
          </p:cNvSpPr>
          <p:nvPr>
            <p:ph type="sldNum" sz="quarter" idx="4"/>
          </p:nvPr>
        </p:nvSpPr>
        <p:spPr>
          <a:xfrm>
            <a:off x="7047548" y="10219096"/>
            <a:ext cx="372588" cy="363596"/>
          </a:xfrm>
        </p:spPr>
        <p:txBody>
          <a:bodyPr/>
          <a:lstStyle/>
          <a:p>
            <a:fld id="{9C527BFA-2C0E-4CEC-B6A5-913A56FEF4B4}" type="slidenum">
              <a:rPr lang="fr-CA" smtClean="0">
                <a:solidFill>
                  <a:srgbClr val="633547"/>
                </a:solidFill>
              </a:rPr>
              <a:pPr/>
              <a:t>7</a:t>
            </a:fld>
            <a:endParaRPr lang="fr-CA" dirty="0">
              <a:solidFill>
                <a:srgbClr val="633547"/>
              </a:solidFill>
            </a:endParaRPr>
          </a:p>
        </p:txBody>
      </p:sp>
    </p:spTree>
    <p:extLst>
      <p:ext uri="{BB962C8B-B14F-4D97-AF65-F5344CB8AC3E}">
        <p14:creationId xmlns:p14="http://schemas.microsoft.com/office/powerpoint/2010/main" val="66564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052133-0781-769F-DA56-85426EF30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7" y="6270169"/>
            <a:ext cx="3302397" cy="2436750"/>
          </a:xfrm>
          <a:prstGeom prst="rect">
            <a:avLst/>
          </a:prstGeom>
        </p:spPr>
      </p:pic>
      <p:sp>
        <p:nvSpPr>
          <p:cNvPr id="3" name="Text Placeholder 2">
            <a:extLst>
              <a:ext uri="{FF2B5EF4-FFF2-40B4-BE49-F238E27FC236}">
                <a16:creationId xmlns:a16="http://schemas.microsoft.com/office/drawing/2014/main" id="{46D72C7B-5F4B-0C4E-42A0-FD75305C72D0}"/>
              </a:ext>
            </a:extLst>
          </p:cNvPr>
          <p:cNvSpPr>
            <a:spLocks noGrp="1"/>
          </p:cNvSpPr>
          <p:nvPr>
            <p:ph type="body" sz="quarter" idx="61"/>
          </p:nvPr>
        </p:nvSpPr>
        <p:spPr>
          <a:xfrm>
            <a:off x="-9335" y="644872"/>
            <a:ext cx="4060474" cy="586086"/>
          </a:xfrm>
        </p:spPr>
        <p:txBody>
          <a:bodyPr/>
          <a:lstStyle/>
          <a:p>
            <a:r>
              <a:rPr lang="en-GB" dirty="0"/>
              <a:t>02 | THE PROJECT</a:t>
            </a:r>
            <a:endParaRPr lang="en-IE" dirty="0"/>
          </a:p>
        </p:txBody>
      </p:sp>
      <p:sp>
        <p:nvSpPr>
          <p:cNvPr id="4" name="Slide Number Placeholder 3">
            <a:extLst>
              <a:ext uri="{FF2B5EF4-FFF2-40B4-BE49-F238E27FC236}">
                <a16:creationId xmlns:a16="http://schemas.microsoft.com/office/drawing/2014/main" id="{C62C939D-1C59-7543-F72A-3C200AE231AD}"/>
              </a:ext>
            </a:extLst>
          </p:cNvPr>
          <p:cNvSpPr>
            <a:spLocks noGrp="1"/>
          </p:cNvSpPr>
          <p:nvPr>
            <p:ph type="sldNum" sz="quarter" idx="4"/>
          </p:nvPr>
        </p:nvSpPr>
        <p:spPr/>
        <p:txBody>
          <a:bodyPr/>
          <a:lstStyle/>
          <a:p>
            <a:fld id="{CB2079F2-58AF-ED44-82D7-E04B2F6FD686}" type="slidenum">
              <a:rPr lang="en-US" smtClean="0"/>
              <a:pPr/>
              <a:t>8</a:t>
            </a:fld>
            <a:endParaRPr lang="en-US" dirty="0"/>
          </a:p>
        </p:txBody>
      </p:sp>
      <p:sp>
        <p:nvSpPr>
          <p:cNvPr id="5" name="Text Placeholder 6">
            <a:extLst>
              <a:ext uri="{FF2B5EF4-FFF2-40B4-BE49-F238E27FC236}">
                <a16:creationId xmlns:a16="http://schemas.microsoft.com/office/drawing/2014/main" id="{857E2673-EB9C-2687-96AE-03699AF8942F}"/>
              </a:ext>
            </a:extLst>
          </p:cNvPr>
          <p:cNvSpPr>
            <a:spLocks noGrp="1"/>
          </p:cNvSpPr>
          <p:nvPr>
            <p:ph type="body" sz="quarter" idx="64"/>
          </p:nvPr>
        </p:nvSpPr>
        <p:spPr>
          <a:xfrm>
            <a:off x="664691" y="1333570"/>
            <a:ext cx="5683250" cy="8416925"/>
          </a:xfrm>
        </p:spPr>
        <p:txBody>
          <a:bodyPr/>
          <a:lstStyle/>
          <a:p>
            <a:r>
              <a:rPr lang="en-US" sz="2800" b="1" dirty="0"/>
              <a:t>Results</a:t>
            </a:r>
          </a:p>
          <a:p>
            <a:endParaRPr lang="en-US" dirty="0"/>
          </a:p>
        </p:txBody>
      </p:sp>
      <p:sp>
        <p:nvSpPr>
          <p:cNvPr id="7" name="TextBox 6">
            <a:extLst>
              <a:ext uri="{FF2B5EF4-FFF2-40B4-BE49-F238E27FC236}">
                <a16:creationId xmlns:a16="http://schemas.microsoft.com/office/drawing/2014/main" id="{A3505BA6-7922-8854-1BD8-F5742C94CF27}"/>
              </a:ext>
            </a:extLst>
          </p:cNvPr>
          <p:cNvSpPr txBox="1"/>
          <p:nvPr/>
        </p:nvSpPr>
        <p:spPr>
          <a:xfrm>
            <a:off x="664966" y="1782459"/>
            <a:ext cx="5683250" cy="646331"/>
          </a:xfrm>
          <a:prstGeom prst="rect">
            <a:avLst/>
          </a:prstGeom>
          <a:noFill/>
        </p:spPr>
        <p:txBody>
          <a:bodyPr wrap="square">
            <a:spAutoFit/>
          </a:bodyPr>
          <a:lstStyle/>
          <a:p>
            <a:pPr algn="just"/>
            <a:r>
              <a:rPr lang="en-GB" sz="1800" b="1" dirty="0"/>
              <a:t>To address these issues, the project has created  several results:</a:t>
            </a:r>
          </a:p>
        </p:txBody>
      </p:sp>
      <p:sp>
        <p:nvSpPr>
          <p:cNvPr id="9" name="TextBox 8">
            <a:extLst>
              <a:ext uri="{FF2B5EF4-FFF2-40B4-BE49-F238E27FC236}">
                <a16:creationId xmlns:a16="http://schemas.microsoft.com/office/drawing/2014/main" id="{138C415D-25AD-0619-7BAB-381818249B30}"/>
              </a:ext>
            </a:extLst>
          </p:cNvPr>
          <p:cNvSpPr txBox="1"/>
          <p:nvPr/>
        </p:nvSpPr>
        <p:spPr>
          <a:xfrm>
            <a:off x="490258" y="5072337"/>
            <a:ext cx="2983836" cy="769441"/>
          </a:xfrm>
          <a:prstGeom prst="rect">
            <a:avLst/>
          </a:prstGeom>
          <a:noFill/>
        </p:spPr>
        <p:txBody>
          <a:bodyPr wrap="square">
            <a:spAutoFit/>
          </a:bodyPr>
          <a:lstStyle/>
          <a:p>
            <a:pPr algn="just"/>
            <a:endParaRPr lang="en-GB" sz="1100" b="1" dirty="0"/>
          </a:p>
          <a:p>
            <a:pPr algn="just"/>
            <a:r>
              <a:rPr lang="en-GB" sz="1100" dirty="0"/>
              <a:t>A Curriculum that responds to real-life challenges of women regarding their finances.</a:t>
            </a:r>
          </a:p>
          <a:p>
            <a:pPr algn="just"/>
            <a:endParaRPr lang="en-GB" sz="1100" dirty="0"/>
          </a:p>
        </p:txBody>
      </p:sp>
      <p:sp>
        <p:nvSpPr>
          <p:cNvPr id="10" name="TextBox 9">
            <a:extLst>
              <a:ext uri="{FF2B5EF4-FFF2-40B4-BE49-F238E27FC236}">
                <a16:creationId xmlns:a16="http://schemas.microsoft.com/office/drawing/2014/main" id="{B8304BF4-A651-A5F6-CCEE-A566FB1C3B3C}"/>
              </a:ext>
            </a:extLst>
          </p:cNvPr>
          <p:cNvSpPr txBox="1"/>
          <p:nvPr/>
        </p:nvSpPr>
        <p:spPr>
          <a:xfrm>
            <a:off x="3538538" y="5072337"/>
            <a:ext cx="2983836" cy="1446550"/>
          </a:xfrm>
          <a:prstGeom prst="rect">
            <a:avLst/>
          </a:prstGeom>
          <a:noFill/>
        </p:spPr>
        <p:txBody>
          <a:bodyPr wrap="square">
            <a:spAutoFit/>
          </a:bodyPr>
          <a:lstStyle/>
          <a:p>
            <a:pPr algn="just"/>
            <a:endParaRPr lang="en-GB" sz="1100" dirty="0"/>
          </a:p>
          <a:p>
            <a:pPr algn="just"/>
            <a:r>
              <a:rPr lang="en-GB" sz="1100" dirty="0"/>
              <a:t> Learner-centred resources designed to directly address women’s needs and challenges regarding their financial literacy, adapt to the specific conditions and individual needs of any region, and enable their use as classroom courses, hybrid learning models and online self-study.</a:t>
            </a:r>
          </a:p>
        </p:txBody>
      </p:sp>
      <p:pic>
        <p:nvPicPr>
          <p:cNvPr id="12" name="Picture 11">
            <a:extLst>
              <a:ext uri="{FF2B5EF4-FFF2-40B4-BE49-F238E27FC236}">
                <a16:creationId xmlns:a16="http://schemas.microsoft.com/office/drawing/2014/main" id="{913C74A7-8E4F-8C04-3848-16D54B2B6424}"/>
              </a:ext>
            </a:extLst>
          </p:cNvPr>
          <p:cNvPicPr>
            <a:picLocks noChangeAspect="1"/>
          </p:cNvPicPr>
          <p:nvPr/>
        </p:nvPicPr>
        <p:blipFill>
          <a:blip r:embed="rId3"/>
          <a:stretch>
            <a:fillRect/>
          </a:stretch>
        </p:blipFill>
        <p:spPr>
          <a:xfrm>
            <a:off x="696913" y="2499959"/>
            <a:ext cx="1841088" cy="2572378"/>
          </a:xfrm>
          <a:prstGeom prst="rect">
            <a:avLst/>
          </a:prstGeom>
        </p:spPr>
      </p:pic>
      <p:sp>
        <p:nvSpPr>
          <p:cNvPr id="13" name="TextBox 12">
            <a:extLst>
              <a:ext uri="{FF2B5EF4-FFF2-40B4-BE49-F238E27FC236}">
                <a16:creationId xmlns:a16="http://schemas.microsoft.com/office/drawing/2014/main" id="{974FC4B9-78D6-513E-F187-03A8A363E650}"/>
              </a:ext>
            </a:extLst>
          </p:cNvPr>
          <p:cNvSpPr txBox="1"/>
          <p:nvPr/>
        </p:nvSpPr>
        <p:spPr>
          <a:xfrm>
            <a:off x="457337" y="9111185"/>
            <a:ext cx="2983836" cy="938719"/>
          </a:xfrm>
          <a:prstGeom prst="rect">
            <a:avLst/>
          </a:prstGeom>
          <a:noFill/>
        </p:spPr>
        <p:txBody>
          <a:bodyPr wrap="square">
            <a:spAutoFit/>
          </a:bodyPr>
          <a:lstStyle/>
          <a:p>
            <a:pPr algn="just"/>
            <a:endParaRPr lang="en-GB" sz="1100" dirty="0"/>
          </a:p>
          <a:p>
            <a:pPr algn="just"/>
            <a:r>
              <a:rPr lang="en-GB" sz="1100" dirty="0"/>
              <a:t>A toolbox with at least 20 practical tools that facilitates the management of financial matters as well as strategy development for retirement planning and wealth accumulation.</a:t>
            </a:r>
          </a:p>
        </p:txBody>
      </p:sp>
      <p:pic>
        <p:nvPicPr>
          <p:cNvPr id="15" name="Picture 14">
            <a:extLst>
              <a:ext uri="{FF2B5EF4-FFF2-40B4-BE49-F238E27FC236}">
                <a16:creationId xmlns:a16="http://schemas.microsoft.com/office/drawing/2014/main" id="{1F6A6047-A200-63B5-0DF7-AE877BA51BD2}"/>
              </a:ext>
            </a:extLst>
          </p:cNvPr>
          <p:cNvPicPr>
            <a:picLocks noChangeAspect="1"/>
          </p:cNvPicPr>
          <p:nvPr/>
        </p:nvPicPr>
        <p:blipFill>
          <a:blip r:embed="rId4"/>
          <a:stretch>
            <a:fillRect/>
          </a:stretch>
        </p:blipFill>
        <p:spPr>
          <a:xfrm>
            <a:off x="3914899" y="2387867"/>
            <a:ext cx="1899421" cy="2684470"/>
          </a:xfrm>
          <a:prstGeom prst="rect">
            <a:avLst/>
          </a:prstGeom>
        </p:spPr>
      </p:pic>
      <p:sp>
        <p:nvSpPr>
          <p:cNvPr id="16" name="TextBox 15">
            <a:extLst>
              <a:ext uri="{FF2B5EF4-FFF2-40B4-BE49-F238E27FC236}">
                <a16:creationId xmlns:a16="http://schemas.microsoft.com/office/drawing/2014/main" id="{7FB8FE69-E55C-2339-D000-2BD6EA96CF22}"/>
              </a:ext>
            </a:extLst>
          </p:cNvPr>
          <p:cNvSpPr txBox="1"/>
          <p:nvPr/>
        </p:nvSpPr>
        <p:spPr>
          <a:xfrm>
            <a:off x="3506316" y="9078630"/>
            <a:ext cx="2983836" cy="1277273"/>
          </a:xfrm>
          <a:prstGeom prst="rect">
            <a:avLst/>
          </a:prstGeom>
          <a:noFill/>
        </p:spPr>
        <p:txBody>
          <a:bodyPr wrap="square">
            <a:spAutoFit/>
          </a:bodyPr>
          <a:lstStyle/>
          <a:p>
            <a:pPr algn="just"/>
            <a:endParaRPr lang="en-GB" sz="1100" dirty="0"/>
          </a:p>
          <a:p>
            <a:pPr algn="just"/>
            <a:r>
              <a:rPr lang="en-GB" sz="1100" dirty="0"/>
              <a:t>An interactive Knowledge Hub that combines learning resources, knowledge sharing and collaboration innovatively in an inspiring virtual learning environment, giving access to users with different needs and in different learning situations.</a:t>
            </a:r>
          </a:p>
        </p:txBody>
      </p:sp>
      <p:pic>
        <p:nvPicPr>
          <p:cNvPr id="6" name="Picture 5">
            <a:extLst>
              <a:ext uri="{FF2B5EF4-FFF2-40B4-BE49-F238E27FC236}">
                <a16:creationId xmlns:a16="http://schemas.microsoft.com/office/drawing/2014/main" id="{B9455C84-796F-59ED-4537-A52506DF10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13080" y="7075483"/>
            <a:ext cx="2503057" cy="1446550"/>
          </a:xfrm>
          <a:prstGeom prst="rect">
            <a:avLst/>
          </a:prstGeom>
        </p:spPr>
      </p:pic>
    </p:spTree>
    <p:extLst>
      <p:ext uri="{BB962C8B-B14F-4D97-AF65-F5344CB8AC3E}">
        <p14:creationId xmlns:p14="http://schemas.microsoft.com/office/powerpoint/2010/main" val="2657226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B4DFA-34D9-3B88-8D6F-4D320BECD55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D6CC007-EFB6-B905-8429-7051FBA981AC}"/>
              </a:ext>
            </a:extLst>
          </p:cNvPr>
          <p:cNvSpPr>
            <a:spLocks noGrp="1"/>
          </p:cNvSpPr>
          <p:nvPr>
            <p:ph type="body" sz="quarter" idx="61"/>
          </p:nvPr>
        </p:nvSpPr>
        <p:spPr>
          <a:xfrm>
            <a:off x="-9335" y="644872"/>
            <a:ext cx="5152835" cy="586086"/>
          </a:xfrm>
        </p:spPr>
        <p:txBody>
          <a:bodyPr/>
          <a:lstStyle/>
          <a:p>
            <a:r>
              <a:rPr lang="en-IE" dirty="0"/>
              <a:t>03|MEET THE EXPERTS</a:t>
            </a:r>
          </a:p>
        </p:txBody>
      </p:sp>
      <p:sp>
        <p:nvSpPr>
          <p:cNvPr id="4" name="Slide Number Placeholder 3">
            <a:extLst>
              <a:ext uri="{FF2B5EF4-FFF2-40B4-BE49-F238E27FC236}">
                <a16:creationId xmlns:a16="http://schemas.microsoft.com/office/drawing/2014/main" id="{D946810F-0CD8-5C83-973D-2235685871C7}"/>
              </a:ext>
            </a:extLst>
          </p:cNvPr>
          <p:cNvSpPr>
            <a:spLocks noGrp="1"/>
          </p:cNvSpPr>
          <p:nvPr>
            <p:ph type="sldNum" sz="quarter" idx="4"/>
          </p:nvPr>
        </p:nvSpPr>
        <p:spPr/>
        <p:txBody>
          <a:bodyPr/>
          <a:lstStyle/>
          <a:p>
            <a:fld id="{CB2079F2-58AF-ED44-82D7-E04B2F6FD686}" type="slidenum">
              <a:rPr lang="en-US" smtClean="0"/>
              <a:pPr/>
              <a:t>9</a:t>
            </a:fld>
            <a:endParaRPr lang="en-US" dirty="0"/>
          </a:p>
        </p:txBody>
      </p:sp>
      <p:sp>
        <p:nvSpPr>
          <p:cNvPr id="5" name="Rectangle 4">
            <a:extLst>
              <a:ext uri="{FF2B5EF4-FFF2-40B4-BE49-F238E27FC236}">
                <a16:creationId xmlns:a16="http://schemas.microsoft.com/office/drawing/2014/main" id="{F976C713-F667-2AEE-F556-C85CAF4F8746}"/>
              </a:ext>
            </a:extLst>
          </p:cNvPr>
          <p:cNvSpPr/>
          <p:nvPr/>
        </p:nvSpPr>
        <p:spPr>
          <a:xfrm>
            <a:off x="595680" y="7429500"/>
            <a:ext cx="5932119" cy="2926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en-IE" b="1" dirty="0"/>
              <a:t>What they do…</a:t>
            </a:r>
            <a:endParaRPr lang="en-US" sz="1200" b="1" dirty="0"/>
          </a:p>
          <a:p>
            <a:pPr algn="just">
              <a:spcAft>
                <a:spcPts val="600"/>
              </a:spcAft>
            </a:pPr>
            <a:r>
              <a:rPr lang="en-US" sz="1200" dirty="0"/>
              <a:t>The Vision Works (TVW GmbH) is a German consulting and education company </a:t>
            </a:r>
            <a:r>
              <a:rPr lang="en-US" sz="1200" dirty="0" err="1"/>
              <a:t>specialising</a:t>
            </a:r>
            <a:r>
              <a:rPr lang="en-US" sz="1200" dirty="0"/>
              <a:t> in finance, business development, risk management and </a:t>
            </a:r>
            <a:r>
              <a:rPr lang="en-US" sz="1200" dirty="0" err="1"/>
              <a:t>digitalisation</a:t>
            </a:r>
            <a:r>
              <a:rPr lang="en-US" sz="1200" dirty="0"/>
              <a:t>. Within </a:t>
            </a:r>
            <a:r>
              <a:rPr lang="en-US" sz="1200" dirty="0" err="1"/>
              <a:t>FEMpower</a:t>
            </a:r>
            <a:r>
              <a:rPr lang="en-US" sz="1200" dirty="0"/>
              <a:t> in Finance, TVW brings strong expertise in financial literacy, practical consulting and project management. The </a:t>
            </a:r>
            <a:r>
              <a:rPr lang="en-US" sz="1200" dirty="0" err="1"/>
              <a:t>organisation</a:t>
            </a:r>
            <a:r>
              <a:rPr lang="en-US" sz="1200" dirty="0"/>
              <a:t> develops accessible, user-oriented education </a:t>
            </a:r>
            <a:r>
              <a:rPr lang="en-US" sz="1200" dirty="0" err="1"/>
              <a:t>programmes</a:t>
            </a:r>
            <a:r>
              <a:rPr lang="en-US" sz="1200" dirty="0"/>
              <a:t> and learning resources that help adult educators and women address financial topics with more confidence. TVW combines strategic consulting experience with a strong commitment to inclusive and adaptable learning offers, ensuring that project results are practical, relevant and easy to use in different educational contexts. </a:t>
            </a:r>
            <a:endParaRPr lang="en-IE" dirty="0"/>
          </a:p>
        </p:txBody>
      </p:sp>
      <p:sp>
        <p:nvSpPr>
          <p:cNvPr id="11" name="TextBox 10">
            <a:extLst>
              <a:ext uri="{FF2B5EF4-FFF2-40B4-BE49-F238E27FC236}">
                <a16:creationId xmlns:a16="http://schemas.microsoft.com/office/drawing/2014/main" id="{014E48B4-5D04-823C-3E98-8E2E015180B7}"/>
              </a:ext>
            </a:extLst>
          </p:cNvPr>
          <p:cNvSpPr txBox="1"/>
          <p:nvPr/>
        </p:nvSpPr>
        <p:spPr>
          <a:xfrm>
            <a:off x="3779837" y="2918475"/>
            <a:ext cx="2793999" cy="3785652"/>
          </a:xfrm>
          <a:prstGeom prst="rect">
            <a:avLst/>
          </a:prstGeom>
          <a:noFill/>
        </p:spPr>
        <p:txBody>
          <a:bodyPr wrap="square" rtlCol="0">
            <a:spAutoFit/>
          </a:bodyPr>
          <a:lstStyle/>
          <a:p>
            <a:r>
              <a:rPr lang="en-GB" sz="1200" b="1" dirty="0"/>
              <a:t>David Blunck-Goldberg</a:t>
            </a:r>
          </a:p>
          <a:p>
            <a:r>
              <a:rPr lang="en-GB" sz="1200" dirty="0"/>
              <a:t>Role: Project Co-Ordinator / Founder and CEO of the vision works </a:t>
            </a:r>
          </a:p>
          <a:p>
            <a:r>
              <a:rPr lang="en-GB" sz="1200" dirty="0">
                <a:hlinkClick r:id="rId2"/>
              </a:rPr>
              <a:t>LinkedIn </a:t>
            </a:r>
            <a:endParaRPr lang="en-GB" sz="1200" dirty="0"/>
          </a:p>
          <a:p>
            <a:endParaRPr lang="en-IE" sz="1200" dirty="0"/>
          </a:p>
          <a:p>
            <a:pPr algn="just"/>
            <a:r>
              <a:rPr lang="en-US" sz="1200" dirty="0"/>
              <a:t>David Blunck-Goldenberg is the founder and CEO of the vision works - TVW GmbH. He is an experienced management consultant, tutor and business angel with a strong focus on finance, restructuring, business development and change management. In </a:t>
            </a:r>
            <a:r>
              <a:rPr lang="en-US" sz="1200" dirty="0" err="1"/>
              <a:t>FEMpower</a:t>
            </a:r>
            <a:r>
              <a:rPr lang="en-US" sz="1200" dirty="0"/>
              <a:t> in Finance, he contributes his expertise in financial literacy, consulting and high-quality project management. He is particularly committed to translating complex financial topics into accessible educational formats and practical tools that support women and adult educators alike. </a:t>
            </a:r>
            <a:endParaRPr lang="en-IE" sz="1200" dirty="0"/>
          </a:p>
        </p:txBody>
      </p:sp>
      <p:pic>
        <p:nvPicPr>
          <p:cNvPr id="6" name="Picture 5">
            <a:extLst>
              <a:ext uri="{FF2B5EF4-FFF2-40B4-BE49-F238E27FC236}">
                <a16:creationId xmlns:a16="http://schemas.microsoft.com/office/drawing/2014/main" id="{F795F627-2841-8F3B-9D82-7FBDE6EA07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205" y="1907187"/>
            <a:ext cx="1965960" cy="815340"/>
          </a:xfrm>
          <a:prstGeom prst="rect">
            <a:avLst/>
          </a:prstGeom>
        </p:spPr>
      </p:pic>
      <p:pic>
        <p:nvPicPr>
          <p:cNvPr id="1026" name="Picture 2" descr="Profile image">
            <a:extLst>
              <a:ext uri="{FF2B5EF4-FFF2-40B4-BE49-F238E27FC236}">
                <a16:creationId xmlns:a16="http://schemas.microsoft.com/office/drawing/2014/main" id="{9303BC65-B8F1-7E8E-757E-23F0BB5ABB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680" y="3646906"/>
            <a:ext cx="2858215" cy="2858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968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D7A1D091-22F7-D197-20F3-1CC8F8DABF26}"/>
              </a:ext>
            </a:extLst>
          </p:cNvPr>
          <p:cNvSpPr txBox="1">
            <a:spLocks noGrp="1"/>
          </p:cNvSpPr>
          <p:nvPr>
            <p:ph type="body" sz="quarter" idx="4294967295"/>
          </p:nvPr>
        </p:nvSpPr>
        <p:spPr>
          <a:xfrm>
            <a:off x="-9336" y="644871"/>
            <a:ext cx="5152836" cy="586084"/>
          </a:xfrm>
          <a:prstGeom prst="rect">
            <a:avLst/>
          </a:prstGeom>
          <a:solidFill>
            <a:srgbClr val="F16024"/>
          </a:solidFill>
          <a:ln>
            <a:noFill/>
          </a:ln>
        </p:spPr>
        <p:txBody>
          <a:bodyPr vert="horz" wrap="square" lIns="91440" tIns="45720" rIns="91440" bIns="45720" anchor="ctr" anchorCtr="0" compatLnSpc="1">
            <a:noAutofit/>
          </a:bodyPr>
          <a:lstStyle/>
          <a:p>
            <a:pPr marL="731840" lvl="0" indent="0" defTabSz="755934">
              <a:lnSpc>
                <a:spcPts val="3800"/>
              </a:lnSpc>
              <a:spcBef>
                <a:spcPts val="0"/>
              </a:spcBef>
              <a:buNone/>
            </a:pPr>
            <a:r>
              <a:rPr lang="en-IE" sz="3000" b="1" dirty="0">
                <a:solidFill>
                  <a:srgbClr val="FFFFFF"/>
                </a:solidFill>
                <a:latin typeface="Calibri" pitchFamily="34"/>
                <a:ea typeface="Open Sans" pitchFamily="34"/>
                <a:cs typeface="Calibri" pitchFamily="34"/>
              </a:rPr>
              <a:t>03|MEET THE EXPERTS</a:t>
            </a:r>
          </a:p>
        </p:txBody>
      </p:sp>
      <p:sp>
        <p:nvSpPr>
          <p:cNvPr id="3" name="Slide Number Placeholder 3">
            <a:extLst>
              <a:ext uri="{FF2B5EF4-FFF2-40B4-BE49-F238E27FC236}">
                <a16:creationId xmlns:a16="http://schemas.microsoft.com/office/drawing/2014/main" id="{3EF907DC-2BC3-812D-7A37-470D88207DC4}"/>
              </a:ext>
            </a:extLst>
          </p:cNvPr>
          <p:cNvSpPr txBox="1">
            <a:spLocks noGrp="1"/>
          </p:cNvSpPr>
          <p:nvPr>
            <p:ph type="sldNum" sz="quarter" idx="8"/>
          </p:nvPr>
        </p:nvSpPr>
        <p:spPr>
          <a:xfrm>
            <a:off x="7099163" y="10196995"/>
            <a:ext cx="331598" cy="465822"/>
          </a:xfrm>
          <a:prstGeom prst="rect">
            <a:avLst/>
          </a:prstGeom>
          <a:noFill/>
          <a:ln>
            <a:noFill/>
          </a:ln>
        </p:spPr>
        <p:txBody>
          <a:bodyPr vert="horz" wrap="square" lIns="91440" tIns="45720" rIns="91440" bIns="45720" anchor="ctr" anchorCtr="1" compatLnSpc="1">
            <a:noAutofit/>
          </a:bodyPr>
          <a:lstStyle>
            <a:defPPr>
              <a:defRPr lang="en-US"/>
            </a:defPPr>
            <a:lvl1pPr marL="0" marR="0" lvl="0" indent="0" algn="ctr" defTabSz="457200" rtl="0" eaLnBrk="1" fontAlgn="auto" latinLnBrk="0" hangingPunct="1">
              <a:lnSpc>
                <a:spcPct val="100000"/>
              </a:lnSpc>
              <a:spcBef>
                <a:spcPts val="0"/>
              </a:spcBef>
              <a:spcAft>
                <a:spcPts val="0"/>
              </a:spcAft>
              <a:buNone/>
              <a:tabLst/>
              <a:defRPr lang="en-US" sz="800" b="0" i="0" u="none" strike="noStrike" kern="1200" cap="none" spc="0" baseline="0">
                <a:solidFill>
                  <a:srgbClr val="FFFFFF"/>
                </a:solidFill>
                <a:uFillTx/>
                <a:latin typeface="Calibri" pitchFamily="34"/>
                <a:ea typeface="Open Sans" pitchFamily="34"/>
                <a:cs typeface="Calibri" pitchFamily="34"/>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AC454D-AD86-4004-BA14-187885BDC3B4}" type="slidenum">
              <a:rPr lang="en-IE" smtClean="0"/>
              <a:pPr lvl="0"/>
              <a:t>10</a:t>
            </a:fld>
            <a:endParaRPr lang="en-US"/>
          </a:p>
        </p:txBody>
      </p:sp>
      <p:sp>
        <p:nvSpPr>
          <p:cNvPr id="4" name="Rectangle 4">
            <a:extLst>
              <a:ext uri="{FF2B5EF4-FFF2-40B4-BE49-F238E27FC236}">
                <a16:creationId xmlns:a16="http://schemas.microsoft.com/office/drawing/2014/main" id="{99E2352E-EF42-0134-A42B-5FB5120F656A}"/>
              </a:ext>
            </a:extLst>
          </p:cNvPr>
          <p:cNvSpPr/>
          <p:nvPr/>
        </p:nvSpPr>
        <p:spPr>
          <a:xfrm>
            <a:off x="861934" y="7442617"/>
            <a:ext cx="6084737" cy="2923081"/>
          </a:xfrm>
          <a:prstGeom prst="rect">
            <a:avLst/>
          </a:prstGeom>
          <a:solidFill>
            <a:srgbClr val="4472C4"/>
          </a:solidFill>
          <a:ln w="12701" cap="flat">
            <a:solidFill>
              <a:srgbClr val="172C51"/>
            </a:solidFill>
            <a:prstDash val="solid"/>
            <a:miter/>
          </a:ln>
        </p:spPr>
        <p:txBody>
          <a:bodyPr vert="horz" wrap="square" lIns="91440" tIns="45720" rIns="91440" bIns="45720" anchor="ctr" anchorCtr="0" compatLnSpc="1">
            <a:noAutofit/>
          </a:bodyPr>
          <a:lstStyle/>
          <a:p>
            <a:pPr marL="0" marR="0" lvl="0" indent="0" algn="just"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IE" sz="1500" b="1" i="0" u="none" strike="noStrike" kern="1200" cap="none" spc="0" baseline="0" dirty="0">
                <a:solidFill>
                  <a:srgbClr val="FFFFFF"/>
                </a:solidFill>
                <a:uFillTx/>
                <a:latin typeface="Calibri"/>
              </a:rPr>
              <a:t>What they do…</a:t>
            </a:r>
          </a:p>
          <a:p>
            <a:pPr algn="just" fontAlgn="auto">
              <a:lnSpc>
                <a:spcPct val="115000"/>
              </a:lnSpc>
              <a:spcAft>
                <a:spcPts val="1000"/>
              </a:spcAft>
              <a:buNone/>
            </a:pPr>
            <a:r>
              <a:rPr lang="en-GB" sz="1200" b="1" kern="0" dirty="0" err="1">
                <a:solidFill>
                  <a:schemeClr val="bg1"/>
                </a:solidFill>
                <a:effectLst/>
                <a:latin typeface="Calibri" panose="020F0502020204030204" pitchFamily="34" charset="0"/>
                <a:ea typeface="Times New Roman" panose="02020603050405020304" pitchFamily="18" charset="0"/>
              </a:rPr>
              <a:t>UCLan</a:t>
            </a:r>
            <a:r>
              <a:rPr lang="en-GB" sz="1200" b="1" kern="0" dirty="0">
                <a:solidFill>
                  <a:schemeClr val="bg1"/>
                </a:solidFill>
                <a:effectLst/>
                <a:latin typeface="Calibri" panose="020F0502020204030204" pitchFamily="34" charset="0"/>
                <a:ea typeface="Times New Roman" panose="02020603050405020304" pitchFamily="18" charset="0"/>
              </a:rPr>
              <a:t> Cyprus </a:t>
            </a:r>
            <a:r>
              <a:rPr lang="en-GB" sz="1200" kern="0" dirty="0">
                <a:solidFill>
                  <a:schemeClr val="bg1"/>
                </a:solidFill>
                <a:effectLst/>
                <a:latin typeface="Calibri" panose="020F0502020204030204" pitchFamily="34" charset="0"/>
                <a:ea typeface="Times New Roman" panose="02020603050405020304" pitchFamily="18" charset="0"/>
              </a:rPr>
              <a:t>is a Branch Campus of the University of Lancashire, and a fully-licensed University in Cyprus, accredited by the UK Quality Assurance Agency, and the Cyprus Agency of Quality Assurance and Accreditation in Higher Education (CYQAA), respectively. Our aim is to develop successful future professionals in a variety of fields.</a:t>
            </a:r>
            <a:endParaRPr lang="en-GB" sz="1100" kern="150" dirty="0">
              <a:solidFill>
                <a:schemeClr val="bg1"/>
              </a:solidFill>
              <a:effectLst/>
              <a:latin typeface="Calibri" panose="020F0502020204030204" pitchFamily="34" charset="0"/>
              <a:ea typeface="SimSun" panose="02010600030101010101" pitchFamily="2" charset="-122"/>
            </a:endParaRPr>
          </a:p>
          <a:p>
            <a:pPr algn="just" fontAlgn="auto">
              <a:lnSpc>
                <a:spcPct val="115000"/>
              </a:lnSpc>
              <a:spcAft>
                <a:spcPts val="1000"/>
              </a:spcAft>
              <a:buNone/>
            </a:pPr>
            <a:r>
              <a:rPr lang="en-GB" sz="1200" kern="0" dirty="0">
                <a:solidFill>
                  <a:schemeClr val="bg1"/>
                </a:solidFill>
                <a:effectLst/>
                <a:latin typeface="Calibri" panose="020F0502020204030204" pitchFamily="34" charset="0"/>
                <a:ea typeface="Times New Roman" panose="02020603050405020304" pitchFamily="18" charset="0"/>
              </a:rPr>
              <a:t>The University’s strategy is based on three main pillars: </a:t>
            </a:r>
            <a:r>
              <a:rPr kumimoji="0" lang="en-GB" sz="1200" b="0" i="0" u="none" strike="noStrike" kern="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mn-cs"/>
              </a:rPr>
              <a:t>high quality, lifelong, education,</a:t>
            </a:r>
            <a:r>
              <a:rPr lang="en-GB" sz="1200" dirty="0">
                <a:solidFill>
                  <a:schemeClr val="bg1"/>
                </a:solidFill>
                <a:effectLst/>
                <a:latin typeface="Calibri" panose="020F0502020204030204" pitchFamily="34" charset="0"/>
                <a:ea typeface="Times New Roman" panose="02020603050405020304" pitchFamily="18" charset="0"/>
              </a:rPr>
              <a:t> through the offering of innovative academic programmes</a:t>
            </a:r>
            <a:r>
              <a:rPr lang="en-GB" sz="1200" kern="0" dirty="0">
                <a:solidFill>
                  <a:schemeClr val="bg1"/>
                </a:solidFill>
                <a:effectLst/>
                <a:latin typeface="Calibri" panose="020F0502020204030204" pitchFamily="34" charset="0"/>
                <a:ea typeface="Times New Roman" panose="02020603050405020304" pitchFamily="18" charset="0"/>
              </a:rPr>
              <a:t>; interdisciplinary research, through the development of a strong research culture; and engagement with the wider community, through building partnerships with private and public stakeholders, and knowledge transfer knowledge, including business consulting. </a:t>
            </a:r>
            <a:endParaRPr lang="en-GB" sz="1100" kern="150" dirty="0">
              <a:solidFill>
                <a:schemeClr val="bg1"/>
              </a:solidFill>
              <a:effectLst/>
              <a:latin typeface="Calibri" panose="020F0502020204030204" pitchFamily="34" charset="0"/>
              <a:ea typeface="SimSun" panose="02010600030101010101" pitchFamily="2" charset="-122"/>
            </a:endParaRPr>
          </a:p>
          <a:p>
            <a:pPr algn="just" fontAlgn="auto">
              <a:lnSpc>
                <a:spcPct val="115000"/>
              </a:lnSpc>
              <a:spcAft>
                <a:spcPts val="1000"/>
              </a:spcAft>
              <a:buNone/>
            </a:pPr>
            <a:r>
              <a:rPr lang="en-GB" sz="1200" kern="0" dirty="0" err="1">
                <a:solidFill>
                  <a:schemeClr val="bg1"/>
                </a:solidFill>
                <a:effectLst/>
                <a:latin typeface="Calibri" panose="020F0502020204030204" pitchFamily="34" charset="0"/>
                <a:ea typeface="Times New Roman" panose="02020603050405020304" pitchFamily="18" charset="0"/>
              </a:rPr>
              <a:t>UCLan</a:t>
            </a:r>
            <a:r>
              <a:rPr lang="en-GB" sz="1200" kern="0" dirty="0">
                <a:solidFill>
                  <a:schemeClr val="bg1"/>
                </a:solidFill>
                <a:effectLst/>
                <a:latin typeface="Calibri" panose="020F0502020204030204" pitchFamily="34" charset="0"/>
                <a:ea typeface="Times New Roman" panose="02020603050405020304" pitchFamily="18" charset="0"/>
              </a:rPr>
              <a:t> Cyprus is </a:t>
            </a:r>
            <a:r>
              <a:rPr lang="en-US" sz="1200" kern="0" dirty="0">
                <a:solidFill>
                  <a:schemeClr val="bg1"/>
                </a:solidFill>
                <a:effectLst/>
                <a:latin typeface="Calibri" panose="020F0502020204030204" pitchFamily="34" charset="0"/>
                <a:ea typeface="Times New Roman" panose="02020603050405020304" pitchFamily="18" charset="0"/>
              </a:rPr>
              <a:t>proud of its role in developing the </a:t>
            </a:r>
            <a:r>
              <a:rPr lang="en-US" sz="1200" kern="0" dirty="0" err="1">
                <a:solidFill>
                  <a:schemeClr val="bg1"/>
                </a:solidFill>
                <a:effectLst/>
                <a:latin typeface="Calibri" panose="020F0502020204030204" pitchFamily="34" charset="0"/>
                <a:ea typeface="Times New Roman" panose="02020603050405020304" pitchFamily="18" charset="0"/>
              </a:rPr>
              <a:t>FEMpower</a:t>
            </a:r>
            <a:r>
              <a:rPr lang="en-US" sz="1200" kern="0" dirty="0">
                <a:solidFill>
                  <a:schemeClr val="bg1"/>
                </a:solidFill>
                <a:effectLst/>
                <a:latin typeface="Calibri" panose="020F0502020204030204" pitchFamily="34" charset="0"/>
                <a:ea typeface="Times New Roman" panose="02020603050405020304" pitchFamily="18" charset="0"/>
              </a:rPr>
              <a:t> in Finance brand, which is carried through all the project resources and communications.</a:t>
            </a:r>
            <a:endParaRPr lang="en-IE" sz="1200" b="1" i="0" u="none" strike="noStrike" kern="1200" cap="none" spc="0" baseline="0" dirty="0">
              <a:solidFill>
                <a:schemeClr val="bg1"/>
              </a:solidFill>
              <a:uFillTx/>
              <a:latin typeface="Calibri"/>
            </a:endParaRPr>
          </a:p>
        </p:txBody>
      </p:sp>
      <p:sp>
        <p:nvSpPr>
          <p:cNvPr id="7" name="TextBox 10">
            <a:extLst>
              <a:ext uri="{FF2B5EF4-FFF2-40B4-BE49-F238E27FC236}">
                <a16:creationId xmlns:a16="http://schemas.microsoft.com/office/drawing/2014/main" id="{3131D609-8F6B-2CA7-9D59-026FA3C68B70}"/>
              </a:ext>
            </a:extLst>
          </p:cNvPr>
          <p:cNvSpPr txBox="1"/>
          <p:nvPr/>
        </p:nvSpPr>
        <p:spPr>
          <a:xfrm>
            <a:off x="3746496" y="2369759"/>
            <a:ext cx="3112954" cy="2339102"/>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dirty="0">
                <a:solidFill>
                  <a:srgbClr val="000000"/>
                </a:solidFill>
                <a:uFillTx/>
                <a:latin typeface="Calibri"/>
              </a:rPr>
              <a:t>Andria Michael</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dirty="0">
                <a:solidFill>
                  <a:srgbClr val="000000"/>
                </a:solidFill>
                <a:uFillTx/>
                <a:latin typeface="Calibri"/>
              </a:rPr>
              <a:t>Role: Lecturer in English &amp; Comparative Literature</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Andria </a:t>
            </a:r>
            <a:r>
              <a:rPr kumimoji="0" lang="en-IE" sz="1200" b="0" i="0" u="none" strike="noStrike" kern="1200" cap="none" spc="0" normalizeH="0" baseline="0" noProof="0" dirty="0">
                <a:ln>
                  <a:noFill/>
                </a:ln>
                <a:solidFill>
                  <a:srgbClr val="000000"/>
                </a:solidFill>
                <a:effectLst/>
                <a:uLnTx/>
                <a:uFillTx/>
                <a:latin typeface="Calibri"/>
                <a:ea typeface="+mn-ea"/>
                <a:cs typeface="+mn-cs"/>
              </a:rPr>
              <a:t>has more than 10 years of teaching and research experience in Academia. She </a:t>
            </a:r>
            <a:r>
              <a:rPr kumimoji="0" lang="en-GB" sz="1200" b="0" i="0" u="none" strike="noStrike" kern="1200" cap="none" spc="0" normalizeH="0" baseline="0" noProof="0" dirty="0">
                <a:ln>
                  <a:noFill/>
                </a:ln>
                <a:solidFill>
                  <a:srgbClr val="000000"/>
                </a:solidFill>
                <a:effectLst/>
                <a:uLnTx/>
                <a:uFillTx/>
                <a:latin typeface="Calibri"/>
                <a:ea typeface="+mn-ea"/>
                <a:cs typeface="+mn-cs"/>
              </a:rPr>
              <a:t>holds a Ph.D. in Classics </a:t>
            </a:r>
            <a:r>
              <a:rPr lang="en-GB" sz="1200" dirty="0">
                <a:solidFill>
                  <a:srgbClr val="000000"/>
                </a:solidFill>
                <a:latin typeface="Calibri"/>
              </a:rPr>
              <a:t>from </a:t>
            </a:r>
            <a:r>
              <a:rPr kumimoji="0" lang="en-GB" sz="1200" b="0" i="0" u="none" strike="noStrike" kern="1200" cap="none" spc="0" normalizeH="0" baseline="0" noProof="0" dirty="0">
                <a:ln>
                  <a:noFill/>
                </a:ln>
                <a:solidFill>
                  <a:srgbClr val="000000"/>
                </a:solidFill>
                <a:effectLst/>
                <a:uLnTx/>
                <a:uFillTx/>
                <a:latin typeface="Calibri"/>
                <a:ea typeface="+mn-ea"/>
                <a:cs typeface="+mn-cs"/>
              </a:rPr>
              <a:t>Royal Holloway, University of London, UK. Her research interests revolve around comparative literature, critical theory, and political theatre. She </a:t>
            </a:r>
            <a:r>
              <a:rPr kumimoji="0" lang="en-IE" sz="1200" b="0" i="0" u="none" strike="noStrike" kern="1200" cap="none" spc="0" normalizeH="0" baseline="0" noProof="0" dirty="0">
                <a:ln>
                  <a:noFill/>
                </a:ln>
                <a:solidFill>
                  <a:srgbClr val="000000"/>
                </a:solidFill>
                <a:effectLst/>
                <a:uLnTx/>
                <a:uFillTx/>
                <a:latin typeface="Calibri"/>
                <a:ea typeface="+mn-ea"/>
                <a:cs typeface="+mn-cs"/>
              </a:rPr>
              <a:t>is passionate about life-long learning, female empowerment, and driving change through education.</a:t>
            </a:r>
          </a:p>
        </p:txBody>
      </p:sp>
      <p:sp>
        <p:nvSpPr>
          <p:cNvPr id="8" name="TextBox 13">
            <a:extLst>
              <a:ext uri="{FF2B5EF4-FFF2-40B4-BE49-F238E27FC236}">
                <a16:creationId xmlns:a16="http://schemas.microsoft.com/office/drawing/2014/main" id="{77B97359-CA3B-7246-514C-034969CE4A70}"/>
              </a:ext>
            </a:extLst>
          </p:cNvPr>
          <p:cNvSpPr txBox="1"/>
          <p:nvPr/>
        </p:nvSpPr>
        <p:spPr>
          <a:xfrm>
            <a:off x="3746495" y="5077310"/>
            <a:ext cx="3201445" cy="2154436"/>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dirty="0">
                <a:solidFill>
                  <a:srgbClr val="000000"/>
                </a:solidFill>
                <a:uFillTx/>
                <a:latin typeface="Calibri"/>
              </a:rPr>
              <a:t>Konstantinos Kakoudakis</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dirty="0">
                <a:solidFill>
                  <a:srgbClr val="000000"/>
                </a:solidFill>
                <a:uFillTx/>
                <a:latin typeface="Calibri"/>
              </a:rPr>
              <a:t>Role: Lecturer in Tourism Management &amp; Consumer Marketing</a:t>
            </a:r>
          </a:p>
          <a:p>
            <a:r>
              <a:rPr lang="en-GB" sz="1200" b="0" i="0" u="none" strike="noStrike" kern="1200" cap="none" spc="0" baseline="0" dirty="0">
                <a:solidFill>
                  <a:srgbClr val="000000"/>
                </a:solidFill>
                <a:uFillTx/>
                <a:latin typeface="Calibri"/>
              </a:rPr>
              <a:t>Konstantinos </a:t>
            </a:r>
            <a:r>
              <a:rPr kumimoji="0" lang="en-IE" sz="1200" b="0" i="0" u="none" strike="noStrike" kern="1200" cap="none" spc="0" normalizeH="0" baseline="0" noProof="0" dirty="0">
                <a:ln>
                  <a:noFill/>
                </a:ln>
                <a:solidFill>
                  <a:srgbClr val="000000"/>
                </a:solidFill>
                <a:effectLst/>
                <a:uLnTx/>
                <a:uFillTx/>
                <a:latin typeface="Calibri"/>
                <a:ea typeface="+mn-ea"/>
                <a:cs typeface="+mn-cs"/>
              </a:rPr>
              <a:t>has more than 10 years of teaching and research experience in Academia. He </a:t>
            </a:r>
            <a:r>
              <a:rPr kumimoji="0" lang="en-GB" sz="1200" b="0" i="0" u="none" strike="noStrike" kern="1200" cap="none" spc="0" normalizeH="0" baseline="0" noProof="0" dirty="0">
                <a:ln>
                  <a:noFill/>
                </a:ln>
                <a:solidFill>
                  <a:srgbClr val="000000"/>
                </a:solidFill>
                <a:effectLst/>
                <a:uLnTx/>
                <a:uFillTx/>
                <a:latin typeface="Calibri"/>
                <a:ea typeface="+mn-ea"/>
                <a:cs typeface="+mn-cs"/>
              </a:rPr>
              <a:t>holds a Ph.D. in Business &amp; Management from the University of Nottingham, UK. His research interests revolve around social tourism, and social sustainability. He </a:t>
            </a:r>
            <a:r>
              <a:rPr lang="en-IE" sz="1200" b="0" i="0" u="none" strike="noStrike" kern="1200" cap="none" spc="0" baseline="0" dirty="0">
                <a:solidFill>
                  <a:srgbClr val="000000"/>
                </a:solidFill>
                <a:uFillTx/>
                <a:latin typeface="Calibri"/>
              </a:rPr>
              <a:t>is passionate about life-long learning, social inclusion, and driving change through education.</a:t>
            </a:r>
          </a:p>
        </p:txBody>
      </p:sp>
      <p:pic>
        <p:nvPicPr>
          <p:cNvPr id="10" name="Picture 9">
            <a:extLst>
              <a:ext uri="{FF2B5EF4-FFF2-40B4-BE49-F238E27FC236}">
                <a16:creationId xmlns:a16="http://schemas.microsoft.com/office/drawing/2014/main" id="{97B72E28-8E15-06AD-D545-7DF2D41959FA}"/>
              </a:ext>
            </a:extLst>
          </p:cNvPr>
          <p:cNvPicPr>
            <a:picLocks noChangeAspect="1"/>
          </p:cNvPicPr>
          <p:nvPr/>
        </p:nvPicPr>
        <p:blipFill>
          <a:blip r:embed="rId2"/>
          <a:stretch>
            <a:fillRect/>
          </a:stretch>
        </p:blipFill>
        <p:spPr>
          <a:xfrm>
            <a:off x="595676" y="1355679"/>
            <a:ext cx="2257425" cy="800100"/>
          </a:xfrm>
          <a:prstGeom prst="rect">
            <a:avLst/>
          </a:prstGeom>
        </p:spPr>
      </p:pic>
      <p:pic>
        <p:nvPicPr>
          <p:cNvPr id="11" name="Picture 10">
            <a:extLst>
              <a:ext uri="{FF2B5EF4-FFF2-40B4-BE49-F238E27FC236}">
                <a16:creationId xmlns:a16="http://schemas.microsoft.com/office/drawing/2014/main" id="{6424DB18-4D7F-0226-F42E-08354F1A1F5A}"/>
              </a:ext>
            </a:extLst>
          </p:cNvPr>
          <p:cNvPicPr>
            <a:picLocks noChangeAspect="1"/>
          </p:cNvPicPr>
          <p:nvPr/>
        </p:nvPicPr>
        <p:blipFill>
          <a:blip r:embed="rId3"/>
          <a:stretch>
            <a:fillRect/>
          </a:stretch>
        </p:blipFill>
        <p:spPr>
          <a:xfrm>
            <a:off x="861934" y="2666228"/>
            <a:ext cx="2360952" cy="1746163"/>
          </a:xfrm>
          <a:prstGeom prst="rect">
            <a:avLst/>
          </a:prstGeom>
        </p:spPr>
      </p:pic>
      <p:pic>
        <p:nvPicPr>
          <p:cNvPr id="12" name="Picture 11">
            <a:extLst>
              <a:ext uri="{FF2B5EF4-FFF2-40B4-BE49-F238E27FC236}">
                <a16:creationId xmlns:a16="http://schemas.microsoft.com/office/drawing/2014/main" id="{324E3059-7A5A-1310-7E71-8D50650BDCC2}"/>
              </a:ext>
            </a:extLst>
          </p:cNvPr>
          <p:cNvPicPr>
            <a:picLocks noChangeAspect="1"/>
          </p:cNvPicPr>
          <p:nvPr/>
        </p:nvPicPr>
        <p:blipFill>
          <a:blip r:embed="rId4"/>
          <a:stretch>
            <a:fillRect/>
          </a:stretch>
        </p:blipFill>
        <p:spPr>
          <a:xfrm>
            <a:off x="1082197" y="5168159"/>
            <a:ext cx="1790969" cy="201989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7AA58-72C7-4F61-1E34-530F73D8D93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C96FB89-5941-BC60-9D25-FFAB2205E9F0}"/>
              </a:ext>
            </a:extLst>
          </p:cNvPr>
          <p:cNvSpPr>
            <a:spLocks noGrp="1"/>
          </p:cNvSpPr>
          <p:nvPr>
            <p:ph type="body" sz="quarter" idx="61"/>
          </p:nvPr>
        </p:nvSpPr>
        <p:spPr>
          <a:xfrm>
            <a:off x="-9335" y="644872"/>
            <a:ext cx="5152835" cy="586086"/>
          </a:xfrm>
        </p:spPr>
        <p:txBody>
          <a:bodyPr/>
          <a:lstStyle/>
          <a:p>
            <a:r>
              <a:rPr lang="en-IE" dirty="0"/>
              <a:t>03|MEET THE EXPERTS</a:t>
            </a:r>
          </a:p>
        </p:txBody>
      </p:sp>
      <p:sp>
        <p:nvSpPr>
          <p:cNvPr id="4" name="Slide Number Placeholder 3">
            <a:extLst>
              <a:ext uri="{FF2B5EF4-FFF2-40B4-BE49-F238E27FC236}">
                <a16:creationId xmlns:a16="http://schemas.microsoft.com/office/drawing/2014/main" id="{11D86B18-C68B-6893-BD36-D903AC2760FD}"/>
              </a:ext>
            </a:extLst>
          </p:cNvPr>
          <p:cNvSpPr>
            <a:spLocks noGrp="1"/>
          </p:cNvSpPr>
          <p:nvPr>
            <p:ph type="sldNum" sz="quarter" idx="4"/>
          </p:nvPr>
        </p:nvSpPr>
        <p:spPr/>
        <p:txBody>
          <a:bodyPr/>
          <a:lstStyle/>
          <a:p>
            <a:fld id="{CB2079F2-58AF-ED44-82D7-E04B2F6FD686}" type="slidenum">
              <a:rPr lang="en-US" smtClean="0"/>
              <a:pPr/>
              <a:t>11</a:t>
            </a:fld>
            <a:endParaRPr lang="en-US" dirty="0"/>
          </a:p>
        </p:txBody>
      </p:sp>
      <p:sp>
        <p:nvSpPr>
          <p:cNvPr id="5" name="Rectangle 4">
            <a:extLst>
              <a:ext uri="{FF2B5EF4-FFF2-40B4-BE49-F238E27FC236}">
                <a16:creationId xmlns:a16="http://schemas.microsoft.com/office/drawing/2014/main" id="{DE02751E-835B-5CF8-A1EF-74E5C0818CA5}"/>
              </a:ext>
            </a:extLst>
          </p:cNvPr>
          <p:cNvSpPr/>
          <p:nvPr/>
        </p:nvSpPr>
        <p:spPr>
          <a:xfrm>
            <a:off x="595680" y="7429500"/>
            <a:ext cx="5932119" cy="2926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en-IE" b="1" dirty="0"/>
              <a:t>What they do…</a:t>
            </a:r>
            <a:endParaRPr lang="en-US" sz="1200" b="1" dirty="0"/>
          </a:p>
          <a:p>
            <a:pPr algn="just">
              <a:spcAft>
                <a:spcPts val="600"/>
              </a:spcAft>
            </a:pPr>
            <a:r>
              <a:rPr lang="en-US" sz="1200" b="1" dirty="0"/>
              <a:t>Momentum Educate + Innovate</a:t>
            </a:r>
            <a:r>
              <a:rPr lang="en-US" sz="1200" dirty="0"/>
              <a:t> is an award-winning Irish educator focused on developing progressive learning programmes (course curriculum and content development) and platforms for education, with a special focus on adult further education in female empowerment &amp; digital skills. Their experienced team helps educators and learners respond to the dynamic and changing needs they experience, and thus, Momentum aims to provide more sustainable employment and futures to adult learners. They train and mentor hundreds per annum, and they advise networks and policymakers. </a:t>
            </a:r>
          </a:p>
          <a:p>
            <a:pPr algn="just">
              <a:spcAft>
                <a:spcPts val="600"/>
              </a:spcAft>
            </a:pPr>
            <a:r>
              <a:rPr lang="en-US" sz="1200" dirty="0"/>
              <a:t>Momentum also has a strong marketing and dissemination division specialising in brand development, content generation, communication strategies, digital media, and social media, attracting high-profile attention to their programmes. Momentum is very proud of its role in developing the FEMpower in Finance brand, which is carried through all the project resources and communications.</a:t>
            </a:r>
            <a:endParaRPr lang="en-IE" dirty="0"/>
          </a:p>
        </p:txBody>
      </p:sp>
      <p:pic>
        <p:nvPicPr>
          <p:cNvPr id="9" name="Picture 8">
            <a:extLst>
              <a:ext uri="{FF2B5EF4-FFF2-40B4-BE49-F238E27FC236}">
                <a16:creationId xmlns:a16="http://schemas.microsoft.com/office/drawing/2014/main" id="{FBBB95DC-F423-1593-C54B-E463296CB2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680" y="5059693"/>
            <a:ext cx="2166814" cy="2064891"/>
          </a:xfrm>
          <a:prstGeom prst="rect">
            <a:avLst/>
          </a:prstGeom>
        </p:spPr>
      </p:pic>
      <p:pic>
        <p:nvPicPr>
          <p:cNvPr id="10" name="Picture 9">
            <a:extLst>
              <a:ext uri="{FF2B5EF4-FFF2-40B4-BE49-F238E27FC236}">
                <a16:creationId xmlns:a16="http://schemas.microsoft.com/office/drawing/2014/main" id="{E82CA134-B063-7F40-4860-20D3E71A7F2B}"/>
              </a:ext>
            </a:extLst>
          </p:cNvPr>
          <p:cNvPicPr>
            <a:picLocks noChangeAspect="1"/>
          </p:cNvPicPr>
          <p:nvPr/>
        </p:nvPicPr>
        <p:blipFill>
          <a:blip r:embed="rId3"/>
          <a:stretch>
            <a:fillRect/>
          </a:stretch>
        </p:blipFill>
        <p:spPr>
          <a:xfrm>
            <a:off x="595680" y="2460696"/>
            <a:ext cx="2225792" cy="2064891"/>
          </a:xfrm>
          <a:prstGeom prst="rect">
            <a:avLst/>
          </a:prstGeom>
        </p:spPr>
      </p:pic>
      <p:sp>
        <p:nvSpPr>
          <p:cNvPr id="11" name="TextBox 10">
            <a:extLst>
              <a:ext uri="{FF2B5EF4-FFF2-40B4-BE49-F238E27FC236}">
                <a16:creationId xmlns:a16="http://schemas.microsoft.com/office/drawing/2014/main" id="{B7CDB50D-3E86-E585-76BA-3B798DB429A8}"/>
              </a:ext>
            </a:extLst>
          </p:cNvPr>
          <p:cNvSpPr txBox="1"/>
          <p:nvPr/>
        </p:nvSpPr>
        <p:spPr>
          <a:xfrm>
            <a:off x="3746500" y="2369756"/>
            <a:ext cx="2793999" cy="2246769"/>
          </a:xfrm>
          <a:prstGeom prst="rect">
            <a:avLst/>
          </a:prstGeom>
          <a:noFill/>
        </p:spPr>
        <p:txBody>
          <a:bodyPr wrap="square" rtlCol="0">
            <a:spAutoFit/>
          </a:bodyPr>
          <a:lstStyle/>
          <a:p>
            <a:r>
              <a:rPr lang="en-GB" sz="1400" b="1" dirty="0"/>
              <a:t>Orla Casey</a:t>
            </a:r>
          </a:p>
          <a:p>
            <a:r>
              <a:rPr lang="en-GB" sz="1200" dirty="0"/>
              <a:t>Role: Managing Director of Momentum </a:t>
            </a:r>
          </a:p>
          <a:p>
            <a:r>
              <a:rPr lang="en-GB" sz="1200" dirty="0">
                <a:hlinkClick r:id="rId4"/>
              </a:rPr>
              <a:t>LinkedIn </a:t>
            </a:r>
            <a:endParaRPr lang="en-GB" sz="1200" dirty="0"/>
          </a:p>
          <a:p>
            <a:pPr algn="just"/>
            <a:r>
              <a:rPr lang="en-GB" sz="1200" dirty="0"/>
              <a:t>Over the last 20+ years, Orla Casey has built a solid reputation for economic development vision and action, innovative problem-solving, transfer of innovation, and delivery of game-changing projects both at an Irish and European level. </a:t>
            </a:r>
          </a:p>
          <a:p>
            <a:endParaRPr lang="en-IE" dirty="0"/>
          </a:p>
        </p:txBody>
      </p:sp>
      <p:sp>
        <p:nvSpPr>
          <p:cNvPr id="14" name="TextBox 13">
            <a:extLst>
              <a:ext uri="{FF2B5EF4-FFF2-40B4-BE49-F238E27FC236}">
                <a16:creationId xmlns:a16="http://schemas.microsoft.com/office/drawing/2014/main" id="{F37ECE98-DCF3-2F1A-1BFB-5EA77D9D4218}"/>
              </a:ext>
            </a:extLst>
          </p:cNvPr>
          <p:cNvSpPr txBox="1"/>
          <p:nvPr/>
        </p:nvSpPr>
        <p:spPr>
          <a:xfrm>
            <a:off x="3733800" y="5013280"/>
            <a:ext cx="2793999" cy="2339102"/>
          </a:xfrm>
          <a:prstGeom prst="rect">
            <a:avLst/>
          </a:prstGeom>
          <a:noFill/>
        </p:spPr>
        <p:txBody>
          <a:bodyPr wrap="square" rtlCol="0">
            <a:spAutoFit/>
          </a:bodyPr>
          <a:lstStyle/>
          <a:p>
            <a:r>
              <a:rPr lang="en-GB" sz="1400" b="1" dirty="0"/>
              <a:t>Denise Callan</a:t>
            </a:r>
          </a:p>
          <a:p>
            <a:r>
              <a:rPr lang="en-GB" sz="1200" dirty="0"/>
              <a:t>Role: Project Co-ordinator </a:t>
            </a:r>
          </a:p>
          <a:p>
            <a:r>
              <a:rPr lang="en-GB" sz="1200" dirty="0">
                <a:hlinkClick r:id="rId5"/>
              </a:rPr>
              <a:t>LinkedIn </a:t>
            </a:r>
            <a:endParaRPr lang="en-GB" sz="1200" dirty="0"/>
          </a:p>
          <a:p>
            <a:pPr algn="just"/>
            <a:r>
              <a:rPr lang="en-IE" sz="1200" dirty="0"/>
              <a:t>Key skills: Denise holds a B. </a:t>
            </a:r>
            <a:r>
              <a:rPr lang="en-IE" sz="1200" dirty="0" err="1"/>
              <a:t>Agr</a:t>
            </a:r>
            <a:r>
              <a:rPr lang="en-IE" sz="1200" dirty="0"/>
              <a:t>. Sci in Agribusiness (UCD) and has more than 20 years of experience working in public and private sector businesses.  She holds a postgraduate certification in Female Entrepreneurship.  She is passionate about life-long learning and female empowerment, and driving change through digital education.</a:t>
            </a:r>
          </a:p>
        </p:txBody>
      </p:sp>
      <p:pic>
        <p:nvPicPr>
          <p:cNvPr id="18" name="Picture 17">
            <a:extLst>
              <a:ext uri="{FF2B5EF4-FFF2-40B4-BE49-F238E27FC236}">
                <a16:creationId xmlns:a16="http://schemas.microsoft.com/office/drawing/2014/main" id="{95B34990-00D8-74DD-AA4B-946BE177D6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613" y="1383999"/>
            <a:ext cx="2088881" cy="923655"/>
          </a:xfrm>
          <a:prstGeom prst="rect">
            <a:avLst/>
          </a:prstGeom>
        </p:spPr>
      </p:pic>
    </p:spTree>
    <p:extLst>
      <p:ext uri="{BB962C8B-B14F-4D97-AF65-F5344CB8AC3E}">
        <p14:creationId xmlns:p14="http://schemas.microsoft.com/office/powerpoint/2010/main" val="120928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7AA58-72C7-4F61-1E34-530F73D8D93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C96FB89-5941-BC60-9D25-FFAB2205E9F0}"/>
              </a:ext>
            </a:extLst>
          </p:cNvPr>
          <p:cNvSpPr>
            <a:spLocks noGrp="1"/>
          </p:cNvSpPr>
          <p:nvPr>
            <p:ph type="body" sz="quarter" idx="61"/>
          </p:nvPr>
        </p:nvSpPr>
        <p:spPr>
          <a:xfrm>
            <a:off x="-9335" y="644872"/>
            <a:ext cx="5152835" cy="586086"/>
          </a:xfrm>
        </p:spPr>
        <p:txBody>
          <a:bodyPr/>
          <a:lstStyle/>
          <a:p>
            <a:r>
              <a:rPr lang="en-IE" dirty="0"/>
              <a:t>03|MEET THE EXPERTS</a:t>
            </a:r>
          </a:p>
        </p:txBody>
      </p:sp>
      <p:sp>
        <p:nvSpPr>
          <p:cNvPr id="4" name="Slide Number Placeholder 3">
            <a:extLst>
              <a:ext uri="{FF2B5EF4-FFF2-40B4-BE49-F238E27FC236}">
                <a16:creationId xmlns:a16="http://schemas.microsoft.com/office/drawing/2014/main" id="{11D86B18-C68B-6893-BD36-D903AC2760FD}"/>
              </a:ext>
            </a:extLst>
          </p:cNvPr>
          <p:cNvSpPr>
            <a:spLocks noGrp="1"/>
          </p:cNvSpPr>
          <p:nvPr>
            <p:ph type="sldNum" sz="quarter" idx="4"/>
          </p:nvPr>
        </p:nvSpPr>
        <p:spPr/>
        <p:txBody>
          <a:bodyPr/>
          <a:lstStyle/>
          <a:p>
            <a:fld id="{CB2079F2-58AF-ED44-82D7-E04B2F6FD686}" type="slidenum">
              <a:rPr lang="en-US" smtClean="0"/>
              <a:pPr/>
              <a:t>12</a:t>
            </a:fld>
            <a:endParaRPr lang="en-US" dirty="0"/>
          </a:p>
        </p:txBody>
      </p:sp>
      <p:sp>
        <p:nvSpPr>
          <p:cNvPr id="5" name="Rectangle 4">
            <a:extLst>
              <a:ext uri="{FF2B5EF4-FFF2-40B4-BE49-F238E27FC236}">
                <a16:creationId xmlns:a16="http://schemas.microsoft.com/office/drawing/2014/main" id="{DE02751E-835B-5CF8-A1EF-74E5C0818CA5}"/>
              </a:ext>
            </a:extLst>
          </p:cNvPr>
          <p:cNvSpPr/>
          <p:nvPr/>
        </p:nvSpPr>
        <p:spPr>
          <a:xfrm>
            <a:off x="865249" y="5345906"/>
            <a:ext cx="5433951" cy="348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en-IE" b="1" dirty="0"/>
              <a:t>What they do…</a:t>
            </a:r>
            <a:endParaRPr lang="en-US" sz="1200" b="1" dirty="0"/>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sz="1200"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Hub Nicosia is an educational NGO based in Nicosia, Cyprus, aiming to mobilise youth to fully engage in the civic, political and economic life. It offers learning opportunities for strengthening skills such as: Soft skills for empowerment, democratic participation and active citizenship, Employment skills to assist youth transition into employment, and Enterprise skills so they can start their own enterprises.</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1200" dirty="0">
              <a:solidFill>
                <a:schemeClr val="bg1"/>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sz="1200"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In addition, Hub Nicosia aims to:</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sz="1200"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Develop new skills for professionals particularly in the creative and cultural sector,</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sz="1200"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Enhance intercultural dialogue, promote shared EU values and mutual understanding through arts, and</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GB" sz="1200"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Equip youth and educators with skills, tools and competencies to raise awareness about global issues and build capacity around sustainable development.</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endParaRPr kumimoji="0" lang="en-GB" sz="1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endParaRPr>
          </a:p>
          <a:p>
            <a:pPr algn="just">
              <a:spcAft>
                <a:spcPts val="600"/>
              </a:spcAft>
            </a:pPr>
            <a:r>
              <a:rPr lang="en-US" sz="1200" dirty="0"/>
              <a:t>HUB Nicosia is very proud of its role in developing the FEMpower in Finance brand, which is carried through all the project resources and communications.</a:t>
            </a:r>
            <a:endParaRPr lang="en-IE" dirty="0"/>
          </a:p>
        </p:txBody>
      </p:sp>
      <p:sp>
        <p:nvSpPr>
          <p:cNvPr id="11" name="TextBox 10">
            <a:extLst>
              <a:ext uri="{FF2B5EF4-FFF2-40B4-BE49-F238E27FC236}">
                <a16:creationId xmlns:a16="http://schemas.microsoft.com/office/drawing/2014/main" id="{B7CDB50D-3E86-E585-76BA-3B798DB429A8}"/>
              </a:ext>
            </a:extLst>
          </p:cNvPr>
          <p:cNvSpPr txBox="1"/>
          <p:nvPr/>
        </p:nvSpPr>
        <p:spPr>
          <a:xfrm>
            <a:off x="3746500" y="2369756"/>
            <a:ext cx="2793999" cy="2339102"/>
          </a:xfrm>
          <a:prstGeom prst="rect">
            <a:avLst/>
          </a:prstGeom>
          <a:noFill/>
        </p:spPr>
        <p:txBody>
          <a:bodyPr wrap="square" rtlCol="0">
            <a:spAutoFit/>
          </a:bodyPr>
          <a:lstStyle/>
          <a:p>
            <a:r>
              <a:rPr lang="en-GB" sz="1400" b="1" dirty="0"/>
              <a:t>Andrea Papouri</a:t>
            </a:r>
          </a:p>
          <a:p>
            <a:r>
              <a:rPr lang="en-GB" sz="1200" dirty="0"/>
              <a:t>Role: Project Manager, HUB Nicosia</a:t>
            </a:r>
          </a:p>
          <a:p>
            <a:endParaRPr lang="en-GB" sz="1200" dirty="0"/>
          </a:p>
          <a:p>
            <a:r>
              <a:rPr lang="en-GB" sz="1200" i="0" u="none" strike="noStrike" dirty="0">
                <a:solidFill>
                  <a:srgbClr val="000000"/>
                </a:solidFill>
                <a:effectLst/>
                <a:latin typeface="Calibri" panose="020F0502020204030204" pitchFamily="34" charset="0"/>
              </a:rPr>
              <a:t>Andrea</a:t>
            </a:r>
            <a:r>
              <a:rPr lang="en-GB" sz="1200" b="1" i="0" u="none" strike="noStrike" dirty="0">
                <a:solidFill>
                  <a:srgbClr val="000000"/>
                </a:solidFill>
                <a:effectLst/>
                <a:latin typeface="Calibri" panose="020F0502020204030204" pitchFamily="34" charset="0"/>
              </a:rPr>
              <a:t> </a:t>
            </a:r>
            <a:r>
              <a:rPr lang="en-GB" sz="1200" b="0" i="0" u="none" strike="noStrike" dirty="0">
                <a:solidFill>
                  <a:srgbClr val="000000"/>
                </a:solidFill>
                <a:effectLst/>
                <a:latin typeface="Calibri" panose="020F0502020204030204" pitchFamily="34" charset="0"/>
              </a:rPr>
              <a:t>has a diverse background in law, international relations, gender studies, and project management. She is experienced in writing, managing and operating projects focused on cultural activities, socially engaged arts, gender equality, community engagement, peacebuilding and environmental education. </a:t>
            </a:r>
            <a:endParaRPr lang="en-IE" dirty="0"/>
          </a:p>
        </p:txBody>
      </p:sp>
      <p:pic>
        <p:nvPicPr>
          <p:cNvPr id="1026" name="Picture 2">
            <a:extLst>
              <a:ext uri="{FF2B5EF4-FFF2-40B4-BE49-F238E27FC236}">
                <a16:creationId xmlns:a16="http://schemas.microsoft.com/office/drawing/2014/main" id="{C8A6B62C-B4C7-63BF-4190-20A12882AA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100" y="1308076"/>
            <a:ext cx="1066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file image">
            <a:extLst>
              <a:ext uri="{FF2B5EF4-FFF2-40B4-BE49-F238E27FC236}">
                <a16:creationId xmlns:a16="http://schemas.microsoft.com/office/drawing/2014/main" id="{95326B4E-E3FE-CEAD-1635-E51339665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997" y="2665052"/>
            <a:ext cx="2043806" cy="2043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119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96916-DDB3-5BD2-8F64-82255765C65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BB79F77-17B1-5CC9-FF1A-17B53BB12126}"/>
              </a:ext>
            </a:extLst>
          </p:cNvPr>
          <p:cNvSpPr>
            <a:spLocks noGrp="1"/>
          </p:cNvSpPr>
          <p:nvPr>
            <p:ph type="body" sz="quarter" idx="61"/>
          </p:nvPr>
        </p:nvSpPr>
        <p:spPr>
          <a:xfrm>
            <a:off x="-9335" y="644872"/>
            <a:ext cx="5152835" cy="586086"/>
          </a:xfrm>
        </p:spPr>
        <p:txBody>
          <a:bodyPr/>
          <a:lstStyle/>
          <a:p>
            <a:r>
              <a:rPr lang="en-IE" dirty="0"/>
              <a:t>03|MEET THE EXPERTS</a:t>
            </a:r>
          </a:p>
        </p:txBody>
      </p:sp>
      <p:sp>
        <p:nvSpPr>
          <p:cNvPr id="4" name="Slide Number Placeholder 3">
            <a:extLst>
              <a:ext uri="{FF2B5EF4-FFF2-40B4-BE49-F238E27FC236}">
                <a16:creationId xmlns:a16="http://schemas.microsoft.com/office/drawing/2014/main" id="{EE5E9DDF-B16C-91E4-5198-F7D9A55FBD73}"/>
              </a:ext>
            </a:extLst>
          </p:cNvPr>
          <p:cNvSpPr>
            <a:spLocks noGrp="1"/>
          </p:cNvSpPr>
          <p:nvPr>
            <p:ph type="sldNum" sz="quarter" idx="4"/>
          </p:nvPr>
        </p:nvSpPr>
        <p:spPr/>
        <p:txBody>
          <a:bodyPr/>
          <a:lstStyle/>
          <a:p>
            <a:fld id="{CB2079F2-58AF-ED44-82D7-E04B2F6FD686}" type="slidenum">
              <a:rPr lang="en-US" smtClean="0"/>
              <a:pPr/>
              <a:t>13</a:t>
            </a:fld>
            <a:endParaRPr lang="en-US" dirty="0"/>
          </a:p>
        </p:txBody>
      </p:sp>
      <p:sp>
        <p:nvSpPr>
          <p:cNvPr id="5" name="Rectangle 4">
            <a:extLst>
              <a:ext uri="{FF2B5EF4-FFF2-40B4-BE49-F238E27FC236}">
                <a16:creationId xmlns:a16="http://schemas.microsoft.com/office/drawing/2014/main" id="{FAF7C149-31D0-2812-29F0-923C8890AB34}"/>
              </a:ext>
            </a:extLst>
          </p:cNvPr>
          <p:cNvSpPr/>
          <p:nvPr/>
        </p:nvSpPr>
        <p:spPr>
          <a:xfrm>
            <a:off x="595680" y="7429500"/>
            <a:ext cx="5932119" cy="2926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en-IE" b="1" dirty="0"/>
              <a:t>What they do</a:t>
            </a:r>
            <a:r>
              <a:rPr lang="en-IE" sz="1200" b="1" dirty="0"/>
              <a:t>…</a:t>
            </a:r>
            <a:endParaRPr lang="en-US" sz="1200" b="1" dirty="0"/>
          </a:p>
          <a:p>
            <a:r>
              <a:rPr lang="en-GB" sz="1200" dirty="0"/>
              <a:t>Stichting Go-Woman Alliance Europe (GWAEU), founded in 2022, is a foundation dedicated to combating social exclusion and promoting innovation among minority ethnic communities across Europe. It focuses on supporting disadvantaged groups, including migrants, refugees, women and older people, empowering them to build confidence and achieve personal and professional growth.</a:t>
            </a:r>
          </a:p>
          <a:p>
            <a:r>
              <a:rPr lang="en-GB" sz="1200" dirty="0"/>
              <a:t>With expertise in social innovation, GWAEU’s leadership brings extensive experience in European projects, sharing best practices and tackling employment barriers for “hard-to-reach” groups, particularly women. The organisation has contributed to initiatives under Leonardo, Grundtvig, and </a:t>
            </a:r>
            <a:r>
              <a:rPr lang="en-GB" sz="1200" dirty="0" err="1"/>
              <a:t>ErasmusPlus</a:t>
            </a:r>
            <a:r>
              <a:rPr lang="en-GB" sz="1200" dirty="0"/>
              <a:t> programs.</a:t>
            </a:r>
          </a:p>
          <a:p>
            <a:r>
              <a:rPr lang="en-GB" sz="1200" dirty="0"/>
              <a:t>By facilitating inclusive work opportunities, GWAEU strengthens social and economic participation, fostering well-being and empowerment for marginalized communities across Europe.</a:t>
            </a:r>
          </a:p>
        </p:txBody>
      </p:sp>
      <p:sp>
        <p:nvSpPr>
          <p:cNvPr id="11" name="TextBox 10">
            <a:extLst>
              <a:ext uri="{FF2B5EF4-FFF2-40B4-BE49-F238E27FC236}">
                <a16:creationId xmlns:a16="http://schemas.microsoft.com/office/drawing/2014/main" id="{92653CAB-DBEE-D9E1-D30F-5A7673822B22}"/>
              </a:ext>
            </a:extLst>
          </p:cNvPr>
          <p:cNvSpPr txBox="1"/>
          <p:nvPr/>
        </p:nvSpPr>
        <p:spPr>
          <a:xfrm>
            <a:off x="3779837" y="1599143"/>
            <a:ext cx="2793999" cy="4154984"/>
          </a:xfrm>
          <a:prstGeom prst="rect">
            <a:avLst/>
          </a:prstGeom>
          <a:noFill/>
        </p:spPr>
        <p:txBody>
          <a:bodyPr wrap="square" rtlCol="0">
            <a:spAutoFit/>
          </a:bodyPr>
          <a:lstStyle/>
          <a:p>
            <a:r>
              <a:rPr lang="en-GB" sz="1200" b="1" dirty="0"/>
              <a:t>Yasmin Akhtar</a:t>
            </a:r>
          </a:p>
          <a:p>
            <a:r>
              <a:rPr lang="en-GB" sz="1200" dirty="0"/>
              <a:t>Role: Project Co-Ordinator / Founder and Director of </a:t>
            </a:r>
            <a:r>
              <a:rPr lang="en-GB" sz="1200" dirty="0" err="1"/>
              <a:t>Stitchting</a:t>
            </a:r>
            <a:r>
              <a:rPr lang="en-GB" sz="1200" dirty="0"/>
              <a:t> Go-Woman Alliance Europe </a:t>
            </a:r>
          </a:p>
          <a:p>
            <a:r>
              <a:rPr lang="en-GB" sz="1200" dirty="0">
                <a:hlinkClick r:id="rId2"/>
              </a:rPr>
              <a:t>https://shorturl.at/KLeBN</a:t>
            </a:r>
            <a:endParaRPr lang="en-GB" sz="1200" dirty="0"/>
          </a:p>
          <a:p>
            <a:endParaRPr lang="en-GB" sz="1200" dirty="0"/>
          </a:p>
          <a:p>
            <a:r>
              <a:rPr lang="en-GB" sz="1200" dirty="0"/>
              <a:t>Yasmin Akhtar is the Founder and Director of Go-Woman Alliance Europe and a seasoned Project Co-ordinator with over 20 years of experience working at the grassroots level in the United Kingdom and more recently, the Netherlands. She is dedicated to empowering women particularly migrant women by developing tools, programmes, and opportunities that support their journey toward economic independence. Through her leadership, Yasmin has built a strong reputation for advocacy, community development and creating impactful initiatives that elevate underrepresented women across Europe.</a:t>
            </a:r>
          </a:p>
        </p:txBody>
      </p:sp>
      <p:pic>
        <p:nvPicPr>
          <p:cNvPr id="7" name="Picture 6">
            <a:extLst>
              <a:ext uri="{FF2B5EF4-FFF2-40B4-BE49-F238E27FC236}">
                <a16:creationId xmlns:a16="http://schemas.microsoft.com/office/drawing/2014/main" id="{F50C1A4F-6EBE-7703-D315-812F1254E7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4210" y="1807860"/>
            <a:ext cx="1098472" cy="1098472"/>
          </a:xfrm>
          <a:prstGeom prst="rect">
            <a:avLst/>
          </a:prstGeom>
        </p:spPr>
      </p:pic>
      <p:pic>
        <p:nvPicPr>
          <p:cNvPr id="9" name="Picture 8">
            <a:extLst>
              <a:ext uri="{FF2B5EF4-FFF2-40B4-BE49-F238E27FC236}">
                <a16:creationId xmlns:a16="http://schemas.microsoft.com/office/drawing/2014/main" id="{362C6A54-FF70-9355-E516-E1B8599780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839" y="4171646"/>
            <a:ext cx="1746448" cy="2348519"/>
          </a:xfrm>
          <a:prstGeom prst="rect">
            <a:avLst/>
          </a:prstGeom>
        </p:spPr>
      </p:pic>
    </p:spTree>
    <p:extLst>
      <p:ext uri="{BB962C8B-B14F-4D97-AF65-F5344CB8AC3E}">
        <p14:creationId xmlns:p14="http://schemas.microsoft.com/office/powerpoint/2010/main" val="2870246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EFD054-0B95-B4BF-3813-00F09102D7A6}"/>
              </a:ext>
            </a:extLst>
          </p:cNvPr>
          <p:cNvSpPr>
            <a:spLocks noGrp="1"/>
          </p:cNvSpPr>
          <p:nvPr>
            <p:ph type="body" sz="quarter" idx="64"/>
          </p:nvPr>
        </p:nvSpPr>
        <p:spPr>
          <a:xfrm>
            <a:off x="697281" y="1618938"/>
            <a:ext cx="6075280" cy="8395918"/>
          </a:xfrm>
        </p:spPr>
        <p:txBody>
          <a:bodyPr numCol="1"/>
          <a:lstStyle/>
          <a:p>
            <a:r>
              <a:rPr lang="en-GB" sz="1200" dirty="0"/>
              <a:t>Considering a variety of course delivery options can significantly enhance the learning experience for learners. Different methods can satisfy diverse learning styles and preferences, ensuring that all learners have the opportunity to engage with the material in a way that suits them best.  Incorporating different delivery options is fundamental for creating a dynamic, inclusive, and effective educational environment. This consideration enables educators to meet the diverse needs of their learners, enhance technological advancements, and promote lifelong learning. </a:t>
            </a:r>
          </a:p>
          <a:p>
            <a:endParaRPr lang="en-GB" sz="1200" dirty="0"/>
          </a:p>
          <a:p>
            <a:r>
              <a:rPr lang="en-GB" sz="1200" dirty="0"/>
              <a:t>The following pages give an overview of a selection of delivery options. </a:t>
            </a:r>
          </a:p>
          <a:p>
            <a:endParaRPr lang="en-IE" dirty="0"/>
          </a:p>
        </p:txBody>
      </p:sp>
      <p:sp>
        <p:nvSpPr>
          <p:cNvPr id="3" name="Text Placeholder 2">
            <a:extLst>
              <a:ext uri="{FF2B5EF4-FFF2-40B4-BE49-F238E27FC236}">
                <a16:creationId xmlns:a16="http://schemas.microsoft.com/office/drawing/2014/main" id="{7367B205-0BA7-7B8F-2CAF-387DD1AA7B28}"/>
              </a:ext>
            </a:extLst>
          </p:cNvPr>
          <p:cNvSpPr>
            <a:spLocks noGrp="1"/>
          </p:cNvSpPr>
          <p:nvPr>
            <p:ph type="body" sz="quarter" idx="61"/>
          </p:nvPr>
        </p:nvSpPr>
        <p:spPr>
          <a:xfrm>
            <a:off x="-9335" y="644872"/>
            <a:ext cx="6388870" cy="586086"/>
          </a:xfrm>
        </p:spPr>
        <p:txBody>
          <a:bodyPr/>
          <a:lstStyle/>
          <a:p>
            <a:r>
              <a:rPr lang="en-IE" dirty="0"/>
              <a:t>04 | COURSE DELIVERY OPTIONS</a:t>
            </a:r>
          </a:p>
        </p:txBody>
      </p:sp>
      <p:sp>
        <p:nvSpPr>
          <p:cNvPr id="4" name="Slide Number Placeholder 3">
            <a:extLst>
              <a:ext uri="{FF2B5EF4-FFF2-40B4-BE49-F238E27FC236}">
                <a16:creationId xmlns:a16="http://schemas.microsoft.com/office/drawing/2014/main" id="{54078109-1508-3F09-847D-12320FF0E00D}"/>
              </a:ext>
            </a:extLst>
          </p:cNvPr>
          <p:cNvSpPr>
            <a:spLocks noGrp="1"/>
          </p:cNvSpPr>
          <p:nvPr>
            <p:ph type="sldNum" sz="quarter" idx="4"/>
          </p:nvPr>
        </p:nvSpPr>
        <p:spPr/>
        <p:txBody>
          <a:bodyPr/>
          <a:lstStyle/>
          <a:p>
            <a:fld id="{CB2079F2-58AF-ED44-82D7-E04B2F6FD686}" type="slidenum">
              <a:rPr lang="en-US" smtClean="0"/>
              <a:pPr/>
              <a:t>14</a:t>
            </a:fld>
            <a:endParaRPr lang="en-US" dirty="0"/>
          </a:p>
        </p:txBody>
      </p:sp>
      <p:sp>
        <p:nvSpPr>
          <p:cNvPr id="5" name="CasellaDiTesto 7">
            <a:extLst>
              <a:ext uri="{FF2B5EF4-FFF2-40B4-BE49-F238E27FC236}">
                <a16:creationId xmlns:a16="http://schemas.microsoft.com/office/drawing/2014/main" id="{CD4A84AA-CC51-BC87-11BB-F3E761AF9833}"/>
              </a:ext>
            </a:extLst>
          </p:cNvPr>
          <p:cNvSpPr txBox="1"/>
          <p:nvPr/>
        </p:nvSpPr>
        <p:spPr>
          <a:xfrm>
            <a:off x="697281" y="3454041"/>
            <a:ext cx="5851524" cy="1891865"/>
          </a:xfrm>
          <a:prstGeom prst="rect">
            <a:avLst/>
          </a:prstGeom>
          <a:noFill/>
        </p:spPr>
        <p:txBody>
          <a:bodyPr wrap="square">
            <a:spAutoFit/>
          </a:bodyPr>
          <a:lstStyle/>
          <a:p>
            <a:pPr algn="just" rtl="0" fontAlgn="base"/>
            <a:r>
              <a:rPr lang="en-US" sz="2000" b="1" dirty="0">
                <a:solidFill>
                  <a:schemeClr val="bg1"/>
                </a:solidFill>
                <a:highlight>
                  <a:srgbClr val="4763AE"/>
                </a:highlight>
                <a:latin typeface="Calibri" panose="020F0502020204030204" pitchFamily="34" charset="0"/>
              </a:rPr>
              <a:t>T</a:t>
            </a:r>
            <a:r>
              <a:rPr lang="en-US" sz="2000" b="1" i="0" u="none" strike="noStrike" dirty="0">
                <a:solidFill>
                  <a:schemeClr val="bg1"/>
                </a:solidFill>
                <a:effectLst/>
                <a:highlight>
                  <a:srgbClr val="4763AE"/>
                </a:highlight>
                <a:latin typeface="Calibri" panose="020F0502020204030204" pitchFamily="34" charset="0"/>
              </a:rPr>
              <a:t>raditional Classroom Training &amp; Tools required</a:t>
            </a:r>
            <a:r>
              <a:rPr lang="en-IE" sz="2000" b="0" i="0" dirty="0">
                <a:solidFill>
                  <a:schemeClr val="bg1"/>
                </a:solidFill>
                <a:effectLst/>
                <a:highlight>
                  <a:srgbClr val="4763AE"/>
                </a:highlight>
                <a:latin typeface="Calibri" panose="020F0502020204030204" pitchFamily="34" charset="0"/>
              </a:rPr>
              <a:t>​</a:t>
            </a:r>
          </a:p>
          <a:p>
            <a:pPr algn="just" rtl="0" fontAlgn="base"/>
            <a:endParaRPr lang="en-IE" b="0" i="0" dirty="0">
              <a:solidFill>
                <a:schemeClr val="bg1"/>
              </a:solidFill>
              <a:effectLst/>
              <a:highlight>
                <a:srgbClr val="DB176A"/>
              </a:highlight>
              <a:latin typeface="Arial" panose="020B0604020202020204" pitchFamily="34" charset="0"/>
            </a:endParaRPr>
          </a:p>
          <a:p>
            <a:pPr algn="just" defTabSz="755934" fontAlgn="base"/>
            <a:r>
              <a:rPr lang="en-IE" sz="1200" dirty="0">
                <a:solidFill>
                  <a:srgbClr val="10153D"/>
                </a:solidFill>
                <a:latin typeface="Calibri"/>
                <a:ea typeface="Open Sans"/>
                <a:cs typeface="Calibri"/>
              </a:rPr>
              <a:t>Classroom training remains one of the most popular training techniques for building skills capacity. Typically, it is instructor-centred face-to-face training that takes place in a fixed time and place. The following table outlines FEMpower in Finance training tools and their use, and additional suggested resources that can be used. </a:t>
            </a:r>
          </a:p>
          <a:p>
            <a:pPr algn="just" defTabSz="755934" fontAlgn="base"/>
            <a:endParaRPr lang="en-IE" sz="1200" dirty="0">
              <a:solidFill>
                <a:srgbClr val="10153D"/>
              </a:solidFill>
              <a:latin typeface="Calibri"/>
              <a:ea typeface="Open Sans"/>
              <a:cs typeface="Calibri"/>
            </a:endParaRPr>
          </a:p>
          <a:p>
            <a:pPr algn="just" defTabSz="755934" fontAlgn="base"/>
            <a:endParaRPr lang="en-US" sz="1200" dirty="0">
              <a:solidFill>
                <a:srgbClr val="10153D"/>
              </a:solidFill>
              <a:latin typeface="Calibri"/>
              <a:ea typeface="Open Sans"/>
              <a:cs typeface="Calibri"/>
            </a:endParaRPr>
          </a:p>
          <a:p>
            <a:pPr algn="just" rtl="0" fontAlgn="base">
              <a:lnSpc>
                <a:spcPts val="675"/>
              </a:lnSpc>
            </a:pPr>
            <a:r>
              <a:rPr lang="en-IE" sz="1200" b="0" i="0" dirty="0">
                <a:solidFill>
                  <a:srgbClr val="10153D"/>
                </a:solidFill>
                <a:effectLst/>
                <a:latin typeface="Calibri" panose="020F0502020204030204" pitchFamily="34" charset="0"/>
              </a:rPr>
              <a:t>​</a:t>
            </a:r>
            <a:endParaRPr lang="en-IE" sz="1200" b="0" i="0" dirty="0">
              <a:solidFill>
                <a:srgbClr val="10153D"/>
              </a:solidFill>
              <a:effectLst/>
              <a:latin typeface="Segoe UI" panose="020B0502040204020203" pitchFamily="34" charset="0"/>
            </a:endParaRPr>
          </a:p>
        </p:txBody>
      </p:sp>
      <p:graphicFrame>
        <p:nvGraphicFramePr>
          <p:cNvPr id="8" name="Tabella 1">
            <a:extLst>
              <a:ext uri="{FF2B5EF4-FFF2-40B4-BE49-F238E27FC236}">
                <a16:creationId xmlns:a16="http://schemas.microsoft.com/office/drawing/2014/main" id="{53479E86-38B6-6FD8-4E46-B80905D07D66}"/>
              </a:ext>
            </a:extLst>
          </p:cNvPr>
          <p:cNvGraphicFramePr>
            <a:graphicFrameLocks noGrp="1"/>
          </p:cNvGraphicFramePr>
          <p:nvPr>
            <p:extLst>
              <p:ext uri="{D42A27DB-BD31-4B8C-83A1-F6EECF244321}">
                <p14:modId xmlns:p14="http://schemas.microsoft.com/office/powerpoint/2010/main" val="2960714539"/>
              </p:ext>
            </p:extLst>
          </p:nvPr>
        </p:nvGraphicFramePr>
        <p:xfrm>
          <a:off x="697281" y="5023255"/>
          <a:ext cx="6075281" cy="5314252"/>
        </p:xfrm>
        <a:graphic>
          <a:graphicData uri="http://schemas.openxmlformats.org/drawingml/2006/table">
            <a:tbl>
              <a:tblPr/>
              <a:tblGrid>
                <a:gridCol w="1242938">
                  <a:extLst>
                    <a:ext uri="{9D8B030D-6E8A-4147-A177-3AD203B41FA5}">
                      <a16:colId xmlns:a16="http://schemas.microsoft.com/office/drawing/2014/main" val="949025498"/>
                    </a:ext>
                  </a:extLst>
                </a:gridCol>
                <a:gridCol w="2702126">
                  <a:extLst>
                    <a:ext uri="{9D8B030D-6E8A-4147-A177-3AD203B41FA5}">
                      <a16:colId xmlns:a16="http://schemas.microsoft.com/office/drawing/2014/main" val="2123154036"/>
                    </a:ext>
                  </a:extLst>
                </a:gridCol>
                <a:gridCol w="2130217">
                  <a:extLst>
                    <a:ext uri="{9D8B030D-6E8A-4147-A177-3AD203B41FA5}">
                      <a16:colId xmlns:a16="http://schemas.microsoft.com/office/drawing/2014/main" val="3832729960"/>
                    </a:ext>
                  </a:extLst>
                </a:gridCol>
              </a:tblGrid>
              <a:tr h="518160">
                <a:tc>
                  <a:txBody>
                    <a:bodyPr/>
                    <a:lstStyle/>
                    <a:p>
                      <a:pPr algn="ctr" fontAlgn="base">
                        <a:lnSpc>
                          <a:spcPts val="1650"/>
                        </a:lnSpc>
                        <a:buNone/>
                      </a:pPr>
                      <a:r>
                        <a:rPr lang="en-IE" sz="1400" b="1" i="0" dirty="0">
                          <a:solidFill>
                            <a:schemeClr val="bg1"/>
                          </a:solidFill>
                          <a:effectLst/>
                          <a:latin typeface="Calibri" panose="020F0502020204030204" pitchFamily="34" charset="0"/>
                        </a:rPr>
                        <a:t>Classroom Tool​</a:t>
                      </a:r>
                      <a:endParaRPr lang="en-IE" sz="1400"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auto">
                        <a:lnSpc>
                          <a:spcPts val="1650"/>
                        </a:lnSpc>
                        <a:buNone/>
                      </a:pPr>
                      <a:r>
                        <a:rPr lang="en-US" sz="1400" b="1" i="0" dirty="0">
                          <a:solidFill>
                            <a:schemeClr val="bg1"/>
                          </a:solidFill>
                          <a:effectLst/>
                          <a:latin typeface="Calibri" panose="020F0502020204030204" pitchFamily="34" charset="0"/>
                        </a:rPr>
                        <a:t>​</a:t>
                      </a:r>
                    </a:p>
                    <a:p>
                      <a:pPr algn="ctr" fontAlgn="base">
                        <a:lnSpc>
                          <a:spcPts val="1650"/>
                        </a:lnSpc>
                        <a:buNone/>
                      </a:pPr>
                      <a:r>
                        <a:rPr lang="en-US" sz="1400" b="1" i="0" dirty="0">
                          <a:solidFill>
                            <a:schemeClr val="bg1"/>
                          </a:solidFill>
                          <a:effectLst/>
                          <a:latin typeface="Calibri" panose="020F0502020204030204" pitchFamily="34" charset="0"/>
                        </a:rPr>
                        <a:t>Suggested Use in the Classroom​</a:t>
                      </a:r>
                      <a:endParaRPr lang="en-US" sz="1400" b="1" i="0" dirty="0">
                        <a:solidFill>
                          <a:schemeClr val="bg1"/>
                        </a:solidFill>
                        <a:effectLst/>
                      </a:endParaRPr>
                    </a:p>
                    <a:p>
                      <a:pPr algn="ctr" fontAlgn="base">
                        <a:lnSpc>
                          <a:spcPts val="1650"/>
                        </a:lnSpc>
                        <a:buNone/>
                      </a:pPr>
                      <a:r>
                        <a:rPr lang="en-US" sz="1400" b="1" i="0" dirty="0">
                          <a:solidFill>
                            <a:schemeClr val="bg1"/>
                          </a:solidFill>
                          <a:effectLst/>
                          <a:latin typeface="Calibri" panose="020F0502020204030204" pitchFamily="34" charset="0"/>
                        </a:rPr>
                        <a:t>​</a:t>
                      </a:r>
                      <a:endParaRPr lang="en-US" sz="1400" b="1" i="0" dirty="0">
                        <a:solidFill>
                          <a:schemeClr val="bg1"/>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base">
                        <a:lnSpc>
                          <a:spcPts val="1650"/>
                        </a:lnSpc>
                        <a:buNone/>
                      </a:pPr>
                      <a:r>
                        <a:rPr lang="en-IE" sz="1400" b="1" i="0" dirty="0">
                          <a:solidFill>
                            <a:schemeClr val="bg1"/>
                          </a:solidFill>
                          <a:effectLst/>
                          <a:latin typeface="Calibri" panose="020F0502020204030204" pitchFamily="34" charset="0"/>
                        </a:rPr>
                        <a:t>Additional Resources Required​</a:t>
                      </a:r>
                      <a:endParaRPr lang="en-IE" sz="1400"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extLst>
                  <a:ext uri="{0D108BD9-81ED-4DB2-BD59-A6C34878D82A}">
                    <a16:rowId xmlns:a16="http://schemas.microsoft.com/office/drawing/2014/main" val="245588221"/>
                  </a:ext>
                </a:extLst>
              </a:tr>
              <a:tr h="708660">
                <a:tc>
                  <a:txBody>
                    <a:bodyPr/>
                    <a:lstStyle/>
                    <a:p>
                      <a:pPr algn="ctr" fontAlgn="base">
                        <a:lnSpc>
                          <a:spcPts val="1425"/>
                        </a:lnSpc>
                        <a:buNone/>
                      </a:pPr>
                      <a:r>
                        <a:rPr lang="en-IE" sz="1200" b="0" i="0" dirty="0">
                          <a:solidFill>
                            <a:schemeClr val="bg1"/>
                          </a:solidFill>
                          <a:effectLst/>
                          <a:latin typeface="Calibri" panose="020F0502020204030204" pitchFamily="34" charset="0"/>
                        </a:rPr>
                        <a:t>PowerPoint  </a:t>
                      </a:r>
                    </a:p>
                    <a:p>
                      <a:pPr algn="ctr" fontAlgn="base">
                        <a:lnSpc>
                          <a:spcPts val="1425"/>
                        </a:lnSpc>
                        <a:buNone/>
                      </a:pPr>
                      <a:r>
                        <a:rPr lang="en-IE" sz="1200" b="0" i="0" dirty="0">
                          <a:solidFill>
                            <a:schemeClr val="bg1"/>
                          </a:solidFill>
                          <a:effectLst/>
                          <a:latin typeface="Calibri" panose="020F0502020204030204" pitchFamily="34" charset="0"/>
                        </a:rPr>
                        <a:t>presentation​</a:t>
                      </a:r>
                      <a:endParaRPr lang="en-IE" sz="1200" b="0"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en-US" sz="1200" b="0" i="0" dirty="0">
                          <a:solidFill>
                            <a:srgbClr val="10153D"/>
                          </a:solidFill>
                          <a:effectLst/>
                          <a:latin typeface="Calibri" panose="020F0502020204030204" pitchFamily="34" charset="0"/>
                        </a:rPr>
                        <a:t>Training materials are developed as workbooks. We suggest that elements from these will be displayed on a large screen for classroom delivery​</a:t>
                      </a:r>
                      <a:endParaRPr lang="en-US" sz="1200" b="0" i="0" dirty="0">
                        <a:solidFill>
                          <a:srgbClr val="10153D"/>
                        </a:solidFill>
                        <a:effectLst/>
                      </a:endParaRPr>
                    </a:p>
                    <a:p>
                      <a:pPr algn="ctr" fontAlgn="base">
                        <a:lnSpc>
                          <a:spcPts val="1425"/>
                        </a:lnSpc>
                        <a:buNone/>
                      </a:pPr>
                      <a:r>
                        <a:rPr lang="en-US" sz="1200" b="0" i="0" dirty="0">
                          <a:solidFill>
                            <a:srgbClr val="10153D"/>
                          </a:solidFill>
                          <a:effectLst/>
                          <a:latin typeface="Calibri" panose="020F0502020204030204" pitchFamily="34" charset="0"/>
                        </a:rPr>
                        <a:t>​</a:t>
                      </a:r>
                      <a:endParaRPr lang="en-US" sz="120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US" sz="1200" b="0" i="0">
                          <a:solidFill>
                            <a:srgbClr val="10153D"/>
                          </a:solidFill>
                          <a:effectLst/>
                          <a:latin typeface="Calibri" panose="020F0502020204030204" pitchFamily="34" charset="0"/>
                        </a:rPr>
                        <a:t>Laptop/ Computer​</a:t>
                      </a:r>
                      <a:endParaRPr lang="en-US" sz="1200" b="0" i="0">
                        <a:solidFill>
                          <a:srgbClr val="10153D"/>
                        </a:solidFill>
                        <a:effectLst/>
                      </a:endParaRPr>
                    </a:p>
                    <a:p>
                      <a:pPr algn="ctr" fontAlgn="base">
                        <a:lnSpc>
                          <a:spcPts val="1425"/>
                        </a:lnSpc>
                        <a:buNone/>
                      </a:pPr>
                      <a:r>
                        <a:rPr lang="en-US" sz="1200" b="0" i="0">
                          <a:solidFill>
                            <a:srgbClr val="10153D"/>
                          </a:solidFill>
                          <a:effectLst/>
                          <a:latin typeface="Calibri" panose="020F0502020204030204" pitchFamily="34" charset="0"/>
                        </a:rPr>
                        <a:t>Projector​</a:t>
                      </a:r>
                      <a:endParaRPr lang="en-US" sz="1200" b="0" i="0">
                        <a:solidFill>
                          <a:srgbClr val="10153D"/>
                        </a:solidFill>
                        <a:effectLst/>
                      </a:endParaRPr>
                    </a:p>
                    <a:p>
                      <a:pPr algn="ctr" fontAlgn="base">
                        <a:lnSpc>
                          <a:spcPts val="1425"/>
                        </a:lnSpc>
                        <a:buNone/>
                      </a:pPr>
                      <a:r>
                        <a:rPr lang="en-US" sz="1200" b="0" i="0">
                          <a:solidFill>
                            <a:srgbClr val="10153D"/>
                          </a:solidFill>
                          <a:effectLst/>
                          <a:latin typeface="Calibri" panose="020F0502020204030204" pitchFamily="34" charset="0"/>
                        </a:rPr>
                        <a:t>Large screen / wall​</a:t>
                      </a:r>
                      <a:endParaRPr lang="en-US" sz="1200" b="0" i="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117839917"/>
                  </a:ext>
                </a:extLst>
              </a:tr>
              <a:tr h="579120">
                <a:tc>
                  <a:txBody>
                    <a:bodyPr/>
                    <a:lstStyle/>
                    <a:p>
                      <a:pPr algn="ctr" fontAlgn="base">
                        <a:lnSpc>
                          <a:spcPts val="1425"/>
                        </a:lnSpc>
                        <a:buNone/>
                      </a:pPr>
                      <a:r>
                        <a:rPr lang="en-IE" sz="1200" b="0" i="0" dirty="0">
                          <a:solidFill>
                            <a:schemeClr val="bg1"/>
                          </a:solidFill>
                          <a:effectLst/>
                          <a:latin typeface="Calibri" panose="020F0502020204030204" pitchFamily="34" charset="0"/>
                        </a:rPr>
                        <a:t>Videos​</a:t>
                      </a:r>
                      <a:endParaRPr lang="en-IE" sz="1200" b="0"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en-US" sz="1200" b="0" i="0" dirty="0">
                          <a:solidFill>
                            <a:srgbClr val="10153D"/>
                          </a:solidFill>
                          <a:effectLst/>
                          <a:latin typeface="Calibri" panose="020F0502020204030204" pitchFamily="34" charset="0"/>
                        </a:rPr>
                        <a:t>Videos are used to explain certain sections of the training content and to present case studies for discussion.​</a:t>
                      </a:r>
                      <a:endParaRPr lang="en-US" sz="1200" b="0" i="0" dirty="0">
                        <a:solidFill>
                          <a:srgbClr val="10153D"/>
                        </a:solidFill>
                        <a:effectLst/>
                      </a:endParaRPr>
                    </a:p>
                    <a:p>
                      <a:pPr algn="ctr" fontAlgn="base">
                        <a:lnSpc>
                          <a:spcPts val="1425"/>
                        </a:lnSpc>
                        <a:buNone/>
                      </a:pPr>
                      <a:r>
                        <a:rPr lang="en-US" sz="1200" b="0" i="0" dirty="0">
                          <a:solidFill>
                            <a:srgbClr val="10153D"/>
                          </a:solidFill>
                          <a:effectLst/>
                          <a:latin typeface="Calibri" panose="020F0502020204030204" pitchFamily="34" charset="0"/>
                        </a:rPr>
                        <a:t>​</a:t>
                      </a:r>
                      <a:endParaRPr lang="en-US" sz="120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IE" sz="1200" b="0" i="0" dirty="0">
                          <a:solidFill>
                            <a:srgbClr val="10153D"/>
                          </a:solidFill>
                          <a:effectLst/>
                          <a:latin typeface="Calibri" panose="020F0502020204030204" pitchFamily="34" charset="0"/>
                        </a:rPr>
                        <a:t>Audio / sound system​</a:t>
                      </a:r>
                      <a:endParaRPr lang="en-IE" sz="120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991859888"/>
                  </a:ext>
                </a:extLst>
              </a:tr>
              <a:tr h="579120">
                <a:tc>
                  <a:txBody>
                    <a:bodyPr/>
                    <a:lstStyle/>
                    <a:p>
                      <a:pPr algn="ctr" fontAlgn="base">
                        <a:lnSpc>
                          <a:spcPts val="1425"/>
                        </a:lnSpc>
                        <a:buNone/>
                      </a:pPr>
                      <a:r>
                        <a:rPr lang="en-IE" sz="1200" b="0" i="0">
                          <a:solidFill>
                            <a:schemeClr val="bg1"/>
                          </a:solidFill>
                          <a:effectLst/>
                        </a:rPr>
                        <a:t>Exercises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a:r>
                        <a:rPr lang="en-US" sz="1200" b="0" i="0" dirty="0">
                          <a:solidFill>
                            <a:srgbClr val="10153D"/>
                          </a:solidFill>
                          <a:effectLst/>
                        </a:rPr>
                        <a:t>Exercises can be used either as homework activities or as group activities in class.  Their use promotes </a:t>
                      </a:r>
                      <a:r>
                        <a:rPr lang="en-US" sz="1200" b="0" i="0" kern="1200" dirty="0">
                          <a:solidFill>
                            <a:srgbClr val="10153D"/>
                          </a:solidFill>
                          <a:effectLst/>
                          <a:latin typeface="+mn-lt"/>
                          <a:ea typeface="+mn-ea"/>
                          <a:cs typeface="+mn-cs"/>
                        </a:rPr>
                        <a:t>active engagement, </a:t>
                      </a:r>
                    </a:p>
                    <a:p>
                      <a:pPr algn="ctr"/>
                      <a:r>
                        <a:rPr lang="en-US" sz="1200" b="0" i="0" kern="1200" dirty="0">
                          <a:solidFill>
                            <a:srgbClr val="10153D"/>
                          </a:solidFill>
                          <a:effectLst/>
                          <a:latin typeface="+mn-lt"/>
                          <a:ea typeface="+mn-ea"/>
                          <a:cs typeface="+mn-cs"/>
                        </a:rPr>
                        <a:t>practical application of the gained knowledge, and collaboration if used for groupwork. </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IE" sz="1200" b="0" i="0" dirty="0">
                          <a:solidFill>
                            <a:srgbClr val="10153D"/>
                          </a:solidFill>
                          <a:effectLst/>
                        </a:rPr>
                        <a:t>Whiteboard/Flip Chart/ Big Sheets of Paper Pens/Markers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299668513"/>
                  </a:ext>
                </a:extLst>
              </a:tr>
              <a:tr h="579120">
                <a:tc>
                  <a:txBody>
                    <a:bodyPr/>
                    <a:lstStyle/>
                    <a:p>
                      <a:pPr algn="ctr" fontAlgn="base">
                        <a:lnSpc>
                          <a:spcPts val="1425"/>
                        </a:lnSpc>
                        <a:buNone/>
                      </a:pPr>
                      <a:r>
                        <a:rPr lang="en-IE" sz="1200" b="0" i="0">
                          <a:solidFill>
                            <a:schemeClr val="bg1"/>
                          </a:solidFill>
                          <a:effectLst/>
                        </a:rPr>
                        <a:t>Case studies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en-US" sz="1200" b="0" i="0" kern="1200" dirty="0">
                          <a:solidFill>
                            <a:srgbClr val="10153D"/>
                          </a:solidFill>
                          <a:effectLst/>
                          <a:latin typeface="+mn-lt"/>
                          <a:ea typeface="+mn-ea"/>
                          <a:cs typeface="+mn-cs"/>
                        </a:rPr>
                        <a:t>The analysis of Real-World Case scenarios can be </a:t>
                      </a:r>
                      <a:r>
                        <a:rPr lang="en-US" sz="1200" b="0" i="0" kern="1200" dirty="0" err="1">
                          <a:solidFill>
                            <a:srgbClr val="10153D"/>
                          </a:solidFill>
                          <a:effectLst/>
                          <a:latin typeface="+mn-lt"/>
                          <a:ea typeface="+mn-ea"/>
                          <a:cs typeface="+mn-cs"/>
                        </a:rPr>
                        <a:t>analysed</a:t>
                      </a:r>
                      <a:r>
                        <a:rPr lang="en-US" sz="1200" b="0" i="0" kern="1200" dirty="0">
                          <a:solidFill>
                            <a:srgbClr val="10153D"/>
                          </a:solidFill>
                          <a:effectLst/>
                          <a:latin typeface="+mn-lt"/>
                          <a:ea typeface="+mn-ea"/>
                          <a:cs typeface="+mn-cs"/>
                        </a:rPr>
                        <a:t> by the learners and discussed.  </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marL="0" marR="0" lvl="0" indent="0" algn="ctr" defTabSz="755934" rtl="0" eaLnBrk="1" fontAlgn="base" latinLnBrk="0" hangingPunct="1">
                        <a:lnSpc>
                          <a:spcPts val="1425"/>
                        </a:lnSpc>
                        <a:spcBef>
                          <a:spcPts val="0"/>
                        </a:spcBef>
                        <a:spcAft>
                          <a:spcPts val="0"/>
                        </a:spcAft>
                        <a:buClrTx/>
                        <a:buSzTx/>
                        <a:buFontTx/>
                        <a:buNone/>
                        <a:tabLst/>
                        <a:defRPr/>
                      </a:pPr>
                      <a:r>
                        <a:rPr lang="en-IE" sz="1200" b="0" i="0" dirty="0">
                          <a:solidFill>
                            <a:srgbClr val="10153D"/>
                          </a:solidFill>
                          <a:effectLst/>
                        </a:rPr>
                        <a:t>Whiteboard/Flip Chart/ Big Sheets of Paper Pens/Markers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690162580"/>
                  </a:ext>
                </a:extLst>
              </a:tr>
              <a:tr h="579120">
                <a:tc>
                  <a:txBody>
                    <a:bodyPr/>
                    <a:lstStyle/>
                    <a:p>
                      <a:pPr algn="ctr" fontAlgn="base">
                        <a:lnSpc>
                          <a:spcPts val="1425"/>
                        </a:lnSpc>
                        <a:buNone/>
                      </a:pPr>
                      <a:r>
                        <a:rPr lang="en-IE" sz="1200" b="0" i="0">
                          <a:solidFill>
                            <a:schemeClr val="bg1"/>
                          </a:solidFill>
                          <a:effectLst/>
                          <a:latin typeface="Calibri" panose="020F0502020204030204" pitchFamily="34" charset="0"/>
                        </a:rPr>
                        <a:t>Self Assessment Questionnaires</a:t>
                      </a:r>
                      <a:endParaRPr lang="en-IE" sz="120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en-US" sz="1200" b="0" i="0" kern="1200" dirty="0">
                          <a:solidFill>
                            <a:srgbClr val="10153D"/>
                          </a:solidFill>
                          <a:effectLst/>
                          <a:latin typeface="+mn-lt"/>
                          <a:ea typeface="+mn-ea"/>
                          <a:cs typeface="+mn-cs"/>
                        </a:rPr>
                        <a:t>They  invite learners to reflect on their own skills, knowledge, and attitudes, providing insights into areas for improvement and growth</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IE" sz="1200" b="0" i="0" dirty="0">
                          <a:solidFill>
                            <a:srgbClr val="10153D"/>
                          </a:solidFill>
                          <a:effectLst/>
                          <a:latin typeface="Calibri" panose="020F0502020204030204" pitchFamily="34" charset="0"/>
                        </a:rPr>
                        <a:t>Google/Microsoft forms/printed versions</a:t>
                      </a:r>
                      <a:endParaRPr lang="en-IE" sz="120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7744443"/>
                  </a:ext>
                </a:extLst>
              </a:tr>
            </a:tbl>
          </a:graphicData>
        </a:graphic>
      </p:graphicFrame>
    </p:spTree>
    <p:extLst>
      <p:ext uri="{BB962C8B-B14F-4D97-AF65-F5344CB8AC3E}">
        <p14:creationId xmlns:p14="http://schemas.microsoft.com/office/powerpoint/2010/main" val="419209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FE234A-5707-737F-D36D-483375845289}"/>
              </a:ext>
            </a:extLst>
          </p:cNvPr>
          <p:cNvSpPr>
            <a:spLocks noGrp="1"/>
          </p:cNvSpPr>
          <p:nvPr>
            <p:ph type="body" sz="quarter" idx="61"/>
          </p:nvPr>
        </p:nvSpPr>
        <p:spPr>
          <a:xfrm>
            <a:off x="-9335" y="644872"/>
            <a:ext cx="6193567" cy="586086"/>
          </a:xfrm>
        </p:spPr>
        <p:txBody>
          <a:bodyPr/>
          <a:lstStyle/>
          <a:p>
            <a:r>
              <a:rPr lang="en-IE" dirty="0"/>
              <a:t>04 | COURSE DELIVERY OPTIONS</a:t>
            </a:r>
          </a:p>
        </p:txBody>
      </p:sp>
      <p:sp>
        <p:nvSpPr>
          <p:cNvPr id="4" name="Slide Number Placeholder 3">
            <a:extLst>
              <a:ext uri="{FF2B5EF4-FFF2-40B4-BE49-F238E27FC236}">
                <a16:creationId xmlns:a16="http://schemas.microsoft.com/office/drawing/2014/main" id="{CE7D0B4E-158B-CE13-A295-D525F745CB8F}"/>
              </a:ext>
            </a:extLst>
          </p:cNvPr>
          <p:cNvSpPr>
            <a:spLocks noGrp="1"/>
          </p:cNvSpPr>
          <p:nvPr>
            <p:ph type="sldNum" sz="quarter" idx="4"/>
          </p:nvPr>
        </p:nvSpPr>
        <p:spPr/>
        <p:txBody>
          <a:bodyPr/>
          <a:lstStyle/>
          <a:p>
            <a:fld id="{9C527BFA-2C0E-4CEC-B6A5-913A56FEF4B4}" type="slidenum">
              <a:rPr lang="fr-CA" smtClean="0"/>
              <a:pPr/>
              <a:t>15</a:t>
            </a:fld>
            <a:endParaRPr lang="fr-CA" dirty="0"/>
          </a:p>
        </p:txBody>
      </p:sp>
      <p:sp>
        <p:nvSpPr>
          <p:cNvPr id="5" name="CasellaDiTesto 7">
            <a:extLst>
              <a:ext uri="{FF2B5EF4-FFF2-40B4-BE49-F238E27FC236}">
                <a16:creationId xmlns:a16="http://schemas.microsoft.com/office/drawing/2014/main" id="{1ACC38A5-FC29-F537-5B79-DD39ECABE64B}"/>
              </a:ext>
            </a:extLst>
          </p:cNvPr>
          <p:cNvSpPr txBox="1">
            <a:spLocks noGrp="1"/>
          </p:cNvSpPr>
          <p:nvPr>
            <p:ph type="body" sz="quarter" idx="64"/>
          </p:nvPr>
        </p:nvSpPr>
        <p:spPr>
          <a:xfrm>
            <a:off x="696913" y="1598613"/>
            <a:ext cx="6076950" cy="1492716"/>
          </a:xfrm>
          <a:prstGeom prst="rect">
            <a:avLst/>
          </a:prstGeom>
          <a:noFill/>
        </p:spPr>
        <p:txBody>
          <a:bodyPr wrap="square" numCol="1">
            <a:spAutoFit/>
          </a:bodyPr>
          <a:lstStyle/>
          <a:p>
            <a:pPr algn="just" rtl="0" fontAlgn="base"/>
            <a:r>
              <a:rPr lang="en-US" sz="2000" b="1" i="0" dirty="0">
                <a:solidFill>
                  <a:schemeClr val="bg1"/>
                </a:solidFill>
                <a:effectLst/>
                <a:highlight>
                  <a:srgbClr val="4763AE"/>
                </a:highlight>
                <a:latin typeface="Calibri" panose="020F0502020204030204" pitchFamily="34" charset="0"/>
              </a:rPr>
              <a:t>Online </a:t>
            </a:r>
            <a:r>
              <a:rPr lang="en-US" sz="2000" b="1" dirty="0">
                <a:solidFill>
                  <a:schemeClr val="bg1"/>
                </a:solidFill>
                <a:highlight>
                  <a:srgbClr val="4763AE"/>
                </a:highlight>
                <a:latin typeface="Calibri" panose="020F0502020204030204" pitchFamily="34" charset="0"/>
              </a:rPr>
              <a:t>Synchronous Lessons and Tools required</a:t>
            </a:r>
            <a:r>
              <a:rPr lang="en-IE" sz="2000" b="0" i="0" dirty="0">
                <a:solidFill>
                  <a:schemeClr val="bg1"/>
                </a:solidFill>
                <a:effectLst/>
                <a:highlight>
                  <a:srgbClr val="4763AE"/>
                </a:highlight>
                <a:latin typeface="Calibri" panose="020F0502020204030204" pitchFamily="34" charset="0"/>
              </a:rPr>
              <a:t>​</a:t>
            </a:r>
          </a:p>
          <a:p>
            <a:pPr algn="just" rtl="0" fontAlgn="base"/>
            <a:endParaRPr lang="en-IE" b="0" i="0" dirty="0">
              <a:solidFill>
                <a:schemeClr val="bg1"/>
              </a:solidFill>
              <a:effectLst/>
              <a:highlight>
                <a:srgbClr val="DB176A"/>
              </a:highlight>
              <a:latin typeface="Arial" panose="020B0604020202020204" pitchFamily="34" charset="0"/>
            </a:endParaRPr>
          </a:p>
          <a:p>
            <a:pPr algn="just" rtl="0" fontAlgn="base">
              <a:buNone/>
            </a:pPr>
            <a:r>
              <a:rPr lang="en-US" sz="1200" dirty="0">
                <a:latin typeface="Calibri"/>
                <a:ea typeface="Open Sans"/>
                <a:cs typeface="Calibri"/>
              </a:rPr>
              <a:t>Online synchronous lessons have become increasingly popular. Using online applications such Teams, zoom, Google Meet, or others, instructors and learners interact in real-time via the Internet. These lessons offer the benefits of traditional classroom settings while allowing the flexibility of attending classes from any location reducing travel time and costs and accessibility of online platforms. </a:t>
            </a:r>
            <a:r>
              <a:rPr lang="en-IE" sz="1200" dirty="0">
                <a:solidFill>
                  <a:srgbClr val="09465E"/>
                </a:solidFill>
                <a:latin typeface="Calibri"/>
                <a:ea typeface="Open Sans"/>
                <a:cs typeface="Calibri"/>
              </a:rPr>
              <a:t>​</a:t>
            </a:r>
          </a:p>
        </p:txBody>
      </p:sp>
      <p:graphicFrame>
        <p:nvGraphicFramePr>
          <p:cNvPr id="6" name="Tabella 2">
            <a:extLst>
              <a:ext uri="{FF2B5EF4-FFF2-40B4-BE49-F238E27FC236}">
                <a16:creationId xmlns:a16="http://schemas.microsoft.com/office/drawing/2014/main" id="{28600B06-87C1-E818-BD48-781BA61EECB1}"/>
              </a:ext>
            </a:extLst>
          </p:cNvPr>
          <p:cNvGraphicFramePr>
            <a:graphicFrameLocks noGrp="1"/>
          </p:cNvGraphicFramePr>
          <p:nvPr>
            <p:extLst>
              <p:ext uri="{D42A27DB-BD31-4B8C-83A1-F6EECF244321}">
                <p14:modId xmlns:p14="http://schemas.microsoft.com/office/powerpoint/2010/main" val="101315944"/>
              </p:ext>
            </p:extLst>
          </p:nvPr>
        </p:nvGraphicFramePr>
        <p:xfrm>
          <a:off x="908050" y="3256103"/>
          <a:ext cx="5743574" cy="6919532"/>
        </p:xfrm>
        <a:graphic>
          <a:graphicData uri="http://schemas.openxmlformats.org/drawingml/2006/table">
            <a:tbl>
              <a:tblPr/>
              <a:tblGrid>
                <a:gridCol w="1260568">
                  <a:extLst>
                    <a:ext uri="{9D8B030D-6E8A-4147-A177-3AD203B41FA5}">
                      <a16:colId xmlns:a16="http://schemas.microsoft.com/office/drawing/2014/main" val="3597967463"/>
                    </a:ext>
                  </a:extLst>
                </a:gridCol>
                <a:gridCol w="2672049">
                  <a:extLst>
                    <a:ext uri="{9D8B030D-6E8A-4147-A177-3AD203B41FA5}">
                      <a16:colId xmlns:a16="http://schemas.microsoft.com/office/drawing/2014/main" val="5257658"/>
                    </a:ext>
                  </a:extLst>
                </a:gridCol>
                <a:gridCol w="1810957">
                  <a:extLst>
                    <a:ext uri="{9D8B030D-6E8A-4147-A177-3AD203B41FA5}">
                      <a16:colId xmlns:a16="http://schemas.microsoft.com/office/drawing/2014/main" val="1634566335"/>
                    </a:ext>
                  </a:extLst>
                </a:gridCol>
              </a:tblGrid>
              <a:tr h="518160">
                <a:tc>
                  <a:txBody>
                    <a:bodyPr/>
                    <a:lstStyle/>
                    <a:p>
                      <a:pPr algn="ctr" fontAlgn="base">
                        <a:lnSpc>
                          <a:spcPts val="1650"/>
                        </a:lnSpc>
                        <a:buNone/>
                      </a:pPr>
                      <a:r>
                        <a:rPr lang="en-IE" sz="1400" b="1" i="0" dirty="0">
                          <a:solidFill>
                            <a:schemeClr val="bg1"/>
                          </a:solidFill>
                          <a:effectLst/>
                          <a:latin typeface="Calibri" panose="020F0502020204030204" pitchFamily="34" charset="0"/>
                        </a:rPr>
                        <a:t>Online Tool</a:t>
                      </a:r>
                      <a:endParaRPr lang="en-IE" sz="1400"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auto">
                        <a:lnSpc>
                          <a:spcPts val="1650"/>
                        </a:lnSpc>
                        <a:buNone/>
                      </a:pPr>
                      <a:r>
                        <a:rPr lang="en-US" sz="1400" b="1" i="0">
                          <a:solidFill>
                            <a:schemeClr val="bg1"/>
                          </a:solidFill>
                          <a:effectLst/>
                          <a:latin typeface="Calibri" panose="020F0502020204030204" pitchFamily="34" charset="0"/>
                        </a:rPr>
                        <a:t>​</a:t>
                      </a:r>
                    </a:p>
                    <a:p>
                      <a:pPr algn="ctr" fontAlgn="base">
                        <a:lnSpc>
                          <a:spcPts val="1650"/>
                        </a:lnSpc>
                        <a:buNone/>
                      </a:pPr>
                      <a:r>
                        <a:rPr lang="en-US" sz="1400" b="1" i="0">
                          <a:solidFill>
                            <a:schemeClr val="bg1"/>
                          </a:solidFill>
                          <a:effectLst/>
                          <a:latin typeface="Calibri" panose="020F0502020204030204" pitchFamily="34" charset="0"/>
                        </a:rPr>
                        <a:t>Suggested Use </a:t>
                      </a:r>
                      <a:endParaRPr lang="en-US" sz="1400" b="1" i="0">
                        <a:solidFill>
                          <a:schemeClr val="bg1"/>
                        </a:solidFill>
                        <a:effectLst/>
                      </a:endParaRPr>
                    </a:p>
                    <a:p>
                      <a:pPr algn="ctr" fontAlgn="base">
                        <a:lnSpc>
                          <a:spcPts val="1650"/>
                        </a:lnSpc>
                        <a:buNone/>
                      </a:pPr>
                      <a:r>
                        <a:rPr lang="en-US" sz="1400" b="1" i="0">
                          <a:solidFill>
                            <a:schemeClr val="bg1"/>
                          </a:solidFill>
                          <a:effectLst/>
                          <a:latin typeface="Calibri" panose="020F0502020204030204" pitchFamily="34" charset="0"/>
                        </a:rPr>
                        <a:t>​</a:t>
                      </a:r>
                      <a:endParaRPr lang="en-US" sz="1400" b="1" i="0">
                        <a:solidFill>
                          <a:schemeClr val="bg1"/>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base">
                        <a:lnSpc>
                          <a:spcPts val="1650"/>
                        </a:lnSpc>
                        <a:buNone/>
                      </a:pPr>
                      <a:r>
                        <a:rPr lang="en-IE" sz="1400" b="1" i="0" dirty="0">
                          <a:solidFill>
                            <a:schemeClr val="bg1"/>
                          </a:solidFill>
                          <a:effectLst/>
                          <a:latin typeface="Calibri" panose="020F0502020204030204" pitchFamily="34" charset="0"/>
                        </a:rPr>
                        <a:t>Additional Resources Required​</a:t>
                      </a:r>
                      <a:endParaRPr lang="en-IE" sz="1400"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extLst>
                  <a:ext uri="{0D108BD9-81ED-4DB2-BD59-A6C34878D82A}">
                    <a16:rowId xmlns:a16="http://schemas.microsoft.com/office/drawing/2014/main" val="997543994"/>
                  </a:ext>
                </a:extLst>
              </a:tr>
              <a:tr h="708660">
                <a:tc>
                  <a:txBody>
                    <a:bodyPr/>
                    <a:lstStyle/>
                    <a:p>
                      <a:pPr algn="ctr" fontAlgn="base">
                        <a:lnSpc>
                          <a:spcPts val="1425"/>
                        </a:lnSpc>
                        <a:buNone/>
                      </a:pPr>
                      <a:r>
                        <a:rPr lang="en-IE" sz="1200" b="0" i="0" dirty="0">
                          <a:solidFill>
                            <a:schemeClr val="bg1"/>
                          </a:solidFill>
                          <a:effectLst/>
                        </a:rPr>
                        <a:t>Online Platform </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en-US" sz="1200" b="0" i="0" dirty="0">
                          <a:solidFill>
                            <a:srgbClr val="10153D"/>
                          </a:solidFill>
                          <a:effectLst/>
                        </a:rPr>
                        <a:t>Create an online classroom and provide the learners with a calendar of the lessons. Make sure that all participants can access the platform</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US" sz="1200" b="0" i="0">
                          <a:solidFill>
                            <a:srgbClr val="10153D"/>
                          </a:solidFill>
                          <a:effectLst/>
                        </a:rPr>
                        <a:t>Teams, Zoom, Google Meet</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853313121"/>
                  </a:ext>
                </a:extLst>
              </a:tr>
              <a:tr h="708660">
                <a:tc>
                  <a:txBody>
                    <a:bodyPr/>
                    <a:lstStyle/>
                    <a:p>
                      <a:pPr algn="ctr" fontAlgn="base">
                        <a:lnSpc>
                          <a:spcPts val="1425"/>
                        </a:lnSpc>
                        <a:buNone/>
                      </a:pPr>
                      <a:r>
                        <a:rPr lang="en-IE" sz="1200" b="0" i="0">
                          <a:solidFill>
                            <a:schemeClr val="bg1"/>
                          </a:solidFill>
                          <a:effectLst/>
                          <a:latin typeface="Calibri" panose="020F0502020204030204" pitchFamily="34" charset="0"/>
                        </a:rPr>
                        <a:t>Technology​</a:t>
                      </a:r>
                      <a:endParaRPr lang="en-IE" sz="120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marL="0" marR="0" lvl="0" indent="0" algn="ctr" defTabSz="755934" rtl="0" eaLnBrk="1" fontAlgn="base" latinLnBrk="0" hangingPunct="1">
                        <a:lnSpc>
                          <a:spcPts val="1425"/>
                        </a:lnSpc>
                        <a:spcBef>
                          <a:spcPts val="0"/>
                        </a:spcBef>
                        <a:spcAft>
                          <a:spcPts val="0"/>
                        </a:spcAft>
                        <a:buClrTx/>
                        <a:buSzTx/>
                        <a:buFontTx/>
                        <a:buNone/>
                        <a:tabLst/>
                        <a:defRPr/>
                      </a:pPr>
                      <a:r>
                        <a:rPr lang="en-US" sz="1200" b="0" i="0" kern="1200" dirty="0">
                          <a:solidFill>
                            <a:srgbClr val="10153D"/>
                          </a:solidFill>
                          <a:effectLst/>
                          <a:latin typeface="Calibri" panose="020F0502020204030204" pitchFamily="34" charset="0"/>
                          <a:ea typeface="+mn-ea"/>
                          <a:cs typeface="+mn-cs"/>
                        </a:rPr>
                        <a:t>Online lesson rely on stable internet connections and appropriate software to facilitate smooth communication and interaction.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US" sz="1200" b="0" i="0">
                          <a:solidFill>
                            <a:srgbClr val="10153D"/>
                          </a:solidFill>
                          <a:effectLst/>
                        </a:rPr>
                        <a:t>Each participant needs a Laptop or other surface with stable internet connection.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331711565"/>
                  </a:ext>
                </a:extLst>
              </a:tr>
              <a:tr h="579120">
                <a:tc>
                  <a:txBody>
                    <a:bodyPr/>
                    <a:lstStyle/>
                    <a:p>
                      <a:pPr algn="ctr" fontAlgn="base">
                        <a:lnSpc>
                          <a:spcPts val="1425"/>
                        </a:lnSpc>
                        <a:buNone/>
                      </a:pPr>
                      <a:r>
                        <a:rPr lang="en-IE" sz="1200" b="0" i="0">
                          <a:solidFill>
                            <a:schemeClr val="bg1"/>
                          </a:solidFill>
                          <a:effectLst/>
                          <a:latin typeface="Calibri" panose="020F0502020204030204" pitchFamily="34" charset="0"/>
                        </a:rPr>
                        <a:t>PowerPoint  </a:t>
                      </a:r>
                    </a:p>
                    <a:p>
                      <a:pPr algn="ctr" fontAlgn="base">
                        <a:lnSpc>
                          <a:spcPts val="1425"/>
                        </a:lnSpc>
                        <a:buNone/>
                      </a:pPr>
                      <a:r>
                        <a:rPr lang="en-IE" sz="1200" b="0" i="0">
                          <a:solidFill>
                            <a:schemeClr val="bg1"/>
                          </a:solidFill>
                          <a:effectLst/>
                          <a:latin typeface="Calibri" panose="020F0502020204030204" pitchFamily="34" charset="0"/>
                        </a:rPr>
                        <a:t>presentation​</a:t>
                      </a:r>
                      <a:endParaRPr lang="en-IE" sz="120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en-US" sz="1200" b="0" i="0" dirty="0">
                          <a:solidFill>
                            <a:srgbClr val="10153D"/>
                          </a:solidFill>
                          <a:effectLst/>
                          <a:latin typeface="Calibri" panose="020F0502020204030204" pitchFamily="34" charset="0"/>
                        </a:rPr>
                        <a:t>Training materials are developed in a workbook.. We suggest that elements from these can be displayed on a large screen for classroom delivery​</a:t>
                      </a:r>
                      <a:endParaRPr lang="en-US" sz="1200" b="0" i="0" dirty="0">
                        <a:solidFill>
                          <a:srgbClr val="10153D"/>
                        </a:solidFill>
                        <a:effectLst/>
                      </a:endParaRPr>
                    </a:p>
                    <a:p>
                      <a:pPr algn="ctr" fontAlgn="base">
                        <a:lnSpc>
                          <a:spcPts val="1425"/>
                        </a:lnSpc>
                        <a:buNone/>
                      </a:pPr>
                      <a:r>
                        <a:rPr lang="en-US" sz="1200" b="0" i="0" dirty="0">
                          <a:solidFill>
                            <a:srgbClr val="10153D"/>
                          </a:solidFill>
                          <a:effectLst/>
                          <a:latin typeface="Calibri" panose="020F0502020204030204" pitchFamily="34" charset="0"/>
                        </a:rPr>
                        <a:t>​</a:t>
                      </a:r>
                      <a:endParaRPr lang="en-US" sz="120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IE" sz="1200" b="0" i="0" dirty="0">
                          <a:solidFill>
                            <a:srgbClr val="10153D"/>
                          </a:solidFill>
                          <a:effectLst/>
                        </a:rPr>
                        <a:t>Create an online training material depository for example on teams to share materials in advance.</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175315841"/>
                  </a:ext>
                </a:extLst>
              </a:tr>
              <a:tr h="501901">
                <a:tc>
                  <a:txBody>
                    <a:bodyPr/>
                    <a:lstStyle/>
                    <a:p>
                      <a:pPr algn="ctr" fontAlgn="base">
                        <a:lnSpc>
                          <a:spcPts val="1425"/>
                        </a:lnSpc>
                        <a:buNone/>
                      </a:pPr>
                      <a:r>
                        <a:rPr lang="en-IE" sz="1200" b="0" i="0">
                          <a:solidFill>
                            <a:schemeClr val="bg1"/>
                          </a:solidFill>
                          <a:effectLst/>
                          <a:latin typeface="Calibri" panose="020F0502020204030204" pitchFamily="34" charset="0"/>
                        </a:rPr>
                        <a:t>Videos​</a:t>
                      </a:r>
                      <a:endParaRPr lang="en-IE" sz="120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en-US" sz="1200" b="0" i="0">
                          <a:solidFill>
                            <a:srgbClr val="10153D"/>
                          </a:solidFill>
                          <a:effectLst/>
                          <a:latin typeface="Calibri" panose="020F0502020204030204" pitchFamily="34" charset="0"/>
                        </a:rPr>
                        <a:t>Videos are used to explain certain sections of the training content and to present case studies for discussion.​</a:t>
                      </a:r>
                      <a:endParaRPr lang="en-US" sz="1200" b="0" i="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IE" sz="1200" b="0" i="0">
                          <a:solidFill>
                            <a:srgbClr val="10153D"/>
                          </a:solidFill>
                          <a:effectLst/>
                        </a:rPr>
                        <a:t>Make sure that everybody hears the sound of the videos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195376256"/>
                  </a:ext>
                </a:extLst>
              </a:tr>
              <a:tr h="579120">
                <a:tc>
                  <a:txBody>
                    <a:bodyPr/>
                    <a:lstStyle/>
                    <a:p>
                      <a:pPr algn="ctr" fontAlgn="base">
                        <a:lnSpc>
                          <a:spcPts val="1425"/>
                        </a:lnSpc>
                        <a:buNone/>
                      </a:pPr>
                      <a:r>
                        <a:rPr lang="en-IE" sz="1200" b="0" i="0">
                          <a:solidFill>
                            <a:schemeClr val="bg1"/>
                          </a:solidFill>
                          <a:effectLst/>
                        </a:rPr>
                        <a:t>Exercises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a:r>
                        <a:rPr lang="en-US" sz="1200" b="0" i="0" dirty="0">
                          <a:solidFill>
                            <a:srgbClr val="10153D"/>
                          </a:solidFill>
                          <a:effectLst/>
                        </a:rPr>
                        <a:t>Exercises can be used either as homework activities or as group activities in class.  Their use promotes </a:t>
                      </a:r>
                      <a:r>
                        <a:rPr lang="en-US" sz="1200" b="0" i="0" kern="1200" dirty="0">
                          <a:solidFill>
                            <a:srgbClr val="10153D"/>
                          </a:solidFill>
                          <a:effectLst/>
                          <a:latin typeface="+mn-lt"/>
                          <a:ea typeface="+mn-ea"/>
                          <a:cs typeface="+mn-cs"/>
                        </a:rPr>
                        <a:t>active engagement, </a:t>
                      </a:r>
                    </a:p>
                    <a:p>
                      <a:pPr algn="ctr"/>
                      <a:r>
                        <a:rPr lang="en-US" sz="1200" b="0" i="0" kern="1200" dirty="0">
                          <a:solidFill>
                            <a:srgbClr val="10153D"/>
                          </a:solidFill>
                          <a:effectLst/>
                          <a:latin typeface="+mn-lt"/>
                          <a:ea typeface="+mn-ea"/>
                          <a:cs typeface="+mn-cs"/>
                        </a:rPr>
                        <a:t>practical application of the gained knowledge, and collaboration if used for groupwork. </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IE" sz="1200" b="0" i="0" dirty="0">
                          <a:solidFill>
                            <a:srgbClr val="10153D"/>
                          </a:solidFill>
                          <a:effectLst/>
                        </a:rPr>
                        <a:t>Use Breakout rooms to divide the online class in smaller groups. </a:t>
                      </a:r>
                    </a:p>
                    <a:p>
                      <a:pPr algn="ctr" fontAlgn="base">
                        <a:lnSpc>
                          <a:spcPts val="1425"/>
                        </a:lnSpc>
                        <a:buNone/>
                      </a:pPr>
                      <a:r>
                        <a:rPr lang="en-IE" sz="1200" b="0" i="0" dirty="0">
                          <a:solidFill>
                            <a:srgbClr val="10153D"/>
                          </a:solidFill>
                          <a:effectLst/>
                        </a:rPr>
                        <a:t>Use online shared whiteboards such as Padlet.</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923293563"/>
                  </a:ext>
                </a:extLst>
              </a:tr>
              <a:tr h="579120">
                <a:tc>
                  <a:txBody>
                    <a:bodyPr/>
                    <a:lstStyle/>
                    <a:p>
                      <a:pPr algn="ctr" fontAlgn="base">
                        <a:lnSpc>
                          <a:spcPts val="1425"/>
                        </a:lnSpc>
                        <a:buNone/>
                      </a:pPr>
                      <a:r>
                        <a:rPr lang="en-IE" sz="1200" b="0" i="0">
                          <a:solidFill>
                            <a:schemeClr val="bg1"/>
                          </a:solidFill>
                          <a:effectLst/>
                        </a:rPr>
                        <a:t>Case studies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en-US" sz="1200" b="0" i="0" kern="1200" dirty="0">
                          <a:solidFill>
                            <a:srgbClr val="10153D"/>
                          </a:solidFill>
                          <a:effectLst/>
                          <a:latin typeface="+mn-lt"/>
                          <a:ea typeface="+mn-ea"/>
                          <a:cs typeface="+mn-cs"/>
                        </a:rPr>
                        <a:t>The analysis of Real-World Case scenarios can be </a:t>
                      </a:r>
                      <a:r>
                        <a:rPr lang="en-US" sz="1200" b="0" i="0" kern="1200" dirty="0" err="1">
                          <a:solidFill>
                            <a:srgbClr val="10153D"/>
                          </a:solidFill>
                          <a:effectLst/>
                          <a:latin typeface="+mn-lt"/>
                          <a:ea typeface="+mn-ea"/>
                          <a:cs typeface="+mn-cs"/>
                        </a:rPr>
                        <a:t>analysed</a:t>
                      </a:r>
                      <a:r>
                        <a:rPr lang="en-US" sz="1200" b="0" i="0" kern="1200" dirty="0">
                          <a:solidFill>
                            <a:srgbClr val="10153D"/>
                          </a:solidFill>
                          <a:effectLst/>
                          <a:latin typeface="+mn-lt"/>
                          <a:ea typeface="+mn-ea"/>
                          <a:cs typeface="+mn-cs"/>
                        </a:rPr>
                        <a:t> by the learners and discussed.  </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IE" sz="1200" b="0" i="0" dirty="0">
                          <a:solidFill>
                            <a:srgbClr val="10153D"/>
                          </a:solidFill>
                          <a:effectLst/>
                        </a:rPr>
                        <a:t>Use Breakout rooms to divide the online class in smaller groups Use online shared whiteboards.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838569313"/>
                  </a:ext>
                </a:extLst>
              </a:tr>
              <a:tr h="579120">
                <a:tc>
                  <a:txBody>
                    <a:bodyPr/>
                    <a:lstStyle/>
                    <a:p>
                      <a:pPr algn="ctr" fontAlgn="base">
                        <a:lnSpc>
                          <a:spcPts val="1425"/>
                        </a:lnSpc>
                        <a:buNone/>
                      </a:pPr>
                      <a:r>
                        <a:rPr lang="en-IE" sz="1200" b="0" i="0" dirty="0">
                          <a:solidFill>
                            <a:schemeClr val="bg1"/>
                          </a:solidFill>
                          <a:effectLst/>
                          <a:latin typeface="Calibri" panose="020F0502020204030204" pitchFamily="34" charset="0"/>
                        </a:rPr>
                        <a:t>Reflection and Self Assessment Activities</a:t>
                      </a:r>
                      <a:endParaRPr lang="en-IE" sz="1200" b="0"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en-US" sz="1200" b="0" i="0" kern="1200" dirty="0">
                          <a:solidFill>
                            <a:srgbClr val="10153D"/>
                          </a:solidFill>
                          <a:effectLst/>
                          <a:latin typeface="+mn-lt"/>
                          <a:ea typeface="+mn-ea"/>
                          <a:cs typeface="+mn-cs"/>
                        </a:rPr>
                        <a:t>They  invite learners to reflect on their own skills, knowledge, and attitudes, providing insights into areas for improvement and growth</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en-IE" sz="1200" b="0" i="0" dirty="0">
                          <a:solidFill>
                            <a:srgbClr val="10153D"/>
                          </a:solidFill>
                          <a:effectLst/>
                          <a:latin typeface="Calibri" panose="020F0502020204030204" pitchFamily="34" charset="0"/>
                        </a:rPr>
                        <a:t>Downloadable Resources, Google/Microsoft forms/printed versions</a:t>
                      </a:r>
                      <a:endParaRPr lang="en-IE" sz="120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360667118"/>
                  </a:ext>
                </a:extLst>
              </a:tr>
            </a:tbl>
          </a:graphicData>
        </a:graphic>
      </p:graphicFrame>
    </p:spTree>
    <p:extLst>
      <p:ext uri="{BB962C8B-B14F-4D97-AF65-F5344CB8AC3E}">
        <p14:creationId xmlns:p14="http://schemas.microsoft.com/office/powerpoint/2010/main" val="3070899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A0E022-2D80-0FE0-1A5A-4932C3BBECF1}"/>
              </a:ext>
            </a:extLst>
          </p:cNvPr>
          <p:cNvSpPr>
            <a:spLocks noGrp="1"/>
          </p:cNvSpPr>
          <p:nvPr>
            <p:ph type="body" sz="quarter" idx="61"/>
          </p:nvPr>
        </p:nvSpPr>
        <p:spPr>
          <a:xfrm>
            <a:off x="-9335" y="644872"/>
            <a:ext cx="6169503" cy="586086"/>
          </a:xfrm>
        </p:spPr>
        <p:txBody>
          <a:bodyPr/>
          <a:lstStyle/>
          <a:p>
            <a:r>
              <a:rPr lang="en-IE" dirty="0"/>
              <a:t>04 | COURSE DELIVERY OPTIONS</a:t>
            </a:r>
          </a:p>
        </p:txBody>
      </p:sp>
      <p:sp>
        <p:nvSpPr>
          <p:cNvPr id="4" name="Slide Number Placeholder 3">
            <a:extLst>
              <a:ext uri="{FF2B5EF4-FFF2-40B4-BE49-F238E27FC236}">
                <a16:creationId xmlns:a16="http://schemas.microsoft.com/office/drawing/2014/main" id="{8C658BA8-14C2-D7B7-1216-85E9E1093263}"/>
              </a:ext>
            </a:extLst>
          </p:cNvPr>
          <p:cNvSpPr>
            <a:spLocks noGrp="1"/>
          </p:cNvSpPr>
          <p:nvPr>
            <p:ph type="sldNum" sz="quarter" idx="4"/>
          </p:nvPr>
        </p:nvSpPr>
        <p:spPr/>
        <p:txBody>
          <a:bodyPr/>
          <a:lstStyle/>
          <a:p>
            <a:fld id="{9C527BFA-2C0E-4CEC-B6A5-913A56FEF4B4}" type="slidenum">
              <a:rPr lang="fr-CA" smtClean="0"/>
              <a:pPr/>
              <a:t>16</a:t>
            </a:fld>
            <a:endParaRPr lang="fr-CA" dirty="0"/>
          </a:p>
        </p:txBody>
      </p:sp>
      <p:sp>
        <p:nvSpPr>
          <p:cNvPr id="5" name="CasellaDiTesto 7">
            <a:extLst>
              <a:ext uri="{FF2B5EF4-FFF2-40B4-BE49-F238E27FC236}">
                <a16:creationId xmlns:a16="http://schemas.microsoft.com/office/drawing/2014/main" id="{47DB9C98-8623-406B-AF66-BD62624EEFB7}"/>
              </a:ext>
            </a:extLst>
          </p:cNvPr>
          <p:cNvSpPr txBox="1">
            <a:spLocks noGrp="1"/>
          </p:cNvSpPr>
          <p:nvPr>
            <p:ph type="body" sz="quarter" idx="64"/>
          </p:nvPr>
        </p:nvSpPr>
        <p:spPr>
          <a:xfrm>
            <a:off x="696913" y="1598613"/>
            <a:ext cx="6076950" cy="7258397"/>
          </a:xfrm>
          <a:prstGeom prst="rect">
            <a:avLst/>
          </a:prstGeom>
          <a:noFill/>
        </p:spPr>
        <p:txBody>
          <a:bodyPr wrap="square" numCol="1">
            <a:spAutoFit/>
          </a:bodyPr>
          <a:lstStyle/>
          <a:p>
            <a:pPr algn="just" rtl="0" fontAlgn="base"/>
            <a:r>
              <a:rPr lang="en-US" sz="2000" b="1" i="0" dirty="0">
                <a:solidFill>
                  <a:schemeClr val="bg1"/>
                </a:solidFill>
                <a:effectLst/>
                <a:highlight>
                  <a:srgbClr val="4763AE"/>
                </a:highlight>
                <a:latin typeface="Calibri" panose="020F0502020204030204" pitchFamily="34" charset="0"/>
              </a:rPr>
              <a:t>Online Learning</a:t>
            </a:r>
            <a:endParaRPr lang="en-IE" sz="2000" b="0" i="0" dirty="0">
              <a:solidFill>
                <a:schemeClr val="bg1"/>
              </a:solidFill>
              <a:effectLst/>
              <a:highlight>
                <a:srgbClr val="4763AE"/>
              </a:highlight>
              <a:latin typeface="Calibri" panose="020F0502020204030204" pitchFamily="34" charset="0"/>
            </a:endParaRPr>
          </a:p>
          <a:p>
            <a:pPr algn="just" rtl="0" fontAlgn="base"/>
            <a:endParaRPr lang="en-IE" sz="1200" dirty="0">
              <a:solidFill>
                <a:srgbClr val="09465E"/>
              </a:solidFill>
              <a:latin typeface="Calibri"/>
              <a:ea typeface="Open Sans"/>
              <a:cs typeface="Calibri"/>
            </a:endParaRPr>
          </a:p>
          <a:p>
            <a:pPr algn="just" rtl="0" fontAlgn="base">
              <a:buNone/>
            </a:pPr>
            <a:r>
              <a:rPr lang="en-IE" sz="1200" dirty="0">
                <a:solidFill>
                  <a:srgbClr val="09465E"/>
                </a:solidFill>
                <a:latin typeface="Calibri"/>
                <a:ea typeface="Open Sans"/>
                <a:cs typeface="Calibri"/>
              </a:rPr>
              <a:t>This delivery method utilises Internet technologies embedded in the FEMpower in Finance learning platform to deliver a broad array of solutions to enable learning. The FEMpower in Finance course is provided as an </a:t>
            </a:r>
            <a:r>
              <a:rPr lang="en-IE" sz="1200" dirty="0">
                <a:solidFill>
                  <a:srgbClr val="09465E"/>
                </a:solidFill>
                <a:highlight>
                  <a:srgbClr val="FFFF00"/>
                </a:highlight>
                <a:latin typeface="Calibri"/>
                <a:ea typeface="Open Sans"/>
                <a:cs typeface="Calibri"/>
              </a:rPr>
              <a:t>online learning programme, </a:t>
            </a:r>
            <a:r>
              <a:rPr lang="en-IE" sz="1200" dirty="0">
                <a:solidFill>
                  <a:srgbClr val="09465E"/>
                </a:solidFill>
                <a:latin typeface="Calibri"/>
                <a:ea typeface="Open Sans"/>
                <a:cs typeface="Calibri"/>
              </a:rPr>
              <a:t>for direct access by all stakeholders, including trainers, learners, and </a:t>
            </a:r>
            <a:r>
              <a:rPr lang="en-IE" sz="1200" dirty="0" err="1">
                <a:solidFill>
                  <a:srgbClr val="09465E"/>
                </a:solidFill>
                <a:latin typeface="Calibri"/>
                <a:ea typeface="Open Sans"/>
                <a:cs typeface="Calibri"/>
              </a:rPr>
              <a:t>womens</a:t>
            </a:r>
            <a:r>
              <a:rPr lang="en-IE" sz="1200" dirty="0">
                <a:solidFill>
                  <a:srgbClr val="09465E"/>
                </a:solidFill>
                <a:latin typeface="Calibri"/>
                <a:ea typeface="Open Sans"/>
                <a:cs typeface="Calibri"/>
              </a:rPr>
              <a:t> networks.</a:t>
            </a:r>
          </a:p>
          <a:p>
            <a:pPr algn="just" rtl="0" fontAlgn="base">
              <a:buNone/>
            </a:pPr>
            <a:endParaRPr lang="en-US" sz="1200" dirty="0">
              <a:solidFill>
                <a:srgbClr val="09465E"/>
              </a:solidFill>
              <a:latin typeface="Calibri"/>
              <a:ea typeface="Open Sans"/>
              <a:cs typeface="Calibri"/>
            </a:endParaRPr>
          </a:p>
          <a:p>
            <a:pPr algn="just" fontAlgn="base"/>
            <a:r>
              <a:rPr lang="en-IE" sz="1200" dirty="0">
                <a:solidFill>
                  <a:srgbClr val="09465E"/>
                </a:solidFill>
                <a:latin typeface="Calibri"/>
                <a:ea typeface="Open Sans"/>
                <a:cs typeface="Calibri"/>
              </a:rPr>
              <a:t>The project platform will be a multilingual, interactive site combining informative resources with this Educator’s Guide, and the aforementioned Learner’s Workbook, digitalised exercises, and enterprise &amp; innovation skills development activities. Additional suggested reading and multimedia links will also be provided.</a:t>
            </a:r>
            <a:r>
              <a:rPr lang="en-US" sz="1200" dirty="0">
                <a:solidFill>
                  <a:srgbClr val="09465E"/>
                </a:solidFill>
                <a:latin typeface="Calibri"/>
                <a:ea typeface="Open Sans"/>
                <a:cs typeface="Calibri"/>
              </a:rPr>
              <a:t> </a:t>
            </a:r>
          </a:p>
          <a:p>
            <a:pPr algn="just" rtl="0" fontAlgn="base">
              <a:buNone/>
            </a:pPr>
            <a:endParaRPr lang="en-US" sz="1200" dirty="0">
              <a:solidFill>
                <a:srgbClr val="09465E"/>
              </a:solidFill>
              <a:latin typeface="Calibri"/>
              <a:ea typeface="Open Sans"/>
              <a:cs typeface="Calibri"/>
            </a:endParaRPr>
          </a:p>
          <a:p>
            <a:pPr algn="just" rtl="0" fontAlgn="base">
              <a:buNone/>
            </a:pPr>
            <a:endParaRPr lang="en-US" sz="1200" dirty="0">
              <a:solidFill>
                <a:srgbClr val="09465E"/>
              </a:solidFill>
              <a:latin typeface="Calibri"/>
              <a:ea typeface="Open Sans"/>
              <a:cs typeface="Calibri"/>
            </a:endParaRPr>
          </a:p>
          <a:p>
            <a:pPr algn="just" fontAlgn="base"/>
            <a:r>
              <a:rPr lang="en-US" sz="2000" b="1" dirty="0">
                <a:solidFill>
                  <a:schemeClr val="bg1"/>
                </a:solidFill>
                <a:highlight>
                  <a:srgbClr val="4763AE"/>
                </a:highlight>
                <a:latin typeface="Calibri" panose="020F0502020204030204" pitchFamily="34" charset="0"/>
              </a:rPr>
              <a:t>Blended Learning</a:t>
            </a:r>
          </a:p>
          <a:p>
            <a:pPr algn="just" fontAlgn="base"/>
            <a:endParaRPr lang="en-US" sz="1200" b="1" dirty="0">
              <a:solidFill>
                <a:schemeClr val="bg1"/>
              </a:solidFill>
              <a:highlight>
                <a:srgbClr val="DB176A"/>
              </a:highlight>
              <a:latin typeface="Calibri" panose="020F0502020204030204" pitchFamily="34" charset="0"/>
            </a:endParaRPr>
          </a:p>
          <a:p>
            <a:pPr algn="just" fontAlgn="base"/>
            <a:r>
              <a:rPr lang="en-US" sz="1200" dirty="0">
                <a:solidFill>
                  <a:srgbClr val="09465E"/>
                </a:solidFill>
                <a:latin typeface="Calibri"/>
                <a:ea typeface="Open Sans"/>
                <a:cs typeface="Calibri"/>
              </a:rPr>
              <a:t>Combines traditional face-to-face classroom methods with online educational materials and opportunities for online interaction, this approach promotes the best of both worlds to create a more flexible and effective learning experience. Blended learning offers learners the ability to learn at their own pace and on their own schedule, while still providing the structure of traditional classroom learning. It makes learning also more accessible to a wider group of learners by including those who may not be able to attend in-person classes regularly. Furthermore, it allows </a:t>
            </a:r>
            <a:r>
              <a:rPr lang="en-US" sz="1200" dirty="0" err="1">
                <a:solidFill>
                  <a:srgbClr val="09465E"/>
                </a:solidFill>
                <a:latin typeface="Calibri"/>
                <a:ea typeface="Open Sans"/>
                <a:cs typeface="Calibri"/>
              </a:rPr>
              <a:t>personalisation</a:t>
            </a:r>
            <a:r>
              <a:rPr lang="en-US" sz="1200" dirty="0">
                <a:solidFill>
                  <a:srgbClr val="09465E"/>
                </a:solidFill>
                <a:latin typeface="Calibri"/>
                <a:ea typeface="Open Sans"/>
                <a:cs typeface="Calibri"/>
              </a:rPr>
              <a:t> of learning experiences. learners can put additional focus on areas where they need more help and skip over material they already understand.</a:t>
            </a:r>
          </a:p>
          <a:p>
            <a:pPr algn="just" fontAlgn="base"/>
            <a:endParaRPr lang="en-US" sz="1200" dirty="0">
              <a:solidFill>
                <a:srgbClr val="09465E"/>
              </a:solidFill>
              <a:latin typeface="Calibri"/>
              <a:ea typeface="Open Sans"/>
              <a:cs typeface="Calibri"/>
            </a:endParaRPr>
          </a:p>
          <a:p>
            <a:pPr algn="just" fontAlgn="base">
              <a:spcBef>
                <a:spcPts val="450"/>
              </a:spcBef>
              <a:spcAft>
                <a:spcPts val="750"/>
              </a:spcAft>
              <a:buNone/>
            </a:pPr>
            <a:r>
              <a:rPr lang="en-US" sz="2000" b="1" dirty="0">
                <a:solidFill>
                  <a:schemeClr val="bg1"/>
                </a:solidFill>
                <a:highlight>
                  <a:srgbClr val="4763AE"/>
                </a:highlight>
                <a:latin typeface="Calibri" panose="020F0502020204030204" pitchFamily="34" charset="0"/>
              </a:rPr>
              <a:t>Hybrid Lessons</a:t>
            </a:r>
          </a:p>
          <a:p>
            <a:pPr algn="just">
              <a:spcBef>
                <a:spcPts val="450"/>
              </a:spcBef>
              <a:spcAft>
                <a:spcPts val="750"/>
              </a:spcAft>
              <a:buNone/>
            </a:pPr>
            <a:r>
              <a:rPr lang="en-US" sz="1200" dirty="0">
                <a:solidFill>
                  <a:srgbClr val="09465E"/>
                </a:solidFill>
                <a:latin typeface="Calibri"/>
                <a:ea typeface="Open Sans"/>
                <a:cs typeface="Calibri"/>
              </a:rPr>
              <a:t>Hybrid lessons combine both in-person and online learning. They offer a flexible and inclusive approach to education since they promote the strengths of both modalities to create a comprehensive and inclusive learning experience. Hybrid lessons provide flexibility, allowing learners to choose between attending in-person or online and thus accommodating different needs and preferences. Since this option provides access to lessons regardless of the location, education becomes more inclusive. However, hybrid lessons require a very effective use of technology to ensure seamless interaction and communication between all participants.</a:t>
            </a:r>
          </a:p>
          <a:p>
            <a:pPr algn="just" fontAlgn="base"/>
            <a:endParaRPr lang="en-US" sz="1200" dirty="0">
              <a:solidFill>
                <a:srgbClr val="09465E"/>
              </a:solidFill>
              <a:latin typeface="Calibri"/>
              <a:ea typeface="Open Sans"/>
              <a:cs typeface="Calibri"/>
            </a:endParaRPr>
          </a:p>
          <a:p>
            <a:pPr algn="just" rtl="0" fontAlgn="base"/>
            <a:endParaRPr lang="en-IE" sz="1200" dirty="0">
              <a:solidFill>
                <a:srgbClr val="09465E"/>
              </a:solidFill>
              <a:latin typeface="Calibri"/>
              <a:ea typeface="Open Sans"/>
              <a:cs typeface="Calibri"/>
            </a:endParaRPr>
          </a:p>
        </p:txBody>
      </p:sp>
    </p:spTree>
    <p:extLst>
      <p:ext uri="{BB962C8B-B14F-4D97-AF65-F5344CB8AC3E}">
        <p14:creationId xmlns:p14="http://schemas.microsoft.com/office/powerpoint/2010/main" val="3679623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A2CBE1-DF2D-EACE-1F7D-B376F16BA588}"/>
              </a:ext>
            </a:extLst>
          </p:cNvPr>
          <p:cNvSpPr>
            <a:spLocks noGrp="1"/>
          </p:cNvSpPr>
          <p:nvPr>
            <p:ph type="body" sz="quarter" idx="61"/>
          </p:nvPr>
        </p:nvSpPr>
        <p:spPr>
          <a:xfrm>
            <a:off x="-9335" y="644872"/>
            <a:ext cx="5880746" cy="586086"/>
          </a:xfrm>
        </p:spPr>
        <p:txBody>
          <a:bodyPr/>
          <a:lstStyle/>
          <a:p>
            <a:r>
              <a:rPr lang="en-IE" dirty="0"/>
              <a:t>05 | TEACHING APPROACHES</a:t>
            </a:r>
          </a:p>
        </p:txBody>
      </p:sp>
      <p:sp>
        <p:nvSpPr>
          <p:cNvPr id="3" name="Text Placeholder 2">
            <a:extLst>
              <a:ext uri="{FF2B5EF4-FFF2-40B4-BE49-F238E27FC236}">
                <a16:creationId xmlns:a16="http://schemas.microsoft.com/office/drawing/2014/main" id="{D6FF645F-3668-94D2-A3DE-88861DF2AA4E}"/>
              </a:ext>
            </a:extLst>
          </p:cNvPr>
          <p:cNvSpPr>
            <a:spLocks noGrp="1"/>
          </p:cNvSpPr>
          <p:nvPr>
            <p:ph type="body" sz="quarter" idx="64"/>
          </p:nvPr>
        </p:nvSpPr>
        <p:spPr>
          <a:xfrm>
            <a:off x="697281" y="1599143"/>
            <a:ext cx="6076734" cy="2287057"/>
          </a:xfrm>
        </p:spPr>
        <p:txBody>
          <a:bodyPr numCol="1"/>
          <a:lstStyle/>
          <a:p>
            <a:pPr algn="just">
              <a:spcAft>
                <a:spcPts val="600"/>
              </a:spcAft>
            </a:pPr>
            <a:r>
              <a:rPr lang="en-US" dirty="0">
                <a:solidFill>
                  <a:srgbClr val="09465E"/>
                </a:solidFill>
              </a:rPr>
              <a:t>Teaching approaches refer to the various methods and strategies teachers/trainers use to facilitate learning. These approaches can be tailored to suit different learning styles, objectives, and contexts. Teaching methods help learners:</a:t>
            </a:r>
          </a:p>
          <a:p>
            <a:pPr marL="171450" indent="-171450" algn="just">
              <a:buFont typeface="Arial" panose="020B0604020202020204" pitchFamily="34" charset="0"/>
              <a:buChar char="•"/>
            </a:pPr>
            <a:r>
              <a:rPr lang="en-US" b="1" dirty="0">
                <a:solidFill>
                  <a:srgbClr val="09465E"/>
                </a:solidFill>
              </a:rPr>
              <a:t>master the content of the course</a:t>
            </a:r>
          </a:p>
          <a:p>
            <a:pPr marL="171450" indent="-171450" algn="just">
              <a:spcAft>
                <a:spcPts val="600"/>
              </a:spcAft>
              <a:buFont typeface="Arial" panose="020B0604020202020204" pitchFamily="34" charset="0"/>
              <a:buChar char="•"/>
            </a:pPr>
            <a:r>
              <a:rPr lang="en-US" b="1" dirty="0">
                <a:solidFill>
                  <a:srgbClr val="09465E"/>
                </a:solidFill>
              </a:rPr>
              <a:t>learn how to apply the content in particular contexts</a:t>
            </a:r>
          </a:p>
          <a:p>
            <a:pPr algn="just">
              <a:spcAft>
                <a:spcPts val="600"/>
              </a:spcAft>
            </a:pPr>
            <a:r>
              <a:rPr lang="en-US" dirty="0">
                <a:solidFill>
                  <a:srgbClr val="09465E"/>
                </a:solidFill>
              </a:rPr>
              <a:t>Trainers and Educators should identify which teaching methods will properly support a particular learning outcome. To make the most appropriate choice, you, as the course facilitator, should consider learning outcomes, learner needs, and the learning environment. The effectiveness of the teaching approaches depends on this alignment. </a:t>
            </a:r>
          </a:p>
          <a:p>
            <a:pPr algn="just">
              <a:spcAft>
                <a:spcPts val="1200"/>
              </a:spcAft>
            </a:pPr>
            <a:r>
              <a:rPr lang="en-US" dirty="0">
                <a:solidFill>
                  <a:srgbClr val="09465E"/>
                </a:solidFill>
              </a:rPr>
              <a:t>The following table presents different useful teaching approaches, their characteristics, benefits and applicability. </a:t>
            </a:r>
          </a:p>
          <a:p>
            <a:pPr algn="just">
              <a:spcAft>
                <a:spcPts val="1200"/>
              </a:spcAft>
            </a:pPr>
            <a:endParaRPr lang="en-US" dirty="0">
              <a:solidFill>
                <a:srgbClr val="09465E"/>
              </a:solidFill>
            </a:endParaRPr>
          </a:p>
          <a:p>
            <a:pPr algn="just">
              <a:spcAft>
                <a:spcPts val="1200"/>
              </a:spcAft>
            </a:pPr>
            <a:endParaRPr lang="en-US" dirty="0">
              <a:solidFill>
                <a:srgbClr val="09465E"/>
              </a:solidFill>
            </a:endParaRPr>
          </a:p>
          <a:p>
            <a:endParaRPr lang="en-IE" dirty="0"/>
          </a:p>
        </p:txBody>
      </p:sp>
      <p:sp>
        <p:nvSpPr>
          <p:cNvPr id="4" name="Slide Number Placeholder 3">
            <a:extLst>
              <a:ext uri="{FF2B5EF4-FFF2-40B4-BE49-F238E27FC236}">
                <a16:creationId xmlns:a16="http://schemas.microsoft.com/office/drawing/2014/main" id="{DFE223B8-4987-AAA2-8D06-05D04A52593D}"/>
              </a:ext>
            </a:extLst>
          </p:cNvPr>
          <p:cNvSpPr>
            <a:spLocks noGrp="1"/>
          </p:cNvSpPr>
          <p:nvPr>
            <p:ph type="sldNum" sz="quarter" idx="4"/>
          </p:nvPr>
        </p:nvSpPr>
        <p:spPr/>
        <p:txBody>
          <a:bodyPr/>
          <a:lstStyle/>
          <a:p>
            <a:fld id="{9C527BFA-2C0E-4CEC-B6A5-913A56FEF4B4}" type="slidenum">
              <a:rPr lang="fr-CA" smtClean="0"/>
              <a:pPr/>
              <a:t>17</a:t>
            </a:fld>
            <a:endParaRPr lang="fr-CA" dirty="0"/>
          </a:p>
        </p:txBody>
      </p:sp>
      <p:graphicFrame>
        <p:nvGraphicFramePr>
          <p:cNvPr id="7" name="Table 6">
            <a:extLst>
              <a:ext uri="{FF2B5EF4-FFF2-40B4-BE49-F238E27FC236}">
                <a16:creationId xmlns:a16="http://schemas.microsoft.com/office/drawing/2014/main" id="{8DF4D79A-018C-A822-B5C8-8E157FAEC97F}"/>
              </a:ext>
            </a:extLst>
          </p:cNvPr>
          <p:cNvGraphicFramePr>
            <a:graphicFrameLocks noGrp="1"/>
          </p:cNvGraphicFramePr>
          <p:nvPr>
            <p:extLst>
              <p:ext uri="{D42A27DB-BD31-4B8C-83A1-F6EECF244321}">
                <p14:modId xmlns:p14="http://schemas.microsoft.com/office/powerpoint/2010/main" val="2690721197"/>
              </p:ext>
            </p:extLst>
          </p:nvPr>
        </p:nvGraphicFramePr>
        <p:xfrm>
          <a:off x="831627" y="4254385"/>
          <a:ext cx="5942388" cy="6266879"/>
        </p:xfrm>
        <a:graphic>
          <a:graphicData uri="http://schemas.openxmlformats.org/drawingml/2006/table">
            <a:tbl>
              <a:tblPr firstRow="1" bandRow="1">
                <a:tableStyleId>{5C22544A-7EE6-4342-B048-85BDC9FD1C3A}</a:tableStyleId>
              </a:tblPr>
              <a:tblGrid>
                <a:gridCol w="1485597">
                  <a:extLst>
                    <a:ext uri="{9D8B030D-6E8A-4147-A177-3AD203B41FA5}">
                      <a16:colId xmlns:a16="http://schemas.microsoft.com/office/drawing/2014/main" val="1150361066"/>
                    </a:ext>
                  </a:extLst>
                </a:gridCol>
                <a:gridCol w="1485597">
                  <a:extLst>
                    <a:ext uri="{9D8B030D-6E8A-4147-A177-3AD203B41FA5}">
                      <a16:colId xmlns:a16="http://schemas.microsoft.com/office/drawing/2014/main" val="2231138699"/>
                    </a:ext>
                  </a:extLst>
                </a:gridCol>
                <a:gridCol w="1485597">
                  <a:extLst>
                    <a:ext uri="{9D8B030D-6E8A-4147-A177-3AD203B41FA5}">
                      <a16:colId xmlns:a16="http://schemas.microsoft.com/office/drawing/2014/main" val="592878454"/>
                    </a:ext>
                  </a:extLst>
                </a:gridCol>
                <a:gridCol w="1485597">
                  <a:extLst>
                    <a:ext uri="{9D8B030D-6E8A-4147-A177-3AD203B41FA5}">
                      <a16:colId xmlns:a16="http://schemas.microsoft.com/office/drawing/2014/main" val="2931433227"/>
                    </a:ext>
                  </a:extLst>
                </a:gridCol>
              </a:tblGrid>
              <a:tr h="370840">
                <a:tc>
                  <a:txBody>
                    <a:bodyPr/>
                    <a:lstStyle/>
                    <a:p>
                      <a:r>
                        <a:rPr lang="en-IE" dirty="0"/>
                        <a:t>Approach</a:t>
                      </a:r>
                    </a:p>
                  </a:txBody>
                  <a:tcPr/>
                </a:tc>
                <a:tc>
                  <a:txBody>
                    <a:bodyPr/>
                    <a:lstStyle/>
                    <a:p>
                      <a:r>
                        <a:rPr lang="en-IE" dirty="0"/>
                        <a:t>Characteristics</a:t>
                      </a:r>
                    </a:p>
                  </a:txBody>
                  <a:tcPr/>
                </a:tc>
                <a:tc>
                  <a:txBody>
                    <a:bodyPr/>
                    <a:lstStyle/>
                    <a:p>
                      <a:r>
                        <a:rPr lang="en-IE" dirty="0"/>
                        <a:t>Benefits</a:t>
                      </a:r>
                    </a:p>
                  </a:txBody>
                  <a:tcPr/>
                </a:tc>
                <a:tc>
                  <a:txBody>
                    <a:bodyPr/>
                    <a:lstStyle/>
                    <a:p>
                      <a:r>
                        <a:rPr lang="en-IE" dirty="0"/>
                        <a:t>Applicability</a:t>
                      </a:r>
                    </a:p>
                  </a:txBody>
                  <a:tcPr/>
                </a:tc>
                <a:extLst>
                  <a:ext uri="{0D108BD9-81ED-4DB2-BD59-A6C34878D82A}">
                    <a16:rowId xmlns:a16="http://schemas.microsoft.com/office/drawing/2014/main" val="1168905808"/>
                  </a:ext>
                </a:extLst>
              </a:tr>
              <a:tr h="370840">
                <a:tc>
                  <a:txBody>
                    <a:bodyPr/>
                    <a:lstStyle/>
                    <a:p>
                      <a:r>
                        <a:rPr lang="en-IE" sz="1200" dirty="0"/>
                        <a:t>Flipped Classroom</a:t>
                      </a:r>
                    </a:p>
                    <a:p>
                      <a:endParaRPr lang="en-IE" sz="1200" dirty="0"/>
                    </a:p>
                    <a:p>
                      <a:endParaRPr lang="en-IE" sz="1200" dirty="0"/>
                    </a:p>
                  </a:txBody>
                  <a:tcPr/>
                </a:tc>
                <a:tc>
                  <a:txBody>
                    <a:bodyPr/>
                    <a:lstStyle/>
                    <a:p>
                      <a:pPr marL="171450" indent="-171450">
                        <a:buFont typeface="Arial" panose="020B0604020202020204" pitchFamily="34" charset="0"/>
                        <a:buChar char="•"/>
                      </a:pPr>
                      <a:r>
                        <a:rPr lang="en-GB" sz="1200" dirty="0"/>
                        <a:t>learners gain necessary knowledge before class;</a:t>
                      </a:r>
                    </a:p>
                    <a:p>
                      <a:pPr marL="171450" indent="-171450">
                        <a:buFont typeface="Arial" panose="020B0604020202020204" pitchFamily="34" charset="0"/>
                        <a:buChar char="•"/>
                      </a:pPr>
                      <a:r>
                        <a:rPr lang="en-GB" sz="1200" dirty="0"/>
                        <a:t>Instructors guide learners to actively and interactively clarify and apply that knowledge during class;</a:t>
                      </a:r>
                    </a:p>
                    <a:p>
                      <a:endParaRPr lang="en-IE" dirty="0"/>
                    </a:p>
                  </a:txBody>
                  <a:tcPr/>
                </a:tc>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0153D"/>
                          </a:solidFill>
                          <a:effectLst/>
                          <a:uLnTx/>
                          <a:uFillTx/>
                          <a:latin typeface="+mn-lt"/>
                          <a:ea typeface="+mn-ea"/>
                          <a:cs typeface="+mn-cs"/>
                        </a:rPr>
                        <a:t>learners learn more deeply.</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0153D"/>
                          </a:solidFill>
                          <a:effectLst/>
                          <a:uLnTx/>
                          <a:uFillTx/>
                          <a:latin typeface="+mn-lt"/>
                          <a:ea typeface="+mn-ea"/>
                          <a:cs typeface="+mn-cs"/>
                        </a:rPr>
                        <a:t>learners are more active participants in learning.</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0153D"/>
                          </a:solidFill>
                          <a:effectLst/>
                          <a:uLnTx/>
                          <a:uFillTx/>
                          <a:latin typeface="+mn-lt"/>
                          <a:ea typeface="+mn-ea"/>
                          <a:cs typeface="+mn-cs"/>
                        </a:rPr>
                        <a:t>Interaction increases and learners learn from one another.</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0153D"/>
                          </a:solidFill>
                          <a:effectLst/>
                          <a:uLnTx/>
                          <a:uFillTx/>
                          <a:latin typeface="+mn-lt"/>
                          <a:ea typeface="+mn-ea"/>
                          <a:cs typeface="+mn-cs"/>
                        </a:rPr>
                        <a:t>Instructors and learners get more feedback</a:t>
                      </a:r>
                    </a:p>
                    <a:p>
                      <a:endParaRPr lang="en-IE" dirty="0"/>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0153D"/>
                          </a:solidFill>
                          <a:effectLst/>
                          <a:uLnTx/>
                          <a:uFillTx/>
                          <a:latin typeface="+mn-lt"/>
                          <a:ea typeface="+mn-ea"/>
                          <a:cs typeface="+mn-cs"/>
                        </a:rPr>
                        <a:t>Face to face lessons </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0153D"/>
                          </a:solidFill>
                          <a:effectLst/>
                          <a:uLnTx/>
                          <a:uFillTx/>
                          <a:latin typeface="+mn-lt"/>
                          <a:ea typeface="+mn-ea"/>
                          <a:cs typeface="+mn-cs"/>
                        </a:rPr>
                        <a:t>Online Synchronous lessons</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0153D"/>
                          </a:solidFill>
                          <a:effectLst/>
                          <a:uLnTx/>
                          <a:uFillTx/>
                          <a:latin typeface="+mn-lt"/>
                          <a:ea typeface="+mn-ea"/>
                          <a:cs typeface="+mn-cs"/>
                        </a:rPr>
                        <a:t>Hybrid lessons</a:t>
                      </a:r>
                    </a:p>
                    <a:p>
                      <a:endParaRPr lang="en-IE" dirty="0"/>
                    </a:p>
                  </a:txBody>
                  <a:tcPr/>
                </a:tc>
                <a:extLst>
                  <a:ext uri="{0D108BD9-81ED-4DB2-BD59-A6C34878D82A}">
                    <a16:rowId xmlns:a16="http://schemas.microsoft.com/office/drawing/2014/main" val="991990691"/>
                  </a:ext>
                </a:extLst>
              </a:tr>
              <a:tr h="370840">
                <a:tc>
                  <a:txBody>
                    <a:bodyPr/>
                    <a:lstStyle/>
                    <a:p>
                      <a:r>
                        <a:rPr lang="it-IT" sz="1200" b="1" i="0" kern="1200" dirty="0">
                          <a:solidFill>
                            <a:srgbClr val="10153D"/>
                          </a:solidFill>
                          <a:effectLst/>
                          <a:latin typeface="+mn-lt"/>
                          <a:ea typeface="+mn-ea"/>
                          <a:cs typeface="+mn-cs"/>
                        </a:rPr>
                        <a:t>Discussion-Based Teaching</a:t>
                      </a:r>
                    </a:p>
                  </a:txBody>
                  <a:tcPr/>
                </a:tc>
                <a:tc>
                  <a:txBody>
                    <a:bodyPr/>
                    <a:lstStyle/>
                    <a:p>
                      <a:pPr marL="171450" lvl="0" indent="-171450">
                        <a:buFont typeface="Arial" panose="020B0604020202020204" pitchFamily="34" charset="0"/>
                        <a:buChar char="•"/>
                      </a:pPr>
                      <a:r>
                        <a:rPr lang="en-US" sz="1200" b="0" i="0" kern="1200" dirty="0">
                          <a:solidFill>
                            <a:srgbClr val="10153D"/>
                          </a:solidFill>
                          <a:effectLst/>
                          <a:latin typeface="+mn-lt"/>
                          <a:ea typeface="+mn-ea"/>
                          <a:cs typeface="+mn-cs"/>
                        </a:rPr>
                        <a:t>learners are required to sit around a table and are tasked to find new information together, talk, wait for answers, and ultimately think for themselves. </a:t>
                      </a:r>
                    </a:p>
                    <a:p>
                      <a:pPr marL="171450" lvl="0" indent="-171450">
                        <a:buFont typeface="Arial" panose="020B0604020202020204" pitchFamily="34" charset="0"/>
                        <a:buChar char="•"/>
                      </a:pPr>
                      <a:r>
                        <a:rPr lang="en-US" sz="1200" b="0" i="0" kern="1200" dirty="0">
                          <a:solidFill>
                            <a:srgbClr val="10153D"/>
                          </a:solidFill>
                          <a:effectLst/>
                          <a:latin typeface="+mn-lt"/>
                          <a:ea typeface="+mn-ea"/>
                          <a:cs typeface="+mn-cs"/>
                        </a:rPr>
                        <a:t>The teacher plays the role of facilitator.</a:t>
                      </a:r>
                    </a:p>
                    <a:p>
                      <a:pPr marL="171450" lvl="0" indent="-171450">
                        <a:buFont typeface="Arial" panose="020B0604020202020204" pitchFamily="34" charset="0"/>
                        <a:buChar char="•"/>
                      </a:pPr>
                      <a:r>
                        <a:rPr lang="en-US" sz="1200" b="0" i="0" kern="1200" dirty="0">
                          <a:solidFill>
                            <a:srgbClr val="10153D"/>
                          </a:solidFill>
                          <a:effectLst/>
                          <a:latin typeface="+mn-lt"/>
                          <a:ea typeface="+mn-ea"/>
                          <a:cs typeface="+mn-cs"/>
                        </a:rPr>
                        <a:t>Focuses on critical thinking and exchanging ideas.</a:t>
                      </a:r>
                      <a:endParaRPr lang="it-IT" sz="1200" b="0" i="0" kern="1200" dirty="0">
                        <a:solidFill>
                          <a:srgbClr val="10153D"/>
                        </a:solidFill>
                        <a:effectLst/>
                        <a:latin typeface="+mn-lt"/>
                        <a:ea typeface="+mn-ea"/>
                        <a:cs typeface="+mn-cs"/>
                      </a:endParaRPr>
                    </a:p>
                  </a:txBody>
                  <a:tcPr/>
                </a:tc>
                <a:tc>
                  <a:txBody>
                    <a:bodyPr/>
                    <a:lstStyle/>
                    <a:p>
                      <a:pPr marL="171450" lvl="0" indent="-171450">
                        <a:buFont typeface="Arial" panose="020B0604020202020204" pitchFamily="34" charset="0"/>
                        <a:buChar char="•"/>
                      </a:pPr>
                      <a:r>
                        <a:rPr lang="en-US" sz="1200" b="0" i="0" kern="1200" dirty="0">
                          <a:solidFill>
                            <a:srgbClr val="10153D"/>
                          </a:solidFill>
                          <a:effectLst/>
                          <a:latin typeface="+mn-lt"/>
                          <a:ea typeface="+mn-ea"/>
                          <a:cs typeface="+mn-cs"/>
                        </a:rPr>
                        <a:t>Promotes active learning and engagement.</a:t>
                      </a:r>
                      <a:endParaRPr lang="it-IT" sz="1200" b="0" i="0" kern="1200" dirty="0">
                        <a:solidFill>
                          <a:srgbClr val="10153D"/>
                        </a:solidFill>
                        <a:effectLst/>
                        <a:latin typeface="+mn-lt"/>
                        <a:ea typeface="+mn-ea"/>
                        <a:cs typeface="+mn-cs"/>
                      </a:endParaRPr>
                    </a:p>
                    <a:p>
                      <a:pPr marL="171450" lvl="0" indent="-171450">
                        <a:buFont typeface="Arial" panose="020B0604020202020204" pitchFamily="34" charset="0"/>
                        <a:buChar char="•"/>
                      </a:pPr>
                      <a:r>
                        <a:rPr lang="en-US" sz="1200" b="0" i="0" kern="1200" dirty="0">
                          <a:solidFill>
                            <a:srgbClr val="10153D"/>
                          </a:solidFill>
                          <a:effectLst/>
                          <a:latin typeface="+mn-lt"/>
                          <a:ea typeface="+mn-ea"/>
                          <a:cs typeface="+mn-cs"/>
                        </a:rPr>
                        <a:t>Helps learners develop communication and analytical skills.</a:t>
                      </a:r>
                      <a:endParaRPr lang="it-IT" sz="1200" b="0" i="0" kern="1200" dirty="0">
                        <a:solidFill>
                          <a:srgbClr val="10153D"/>
                        </a:solidFill>
                        <a:effectLst/>
                        <a:latin typeface="+mn-lt"/>
                        <a:ea typeface="+mn-ea"/>
                        <a:cs typeface="+mn-cs"/>
                      </a:endParaRPr>
                    </a:p>
                  </a:txBody>
                  <a:tcPr/>
                </a:tc>
                <a:tc>
                  <a:txBody>
                    <a:bodyPr/>
                    <a:lstStyle/>
                    <a:p>
                      <a:pPr marL="0" algn="l" defTabSz="755934" rtl="0" eaLnBrk="1" latinLnBrk="0" hangingPunct="1"/>
                      <a:r>
                        <a:rPr lang="en-GB" sz="1200" kern="1200" noProof="0" dirty="0">
                          <a:solidFill>
                            <a:srgbClr val="10153D"/>
                          </a:solidFill>
                          <a:latin typeface="+mn-lt"/>
                          <a:ea typeface="+mn-ea"/>
                          <a:cs typeface="+mn-cs"/>
                        </a:rPr>
                        <a:t>Face to face lessons </a:t>
                      </a:r>
                    </a:p>
                  </a:txBody>
                  <a:tcPr/>
                </a:tc>
                <a:extLst>
                  <a:ext uri="{0D108BD9-81ED-4DB2-BD59-A6C34878D82A}">
                    <a16:rowId xmlns:a16="http://schemas.microsoft.com/office/drawing/2014/main" val="71293642"/>
                  </a:ext>
                </a:extLst>
              </a:tr>
            </a:tbl>
          </a:graphicData>
        </a:graphic>
      </p:graphicFrame>
      <p:grpSp>
        <p:nvGrpSpPr>
          <p:cNvPr id="8" name="Group 7">
            <a:extLst>
              <a:ext uri="{FF2B5EF4-FFF2-40B4-BE49-F238E27FC236}">
                <a16:creationId xmlns:a16="http://schemas.microsoft.com/office/drawing/2014/main" id="{E2733BC0-A7B3-3F46-CCB6-A39551E02AF6}"/>
              </a:ext>
            </a:extLst>
          </p:cNvPr>
          <p:cNvGrpSpPr/>
          <p:nvPr/>
        </p:nvGrpSpPr>
        <p:grpSpPr>
          <a:xfrm>
            <a:off x="1265240" y="5345906"/>
            <a:ext cx="718174" cy="724911"/>
            <a:chOff x="3518987" y="1500844"/>
            <a:chExt cx="3648161" cy="3648358"/>
          </a:xfrm>
          <a:solidFill>
            <a:srgbClr val="09465E"/>
          </a:solidFill>
        </p:grpSpPr>
        <p:sp>
          <p:nvSpPr>
            <p:cNvPr id="9" name="Freeform 41">
              <a:extLst>
                <a:ext uri="{FF2B5EF4-FFF2-40B4-BE49-F238E27FC236}">
                  <a16:creationId xmlns:a16="http://schemas.microsoft.com/office/drawing/2014/main" id="{5C1DDA2A-6D57-A8E2-3900-082B1573B33C}"/>
                </a:ext>
              </a:extLst>
            </p:cNvPr>
            <p:cNvSpPr/>
            <p:nvPr/>
          </p:nvSpPr>
          <p:spPr>
            <a:xfrm>
              <a:off x="3572213" y="1658079"/>
              <a:ext cx="1217283" cy="3341596"/>
            </a:xfrm>
            <a:custGeom>
              <a:avLst/>
              <a:gdLst>
                <a:gd name="connsiteX0" fmla="*/ 1217283 w 1217283"/>
                <a:gd name="connsiteY0" fmla="*/ 1827836 h 3341596"/>
                <a:gd name="connsiteX1" fmla="*/ 1217283 w 1217283"/>
                <a:gd name="connsiteY1" fmla="*/ 3177724 h 3341596"/>
                <a:gd name="connsiteX2" fmla="*/ 1084990 w 1217283"/>
                <a:gd name="connsiteY2" fmla="*/ 3340510 h 3341596"/>
                <a:gd name="connsiteX3" fmla="*/ 1015513 w 1217283"/>
                <a:gd name="connsiteY3" fmla="*/ 3332895 h 3341596"/>
                <a:gd name="connsiteX4" fmla="*/ 118017 w 1217283"/>
                <a:gd name="connsiteY4" fmla="*/ 3033977 h 3341596"/>
                <a:gd name="connsiteX5" fmla="*/ 0 w 1217283"/>
                <a:gd name="connsiteY5" fmla="*/ 2872143 h 3341596"/>
                <a:gd name="connsiteX6" fmla="*/ 0 w 1217283"/>
                <a:gd name="connsiteY6" fmla="*/ 161895 h 3341596"/>
                <a:gd name="connsiteX7" fmla="*/ 211288 w 1217283"/>
                <a:gd name="connsiteY7" fmla="*/ 10532 h 3341596"/>
                <a:gd name="connsiteX8" fmla="*/ 1097363 w 1217283"/>
                <a:gd name="connsiteY8" fmla="*/ 305641 h 3341596"/>
                <a:gd name="connsiteX9" fmla="*/ 1216331 w 1217283"/>
                <a:gd name="connsiteY9" fmla="*/ 474139 h 3341596"/>
                <a:gd name="connsiteX10" fmla="*/ 1217283 w 1217283"/>
                <a:gd name="connsiteY10" fmla="*/ 1827836 h 3341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83" h="3341596">
                  <a:moveTo>
                    <a:pt x="1217283" y="1827836"/>
                  </a:moveTo>
                  <a:cubicBezTo>
                    <a:pt x="1217283" y="2278116"/>
                    <a:pt x="1217283" y="2727444"/>
                    <a:pt x="1217283" y="3177724"/>
                  </a:cubicBezTo>
                  <a:cubicBezTo>
                    <a:pt x="1217283" y="3266257"/>
                    <a:pt x="1166840" y="3330039"/>
                    <a:pt x="1084990" y="3340510"/>
                  </a:cubicBezTo>
                  <a:cubicBezTo>
                    <a:pt x="1062148" y="3343366"/>
                    <a:pt x="1037403" y="3340510"/>
                    <a:pt x="1015513" y="3332895"/>
                  </a:cubicBezTo>
                  <a:cubicBezTo>
                    <a:pt x="716665" y="3233890"/>
                    <a:pt x="416865" y="3133934"/>
                    <a:pt x="118017" y="3033977"/>
                  </a:cubicBezTo>
                  <a:cubicBezTo>
                    <a:pt x="37118" y="3006370"/>
                    <a:pt x="0" y="2956868"/>
                    <a:pt x="0" y="2872143"/>
                  </a:cubicBezTo>
                  <a:cubicBezTo>
                    <a:pt x="0" y="1968727"/>
                    <a:pt x="0" y="1065311"/>
                    <a:pt x="0" y="161895"/>
                  </a:cubicBezTo>
                  <a:cubicBezTo>
                    <a:pt x="0" y="40995"/>
                    <a:pt x="96126" y="-27547"/>
                    <a:pt x="211288" y="10532"/>
                  </a:cubicBezTo>
                  <a:cubicBezTo>
                    <a:pt x="507281" y="108584"/>
                    <a:pt x="802322" y="206637"/>
                    <a:pt x="1097363" y="305641"/>
                  </a:cubicBezTo>
                  <a:cubicBezTo>
                    <a:pt x="1181117" y="334200"/>
                    <a:pt x="1216331" y="383703"/>
                    <a:pt x="1216331" y="474139"/>
                  </a:cubicBezTo>
                  <a:cubicBezTo>
                    <a:pt x="1217283" y="925372"/>
                    <a:pt x="1217283" y="1376604"/>
                    <a:pt x="1217283" y="1827836"/>
                  </a:cubicBezTo>
                  <a:close/>
                </a:path>
              </a:pathLst>
            </a:custGeom>
            <a:solidFill>
              <a:srgbClr val="F16024"/>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0" name="Graphic 36">
              <a:extLst>
                <a:ext uri="{FF2B5EF4-FFF2-40B4-BE49-F238E27FC236}">
                  <a16:creationId xmlns:a16="http://schemas.microsoft.com/office/drawing/2014/main" id="{1134EDB0-176B-4705-D0C4-4BAF664AD5E9}"/>
                </a:ext>
              </a:extLst>
            </p:cNvPr>
            <p:cNvGrpSpPr/>
            <p:nvPr/>
          </p:nvGrpSpPr>
          <p:grpSpPr>
            <a:xfrm>
              <a:off x="3518987" y="1500844"/>
              <a:ext cx="3648161" cy="3648358"/>
              <a:chOff x="3518987" y="1500844"/>
              <a:chExt cx="3648161" cy="3648358"/>
            </a:xfrm>
            <a:grpFill/>
          </p:grpSpPr>
          <p:sp>
            <p:nvSpPr>
              <p:cNvPr id="11" name="Freeform 39">
                <a:extLst>
                  <a:ext uri="{FF2B5EF4-FFF2-40B4-BE49-F238E27FC236}">
                    <a16:creationId xmlns:a16="http://schemas.microsoft.com/office/drawing/2014/main" id="{38094880-05BA-3020-5486-FF39FF3BC22A}"/>
                  </a:ext>
                </a:extLst>
              </p:cNvPr>
              <p:cNvSpPr/>
              <p:nvPr/>
            </p:nvSpPr>
            <p:spPr>
              <a:xfrm>
                <a:off x="3518987" y="1500844"/>
                <a:ext cx="2432332" cy="3648358"/>
              </a:xfrm>
              <a:custGeom>
                <a:avLst/>
                <a:gdLst>
                  <a:gd name="connsiteX0" fmla="*/ 0 w 2432332"/>
                  <a:gd name="connsiteY0" fmla="*/ 257454 h 3648358"/>
                  <a:gd name="connsiteX1" fmla="*/ 13325 w 2432332"/>
                  <a:gd name="connsiteY1" fmla="*/ 217471 h 3648358"/>
                  <a:gd name="connsiteX2" fmla="*/ 303607 w 2432332"/>
                  <a:gd name="connsiteY2" fmla="*/ 423 h 3648358"/>
                  <a:gd name="connsiteX3" fmla="*/ 2045302 w 2432332"/>
                  <a:gd name="connsiteY3" fmla="*/ 423 h 3648358"/>
                  <a:gd name="connsiteX4" fmla="*/ 2430759 w 2432332"/>
                  <a:gd name="connsiteY4" fmla="*/ 378354 h 3648358"/>
                  <a:gd name="connsiteX5" fmla="*/ 2431711 w 2432332"/>
                  <a:gd name="connsiteY5" fmla="*/ 1133263 h 3648358"/>
                  <a:gd name="connsiteX6" fmla="*/ 2357475 w 2432332"/>
                  <a:gd name="connsiteY6" fmla="*/ 1216084 h 3648358"/>
                  <a:gd name="connsiteX7" fmla="*/ 2280383 w 2432332"/>
                  <a:gd name="connsiteY7" fmla="*/ 1132311 h 3648358"/>
                  <a:gd name="connsiteX8" fmla="*/ 2280383 w 2432332"/>
                  <a:gd name="connsiteY8" fmla="*/ 402153 h 3648358"/>
                  <a:gd name="connsiteX9" fmla="*/ 2030074 w 2432332"/>
                  <a:gd name="connsiteY9" fmla="*/ 151786 h 3648358"/>
                  <a:gd name="connsiteX10" fmla="*/ 862282 w 2432332"/>
                  <a:gd name="connsiteY10" fmla="*/ 151786 h 3648358"/>
                  <a:gd name="connsiteX11" fmla="*/ 831826 w 2432332"/>
                  <a:gd name="connsiteY11" fmla="*/ 151786 h 3648358"/>
                  <a:gd name="connsiteX12" fmla="*/ 829923 w 2432332"/>
                  <a:gd name="connsiteY12" fmla="*/ 159401 h 3648358"/>
                  <a:gd name="connsiteX13" fmla="*/ 928904 w 2432332"/>
                  <a:gd name="connsiteY13" fmla="*/ 192720 h 3648358"/>
                  <a:gd name="connsiteX14" fmla="*/ 1302940 w 2432332"/>
                  <a:gd name="connsiteY14" fmla="*/ 317428 h 3648358"/>
                  <a:gd name="connsiteX15" fmla="*/ 1519938 w 2432332"/>
                  <a:gd name="connsiteY15" fmla="*/ 621105 h 3648358"/>
                  <a:gd name="connsiteX16" fmla="*/ 1519938 w 2432332"/>
                  <a:gd name="connsiteY16" fmla="*/ 1871037 h 3648358"/>
                  <a:gd name="connsiteX17" fmla="*/ 1519938 w 2432332"/>
                  <a:gd name="connsiteY17" fmla="*/ 2993405 h 3648358"/>
                  <a:gd name="connsiteX18" fmla="*/ 1519938 w 2432332"/>
                  <a:gd name="connsiteY18" fmla="*/ 3039100 h 3648358"/>
                  <a:gd name="connsiteX19" fmla="*/ 1560863 w 2432332"/>
                  <a:gd name="connsiteY19" fmla="*/ 3041004 h 3648358"/>
                  <a:gd name="connsiteX20" fmla="*/ 2027219 w 2432332"/>
                  <a:gd name="connsiteY20" fmla="*/ 3041004 h 3648358"/>
                  <a:gd name="connsiteX21" fmla="*/ 2280383 w 2432332"/>
                  <a:gd name="connsiteY21" fmla="*/ 2789685 h 3648358"/>
                  <a:gd name="connsiteX22" fmla="*/ 2280383 w 2432332"/>
                  <a:gd name="connsiteY22" fmla="*/ 2073806 h 3648358"/>
                  <a:gd name="connsiteX23" fmla="*/ 2287046 w 2432332"/>
                  <a:gd name="connsiteY23" fmla="*/ 2025256 h 3648358"/>
                  <a:gd name="connsiteX24" fmla="*/ 2366040 w 2432332"/>
                  <a:gd name="connsiteY24" fmla="*/ 1977657 h 3648358"/>
                  <a:gd name="connsiteX25" fmla="*/ 2430759 w 2432332"/>
                  <a:gd name="connsiteY25" fmla="*/ 2043343 h 3648358"/>
                  <a:gd name="connsiteX26" fmla="*/ 2431711 w 2432332"/>
                  <a:gd name="connsiteY26" fmla="*/ 2078566 h 3648358"/>
                  <a:gd name="connsiteX27" fmla="*/ 2431711 w 2432332"/>
                  <a:gd name="connsiteY27" fmla="*/ 2790637 h 3648358"/>
                  <a:gd name="connsiteX28" fmla="*/ 2029122 w 2432332"/>
                  <a:gd name="connsiteY28" fmla="*/ 3192366 h 3648358"/>
                  <a:gd name="connsiteX29" fmla="*/ 1562767 w 2432332"/>
                  <a:gd name="connsiteY29" fmla="*/ 3192366 h 3648358"/>
                  <a:gd name="connsiteX30" fmla="*/ 1519938 w 2432332"/>
                  <a:gd name="connsiteY30" fmla="*/ 3192366 h 3648358"/>
                  <a:gd name="connsiteX31" fmla="*/ 1519938 w 2432332"/>
                  <a:gd name="connsiteY31" fmla="*/ 3315170 h 3648358"/>
                  <a:gd name="connsiteX32" fmla="*/ 1266774 w 2432332"/>
                  <a:gd name="connsiteY32" fmla="*/ 3644550 h 3648358"/>
                  <a:gd name="connsiteX33" fmla="*/ 1261063 w 2432332"/>
                  <a:gd name="connsiteY33" fmla="*/ 3648359 h 3648358"/>
                  <a:gd name="connsiteX34" fmla="*/ 1168744 w 2432332"/>
                  <a:gd name="connsiteY34" fmla="*/ 3648359 h 3648358"/>
                  <a:gd name="connsiteX35" fmla="*/ 913676 w 2432332"/>
                  <a:gd name="connsiteY35" fmla="*/ 3562682 h 3648358"/>
                  <a:gd name="connsiteX36" fmla="*/ 216998 w 2432332"/>
                  <a:gd name="connsiteY36" fmla="*/ 3330402 h 3648358"/>
                  <a:gd name="connsiteX37" fmla="*/ 21890 w 2432332"/>
                  <a:gd name="connsiteY37" fmla="*/ 3151432 h 3648358"/>
                  <a:gd name="connsiteX38" fmla="*/ 0 w 2432332"/>
                  <a:gd name="connsiteY38" fmla="*/ 3084794 h 3648358"/>
                  <a:gd name="connsiteX39" fmla="*/ 0 w 2432332"/>
                  <a:gd name="connsiteY39" fmla="*/ 257454 h 3648358"/>
                  <a:gd name="connsiteX40" fmla="*/ 1367659 w 2432332"/>
                  <a:gd name="connsiteY40" fmla="*/ 1981465 h 3648358"/>
                  <a:gd name="connsiteX41" fmla="*/ 1367659 w 2432332"/>
                  <a:gd name="connsiteY41" fmla="*/ 627769 h 3648358"/>
                  <a:gd name="connsiteX42" fmla="*/ 1248691 w 2432332"/>
                  <a:gd name="connsiteY42" fmla="*/ 459271 h 3648358"/>
                  <a:gd name="connsiteX43" fmla="*/ 362615 w 2432332"/>
                  <a:gd name="connsiteY43" fmla="*/ 164161 h 3648358"/>
                  <a:gd name="connsiteX44" fmla="*/ 151328 w 2432332"/>
                  <a:gd name="connsiteY44" fmla="*/ 315524 h 3648358"/>
                  <a:gd name="connsiteX45" fmla="*/ 151328 w 2432332"/>
                  <a:gd name="connsiteY45" fmla="*/ 3025772 h 3648358"/>
                  <a:gd name="connsiteX46" fmla="*/ 269344 w 2432332"/>
                  <a:gd name="connsiteY46" fmla="*/ 3187607 h 3648358"/>
                  <a:gd name="connsiteX47" fmla="*/ 1166841 w 2432332"/>
                  <a:gd name="connsiteY47" fmla="*/ 3486524 h 3648358"/>
                  <a:gd name="connsiteX48" fmla="*/ 1236318 w 2432332"/>
                  <a:gd name="connsiteY48" fmla="*/ 3494140 h 3648358"/>
                  <a:gd name="connsiteX49" fmla="*/ 1368611 w 2432332"/>
                  <a:gd name="connsiteY49" fmla="*/ 3331354 h 3648358"/>
                  <a:gd name="connsiteX50" fmla="*/ 1367659 w 2432332"/>
                  <a:gd name="connsiteY50" fmla="*/ 1981465 h 364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432332" h="3648358">
                    <a:moveTo>
                      <a:pt x="0" y="257454"/>
                    </a:moveTo>
                    <a:cubicBezTo>
                      <a:pt x="4759" y="244126"/>
                      <a:pt x="9517" y="230799"/>
                      <a:pt x="13325" y="217471"/>
                    </a:cubicBezTo>
                    <a:cubicBezTo>
                      <a:pt x="52346" y="88956"/>
                      <a:pt x="169411" y="423"/>
                      <a:pt x="303607" y="423"/>
                    </a:cubicBezTo>
                    <a:cubicBezTo>
                      <a:pt x="884172" y="423"/>
                      <a:pt x="1464737" y="-529"/>
                      <a:pt x="2045302" y="423"/>
                    </a:cubicBezTo>
                    <a:cubicBezTo>
                      <a:pt x="2263252" y="423"/>
                      <a:pt x="2427904" y="161305"/>
                      <a:pt x="2430759" y="378354"/>
                    </a:cubicBezTo>
                    <a:cubicBezTo>
                      <a:pt x="2433614" y="629673"/>
                      <a:pt x="2431711" y="881944"/>
                      <a:pt x="2431711" y="1133263"/>
                    </a:cubicBezTo>
                    <a:cubicBezTo>
                      <a:pt x="2431711" y="1182765"/>
                      <a:pt x="2401255" y="1215132"/>
                      <a:pt x="2357475" y="1216084"/>
                    </a:cubicBezTo>
                    <a:cubicBezTo>
                      <a:pt x="2312743" y="1217036"/>
                      <a:pt x="2280383" y="1182765"/>
                      <a:pt x="2280383" y="1132311"/>
                    </a:cubicBezTo>
                    <a:cubicBezTo>
                      <a:pt x="2280383" y="888608"/>
                      <a:pt x="2280383" y="645856"/>
                      <a:pt x="2280383" y="402153"/>
                    </a:cubicBezTo>
                    <a:cubicBezTo>
                      <a:pt x="2280383" y="246030"/>
                      <a:pt x="2186160" y="151786"/>
                      <a:pt x="2030074" y="151786"/>
                    </a:cubicBezTo>
                    <a:cubicBezTo>
                      <a:pt x="1640810" y="151786"/>
                      <a:pt x="1251546" y="151786"/>
                      <a:pt x="862282" y="151786"/>
                    </a:cubicBezTo>
                    <a:cubicBezTo>
                      <a:pt x="851813" y="151786"/>
                      <a:pt x="842295" y="151786"/>
                      <a:pt x="831826" y="151786"/>
                    </a:cubicBezTo>
                    <a:cubicBezTo>
                      <a:pt x="830874" y="154642"/>
                      <a:pt x="830874" y="156546"/>
                      <a:pt x="829923" y="159401"/>
                    </a:cubicBezTo>
                    <a:cubicBezTo>
                      <a:pt x="863234" y="170825"/>
                      <a:pt x="895593" y="182249"/>
                      <a:pt x="928904" y="192720"/>
                    </a:cubicBezTo>
                    <a:cubicBezTo>
                      <a:pt x="1053583" y="234607"/>
                      <a:pt x="1178262" y="275541"/>
                      <a:pt x="1302940" y="317428"/>
                    </a:cubicBezTo>
                    <a:cubicBezTo>
                      <a:pt x="1443799" y="365978"/>
                      <a:pt x="1519938" y="471646"/>
                      <a:pt x="1519938" y="621105"/>
                    </a:cubicBezTo>
                    <a:cubicBezTo>
                      <a:pt x="1519938" y="1038066"/>
                      <a:pt x="1519938" y="1455028"/>
                      <a:pt x="1519938" y="1871037"/>
                    </a:cubicBezTo>
                    <a:cubicBezTo>
                      <a:pt x="1519938" y="2245160"/>
                      <a:pt x="1519938" y="2619283"/>
                      <a:pt x="1519938" y="2993405"/>
                    </a:cubicBezTo>
                    <a:cubicBezTo>
                      <a:pt x="1519938" y="3007685"/>
                      <a:pt x="1519938" y="3021012"/>
                      <a:pt x="1519938" y="3039100"/>
                    </a:cubicBezTo>
                    <a:cubicBezTo>
                      <a:pt x="1536118" y="3040052"/>
                      <a:pt x="1548491" y="3041004"/>
                      <a:pt x="1560863" y="3041004"/>
                    </a:cubicBezTo>
                    <a:cubicBezTo>
                      <a:pt x="1715998" y="3041004"/>
                      <a:pt x="1872084" y="3041004"/>
                      <a:pt x="2027219" y="3041004"/>
                    </a:cubicBezTo>
                    <a:cubicBezTo>
                      <a:pt x="2186160" y="3041004"/>
                      <a:pt x="2280383" y="2947711"/>
                      <a:pt x="2280383" y="2789685"/>
                    </a:cubicBezTo>
                    <a:cubicBezTo>
                      <a:pt x="2280383" y="2550741"/>
                      <a:pt x="2280383" y="2312750"/>
                      <a:pt x="2280383" y="2073806"/>
                    </a:cubicBezTo>
                    <a:cubicBezTo>
                      <a:pt x="2280383" y="2057623"/>
                      <a:pt x="2281335" y="2040487"/>
                      <a:pt x="2287046" y="2025256"/>
                    </a:cubicBezTo>
                    <a:cubicBezTo>
                      <a:pt x="2298466" y="1991937"/>
                      <a:pt x="2332729" y="1972898"/>
                      <a:pt x="2366040" y="1977657"/>
                    </a:cubicBezTo>
                    <a:cubicBezTo>
                      <a:pt x="2401255" y="1982417"/>
                      <a:pt x="2426952" y="2008120"/>
                      <a:pt x="2430759" y="2043343"/>
                    </a:cubicBezTo>
                    <a:cubicBezTo>
                      <a:pt x="2431711" y="2054766"/>
                      <a:pt x="2431711" y="2067142"/>
                      <a:pt x="2431711" y="2078566"/>
                    </a:cubicBezTo>
                    <a:cubicBezTo>
                      <a:pt x="2431711" y="2315606"/>
                      <a:pt x="2431711" y="2553597"/>
                      <a:pt x="2431711" y="2790637"/>
                    </a:cubicBezTo>
                    <a:cubicBezTo>
                      <a:pt x="2431711" y="3031484"/>
                      <a:pt x="2270866" y="3192366"/>
                      <a:pt x="2029122" y="3192366"/>
                    </a:cubicBezTo>
                    <a:cubicBezTo>
                      <a:pt x="1873988" y="3192366"/>
                      <a:pt x="1717901" y="3192366"/>
                      <a:pt x="1562767" y="3192366"/>
                    </a:cubicBezTo>
                    <a:cubicBezTo>
                      <a:pt x="1549442" y="3192366"/>
                      <a:pt x="1537070" y="3192366"/>
                      <a:pt x="1519938" y="3192366"/>
                    </a:cubicBezTo>
                    <a:cubicBezTo>
                      <a:pt x="1519938" y="3235205"/>
                      <a:pt x="1519938" y="3275188"/>
                      <a:pt x="1519938" y="3315170"/>
                    </a:cubicBezTo>
                    <a:cubicBezTo>
                      <a:pt x="1519938" y="3495092"/>
                      <a:pt x="1440943" y="3597904"/>
                      <a:pt x="1266774" y="3644550"/>
                    </a:cubicBezTo>
                    <a:cubicBezTo>
                      <a:pt x="1264870" y="3645502"/>
                      <a:pt x="1262967" y="3647406"/>
                      <a:pt x="1261063" y="3648359"/>
                    </a:cubicBezTo>
                    <a:cubicBezTo>
                      <a:pt x="1230608" y="3648359"/>
                      <a:pt x="1199200" y="3648359"/>
                      <a:pt x="1168744" y="3648359"/>
                    </a:cubicBezTo>
                    <a:cubicBezTo>
                      <a:pt x="1084039" y="3619800"/>
                      <a:pt x="999333" y="3591241"/>
                      <a:pt x="913676" y="3562682"/>
                    </a:cubicBezTo>
                    <a:cubicBezTo>
                      <a:pt x="681450" y="3485572"/>
                      <a:pt x="449224" y="3407511"/>
                      <a:pt x="216998" y="3330402"/>
                    </a:cubicBezTo>
                    <a:cubicBezTo>
                      <a:pt x="125631" y="3299939"/>
                      <a:pt x="59008" y="3241869"/>
                      <a:pt x="21890" y="3151432"/>
                    </a:cubicBezTo>
                    <a:cubicBezTo>
                      <a:pt x="13325" y="3129537"/>
                      <a:pt x="7614" y="3106689"/>
                      <a:pt x="0" y="3084794"/>
                    </a:cubicBezTo>
                    <a:cubicBezTo>
                      <a:pt x="0" y="2143300"/>
                      <a:pt x="0" y="1199901"/>
                      <a:pt x="0" y="257454"/>
                    </a:cubicBezTo>
                    <a:close/>
                    <a:moveTo>
                      <a:pt x="1367659" y="1981465"/>
                    </a:moveTo>
                    <a:cubicBezTo>
                      <a:pt x="1367659" y="1530233"/>
                      <a:pt x="1367659" y="1079001"/>
                      <a:pt x="1367659" y="627769"/>
                    </a:cubicBezTo>
                    <a:cubicBezTo>
                      <a:pt x="1367659" y="537332"/>
                      <a:pt x="1333396" y="487830"/>
                      <a:pt x="1248691" y="459271"/>
                    </a:cubicBezTo>
                    <a:cubicBezTo>
                      <a:pt x="953649" y="360266"/>
                      <a:pt x="657656" y="262214"/>
                      <a:pt x="362615" y="164161"/>
                    </a:cubicBezTo>
                    <a:cubicBezTo>
                      <a:pt x="247454" y="126083"/>
                      <a:pt x="151328" y="194624"/>
                      <a:pt x="151328" y="315524"/>
                    </a:cubicBezTo>
                    <a:cubicBezTo>
                      <a:pt x="151328" y="1218940"/>
                      <a:pt x="151328" y="2122356"/>
                      <a:pt x="151328" y="3025772"/>
                    </a:cubicBezTo>
                    <a:cubicBezTo>
                      <a:pt x="151328" y="3110498"/>
                      <a:pt x="187494" y="3160952"/>
                      <a:pt x="269344" y="3187607"/>
                    </a:cubicBezTo>
                    <a:cubicBezTo>
                      <a:pt x="568192" y="3287563"/>
                      <a:pt x="867041" y="3387520"/>
                      <a:pt x="1166841" y="3486524"/>
                    </a:cubicBezTo>
                    <a:cubicBezTo>
                      <a:pt x="1188731" y="3494140"/>
                      <a:pt x="1213476" y="3496996"/>
                      <a:pt x="1236318" y="3494140"/>
                    </a:cubicBezTo>
                    <a:cubicBezTo>
                      <a:pt x="1317216" y="3483668"/>
                      <a:pt x="1368611" y="3418935"/>
                      <a:pt x="1368611" y="3331354"/>
                    </a:cubicBezTo>
                    <a:cubicBezTo>
                      <a:pt x="1367659" y="2882026"/>
                      <a:pt x="1367659" y="2431745"/>
                      <a:pt x="1367659" y="19814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 name="Freeform 40">
                <a:extLst>
                  <a:ext uri="{FF2B5EF4-FFF2-40B4-BE49-F238E27FC236}">
                    <a16:creationId xmlns:a16="http://schemas.microsoft.com/office/drawing/2014/main" id="{4A53B6C8-3A3B-5C96-D3AE-7F4E89D6831B}"/>
                  </a:ext>
                </a:extLst>
              </p:cNvPr>
              <p:cNvSpPr/>
              <p:nvPr/>
            </p:nvSpPr>
            <p:spPr>
              <a:xfrm>
                <a:off x="5493831" y="2411977"/>
                <a:ext cx="1673317" cy="1370133"/>
              </a:xfrm>
              <a:custGeom>
                <a:avLst/>
                <a:gdLst>
                  <a:gd name="connsiteX0" fmla="*/ 1410516 w 1673317"/>
                  <a:gd name="connsiteY0" fmla="*/ 761895 h 1370133"/>
                  <a:gd name="connsiteX1" fmla="*/ 1358170 w 1673317"/>
                  <a:gd name="connsiteY1" fmla="*/ 761895 h 1370133"/>
                  <a:gd name="connsiteX2" fmla="*/ 108528 w 1673317"/>
                  <a:gd name="connsiteY2" fmla="*/ 761895 h 1370133"/>
                  <a:gd name="connsiteX3" fmla="*/ 55230 w 1673317"/>
                  <a:gd name="connsiteY3" fmla="*/ 757135 h 1370133"/>
                  <a:gd name="connsiteX4" fmla="*/ 29 w 1673317"/>
                  <a:gd name="connsiteY4" fmla="*/ 686690 h 1370133"/>
                  <a:gd name="connsiteX5" fmla="*/ 56182 w 1673317"/>
                  <a:gd name="connsiteY5" fmla="*/ 613388 h 1370133"/>
                  <a:gd name="connsiteX6" fmla="*/ 109479 w 1673317"/>
                  <a:gd name="connsiteY6" fmla="*/ 608629 h 1370133"/>
                  <a:gd name="connsiteX7" fmla="*/ 1359122 w 1673317"/>
                  <a:gd name="connsiteY7" fmla="*/ 608629 h 1370133"/>
                  <a:gd name="connsiteX8" fmla="*/ 1410516 w 1673317"/>
                  <a:gd name="connsiteY8" fmla="*/ 608629 h 1370133"/>
                  <a:gd name="connsiteX9" fmla="*/ 1379108 w 1673317"/>
                  <a:gd name="connsiteY9" fmla="*/ 576262 h 1370133"/>
                  <a:gd name="connsiteX10" fmla="*/ 947016 w 1673317"/>
                  <a:gd name="connsiteY10" fmla="*/ 142165 h 1370133"/>
                  <a:gd name="connsiteX11" fmla="*/ 914656 w 1673317"/>
                  <a:gd name="connsiteY11" fmla="*/ 75527 h 1370133"/>
                  <a:gd name="connsiteX12" fmla="*/ 952726 w 1673317"/>
                  <a:gd name="connsiteY12" fmla="*/ 12698 h 1370133"/>
                  <a:gd name="connsiteX13" fmla="*/ 1028866 w 1673317"/>
                  <a:gd name="connsiteY13" fmla="*/ 14601 h 1370133"/>
                  <a:gd name="connsiteX14" fmla="*/ 1060274 w 1673317"/>
                  <a:gd name="connsiteY14" fmla="*/ 43160 h 1370133"/>
                  <a:gd name="connsiteX15" fmla="*/ 1642742 w 1673317"/>
                  <a:gd name="connsiteY15" fmla="*/ 624812 h 1370133"/>
                  <a:gd name="connsiteX16" fmla="*/ 1641791 w 1673317"/>
                  <a:gd name="connsiteY16" fmla="*/ 748567 h 1370133"/>
                  <a:gd name="connsiteX17" fmla="*/ 1059322 w 1673317"/>
                  <a:gd name="connsiteY17" fmla="*/ 1330219 h 1370133"/>
                  <a:gd name="connsiteX18" fmla="*/ 1026962 w 1673317"/>
                  <a:gd name="connsiteY18" fmla="*/ 1357826 h 1370133"/>
                  <a:gd name="connsiteX19" fmla="*/ 929884 w 1673317"/>
                  <a:gd name="connsiteY19" fmla="*/ 1344499 h 1370133"/>
                  <a:gd name="connsiteX20" fmla="*/ 927029 w 1673317"/>
                  <a:gd name="connsiteY20" fmla="*/ 1249302 h 1370133"/>
                  <a:gd name="connsiteX21" fmla="*/ 953678 w 1673317"/>
                  <a:gd name="connsiteY21" fmla="*/ 1220743 h 1370133"/>
                  <a:gd name="connsiteX22" fmla="*/ 1376253 w 1673317"/>
                  <a:gd name="connsiteY22" fmla="*/ 797118 h 1370133"/>
                  <a:gd name="connsiteX23" fmla="*/ 1410516 w 1673317"/>
                  <a:gd name="connsiteY23" fmla="*/ 761895 h 1370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73317" h="1370133">
                    <a:moveTo>
                      <a:pt x="1410516" y="761895"/>
                    </a:moveTo>
                    <a:cubicBezTo>
                      <a:pt x="1386723" y="761895"/>
                      <a:pt x="1372446" y="761895"/>
                      <a:pt x="1358170" y="761895"/>
                    </a:cubicBezTo>
                    <a:cubicBezTo>
                      <a:pt x="941305" y="761895"/>
                      <a:pt x="524441" y="761895"/>
                      <a:pt x="108528" y="761895"/>
                    </a:cubicBezTo>
                    <a:cubicBezTo>
                      <a:pt x="90445" y="761895"/>
                      <a:pt x="72361" y="760943"/>
                      <a:pt x="55230" y="757135"/>
                    </a:cubicBezTo>
                    <a:cubicBezTo>
                      <a:pt x="22870" y="749520"/>
                      <a:pt x="980" y="719057"/>
                      <a:pt x="29" y="686690"/>
                    </a:cubicBezTo>
                    <a:cubicBezTo>
                      <a:pt x="-923" y="653371"/>
                      <a:pt x="21919" y="621004"/>
                      <a:pt x="56182" y="613388"/>
                    </a:cubicBezTo>
                    <a:cubicBezTo>
                      <a:pt x="73313" y="609580"/>
                      <a:pt x="91396" y="608629"/>
                      <a:pt x="109479" y="608629"/>
                    </a:cubicBezTo>
                    <a:cubicBezTo>
                      <a:pt x="526344" y="608629"/>
                      <a:pt x="943209" y="608629"/>
                      <a:pt x="1359122" y="608629"/>
                    </a:cubicBezTo>
                    <a:cubicBezTo>
                      <a:pt x="1373398" y="608629"/>
                      <a:pt x="1386723" y="608629"/>
                      <a:pt x="1410516" y="608629"/>
                    </a:cubicBezTo>
                    <a:cubicBezTo>
                      <a:pt x="1396240" y="593397"/>
                      <a:pt x="1387674" y="584829"/>
                      <a:pt x="1379108" y="576262"/>
                    </a:cubicBezTo>
                    <a:cubicBezTo>
                      <a:pt x="1234443" y="431563"/>
                      <a:pt x="1089778" y="287816"/>
                      <a:pt x="947016" y="142165"/>
                    </a:cubicBezTo>
                    <a:cubicBezTo>
                      <a:pt x="929884" y="125030"/>
                      <a:pt x="913705" y="97423"/>
                      <a:pt x="914656" y="75527"/>
                    </a:cubicBezTo>
                    <a:cubicBezTo>
                      <a:pt x="915608" y="53632"/>
                      <a:pt x="934643" y="27929"/>
                      <a:pt x="952726" y="12698"/>
                    </a:cubicBezTo>
                    <a:cubicBezTo>
                      <a:pt x="974616" y="-6342"/>
                      <a:pt x="1004121" y="-2534"/>
                      <a:pt x="1028866" y="14601"/>
                    </a:cubicBezTo>
                    <a:cubicBezTo>
                      <a:pt x="1040287" y="22217"/>
                      <a:pt x="1050756" y="32689"/>
                      <a:pt x="1060274" y="43160"/>
                    </a:cubicBezTo>
                    <a:cubicBezTo>
                      <a:pt x="1254430" y="236410"/>
                      <a:pt x="1448586" y="430611"/>
                      <a:pt x="1642742" y="624812"/>
                    </a:cubicBezTo>
                    <a:cubicBezTo>
                      <a:pt x="1683667" y="665747"/>
                      <a:pt x="1683667" y="706681"/>
                      <a:pt x="1641791" y="748567"/>
                    </a:cubicBezTo>
                    <a:cubicBezTo>
                      <a:pt x="1447634" y="942769"/>
                      <a:pt x="1253478" y="1136018"/>
                      <a:pt x="1059322" y="1330219"/>
                    </a:cubicBezTo>
                    <a:cubicBezTo>
                      <a:pt x="1048853" y="1340691"/>
                      <a:pt x="1039335" y="1350210"/>
                      <a:pt x="1026962" y="1357826"/>
                    </a:cubicBezTo>
                    <a:cubicBezTo>
                      <a:pt x="994603" y="1378769"/>
                      <a:pt x="954630" y="1372105"/>
                      <a:pt x="929884" y="1344499"/>
                    </a:cubicBezTo>
                    <a:cubicBezTo>
                      <a:pt x="906091" y="1317844"/>
                      <a:pt x="905139" y="1277861"/>
                      <a:pt x="927029" y="1249302"/>
                    </a:cubicBezTo>
                    <a:cubicBezTo>
                      <a:pt x="934643" y="1238830"/>
                      <a:pt x="944161" y="1230263"/>
                      <a:pt x="953678" y="1220743"/>
                    </a:cubicBezTo>
                    <a:cubicBezTo>
                      <a:pt x="1094536" y="1079852"/>
                      <a:pt x="1235395" y="938961"/>
                      <a:pt x="1376253" y="797118"/>
                    </a:cubicBezTo>
                    <a:cubicBezTo>
                      <a:pt x="1386723" y="787598"/>
                      <a:pt x="1395288" y="778078"/>
                      <a:pt x="1410516" y="76189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13" name="Group 12">
            <a:extLst>
              <a:ext uri="{FF2B5EF4-FFF2-40B4-BE49-F238E27FC236}">
                <a16:creationId xmlns:a16="http://schemas.microsoft.com/office/drawing/2014/main" id="{FA59B504-7429-A3A9-9F06-B088AB72B881}"/>
              </a:ext>
            </a:extLst>
          </p:cNvPr>
          <p:cNvGrpSpPr/>
          <p:nvPr/>
        </p:nvGrpSpPr>
        <p:grpSpPr>
          <a:xfrm>
            <a:off x="1116226" y="8695209"/>
            <a:ext cx="867188" cy="794922"/>
            <a:chOff x="5632524" y="3887743"/>
            <a:chExt cx="867188" cy="794922"/>
          </a:xfrm>
          <a:solidFill>
            <a:srgbClr val="09465E"/>
          </a:solidFill>
        </p:grpSpPr>
        <p:sp>
          <p:nvSpPr>
            <p:cNvPr id="14" name="Freeform 264">
              <a:extLst>
                <a:ext uri="{FF2B5EF4-FFF2-40B4-BE49-F238E27FC236}">
                  <a16:creationId xmlns:a16="http://schemas.microsoft.com/office/drawing/2014/main" id="{4D25B68E-5451-D449-E864-F110FF3D7FF2}"/>
                </a:ext>
              </a:extLst>
            </p:cNvPr>
            <p:cNvSpPr/>
            <p:nvPr/>
          </p:nvSpPr>
          <p:spPr>
            <a:xfrm>
              <a:off x="6219683" y="3963622"/>
              <a:ext cx="173437" cy="160791"/>
            </a:xfrm>
            <a:custGeom>
              <a:avLst/>
              <a:gdLst>
                <a:gd name="connsiteX0" fmla="*/ 158985 w 173437"/>
                <a:gd name="connsiteY0" fmla="*/ 0 h 160791"/>
                <a:gd name="connsiteX1" fmla="*/ 173438 w 173437"/>
                <a:gd name="connsiteY1" fmla="*/ 14453 h 160791"/>
                <a:gd name="connsiteX2" fmla="*/ 173438 w 173437"/>
                <a:gd name="connsiteY2" fmla="*/ 101172 h 160791"/>
                <a:gd name="connsiteX3" fmla="*/ 158985 w 173437"/>
                <a:gd name="connsiteY3" fmla="*/ 115625 h 160791"/>
                <a:gd name="connsiteX4" fmla="*/ 144531 w 173437"/>
                <a:gd name="connsiteY4" fmla="*/ 130079 h 160791"/>
                <a:gd name="connsiteX5" fmla="*/ 144531 w 173437"/>
                <a:gd name="connsiteY5" fmla="*/ 160791 h 160791"/>
                <a:gd name="connsiteX6" fmla="*/ 80396 w 173437"/>
                <a:gd name="connsiteY6" fmla="*/ 118335 h 160791"/>
                <a:gd name="connsiteX7" fmla="*/ 72266 w 173437"/>
                <a:gd name="connsiteY7" fmla="*/ 115625 h 160791"/>
                <a:gd name="connsiteX8" fmla="*/ 14453 w 173437"/>
                <a:gd name="connsiteY8" fmla="*/ 115625 h 160791"/>
                <a:gd name="connsiteX9" fmla="*/ 0 w 173437"/>
                <a:gd name="connsiteY9" fmla="*/ 101172 h 160791"/>
                <a:gd name="connsiteX10" fmla="*/ 0 w 173437"/>
                <a:gd name="connsiteY10" fmla="*/ 89429 h 160791"/>
                <a:gd name="connsiteX11" fmla="*/ 4517 w 173437"/>
                <a:gd name="connsiteY11" fmla="*/ 86719 h 160791"/>
                <a:gd name="connsiteX12" fmla="*/ 57813 w 173437"/>
                <a:gd name="connsiteY12" fmla="*/ 86719 h 160791"/>
                <a:gd name="connsiteX13" fmla="*/ 101172 w 173437"/>
                <a:gd name="connsiteY13" fmla="*/ 43359 h 160791"/>
                <a:gd name="connsiteX14" fmla="*/ 101172 w 173437"/>
                <a:gd name="connsiteY14" fmla="*/ 0 h 160791"/>
                <a:gd name="connsiteX15" fmla="*/ 158985 w 173437"/>
                <a:gd name="connsiteY15" fmla="*/ 0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3437" h="160791">
                  <a:moveTo>
                    <a:pt x="158985" y="0"/>
                  </a:moveTo>
                  <a:cubicBezTo>
                    <a:pt x="167114" y="0"/>
                    <a:pt x="173438" y="6323"/>
                    <a:pt x="173438" y="14453"/>
                  </a:cubicBezTo>
                  <a:lnTo>
                    <a:pt x="173438" y="101172"/>
                  </a:lnTo>
                  <a:cubicBezTo>
                    <a:pt x="173438" y="109302"/>
                    <a:pt x="167114" y="115625"/>
                    <a:pt x="158985" y="115625"/>
                  </a:cubicBezTo>
                  <a:cubicBezTo>
                    <a:pt x="150855" y="115625"/>
                    <a:pt x="144531" y="121948"/>
                    <a:pt x="144531" y="130079"/>
                  </a:cubicBezTo>
                  <a:lnTo>
                    <a:pt x="144531" y="160791"/>
                  </a:lnTo>
                  <a:lnTo>
                    <a:pt x="80396" y="118335"/>
                  </a:lnTo>
                  <a:cubicBezTo>
                    <a:pt x="77686" y="116529"/>
                    <a:pt x="74976" y="115625"/>
                    <a:pt x="72266" y="115625"/>
                  </a:cubicBezTo>
                  <a:lnTo>
                    <a:pt x="14453" y="115625"/>
                  </a:lnTo>
                  <a:cubicBezTo>
                    <a:pt x="6323" y="115625"/>
                    <a:pt x="0" y="109302"/>
                    <a:pt x="0" y="101172"/>
                  </a:cubicBezTo>
                  <a:lnTo>
                    <a:pt x="0" y="89429"/>
                  </a:lnTo>
                  <a:lnTo>
                    <a:pt x="4517" y="86719"/>
                  </a:lnTo>
                  <a:lnTo>
                    <a:pt x="57813" y="86719"/>
                  </a:lnTo>
                  <a:cubicBezTo>
                    <a:pt x="81299" y="86719"/>
                    <a:pt x="101172" y="66846"/>
                    <a:pt x="101172" y="43359"/>
                  </a:cubicBezTo>
                  <a:lnTo>
                    <a:pt x="101172" y="0"/>
                  </a:lnTo>
                  <a:lnTo>
                    <a:pt x="158985" y="0"/>
                  </a:lnTo>
                  <a:close/>
                </a:path>
              </a:pathLst>
            </a:custGeom>
            <a:solidFill>
              <a:srgbClr val="F1602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265">
              <a:extLst>
                <a:ext uri="{FF2B5EF4-FFF2-40B4-BE49-F238E27FC236}">
                  <a16:creationId xmlns:a16="http://schemas.microsoft.com/office/drawing/2014/main" id="{301F9E29-B5BB-703A-96DF-77073D6CD9FD}"/>
                </a:ext>
              </a:extLst>
            </p:cNvPr>
            <p:cNvSpPr/>
            <p:nvPr/>
          </p:nvSpPr>
          <p:spPr>
            <a:xfrm>
              <a:off x="6118511" y="3905809"/>
              <a:ext cx="173437" cy="160791"/>
            </a:xfrm>
            <a:custGeom>
              <a:avLst/>
              <a:gdLst>
                <a:gd name="connsiteX0" fmla="*/ 0 w 173437"/>
                <a:gd name="connsiteY0" fmla="*/ 14453 h 160791"/>
                <a:gd name="connsiteX1" fmla="*/ 14453 w 173437"/>
                <a:gd name="connsiteY1" fmla="*/ 0 h 160791"/>
                <a:gd name="connsiteX2" fmla="*/ 158985 w 173437"/>
                <a:gd name="connsiteY2" fmla="*/ 0 h 160791"/>
                <a:gd name="connsiteX3" fmla="*/ 173438 w 173437"/>
                <a:gd name="connsiteY3" fmla="*/ 14453 h 160791"/>
                <a:gd name="connsiteX4" fmla="*/ 173438 w 173437"/>
                <a:gd name="connsiteY4" fmla="*/ 28906 h 160791"/>
                <a:gd name="connsiteX5" fmla="*/ 115625 w 173437"/>
                <a:gd name="connsiteY5" fmla="*/ 28906 h 160791"/>
                <a:gd name="connsiteX6" fmla="*/ 72266 w 173437"/>
                <a:gd name="connsiteY6" fmla="*/ 72266 h 160791"/>
                <a:gd name="connsiteX7" fmla="*/ 72266 w 173437"/>
                <a:gd name="connsiteY7" fmla="*/ 131885 h 160791"/>
                <a:gd name="connsiteX8" fmla="*/ 28906 w 173437"/>
                <a:gd name="connsiteY8" fmla="*/ 160791 h 160791"/>
                <a:gd name="connsiteX9" fmla="*/ 28906 w 173437"/>
                <a:gd name="connsiteY9" fmla="*/ 130078 h 160791"/>
                <a:gd name="connsiteX10" fmla="*/ 14453 w 173437"/>
                <a:gd name="connsiteY10" fmla="*/ 115625 h 160791"/>
                <a:gd name="connsiteX11" fmla="*/ 0 w 173437"/>
                <a:gd name="connsiteY11" fmla="*/ 101172 h 160791"/>
                <a:gd name="connsiteX12" fmla="*/ 0 w 173437"/>
                <a:gd name="connsiteY12" fmla="*/ 14453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437" h="160791">
                  <a:moveTo>
                    <a:pt x="0" y="14453"/>
                  </a:moveTo>
                  <a:cubicBezTo>
                    <a:pt x="0" y="6323"/>
                    <a:pt x="6323" y="0"/>
                    <a:pt x="14453" y="0"/>
                  </a:cubicBezTo>
                  <a:lnTo>
                    <a:pt x="158985" y="0"/>
                  </a:lnTo>
                  <a:cubicBezTo>
                    <a:pt x="167114" y="0"/>
                    <a:pt x="173438" y="6323"/>
                    <a:pt x="173438" y="14453"/>
                  </a:cubicBezTo>
                  <a:lnTo>
                    <a:pt x="173438" y="28906"/>
                  </a:lnTo>
                  <a:lnTo>
                    <a:pt x="115625" y="28906"/>
                  </a:lnTo>
                  <a:cubicBezTo>
                    <a:pt x="92139" y="28906"/>
                    <a:pt x="72266" y="48779"/>
                    <a:pt x="72266" y="72266"/>
                  </a:cubicBezTo>
                  <a:lnTo>
                    <a:pt x="72266" y="131885"/>
                  </a:lnTo>
                  <a:lnTo>
                    <a:pt x="28906" y="160791"/>
                  </a:lnTo>
                  <a:lnTo>
                    <a:pt x="28906" y="130078"/>
                  </a:lnTo>
                  <a:cubicBezTo>
                    <a:pt x="28906" y="121948"/>
                    <a:pt x="22583" y="115625"/>
                    <a:pt x="14453" y="115625"/>
                  </a:cubicBezTo>
                  <a:cubicBezTo>
                    <a:pt x="6323" y="115625"/>
                    <a:pt x="0" y="109302"/>
                    <a:pt x="0" y="101172"/>
                  </a:cubicBezTo>
                  <a:lnTo>
                    <a:pt x="0" y="14453"/>
                  </a:lnTo>
                  <a:close/>
                </a:path>
              </a:pathLst>
            </a:custGeom>
            <a:solidFill>
              <a:srgbClr val="F1602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6" name="Freeform 266">
              <a:extLst>
                <a:ext uri="{FF2B5EF4-FFF2-40B4-BE49-F238E27FC236}">
                  <a16:creationId xmlns:a16="http://schemas.microsoft.com/office/drawing/2014/main" id="{CA8EC171-8C6A-5D5D-C584-56A80660DA4C}"/>
                </a:ext>
              </a:extLst>
            </p:cNvPr>
            <p:cNvSpPr/>
            <p:nvPr/>
          </p:nvSpPr>
          <p:spPr>
            <a:xfrm>
              <a:off x="5699369" y="3949169"/>
              <a:ext cx="202343" cy="160791"/>
            </a:xfrm>
            <a:custGeom>
              <a:avLst/>
              <a:gdLst>
                <a:gd name="connsiteX0" fmla="*/ 0 w 202343"/>
                <a:gd name="connsiteY0" fmla="*/ 14453 h 160791"/>
                <a:gd name="connsiteX1" fmla="*/ 14453 w 202343"/>
                <a:gd name="connsiteY1" fmla="*/ 0 h 160791"/>
                <a:gd name="connsiteX2" fmla="*/ 187891 w 202343"/>
                <a:gd name="connsiteY2" fmla="*/ 0 h 160791"/>
                <a:gd name="connsiteX3" fmla="*/ 202344 w 202343"/>
                <a:gd name="connsiteY3" fmla="*/ 14453 h 160791"/>
                <a:gd name="connsiteX4" fmla="*/ 202344 w 202343"/>
                <a:gd name="connsiteY4" fmla="*/ 101172 h 160791"/>
                <a:gd name="connsiteX5" fmla="*/ 187891 w 202343"/>
                <a:gd name="connsiteY5" fmla="*/ 115625 h 160791"/>
                <a:gd name="connsiteX6" fmla="*/ 115625 w 202343"/>
                <a:gd name="connsiteY6" fmla="*/ 115625 h 160791"/>
                <a:gd name="connsiteX7" fmla="*/ 107495 w 202343"/>
                <a:gd name="connsiteY7" fmla="*/ 118335 h 160791"/>
                <a:gd name="connsiteX8" fmla="*/ 43360 w 202343"/>
                <a:gd name="connsiteY8" fmla="*/ 160791 h 160791"/>
                <a:gd name="connsiteX9" fmla="*/ 43360 w 202343"/>
                <a:gd name="connsiteY9" fmla="*/ 130078 h 160791"/>
                <a:gd name="connsiteX10" fmla="*/ 28906 w 202343"/>
                <a:gd name="connsiteY10" fmla="*/ 115625 h 160791"/>
                <a:gd name="connsiteX11" fmla="*/ 14453 w 202343"/>
                <a:gd name="connsiteY11" fmla="*/ 115625 h 160791"/>
                <a:gd name="connsiteX12" fmla="*/ 0 w 202343"/>
                <a:gd name="connsiteY12" fmla="*/ 101172 h 160791"/>
                <a:gd name="connsiteX13" fmla="*/ 0 w 202343"/>
                <a:gd name="connsiteY13" fmla="*/ 14453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2343" h="160791">
                  <a:moveTo>
                    <a:pt x="0" y="14453"/>
                  </a:moveTo>
                  <a:cubicBezTo>
                    <a:pt x="0" y="6323"/>
                    <a:pt x="6323" y="0"/>
                    <a:pt x="14453" y="0"/>
                  </a:cubicBezTo>
                  <a:lnTo>
                    <a:pt x="187891" y="0"/>
                  </a:lnTo>
                  <a:cubicBezTo>
                    <a:pt x="196021" y="0"/>
                    <a:pt x="202344" y="6323"/>
                    <a:pt x="202344" y="14453"/>
                  </a:cubicBezTo>
                  <a:lnTo>
                    <a:pt x="202344" y="101172"/>
                  </a:lnTo>
                  <a:cubicBezTo>
                    <a:pt x="202344" y="109302"/>
                    <a:pt x="196021" y="115625"/>
                    <a:pt x="187891" y="115625"/>
                  </a:cubicBezTo>
                  <a:lnTo>
                    <a:pt x="115625" y="115625"/>
                  </a:lnTo>
                  <a:cubicBezTo>
                    <a:pt x="112915" y="115625"/>
                    <a:pt x="110205" y="116528"/>
                    <a:pt x="107495" y="118335"/>
                  </a:cubicBezTo>
                  <a:lnTo>
                    <a:pt x="43360" y="160791"/>
                  </a:lnTo>
                  <a:lnTo>
                    <a:pt x="43360" y="130078"/>
                  </a:lnTo>
                  <a:cubicBezTo>
                    <a:pt x="43360" y="121948"/>
                    <a:pt x="37036" y="115625"/>
                    <a:pt x="28906" y="115625"/>
                  </a:cubicBezTo>
                  <a:lnTo>
                    <a:pt x="14453" y="115625"/>
                  </a:lnTo>
                  <a:cubicBezTo>
                    <a:pt x="6323" y="115625"/>
                    <a:pt x="0" y="109302"/>
                    <a:pt x="0" y="101172"/>
                  </a:cubicBezTo>
                  <a:lnTo>
                    <a:pt x="0" y="14453"/>
                  </a:lnTo>
                  <a:close/>
                </a:path>
              </a:pathLst>
            </a:custGeom>
            <a:solidFill>
              <a:srgbClr val="F1602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7" name="Graphic 2">
              <a:extLst>
                <a:ext uri="{FF2B5EF4-FFF2-40B4-BE49-F238E27FC236}">
                  <a16:creationId xmlns:a16="http://schemas.microsoft.com/office/drawing/2014/main" id="{04C6743E-31D0-8C9F-8BF5-81B56E4B0066}"/>
                </a:ext>
              </a:extLst>
            </p:cNvPr>
            <p:cNvGrpSpPr/>
            <p:nvPr/>
          </p:nvGrpSpPr>
          <p:grpSpPr>
            <a:xfrm>
              <a:off x="5632524" y="3887743"/>
              <a:ext cx="867188" cy="794922"/>
              <a:chOff x="5632524" y="3887743"/>
              <a:chExt cx="867188" cy="794922"/>
            </a:xfrm>
            <a:grpFill/>
          </p:grpSpPr>
          <p:sp>
            <p:nvSpPr>
              <p:cNvPr id="18" name="Freeform 268">
                <a:extLst>
                  <a:ext uri="{FF2B5EF4-FFF2-40B4-BE49-F238E27FC236}">
                    <a16:creationId xmlns:a16="http://schemas.microsoft.com/office/drawing/2014/main" id="{9D8F48C9-9F0A-B373-2FCD-C874F0F0F964}"/>
                  </a:ext>
                </a:extLst>
              </p:cNvPr>
              <p:cNvSpPr/>
              <p:nvPr/>
            </p:nvSpPr>
            <p:spPr>
              <a:xfrm>
                <a:off x="5632524" y="4290624"/>
                <a:ext cx="867188" cy="392041"/>
              </a:xfrm>
              <a:custGeom>
                <a:avLst/>
                <a:gdLst>
                  <a:gd name="connsiteX0" fmla="*/ 823829 w 867188"/>
                  <a:gd name="connsiteY0" fmla="*/ 30713 h 392041"/>
                  <a:gd name="connsiteX1" fmla="*/ 785890 w 867188"/>
                  <a:gd name="connsiteY1" fmla="*/ 47876 h 392041"/>
                  <a:gd name="connsiteX2" fmla="*/ 719044 w 867188"/>
                  <a:gd name="connsiteY2" fmla="*/ 88525 h 392041"/>
                  <a:gd name="connsiteX3" fmla="*/ 664845 w 867188"/>
                  <a:gd name="connsiteY3" fmla="*/ 88525 h 392041"/>
                  <a:gd name="connsiteX4" fmla="*/ 650391 w 867188"/>
                  <a:gd name="connsiteY4" fmla="*/ 102979 h 392041"/>
                  <a:gd name="connsiteX5" fmla="*/ 650391 w 867188"/>
                  <a:gd name="connsiteY5" fmla="*/ 131885 h 392041"/>
                  <a:gd name="connsiteX6" fmla="*/ 619679 w 867188"/>
                  <a:gd name="connsiteY6" fmla="*/ 131885 h 392041"/>
                  <a:gd name="connsiteX7" fmla="*/ 607032 w 867188"/>
                  <a:gd name="connsiteY7" fmla="*/ 56909 h 392041"/>
                  <a:gd name="connsiteX8" fmla="*/ 590772 w 867188"/>
                  <a:gd name="connsiteY8" fmla="*/ 45166 h 392041"/>
                  <a:gd name="connsiteX9" fmla="*/ 579029 w 867188"/>
                  <a:gd name="connsiteY9" fmla="*/ 61426 h 392041"/>
                  <a:gd name="connsiteX10" fmla="*/ 590772 w 867188"/>
                  <a:gd name="connsiteY10" fmla="*/ 130982 h 392041"/>
                  <a:gd name="connsiteX11" fmla="*/ 548316 w 867188"/>
                  <a:gd name="connsiteY11" fmla="*/ 130982 h 392041"/>
                  <a:gd name="connsiteX12" fmla="*/ 537476 w 867188"/>
                  <a:gd name="connsiteY12" fmla="*/ 56909 h 392041"/>
                  <a:gd name="connsiteX13" fmla="*/ 513990 w 867188"/>
                  <a:gd name="connsiteY13" fmla="*/ 24390 h 392041"/>
                  <a:gd name="connsiteX14" fmla="*/ 469727 w 867188"/>
                  <a:gd name="connsiteY14" fmla="*/ 1807 h 392041"/>
                  <a:gd name="connsiteX15" fmla="*/ 463404 w 867188"/>
                  <a:gd name="connsiteY15" fmla="*/ 0 h 392041"/>
                  <a:gd name="connsiteX16" fmla="*/ 405591 w 867188"/>
                  <a:gd name="connsiteY16" fmla="*/ 0 h 392041"/>
                  <a:gd name="connsiteX17" fmla="*/ 399268 w 867188"/>
                  <a:gd name="connsiteY17" fmla="*/ 1807 h 392041"/>
                  <a:gd name="connsiteX18" fmla="*/ 355005 w 867188"/>
                  <a:gd name="connsiteY18" fmla="*/ 24390 h 392041"/>
                  <a:gd name="connsiteX19" fmla="*/ 331519 w 867188"/>
                  <a:gd name="connsiteY19" fmla="*/ 56909 h 392041"/>
                  <a:gd name="connsiteX20" fmla="*/ 320679 w 867188"/>
                  <a:gd name="connsiteY20" fmla="*/ 130982 h 392041"/>
                  <a:gd name="connsiteX21" fmla="*/ 278223 w 867188"/>
                  <a:gd name="connsiteY21" fmla="*/ 130982 h 392041"/>
                  <a:gd name="connsiteX22" fmla="*/ 289966 w 867188"/>
                  <a:gd name="connsiteY22" fmla="*/ 61426 h 392041"/>
                  <a:gd name="connsiteX23" fmla="*/ 278223 w 867188"/>
                  <a:gd name="connsiteY23" fmla="*/ 45166 h 392041"/>
                  <a:gd name="connsiteX24" fmla="*/ 261963 w 867188"/>
                  <a:gd name="connsiteY24" fmla="*/ 56909 h 392041"/>
                  <a:gd name="connsiteX25" fmla="*/ 261963 w 867188"/>
                  <a:gd name="connsiteY25" fmla="*/ 56909 h 392041"/>
                  <a:gd name="connsiteX26" fmla="*/ 249317 w 867188"/>
                  <a:gd name="connsiteY26" fmla="*/ 131885 h 392041"/>
                  <a:gd name="connsiteX27" fmla="*/ 216797 w 867188"/>
                  <a:gd name="connsiteY27" fmla="*/ 131885 h 392041"/>
                  <a:gd name="connsiteX28" fmla="*/ 216797 w 867188"/>
                  <a:gd name="connsiteY28" fmla="*/ 102979 h 392041"/>
                  <a:gd name="connsiteX29" fmla="*/ 202344 w 867188"/>
                  <a:gd name="connsiteY29" fmla="*/ 88525 h 392041"/>
                  <a:gd name="connsiteX30" fmla="*/ 148145 w 867188"/>
                  <a:gd name="connsiteY30" fmla="*/ 88525 h 392041"/>
                  <a:gd name="connsiteX31" fmla="*/ 81299 w 867188"/>
                  <a:gd name="connsiteY31" fmla="*/ 47876 h 392041"/>
                  <a:gd name="connsiteX32" fmla="*/ 43359 w 867188"/>
                  <a:gd name="connsiteY32" fmla="*/ 30713 h 392041"/>
                  <a:gd name="connsiteX33" fmla="*/ 0 w 867188"/>
                  <a:gd name="connsiteY33" fmla="*/ 74072 h 392041"/>
                  <a:gd name="connsiteX34" fmla="*/ 0 w 867188"/>
                  <a:gd name="connsiteY34" fmla="*/ 247510 h 392041"/>
                  <a:gd name="connsiteX35" fmla="*/ 9937 w 867188"/>
                  <a:gd name="connsiteY35" fmla="*/ 261060 h 392041"/>
                  <a:gd name="connsiteX36" fmla="*/ 14453 w 867188"/>
                  <a:gd name="connsiteY36" fmla="*/ 262866 h 392041"/>
                  <a:gd name="connsiteX37" fmla="*/ 14453 w 867188"/>
                  <a:gd name="connsiteY37" fmla="*/ 363135 h 392041"/>
                  <a:gd name="connsiteX38" fmla="*/ 0 w 867188"/>
                  <a:gd name="connsiteY38" fmla="*/ 363135 h 392041"/>
                  <a:gd name="connsiteX39" fmla="*/ 0 w 867188"/>
                  <a:gd name="connsiteY39" fmla="*/ 392042 h 392041"/>
                  <a:gd name="connsiteX40" fmla="*/ 867189 w 867188"/>
                  <a:gd name="connsiteY40" fmla="*/ 392042 h 392041"/>
                  <a:gd name="connsiteX41" fmla="*/ 867189 w 867188"/>
                  <a:gd name="connsiteY41" fmla="*/ 363135 h 392041"/>
                  <a:gd name="connsiteX42" fmla="*/ 852735 w 867188"/>
                  <a:gd name="connsiteY42" fmla="*/ 363135 h 392041"/>
                  <a:gd name="connsiteX43" fmla="*/ 852735 w 867188"/>
                  <a:gd name="connsiteY43" fmla="*/ 233960 h 392041"/>
                  <a:gd name="connsiteX44" fmla="*/ 858155 w 867188"/>
                  <a:gd name="connsiteY44" fmla="*/ 231250 h 392041"/>
                  <a:gd name="connsiteX45" fmla="*/ 867189 w 867188"/>
                  <a:gd name="connsiteY45" fmla="*/ 217700 h 392041"/>
                  <a:gd name="connsiteX46" fmla="*/ 867189 w 867188"/>
                  <a:gd name="connsiteY46" fmla="*/ 73169 h 392041"/>
                  <a:gd name="connsiteX47" fmla="*/ 823829 w 867188"/>
                  <a:gd name="connsiteY47" fmla="*/ 30713 h 392041"/>
                  <a:gd name="connsiteX48" fmla="*/ 693751 w 867188"/>
                  <a:gd name="connsiteY48" fmla="*/ 303516 h 392041"/>
                  <a:gd name="connsiteX49" fmla="*/ 727174 w 867188"/>
                  <a:gd name="connsiteY49" fmla="*/ 363135 h 392041"/>
                  <a:gd name="connsiteX50" fmla="*/ 693751 w 867188"/>
                  <a:gd name="connsiteY50" fmla="*/ 363135 h 392041"/>
                  <a:gd name="connsiteX51" fmla="*/ 693751 w 867188"/>
                  <a:gd name="connsiteY51" fmla="*/ 303516 h 392041"/>
                  <a:gd name="connsiteX52" fmla="*/ 693751 w 867188"/>
                  <a:gd name="connsiteY52" fmla="*/ 160791 h 392041"/>
                  <a:gd name="connsiteX53" fmla="*/ 737110 w 867188"/>
                  <a:gd name="connsiteY53" fmla="*/ 160791 h 392041"/>
                  <a:gd name="connsiteX54" fmla="*/ 743433 w 867188"/>
                  <a:gd name="connsiteY54" fmla="*/ 158984 h 392041"/>
                  <a:gd name="connsiteX55" fmla="*/ 780470 w 867188"/>
                  <a:gd name="connsiteY55" fmla="*/ 140918 h 392041"/>
                  <a:gd name="connsiteX56" fmla="*/ 780470 w 867188"/>
                  <a:gd name="connsiteY56" fmla="*/ 167114 h 392041"/>
                  <a:gd name="connsiteX57" fmla="*/ 693751 w 867188"/>
                  <a:gd name="connsiteY57" fmla="*/ 221314 h 392041"/>
                  <a:gd name="connsiteX58" fmla="*/ 693751 w 867188"/>
                  <a:gd name="connsiteY58" fmla="*/ 160791 h 392041"/>
                  <a:gd name="connsiteX59" fmla="*/ 359522 w 867188"/>
                  <a:gd name="connsiteY59" fmla="*/ 62329 h 392041"/>
                  <a:gd name="connsiteX60" fmla="*/ 367652 w 867188"/>
                  <a:gd name="connsiteY60" fmla="*/ 51489 h 392041"/>
                  <a:gd name="connsiteX61" fmla="*/ 409205 w 867188"/>
                  <a:gd name="connsiteY61" fmla="*/ 30713 h 392041"/>
                  <a:gd name="connsiteX62" fmla="*/ 459791 w 867188"/>
                  <a:gd name="connsiteY62" fmla="*/ 30713 h 392041"/>
                  <a:gd name="connsiteX63" fmla="*/ 501343 w 867188"/>
                  <a:gd name="connsiteY63" fmla="*/ 51489 h 392041"/>
                  <a:gd name="connsiteX64" fmla="*/ 509473 w 867188"/>
                  <a:gd name="connsiteY64" fmla="*/ 62329 h 392041"/>
                  <a:gd name="connsiteX65" fmla="*/ 519410 w 867188"/>
                  <a:gd name="connsiteY65" fmla="*/ 131885 h 392041"/>
                  <a:gd name="connsiteX66" fmla="*/ 492310 w 867188"/>
                  <a:gd name="connsiteY66" fmla="*/ 131885 h 392041"/>
                  <a:gd name="connsiteX67" fmla="*/ 492310 w 867188"/>
                  <a:gd name="connsiteY67" fmla="*/ 74072 h 392041"/>
                  <a:gd name="connsiteX68" fmla="*/ 477857 w 867188"/>
                  <a:gd name="connsiteY68" fmla="*/ 59619 h 392041"/>
                  <a:gd name="connsiteX69" fmla="*/ 391138 w 867188"/>
                  <a:gd name="connsiteY69" fmla="*/ 59619 h 392041"/>
                  <a:gd name="connsiteX70" fmla="*/ 376685 w 867188"/>
                  <a:gd name="connsiteY70" fmla="*/ 74072 h 392041"/>
                  <a:gd name="connsiteX71" fmla="*/ 376685 w 867188"/>
                  <a:gd name="connsiteY71" fmla="*/ 131885 h 392041"/>
                  <a:gd name="connsiteX72" fmla="*/ 349586 w 867188"/>
                  <a:gd name="connsiteY72" fmla="*/ 131885 h 392041"/>
                  <a:gd name="connsiteX73" fmla="*/ 359522 w 867188"/>
                  <a:gd name="connsiteY73" fmla="*/ 62329 h 392041"/>
                  <a:gd name="connsiteX74" fmla="*/ 462501 w 867188"/>
                  <a:gd name="connsiteY74" fmla="*/ 131885 h 392041"/>
                  <a:gd name="connsiteX75" fmla="*/ 404688 w 867188"/>
                  <a:gd name="connsiteY75" fmla="*/ 131885 h 392041"/>
                  <a:gd name="connsiteX76" fmla="*/ 404688 w 867188"/>
                  <a:gd name="connsiteY76" fmla="*/ 88525 h 392041"/>
                  <a:gd name="connsiteX77" fmla="*/ 462501 w 867188"/>
                  <a:gd name="connsiteY77" fmla="*/ 88525 h 392041"/>
                  <a:gd name="connsiteX78" fmla="*/ 462501 w 867188"/>
                  <a:gd name="connsiteY78" fmla="*/ 131885 h 392041"/>
                  <a:gd name="connsiteX79" fmla="*/ 664845 w 867188"/>
                  <a:gd name="connsiteY79" fmla="*/ 160791 h 392041"/>
                  <a:gd name="connsiteX80" fmla="*/ 664845 w 867188"/>
                  <a:gd name="connsiteY80" fmla="*/ 189698 h 392041"/>
                  <a:gd name="connsiteX81" fmla="*/ 202344 w 867188"/>
                  <a:gd name="connsiteY81" fmla="*/ 189698 h 392041"/>
                  <a:gd name="connsiteX82" fmla="*/ 202344 w 867188"/>
                  <a:gd name="connsiteY82" fmla="*/ 160791 h 392041"/>
                  <a:gd name="connsiteX83" fmla="*/ 664845 w 867188"/>
                  <a:gd name="connsiteY83" fmla="*/ 160791 h 392041"/>
                  <a:gd name="connsiteX84" fmla="*/ 520313 w 867188"/>
                  <a:gd name="connsiteY84" fmla="*/ 221314 h 392041"/>
                  <a:gd name="connsiteX85" fmla="*/ 520313 w 867188"/>
                  <a:gd name="connsiteY85" fmla="*/ 218604 h 392041"/>
                  <a:gd name="connsiteX86" fmla="*/ 607032 w 867188"/>
                  <a:gd name="connsiteY86" fmla="*/ 218604 h 392041"/>
                  <a:gd name="connsiteX87" fmla="*/ 607032 w 867188"/>
                  <a:gd name="connsiteY87" fmla="*/ 363135 h 392041"/>
                  <a:gd name="connsiteX88" fmla="*/ 478760 w 867188"/>
                  <a:gd name="connsiteY88" fmla="*/ 363135 h 392041"/>
                  <a:gd name="connsiteX89" fmla="*/ 490503 w 867188"/>
                  <a:gd name="connsiteY89" fmla="*/ 268287 h 392041"/>
                  <a:gd name="connsiteX90" fmla="*/ 507667 w 867188"/>
                  <a:gd name="connsiteY90" fmla="*/ 251123 h 392041"/>
                  <a:gd name="connsiteX91" fmla="*/ 520313 w 867188"/>
                  <a:gd name="connsiteY91" fmla="*/ 221314 h 392041"/>
                  <a:gd name="connsiteX92" fmla="*/ 359522 w 867188"/>
                  <a:gd name="connsiteY92" fmla="*/ 252027 h 392041"/>
                  <a:gd name="connsiteX93" fmla="*/ 376685 w 867188"/>
                  <a:gd name="connsiteY93" fmla="*/ 269190 h 392041"/>
                  <a:gd name="connsiteX94" fmla="*/ 388428 w 867188"/>
                  <a:gd name="connsiteY94" fmla="*/ 364038 h 392041"/>
                  <a:gd name="connsiteX95" fmla="*/ 260156 w 867188"/>
                  <a:gd name="connsiteY95" fmla="*/ 364038 h 392041"/>
                  <a:gd name="connsiteX96" fmla="*/ 260156 w 867188"/>
                  <a:gd name="connsiteY96" fmla="*/ 219507 h 392041"/>
                  <a:gd name="connsiteX97" fmla="*/ 346875 w 867188"/>
                  <a:gd name="connsiteY97" fmla="*/ 219507 h 392041"/>
                  <a:gd name="connsiteX98" fmla="*/ 346875 w 867188"/>
                  <a:gd name="connsiteY98" fmla="*/ 222217 h 392041"/>
                  <a:gd name="connsiteX99" fmla="*/ 359522 w 867188"/>
                  <a:gd name="connsiteY99" fmla="*/ 252027 h 392041"/>
                  <a:gd name="connsiteX100" fmla="*/ 173438 w 867188"/>
                  <a:gd name="connsiteY100" fmla="*/ 279127 h 392041"/>
                  <a:gd name="connsiteX101" fmla="*/ 158081 w 867188"/>
                  <a:gd name="connsiteY101" fmla="*/ 228540 h 392041"/>
                  <a:gd name="connsiteX102" fmla="*/ 151758 w 867188"/>
                  <a:gd name="connsiteY102" fmla="*/ 220411 h 392041"/>
                  <a:gd name="connsiteX103" fmla="*/ 86719 w 867188"/>
                  <a:gd name="connsiteY103" fmla="*/ 181567 h 392041"/>
                  <a:gd name="connsiteX104" fmla="*/ 86719 w 867188"/>
                  <a:gd name="connsiteY104" fmla="*/ 140918 h 392041"/>
                  <a:gd name="connsiteX105" fmla="*/ 123755 w 867188"/>
                  <a:gd name="connsiteY105" fmla="*/ 158984 h 392041"/>
                  <a:gd name="connsiteX106" fmla="*/ 130078 w 867188"/>
                  <a:gd name="connsiteY106" fmla="*/ 160791 h 392041"/>
                  <a:gd name="connsiteX107" fmla="*/ 173438 w 867188"/>
                  <a:gd name="connsiteY107" fmla="*/ 160791 h 392041"/>
                  <a:gd name="connsiteX108" fmla="*/ 173438 w 867188"/>
                  <a:gd name="connsiteY108" fmla="*/ 279127 h 392041"/>
                  <a:gd name="connsiteX109" fmla="*/ 43359 w 867188"/>
                  <a:gd name="connsiteY109" fmla="*/ 272803 h 392041"/>
                  <a:gd name="connsiteX110" fmla="*/ 89429 w 867188"/>
                  <a:gd name="connsiteY110" fmla="*/ 288160 h 392041"/>
                  <a:gd name="connsiteX111" fmla="*/ 111108 w 867188"/>
                  <a:gd name="connsiteY111" fmla="*/ 363135 h 392041"/>
                  <a:gd name="connsiteX112" fmla="*/ 43359 w 867188"/>
                  <a:gd name="connsiteY112" fmla="*/ 363135 h 392041"/>
                  <a:gd name="connsiteX113" fmla="*/ 43359 w 867188"/>
                  <a:gd name="connsiteY113" fmla="*/ 272803 h 392041"/>
                  <a:gd name="connsiteX114" fmla="*/ 140918 w 867188"/>
                  <a:gd name="connsiteY114" fmla="*/ 363135 h 392041"/>
                  <a:gd name="connsiteX115" fmla="*/ 114722 w 867188"/>
                  <a:gd name="connsiteY115" fmla="*/ 272803 h 392041"/>
                  <a:gd name="connsiteX116" fmla="*/ 105689 w 867188"/>
                  <a:gd name="connsiteY116" fmla="*/ 262866 h 392041"/>
                  <a:gd name="connsiteX117" fmla="*/ 28906 w 867188"/>
                  <a:gd name="connsiteY117" fmla="*/ 237573 h 392041"/>
                  <a:gd name="connsiteX118" fmla="*/ 28906 w 867188"/>
                  <a:gd name="connsiteY118" fmla="*/ 74976 h 392041"/>
                  <a:gd name="connsiteX119" fmla="*/ 43359 w 867188"/>
                  <a:gd name="connsiteY119" fmla="*/ 60523 h 392041"/>
                  <a:gd name="connsiteX120" fmla="*/ 61426 w 867188"/>
                  <a:gd name="connsiteY120" fmla="*/ 70459 h 392041"/>
                  <a:gd name="connsiteX121" fmla="*/ 65039 w 867188"/>
                  <a:gd name="connsiteY121" fmla="*/ 73169 h 392041"/>
                  <a:gd name="connsiteX122" fmla="*/ 137305 w 867188"/>
                  <a:gd name="connsiteY122" fmla="*/ 116529 h 392041"/>
                  <a:gd name="connsiteX123" fmla="*/ 144531 w 867188"/>
                  <a:gd name="connsiteY123" fmla="*/ 118335 h 392041"/>
                  <a:gd name="connsiteX124" fmla="*/ 187891 w 867188"/>
                  <a:gd name="connsiteY124" fmla="*/ 118335 h 392041"/>
                  <a:gd name="connsiteX125" fmla="*/ 187891 w 867188"/>
                  <a:gd name="connsiteY125" fmla="*/ 132788 h 392041"/>
                  <a:gd name="connsiteX126" fmla="*/ 133691 w 867188"/>
                  <a:gd name="connsiteY126" fmla="*/ 132788 h 392041"/>
                  <a:gd name="connsiteX127" fmla="*/ 78589 w 867188"/>
                  <a:gd name="connsiteY127" fmla="*/ 105689 h 392041"/>
                  <a:gd name="connsiteX128" fmla="*/ 59619 w 867188"/>
                  <a:gd name="connsiteY128" fmla="*/ 112012 h 392041"/>
                  <a:gd name="connsiteX129" fmla="*/ 57813 w 867188"/>
                  <a:gd name="connsiteY129" fmla="*/ 118335 h 392041"/>
                  <a:gd name="connsiteX130" fmla="*/ 57813 w 867188"/>
                  <a:gd name="connsiteY130" fmla="*/ 190601 h 392041"/>
                  <a:gd name="connsiteX131" fmla="*/ 65039 w 867188"/>
                  <a:gd name="connsiteY131" fmla="*/ 203247 h 392041"/>
                  <a:gd name="connsiteX132" fmla="*/ 132788 w 867188"/>
                  <a:gd name="connsiteY132" fmla="*/ 243897 h 392041"/>
                  <a:gd name="connsiteX133" fmla="*/ 168921 w 867188"/>
                  <a:gd name="connsiteY133" fmla="*/ 364038 h 392041"/>
                  <a:gd name="connsiteX134" fmla="*/ 140918 w 867188"/>
                  <a:gd name="connsiteY134" fmla="*/ 364038 h 392041"/>
                  <a:gd name="connsiteX135" fmla="*/ 202344 w 867188"/>
                  <a:gd name="connsiteY135" fmla="*/ 363135 h 392041"/>
                  <a:gd name="connsiteX136" fmla="*/ 202344 w 867188"/>
                  <a:gd name="connsiteY136" fmla="*/ 218604 h 392041"/>
                  <a:gd name="connsiteX137" fmla="*/ 231250 w 867188"/>
                  <a:gd name="connsiteY137" fmla="*/ 218604 h 392041"/>
                  <a:gd name="connsiteX138" fmla="*/ 231250 w 867188"/>
                  <a:gd name="connsiteY138" fmla="*/ 363135 h 392041"/>
                  <a:gd name="connsiteX139" fmla="*/ 202344 w 867188"/>
                  <a:gd name="connsiteY139" fmla="*/ 363135 h 392041"/>
                  <a:gd name="connsiteX140" fmla="*/ 417335 w 867188"/>
                  <a:gd name="connsiteY140" fmla="*/ 363135 h 392041"/>
                  <a:gd name="connsiteX141" fmla="*/ 404688 w 867188"/>
                  <a:gd name="connsiteY141" fmla="*/ 260156 h 392041"/>
                  <a:gd name="connsiteX142" fmla="*/ 400171 w 867188"/>
                  <a:gd name="connsiteY142" fmla="*/ 252027 h 392041"/>
                  <a:gd name="connsiteX143" fmla="*/ 379395 w 867188"/>
                  <a:gd name="connsiteY143" fmla="*/ 231250 h 392041"/>
                  <a:gd name="connsiteX144" fmla="*/ 374878 w 867188"/>
                  <a:gd name="connsiteY144" fmla="*/ 221314 h 392041"/>
                  <a:gd name="connsiteX145" fmla="*/ 374878 w 867188"/>
                  <a:gd name="connsiteY145" fmla="*/ 218604 h 392041"/>
                  <a:gd name="connsiteX146" fmla="*/ 490503 w 867188"/>
                  <a:gd name="connsiteY146" fmla="*/ 218604 h 392041"/>
                  <a:gd name="connsiteX147" fmla="*/ 490503 w 867188"/>
                  <a:gd name="connsiteY147" fmla="*/ 221314 h 392041"/>
                  <a:gd name="connsiteX148" fmla="*/ 485987 w 867188"/>
                  <a:gd name="connsiteY148" fmla="*/ 231250 h 392041"/>
                  <a:gd name="connsiteX149" fmla="*/ 465211 w 867188"/>
                  <a:gd name="connsiteY149" fmla="*/ 252027 h 392041"/>
                  <a:gd name="connsiteX150" fmla="*/ 460694 w 867188"/>
                  <a:gd name="connsiteY150" fmla="*/ 260156 h 392041"/>
                  <a:gd name="connsiteX151" fmla="*/ 448048 w 867188"/>
                  <a:gd name="connsiteY151" fmla="*/ 363135 h 392041"/>
                  <a:gd name="connsiteX152" fmla="*/ 417335 w 867188"/>
                  <a:gd name="connsiteY152" fmla="*/ 363135 h 392041"/>
                  <a:gd name="connsiteX153" fmla="*/ 635938 w 867188"/>
                  <a:gd name="connsiteY153" fmla="*/ 363135 h 392041"/>
                  <a:gd name="connsiteX154" fmla="*/ 635938 w 867188"/>
                  <a:gd name="connsiteY154" fmla="*/ 218604 h 392041"/>
                  <a:gd name="connsiteX155" fmla="*/ 664845 w 867188"/>
                  <a:gd name="connsiteY155" fmla="*/ 218604 h 392041"/>
                  <a:gd name="connsiteX156" fmla="*/ 664845 w 867188"/>
                  <a:gd name="connsiteY156" fmla="*/ 363135 h 392041"/>
                  <a:gd name="connsiteX157" fmla="*/ 635938 w 867188"/>
                  <a:gd name="connsiteY157" fmla="*/ 363135 h 392041"/>
                  <a:gd name="connsiteX158" fmla="*/ 760597 w 867188"/>
                  <a:gd name="connsiteY158" fmla="*/ 363135 h 392041"/>
                  <a:gd name="connsiteX159" fmla="*/ 699171 w 867188"/>
                  <a:gd name="connsiteY159" fmla="*/ 252930 h 392041"/>
                  <a:gd name="connsiteX160" fmla="*/ 803053 w 867188"/>
                  <a:gd name="connsiteY160" fmla="*/ 187891 h 392041"/>
                  <a:gd name="connsiteX161" fmla="*/ 810279 w 867188"/>
                  <a:gd name="connsiteY161" fmla="*/ 175245 h 392041"/>
                  <a:gd name="connsiteX162" fmla="*/ 810279 w 867188"/>
                  <a:gd name="connsiteY162" fmla="*/ 117432 h 392041"/>
                  <a:gd name="connsiteX163" fmla="*/ 795826 w 867188"/>
                  <a:gd name="connsiteY163" fmla="*/ 102979 h 392041"/>
                  <a:gd name="connsiteX164" fmla="*/ 789503 w 867188"/>
                  <a:gd name="connsiteY164" fmla="*/ 104785 h 392041"/>
                  <a:gd name="connsiteX165" fmla="*/ 734400 w 867188"/>
                  <a:gd name="connsiteY165" fmla="*/ 131885 h 392041"/>
                  <a:gd name="connsiteX166" fmla="*/ 680201 w 867188"/>
                  <a:gd name="connsiteY166" fmla="*/ 131885 h 392041"/>
                  <a:gd name="connsiteX167" fmla="*/ 680201 w 867188"/>
                  <a:gd name="connsiteY167" fmla="*/ 117432 h 392041"/>
                  <a:gd name="connsiteX168" fmla="*/ 723561 w 867188"/>
                  <a:gd name="connsiteY168" fmla="*/ 117432 h 392041"/>
                  <a:gd name="connsiteX169" fmla="*/ 730787 w 867188"/>
                  <a:gd name="connsiteY169" fmla="*/ 115625 h 392041"/>
                  <a:gd name="connsiteX170" fmla="*/ 803053 w 867188"/>
                  <a:gd name="connsiteY170" fmla="*/ 72266 h 392041"/>
                  <a:gd name="connsiteX171" fmla="*/ 806666 w 867188"/>
                  <a:gd name="connsiteY171" fmla="*/ 69556 h 392041"/>
                  <a:gd name="connsiteX172" fmla="*/ 824732 w 867188"/>
                  <a:gd name="connsiteY172" fmla="*/ 59619 h 392041"/>
                  <a:gd name="connsiteX173" fmla="*/ 839186 w 867188"/>
                  <a:gd name="connsiteY173" fmla="*/ 74072 h 392041"/>
                  <a:gd name="connsiteX174" fmla="*/ 839186 w 867188"/>
                  <a:gd name="connsiteY174" fmla="*/ 208667 h 392041"/>
                  <a:gd name="connsiteX175" fmla="*/ 747047 w 867188"/>
                  <a:gd name="connsiteY175" fmla="*/ 248413 h 392041"/>
                  <a:gd name="connsiteX176" fmla="*/ 738917 w 867188"/>
                  <a:gd name="connsiteY176" fmla="*/ 265577 h 392041"/>
                  <a:gd name="connsiteX177" fmla="*/ 763307 w 867188"/>
                  <a:gd name="connsiteY177" fmla="*/ 363135 h 392041"/>
                  <a:gd name="connsiteX178" fmla="*/ 760597 w 867188"/>
                  <a:gd name="connsiteY178" fmla="*/ 363135 h 392041"/>
                  <a:gd name="connsiteX179" fmla="*/ 823829 w 867188"/>
                  <a:gd name="connsiteY179" fmla="*/ 363135 h 392041"/>
                  <a:gd name="connsiteX180" fmla="*/ 791310 w 867188"/>
                  <a:gd name="connsiteY180" fmla="*/ 363135 h 392041"/>
                  <a:gd name="connsiteX181" fmla="*/ 767823 w 867188"/>
                  <a:gd name="connsiteY181" fmla="*/ 270093 h 392041"/>
                  <a:gd name="connsiteX182" fmla="*/ 822926 w 867188"/>
                  <a:gd name="connsiteY182" fmla="*/ 246607 h 392041"/>
                  <a:gd name="connsiteX183" fmla="*/ 822926 w 867188"/>
                  <a:gd name="connsiteY183" fmla="*/ 363135 h 39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867188" h="392041">
                    <a:moveTo>
                      <a:pt x="823829" y="30713"/>
                    </a:moveTo>
                    <a:cubicBezTo>
                      <a:pt x="804860" y="30713"/>
                      <a:pt x="790406" y="43359"/>
                      <a:pt x="785890" y="47876"/>
                    </a:cubicBezTo>
                    <a:lnTo>
                      <a:pt x="719044" y="88525"/>
                    </a:lnTo>
                    <a:lnTo>
                      <a:pt x="664845" y="88525"/>
                    </a:lnTo>
                    <a:cubicBezTo>
                      <a:pt x="656715" y="88525"/>
                      <a:pt x="650391" y="94849"/>
                      <a:pt x="650391" y="102979"/>
                    </a:cubicBezTo>
                    <a:lnTo>
                      <a:pt x="650391" y="131885"/>
                    </a:lnTo>
                    <a:lnTo>
                      <a:pt x="619679" y="131885"/>
                    </a:lnTo>
                    <a:lnTo>
                      <a:pt x="607032" y="56909"/>
                    </a:lnTo>
                    <a:cubicBezTo>
                      <a:pt x="606129" y="48780"/>
                      <a:pt x="597999" y="43359"/>
                      <a:pt x="590772" y="45166"/>
                    </a:cubicBezTo>
                    <a:cubicBezTo>
                      <a:pt x="582642" y="46069"/>
                      <a:pt x="577222" y="54199"/>
                      <a:pt x="579029" y="61426"/>
                    </a:cubicBezTo>
                    <a:lnTo>
                      <a:pt x="590772" y="130982"/>
                    </a:lnTo>
                    <a:lnTo>
                      <a:pt x="548316" y="130982"/>
                    </a:lnTo>
                    <a:lnTo>
                      <a:pt x="537476" y="56909"/>
                    </a:lnTo>
                    <a:cubicBezTo>
                      <a:pt x="535670" y="42456"/>
                      <a:pt x="526636" y="30713"/>
                      <a:pt x="513990" y="24390"/>
                    </a:cubicBezTo>
                    <a:lnTo>
                      <a:pt x="469727" y="1807"/>
                    </a:lnTo>
                    <a:cubicBezTo>
                      <a:pt x="467920" y="903"/>
                      <a:pt x="465211" y="0"/>
                      <a:pt x="463404" y="0"/>
                    </a:cubicBezTo>
                    <a:lnTo>
                      <a:pt x="405591" y="0"/>
                    </a:lnTo>
                    <a:cubicBezTo>
                      <a:pt x="403785" y="0"/>
                      <a:pt x="401075" y="903"/>
                      <a:pt x="399268" y="1807"/>
                    </a:cubicBezTo>
                    <a:lnTo>
                      <a:pt x="355005" y="24390"/>
                    </a:lnTo>
                    <a:cubicBezTo>
                      <a:pt x="342359" y="30713"/>
                      <a:pt x="333326" y="43359"/>
                      <a:pt x="331519" y="56909"/>
                    </a:cubicBezTo>
                    <a:lnTo>
                      <a:pt x="320679" y="130982"/>
                    </a:lnTo>
                    <a:lnTo>
                      <a:pt x="278223" y="130982"/>
                    </a:lnTo>
                    <a:lnTo>
                      <a:pt x="289966" y="61426"/>
                    </a:lnTo>
                    <a:cubicBezTo>
                      <a:pt x="290870" y="53296"/>
                      <a:pt x="286353" y="46069"/>
                      <a:pt x="278223" y="45166"/>
                    </a:cubicBezTo>
                    <a:cubicBezTo>
                      <a:pt x="270093" y="44263"/>
                      <a:pt x="262867" y="48780"/>
                      <a:pt x="261963" y="56909"/>
                    </a:cubicBezTo>
                    <a:cubicBezTo>
                      <a:pt x="261963" y="56909"/>
                      <a:pt x="261963" y="56909"/>
                      <a:pt x="261963" y="56909"/>
                    </a:cubicBezTo>
                    <a:lnTo>
                      <a:pt x="249317" y="131885"/>
                    </a:lnTo>
                    <a:lnTo>
                      <a:pt x="216797" y="131885"/>
                    </a:lnTo>
                    <a:lnTo>
                      <a:pt x="216797" y="102979"/>
                    </a:lnTo>
                    <a:cubicBezTo>
                      <a:pt x="216797" y="94849"/>
                      <a:pt x="210474" y="88525"/>
                      <a:pt x="202344" y="88525"/>
                    </a:cubicBezTo>
                    <a:lnTo>
                      <a:pt x="148145" y="88525"/>
                    </a:lnTo>
                    <a:lnTo>
                      <a:pt x="81299" y="47876"/>
                    </a:lnTo>
                    <a:cubicBezTo>
                      <a:pt x="76782" y="43359"/>
                      <a:pt x="62329" y="30713"/>
                      <a:pt x="43359" y="30713"/>
                    </a:cubicBezTo>
                    <a:cubicBezTo>
                      <a:pt x="19873" y="30713"/>
                      <a:pt x="0" y="50586"/>
                      <a:pt x="0" y="74072"/>
                    </a:cubicBezTo>
                    <a:lnTo>
                      <a:pt x="0" y="247510"/>
                    </a:lnTo>
                    <a:cubicBezTo>
                      <a:pt x="0" y="253833"/>
                      <a:pt x="3613" y="259253"/>
                      <a:pt x="9937" y="261060"/>
                    </a:cubicBezTo>
                    <a:lnTo>
                      <a:pt x="14453" y="262866"/>
                    </a:lnTo>
                    <a:lnTo>
                      <a:pt x="14453" y="363135"/>
                    </a:lnTo>
                    <a:lnTo>
                      <a:pt x="0" y="363135"/>
                    </a:lnTo>
                    <a:lnTo>
                      <a:pt x="0" y="392042"/>
                    </a:lnTo>
                    <a:lnTo>
                      <a:pt x="867189" y="392042"/>
                    </a:lnTo>
                    <a:lnTo>
                      <a:pt x="867189" y="363135"/>
                    </a:lnTo>
                    <a:lnTo>
                      <a:pt x="852735" y="363135"/>
                    </a:lnTo>
                    <a:lnTo>
                      <a:pt x="852735" y="233960"/>
                    </a:lnTo>
                    <a:lnTo>
                      <a:pt x="858155" y="231250"/>
                    </a:lnTo>
                    <a:cubicBezTo>
                      <a:pt x="863575" y="228540"/>
                      <a:pt x="867189" y="224024"/>
                      <a:pt x="867189" y="217700"/>
                    </a:cubicBezTo>
                    <a:lnTo>
                      <a:pt x="867189" y="73169"/>
                    </a:lnTo>
                    <a:cubicBezTo>
                      <a:pt x="867189" y="50586"/>
                      <a:pt x="848219" y="30713"/>
                      <a:pt x="823829" y="30713"/>
                    </a:cubicBezTo>
                    <a:close/>
                    <a:moveTo>
                      <a:pt x="693751" y="303516"/>
                    </a:moveTo>
                    <a:lnTo>
                      <a:pt x="727174" y="363135"/>
                    </a:lnTo>
                    <a:lnTo>
                      <a:pt x="693751" y="363135"/>
                    </a:lnTo>
                    <a:lnTo>
                      <a:pt x="693751" y="303516"/>
                    </a:lnTo>
                    <a:close/>
                    <a:moveTo>
                      <a:pt x="693751" y="160791"/>
                    </a:moveTo>
                    <a:lnTo>
                      <a:pt x="737110" y="160791"/>
                    </a:lnTo>
                    <a:cubicBezTo>
                      <a:pt x="738917" y="160791"/>
                      <a:pt x="741627" y="159888"/>
                      <a:pt x="743433" y="158984"/>
                    </a:cubicBezTo>
                    <a:lnTo>
                      <a:pt x="780470" y="140918"/>
                    </a:lnTo>
                    <a:lnTo>
                      <a:pt x="780470" y="167114"/>
                    </a:lnTo>
                    <a:lnTo>
                      <a:pt x="693751" y="221314"/>
                    </a:lnTo>
                    <a:lnTo>
                      <a:pt x="693751" y="160791"/>
                    </a:lnTo>
                    <a:close/>
                    <a:moveTo>
                      <a:pt x="359522" y="62329"/>
                    </a:moveTo>
                    <a:cubicBezTo>
                      <a:pt x="360425" y="57813"/>
                      <a:pt x="363135" y="53296"/>
                      <a:pt x="367652" y="51489"/>
                    </a:cubicBezTo>
                    <a:lnTo>
                      <a:pt x="409205" y="30713"/>
                    </a:lnTo>
                    <a:lnTo>
                      <a:pt x="459791" y="30713"/>
                    </a:lnTo>
                    <a:lnTo>
                      <a:pt x="501343" y="51489"/>
                    </a:lnTo>
                    <a:cubicBezTo>
                      <a:pt x="505860" y="53296"/>
                      <a:pt x="508570" y="57813"/>
                      <a:pt x="509473" y="62329"/>
                    </a:cubicBezTo>
                    <a:lnTo>
                      <a:pt x="519410" y="131885"/>
                    </a:lnTo>
                    <a:lnTo>
                      <a:pt x="492310" y="131885"/>
                    </a:lnTo>
                    <a:lnTo>
                      <a:pt x="492310" y="74072"/>
                    </a:lnTo>
                    <a:cubicBezTo>
                      <a:pt x="492310" y="65942"/>
                      <a:pt x="485987" y="59619"/>
                      <a:pt x="477857" y="59619"/>
                    </a:cubicBezTo>
                    <a:lnTo>
                      <a:pt x="391138" y="59619"/>
                    </a:lnTo>
                    <a:cubicBezTo>
                      <a:pt x="383008" y="59619"/>
                      <a:pt x="376685" y="65942"/>
                      <a:pt x="376685" y="74072"/>
                    </a:cubicBezTo>
                    <a:lnTo>
                      <a:pt x="376685" y="131885"/>
                    </a:lnTo>
                    <a:lnTo>
                      <a:pt x="349586" y="131885"/>
                    </a:lnTo>
                    <a:lnTo>
                      <a:pt x="359522" y="62329"/>
                    </a:lnTo>
                    <a:close/>
                    <a:moveTo>
                      <a:pt x="462501" y="131885"/>
                    </a:moveTo>
                    <a:lnTo>
                      <a:pt x="404688" y="131885"/>
                    </a:lnTo>
                    <a:lnTo>
                      <a:pt x="404688" y="88525"/>
                    </a:lnTo>
                    <a:lnTo>
                      <a:pt x="462501" y="88525"/>
                    </a:lnTo>
                    <a:lnTo>
                      <a:pt x="462501" y="131885"/>
                    </a:lnTo>
                    <a:close/>
                    <a:moveTo>
                      <a:pt x="664845" y="160791"/>
                    </a:moveTo>
                    <a:lnTo>
                      <a:pt x="664845" y="189698"/>
                    </a:lnTo>
                    <a:lnTo>
                      <a:pt x="202344" y="189698"/>
                    </a:lnTo>
                    <a:lnTo>
                      <a:pt x="202344" y="160791"/>
                    </a:lnTo>
                    <a:lnTo>
                      <a:pt x="664845" y="160791"/>
                    </a:lnTo>
                    <a:close/>
                    <a:moveTo>
                      <a:pt x="520313" y="221314"/>
                    </a:moveTo>
                    <a:lnTo>
                      <a:pt x="520313" y="218604"/>
                    </a:lnTo>
                    <a:lnTo>
                      <a:pt x="607032" y="218604"/>
                    </a:lnTo>
                    <a:lnTo>
                      <a:pt x="607032" y="363135"/>
                    </a:lnTo>
                    <a:lnTo>
                      <a:pt x="478760" y="363135"/>
                    </a:lnTo>
                    <a:lnTo>
                      <a:pt x="490503" y="268287"/>
                    </a:lnTo>
                    <a:lnTo>
                      <a:pt x="507667" y="251123"/>
                    </a:lnTo>
                    <a:cubicBezTo>
                      <a:pt x="515797" y="243897"/>
                      <a:pt x="520313" y="233057"/>
                      <a:pt x="520313" y="221314"/>
                    </a:cubicBezTo>
                    <a:close/>
                    <a:moveTo>
                      <a:pt x="359522" y="252027"/>
                    </a:moveTo>
                    <a:lnTo>
                      <a:pt x="376685" y="269190"/>
                    </a:lnTo>
                    <a:lnTo>
                      <a:pt x="388428" y="364038"/>
                    </a:lnTo>
                    <a:lnTo>
                      <a:pt x="260156" y="364038"/>
                    </a:lnTo>
                    <a:lnTo>
                      <a:pt x="260156" y="219507"/>
                    </a:lnTo>
                    <a:lnTo>
                      <a:pt x="346875" y="219507"/>
                    </a:lnTo>
                    <a:lnTo>
                      <a:pt x="346875" y="222217"/>
                    </a:lnTo>
                    <a:cubicBezTo>
                      <a:pt x="346875" y="233057"/>
                      <a:pt x="351392" y="243897"/>
                      <a:pt x="359522" y="252027"/>
                    </a:cubicBezTo>
                    <a:close/>
                    <a:moveTo>
                      <a:pt x="173438" y="279127"/>
                    </a:moveTo>
                    <a:lnTo>
                      <a:pt x="158081" y="228540"/>
                    </a:lnTo>
                    <a:cubicBezTo>
                      <a:pt x="157178" y="224927"/>
                      <a:pt x="154468" y="222217"/>
                      <a:pt x="151758" y="220411"/>
                    </a:cubicBezTo>
                    <a:lnTo>
                      <a:pt x="86719" y="181567"/>
                    </a:lnTo>
                    <a:lnTo>
                      <a:pt x="86719" y="140918"/>
                    </a:lnTo>
                    <a:lnTo>
                      <a:pt x="123755" y="158984"/>
                    </a:lnTo>
                    <a:cubicBezTo>
                      <a:pt x="125562" y="159888"/>
                      <a:pt x="128272" y="160791"/>
                      <a:pt x="130078" y="160791"/>
                    </a:cubicBezTo>
                    <a:lnTo>
                      <a:pt x="173438" y="160791"/>
                    </a:lnTo>
                    <a:lnTo>
                      <a:pt x="173438" y="279127"/>
                    </a:lnTo>
                    <a:close/>
                    <a:moveTo>
                      <a:pt x="43359" y="272803"/>
                    </a:moveTo>
                    <a:lnTo>
                      <a:pt x="89429" y="288160"/>
                    </a:lnTo>
                    <a:lnTo>
                      <a:pt x="111108" y="363135"/>
                    </a:lnTo>
                    <a:lnTo>
                      <a:pt x="43359" y="363135"/>
                    </a:lnTo>
                    <a:lnTo>
                      <a:pt x="43359" y="272803"/>
                    </a:lnTo>
                    <a:close/>
                    <a:moveTo>
                      <a:pt x="140918" y="363135"/>
                    </a:moveTo>
                    <a:lnTo>
                      <a:pt x="114722" y="272803"/>
                    </a:lnTo>
                    <a:cubicBezTo>
                      <a:pt x="113819" y="268287"/>
                      <a:pt x="110205" y="264673"/>
                      <a:pt x="105689" y="262866"/>
                    </a:cubicBezTo>
                    <a:lnTo>
                      <a:pt x="28906" y="237573"/>
                    </a:lnTo>
                    <a:lnTo>
                      <a:pt x="28906" y="74976"/>
                    </a:lnTo>
                    <a:cubicBezTo>
                      <a:pt x="28906" y="66846"/>
                      <a:pt x="35229" y="60523"/>
                      <a:pt x="43359" y="60523"/>
                    </a:cubicBezTo>
                    <a:cubicBezTo>
                      <a:pt x="50586" y="60523"/>
                      <a:pt x="59619" y="67749"/>
                      <a:pt x="61426" y="70459"/>
                    </a:cubicBezTo>
                    <a:cubicBezTo>
                      <a:pt x="62329" y="71363"/>
                      <a:pt x="63233" y="72266"/>
                      <a:pt x="65039" y="73169"/>
                    </a:cubicBezTo>
                    <a:lnTo>
                      <a:pt x="137305" y="116529"/>
                    </a:lnTo>
                    <a:cubicBezTo>
                      <a:pt x="139111" y="117432"/>
                      <a:pt x="141822" y="118335"/>
                      <a:pt x="144531" y="118335"/>
                    </a:cubicBezTo>
                    <a:lnTo>
                      <a:pt x="187891" y="118335"/>
                    </a:lnTo>
                    <a:lnTo>
                      <a:pt x="187891" y="132788"/>
                    </a:lnTo>
                    <a:lnTo>
                      <a:pt x="133691" y="132788"/>
                    </a:lnTo>
                    <a:lnTo>
                      <a:pt x="78589" y="105689"/>
                    </a:lnTo>
                    <a:cubicBezTo>
                      <a:pt x="71362" y="102075"/>
                      <a:pt x="62329" y="104785"/>
                      <a:pt x="59619" y="112012"/>
                    </a:cubicBezTo>
                    <a:cubicBezTo>
                      <a:pt x="58716" y="113818"/>
                      <a:pt x="57813" y="116529"/>
                      <a:pt x="57813" y="118335"/>
                    </a:cubicBezTo>
                    <a:lnTo>
                      <a:pt x="57813" y="190601"/>
                    </a:lnTo>
                    <a:cubicBezTo>
                      <a:pt x="57813" y="196021"/>
                      <a:pt x="60523" y="200537"/>
                      <a:pt x="65039" y="203247"/>
                    </a:cubicBezTo>
                    <a:lnTo>
                      <a:pt x="132788" y="243897"/>
                    </a:lnTo>
                    <a:lnTo>
                      <a:pt x="168921" y="364038"/>
                    </a:lnTo>
                    <a:lnTo>
                      <a:pt x="140918" y="364038"/>
                    </a:lnTo>
                    <a:close/>
                    <a:moveTo>
                      <a:pt x="202344" y="363135"/>
                    </a:moveTo>
                    <a:lnTo>
                      <a:pt x="202344" y="218604"/>
                    </a:lnTo>
                    <a:lnTo>
                      <a:pt x="231250" y="218604"/>
                    </a:lnTo>
                    <a:lnTo>
                      <a:pt x="231250" y="363135"/>
                    </a:lnTo>
                    <a:lnTo>
                      <a:pt x="202344" y="363135"/>
                    </a:lnTo>
                    <a:close/>
                    <a:moveTo>
                      <a:pt x="417335" y="363135"/>
                    </a:moveTo>
                    <a:lnTo>
                      <a:pt x="404688" y="260156"/>
                    </a:lnTo>
                    <a:cubicBezTo>
                      <a:pt x="404688" y="256544"/>
                      <a:pt x="402881" y="253833"/>
                      <a:pt x="400171" y="252027"/>
                    </a:cubicBezTo>
                    <a:lnTo>
                      <a:pt x="379395" y="231250"/>
                    </a:lnTo>
                    <a:cubicBezTo>
                      <a:pt x="376685" y="228540"/>
                      <a:pt x="374878" y="224927"/>
                      <a:pt x="374878" y="221314"/>
                    </a:cubicBezTo>
                    <a:lnTo>
                      <a:pt x="374878" y="218604"/>
                    </a:lnTo>
                    <a:lnTo>
                      <a:pt x="490503" y="218604"/>
                    </a:lnTo>
                    <a:lnTo>
                      <a:pt x="490503" y="221314"/>
                    </a:lnTo>
                    <a:cubicBezTo>
                      <a:pt x="490503" y="224927"/>
                      <a:pt x="488697" y="228540"/>
                      <a:pt x="485987" y="231250"/>
                    </a:cubicBezTo>
                    <a:lnTo>
                      <a:pt x="465211" y="252027"/>
                    </a:lnTo>
                    <a:cubicBezTo>
                      <a:pt x="462501" y="254737"/>
                      <a:pt x="461597" y="257447"/>
                      <a:pt x="460694" y="260156"/>
                    </a:cubicBezTo>
                    <a:lnTo>
                      <a:pt x="448048" y="363135"/>
                    </a:lnTo>
                    <a:lnTo>
                      <a:pt x="417335" y="363135"/>
                    </a:lnTo>
                    <a:close/>
                    <a:moveTo>
                      <a:pt x="635938" y="363135"/>
                    </a:moveTo>
                    <a:lnTo>
                      <a:pt x="635938" y="218604"/>
                    </a:lnTo>
                    <a:lnTo>
                      <a:pt x="664845" y="218604"/>
                    </a:lnTo>
                    <a:lnTo>
                      <a:pt x="664845" y="363135"/>
                    </a:lnTo>
                    <a:lnTo>
                      <a:pt x="635938" y="363135"/>
                    </a:lnTo>
                    <a:close/>
                    <a:moveTo>
                      <a:pt x="760597" y="363135"/>
                    </a:moveTo>
                    <a:lnTo>
                      <a:pt x="699171" y="252930"/>
                    </a:lnTo>
                    <a:lnTo>
                      <a:pt x="803053" y="187891"/>
                    </a:lnTo>
                    <a:cubicBezTo>
                      <a:pt x="807569" y="185181"/>
                      <a:pt x="810279" y="180664"/>
                      <a:pt x="810279" y="175245"/>
                    </a:cubicBezTo>
                    <a:lnTo>
                      <a:pt x="810279" y="117432"/>
                    </a:lnTo>
                    <a:cubicBezTo>
                      <a:pt x="810279" y="109302"/>
                      <a:pt x="803956" y="102979"/>
                      <a:pt x="795826" y="102979"/>
                    </a:cubicBezTo>
                    <a:cubicBezTo>
                      <a:pt x="794020" y="102979"/>
                      <a:pt x="791310" y="103882"/>
                      <a:pt x="789503" y="104785"/>
                    </a:cubicBezTo>
                    <a:lnTo>
                      <a:pt x="734400" y="131885"/>
                    </a:lnTo>
                    <a:lnTo>
                      <a:pt x="680201" y="131885"/>
                    </a:lnTo>
                    <a:lnTo>
                      <a:pt x="680201" y="117432"/>
                    </a:lnTo>
                    <a:lnTo>
                      <a:pt x="723561" y="117432"/>
                    </a:lnTo>
                    <a:cubicBezTo>
                      <a:pt x="726270" y="117432"/>
                      <a:pt x="728981" y="116529"/>
                      <a:pt x="730787" y="115625"/>
                    </a:cubicBezTo>
                    <a:lnTo>
                      <a:pt x="803053" y="72266"/>
                    </a:lnTo>
                    <a:cubicBezTo>
                      <a:pt x="803956" y="71363"/>
                      <a:pt x="805763" y="70459"/>
                      <a:pt x="806666" y="69556"/>
                    </a:cubicBezTo>
                    <a:cubicBezTo>
                      <a:pt x="808473" y="67749"/>
                      <a:pt x="816603" y="59619"/>
                      <a:pt x="824732" y="59619"/>
                    </a:cubicBezTo>
                    <a:cubicBezTo>
                      <a:pt x="832863" y="59619"/>
                      <a:pt x="839186" y="65942"/>
                      <a:pt x="839186" y="74072"/>
                    </a:cubicBezTo>
                    <a:lnTo>
                      <a:pt x="839186" y="208667"/>
                    </a:lnTo>
                    <a:lnTo>
                      <a:pt x="747047" y="248413"/>
                    </a:lnTo>
                    <a:cubicBezTo>
                      <a:pt x="740724" y="251123"/>
                      <a:pt x="737110" y="258350"/>
                      <a:pt x="738917" y="265577"/>
                    </a:cubicBezTo>
                    <a:lnTo>
                      <a:pt x="763307" y="363135"/>
                    </a:lnTo>
                    <a:lnTo>
                      <a:pt x="760597" y="363135"/>
                    </a:lnTo>
                    <a:close/>
                    <a:moveTo>
                      <a:pt x="823829" y="363135"/>
                    </a:moveTo>
                    <a:lnTo>
                      <a:pt x="791310" y="363135"/>
                    </a:lnTo>
                    <a:lnTo>
                      <a:pt x="767823" y="270093"/>
                    </a:lnTo>
                    <a:lnTo>
                      <a:pt x="822926" y="246607"/>
                    </a:lnTo>
                    <a:lnTo>
                      <a:pt x="822926" y="363135"/>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Freeform 269">
                <a:extLst>
                  <a:ext uri="{FF2B5EF4-FFF2-40B4-BE49-F238E27FC236}">
                    <a16:creationId xmlns:a16="http://schemas.microsoft.com/office/drawing/2014/main" id="{51A8C345-E0AD-19AA-E6D3-779124D16F2A}"/>
                  </a:ext>
                </a:extLst>
              </p:cNvPr>
              <p:cNvSpPr/>
              <p:nvPr/>
            </p:nvSpPr>
            <p:spPr>
              <a:xfrm>
                <a:off x="6080571" y="3887743"/>
                <a:ext cx="332422" cy="288861"/>
              </a:xfrm>
              <a:custGeom>
                <a:avLst/>
                <a:gdLst>
                  <a:gd name="connsiteX0" fmla="*/ 28906 w 332422"/>
                  <a:gd name="connsiteY0" fmla="*/ 170727 h 288861"/>
                  <a:gd name="connsiteX1" fmla="*/ 28906 w 332422"/>
                  <a:gd name="connsiteY1" fmla="*/ 216797 h 288861"/>
                  <a:gd name="connsiteX2" fmla="*/ 43359 w 332422"/>
                  <a:gd name="connsiteY2" fmla="*/ 231250 h 288861"/>
                  <a:gd name="connsiteX3" fmla="*/ 51489 w 332422"/>
                  <a:gd name="connsiteY3" fmla="*/ 228540 h 288861"/>
                  <a:gd name="connsiteX4" fmla="*/ 102075 w 332422"/>
                  <a:gd name="connsiteY4" fmla="*/ 195117 h 288861"/>
                  <a:gd name="connsiteX5" fmla="*/ 144531 w 332422"/>
                  <a:gd name="connsiteY5" fmla="*/ 231250 h 288861"/>
                  <a:gd name="connsiteX6" fmla="*/ 197827 w 332422"/>
                  <a:gd name="connsiteY6" fmla="*/ 231250 h 288861"/>
                  <a:gd name="connsiteX7" fmla="*/ 280933 w 332422"/>
                  <a:gd name="connsiteY7" fmla="*/ 286352 h 288861"/>
                  <a:gd name="connsiteX8" fmla="*/ 300806 w 332422"/>
                  <a:gd name="connsiteY8" fmla="*/ 282740 h 288861"/>
                  <a:gd name="connsiteX9" fmla="*/ 303516 w 332422"/>
                  <a:gd name="connsiteY9" fmla="*/ 274609 h 288861"/>
                  <a:gd name="connsiteX10" fmla="*/ 303516 w 332422"/>
                  <a:gd name="connsiteY10" fmla="*/ 228540 h 288861"/>
                  <a:gd name="connsiteX11" fmla="*/ 332422 w 332422"/>
                  <a:gd name="connsiteY11" fmla="*/ 187891 h 288861"/>
                  <a:gd name="connsiteX12" fmla="*/ 332422 w 332422"/>
                  <a:gd name="connsiteY12" fmla="*/ 101172 h 288861"/>
                  <a:gd name="connsiteX13" fmla="*/ 289063 w 332422"/>
                  <a:gd name="connsiteY13" fmla="*/ 57812 h 288861"/>
                  <a:gd name="connsiteX14" fmla="*/ 231250 w 332422"/>
                  <a:gd name="connsiteY14" fmla="*/ 57812 h 288861"/>
                  <a:gd name="connsiteX15" fmla="*/ 231250 w 332422"/>
                  <a:gd name="connsiteY15" fmla="*/ 43359 h 288861"/>
                  <a:gd name="connsiteX16" fmla="*/ 187891 w 332422"/>
                  <a:gd name="connsiteY16" fmla="*/ 0 h 288861"/>
                  <a:gd name="connsiteX17" fmla="*/ 43359 w 332422"/>
                  <a:gd name="connsiteY17" fmla="*/ 0 h 288861"/>
                  <a:gd name="connsiteX18" fmla="*/ 0 w 332422"/>
                  <a:gd name="connsiteY18" fmla="*/ 43359 h 288861"/>
                  <a:gd name="connsiteX19" fmla="*/ 0 w 332422"/>
                  <a:gd name="connsiteY19" fmla="*/ 130078 h 288861"/>
                  <a:gd name="connsiteX20" fmla="*/ 28906 w 332422"/>
                  <a:gd name="connsiteY20" fmla="*/ 170727 h 288861"/>
                  <a:gd name="connsiteX21" fmla="*/ 289063 w 332422"/>
                  <a:gd name="connsiteY21" fmla="*/ 86719 h 288861"/>
                  <a:gd name="connsiteX22" fmla="*/ 303516 w 332422"/>
                  <a:gd name="connsiteY22" fmla="*/ 101172 h 288861"/>
                  <a:gd name="connsiteX23" fmla="*/ 303516 w 332422"/>
                  <a:gd name="connsiteY23" fmla="*/ 187891 h 288861"/>
                  <a:gd name="connsiteX24" fmla="*/ 289063 w 332422"/>
                  <a:gd name="connsiteY24" fmla="*/ 202344 h 288861"/>
                  <a:gd name="connsiteX25" fmla="*/ 274610 w 332422"/>
                  <a:gd name="connsiteY25" fmla="*/ 216797 h 288861"/>
                  <a:gd name="connsiteX26" fmla="*/ 274610 w 332422"/>
                  <a:gd name="connsiteY26" fmla="*/ 247510 h 288861"/>
                  <a:gd name="connsiteX27" fmla="*/ 210474 w 332422"/>
                  <a:gd name="connsiteY27" fmla="*/ 205054 h 288861"/>
                  <a:gd name="connsiteX28" fmla="*/ 202344 w 332422"/>
                  <a:gd name="connsiteY28" fmla="*/ 202344 h 288861"/>
                  <a:gd name="connsiteX29" fmla="*/ 144531 w 332422"/>
                  <a:gd name="connsiteY29" fmla="*/ 202344 h 288861"/>
                  <a:gd name="connsiteX30" fmla="*/ 130078 w 332422"/>
                  <a:gd name="connsiteY30" fmla="*/ 187891 h 288861"/>
                  <a:gd name="connsiteX31" fmla="*/ 130078 w 332422"/>
                  <a:gd name="connsiteY31" fmla="*/ 176148 h 288861"/>
                  <a:gd name="connsiteX32" fmla="*/ 134595 w 332422"/>
                  <a:gd name="connsiteY32" fmla="*/ 173437 h 288861"/>
                  <a:gd name="connsiteX33" fmla="*/ 187891 w 332422"/>
                  <a:gd name="connsiteY33" fmla="*/ 173437 h 288861"/>
                  <a:gd name="connsiteX34" fmla="*/ 231250 w 332422"/>
                  <a:gd name="connsiteY34" fmla="*/ 130078 h 288861"/>
                  <a:gd name="connsiteX35" fmla="*/ 231250 w 332422"/>
                  <a:gd name="connsiteY35" fmla="*/ 86719 h 288861"/>
                  <a:gd name="connsiteX36" fmla="*/ 289063 w 332422"/>
                  <a:gd name="connsiteY36" fmla="*/ 86719 h 288861"/>
                  <a:gd name="connsiteX37" fmla="*/ 130078 w 332422"/>
                  <a:gd name="connsiteY37" fmla="*/ 144531 h 288861"/>
                  <a:gd name="connsiteX38" fmla="*/ 130078 w 332422"/>
                  <a:gd name="connsiteY38" fmla="*/ 101172 h 288861"/>
                  <a:gd name="connsiteX39" fmla="*/ 144531 w 332422"/>
                  <a:gd name="connsiteY39" fmla="*/ 86719 h 288861"/>
                  <a:gd name="connsiteX40" fmla="*/ 202344 w 332422"/>
                  <a:gd name="connsiteY40" fmla="*/ 86719 h 288861"/>
                  <a:gd name="connsiteX41" fmla="*/ 202344 w 332422"/>
                  <a:gd name="connsiteY41" fmla="*/ 130078 h 288861"/>
                  <a:gd name="connsiteX42" fmla="*/ 187891 w 332422"/>
                  <a:gd name="connsiteY42" fmla="*/ 144531 h 288861"/>
                  <a:gd name="connsiteX43" fmla="*/ 130078 w 332422"/>
                  <a:gd name="connsiteY43" fmla="*/ 144531 h 288861"/>
                  <a:gd name="connsiteX44" fmla="*/ 28906 w 332422"/>
                  <a:gd name="connsiteY44" fmla="*/ 43359 h 288861"/>
                  <a:gd name="connsiteX45" fmla="*/ 43359 w 332422"/>
                  <a:gd name="connsiteY45" fmla="*/ 28906 h 288861"/>
                  <a:gd name="connsiteX46" fmla="*/ 187891 w 332422"/>
                  <a:gd name="connsiteY46" fmla="*/ 28906 h 288861"/>
                  <a:gd name="connsiteX47" fmla="*/ 202344 w 332422"/>
                  <a:gd name="connsiteY47" fmla="*/ 43359 h 288861"/>
                  <a:gd name="connsiteX48" fmla="*/ 202344 w 332422"/>
                  <a:gd name="connsiteY48" fmla="*/ 57812 h 288861"/>
                  <a:gd name="connsiteX49" fmla="*/ 144531 w 332422"/>
                  <a:gd name="connsiteY49" fmla="*/ 57812 h 288861"/>
                  <a:gd name="connsiteX50" fmla="*/ 101172 w 332422"/>
                  <a:gd name="connsiteY50" fmla="*/ 101172 h 288861"/>
                  <a:gd name="connsiteX51" fmla="*/ 101172 w 332422"/>
                  <a:gd name="connsiteY51" fmla="*/ 160791 h 288861"/>
                  <a:gd name="connsiteX52" fmla="*/ 57813 w 332422"/>
                  <a:gd name="connsiteY52" fmla="*/ 189698 h 288861"/>
                  <a:gd name="connsiteX53" fmla="*/ 57813 w 332422"/>
                  <a:gd name="connsiteY53" fmla="*/ 158984 h 288861"/>
                  <a:gd name="connsiteX54" fmla="*/ 43359 w 332422"/>
                  <a:gd name="connsiteY54" fmla="*/ 144531 h 288861"/>
                  <a:gd name="connsiteX55" fmla="*/ 28906 w 332422"/>
                  <a:gd name="connsiteY55" fmla="*/ 130078 h 288861"/>
                  <a:gd name="connsiteX56" fmla="*/ 28906 w 332422"/>
                  <a:gd name="connsiteY56" fmla="*/ 43359 h 288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32422" h="288861">
                    <a:moveTo>
                      <a:pt x="28906" y="170727"/>
                    </a:moveTo>
                    <a:lnTo>
                      <a:pt x="28906" y="216797"/>
                    </a:lnTo>
                    <a:cubicBezTo>
                      <a:pt x="28906" y="224927"/>
                      <a:pt x="35229" y="231250"/>
                      <a:pt x="43359" y="231250"/>
                    </a:cubicBezTo>
                    <a:cubicBezTo>
                      <a:pt x="46069" y="231250"/>
                      <a:pt x="48779" y="230347"/>
                      <a:pt x="51489" y="228540"/>
                    </a:cubicBezTo>
                    <a:lnTo>
                      <a:pt x="102075" y="195117"/>
                    </a:lnTo>
                    <a:cubicBezTo>
                      <a:pt x="105688" y="215894"/>
                      <a:pt x="123755" y="231250"/>
                      <a:pt x="144531" y="231250"/>
                    </a:cubicBezTo>
                    <a:lnTo>
                      <a:pt x="197827" y="231250"/>
                    </a:lnTo>
                    <a:lnTo>
                      <a:pt x="280933" y="286352"/>
                    </a:lnTo>
                    <a:cubicBezTo>
                      <a:pt x="287256" y="290869"/>
                      <a:pt x="296289" y="289063"/>
                      <a:pt x="300806" y="282740"/>
                    </a:cubicBezTo>
                    <a:cubicBezTo>
                      <a:pt x="302613" y="280030"/>
                      <a:pt x="303516" y="277319"/>
                      <a:pt x="303516" y="274609"/>
                    </a:cubicBezTo>
                    <a:lnTo>
                      <a:pt x="303516" y="228540"/>
                    </a:lnTo>
                    <a:cubicBezTo>
                      <a:pt x="320679" y="222217"/>
                      <a:pt x="332422" y="205957"/>
                      <a:pt x="332422" y="187891"/>
                    </a:cubicBezTo>
                    <a:lnTo>
                      <a:pt x="332422" y="101172"/>
                    </a:lnTo>
                    <a:cubicBezTo>
                      <a:pt x="332422" y="77685"/>
                      <a:pt x="312549" y="57812"/>
                      <a:pt x="289063" y="57812"/>
                    </a:cubicBezTo>
                    <a:lnTo>
                      <a:pt x="231250" y="57812"/>
                    </a:lnTo>
                    <a:lnTo>
                      <a:pt x="231250" y="43359"/>
                    </a:lnTo>
                    <a:cubicBezTo>
                      <a:pt x="231250" y="19873"/>
                      <a:pt x="211377" y="0"/>
                      <a:pt x="187891" y="0"/>
                    </a:cubicBezTo>
                    <a:lnTo>
                      <a:pt x="43359" y="0"/>
                    </a:lnTo>
                    <a:cubicBezTo>
                      <a:pt x="19873" y="0"/>
                      <a:pt x="0" y="19873"/>
                      <a:pt x="0" y="43359"/>
                    </a:cubicBezTo>
                    <a:lnTo>
                      <a:pt x="0" y="130078"/>
                    </a:lnTo>
                    <a:cubicBezTo>
                      <a:pt x="0" y="148144"/>
                      <a:pt x="11743" y="165308"/>
                      <a:pt x="28906" y="170727"/>
                    </a:cubicBezTo>
                    <a:close/>
                    <a:moveTo>
                      <a:pt x="289063" y="86719"/>
                    </a:moveTo>
                    <a:cubicBezTo>
                      <a:pt x="297193" y="86719"/>
                      <a:pt x="303516" y="93042"/>
                      <a:pt x="303516" y="101172"/>
                    </a:cubicBezTo>
                    <a:lnTo>
                      <a:pt x="303516" y="187891"/>
                    </a:lnTo>
                    <a:cubicBezTo>
                      <a:pt x="303516" y="196020"/>
                      <a:pt x="297193" y="202344"/>
                      <a:pt x="289063" y="202344"/>
                    </a:cubicBezTo>
                    <a:cubicBezTo>
                      <a:pt x="280933" y="202344"/>
                      <a:pt x="274610" y="208667"/>
                      <a:pt x="274610" y="216797"/>
                    </a:cubicBezTo>
                    <a:lnTo>
                      <a:pt x="274610" y="247510"/>
                    </a:lnTo>
                    <a:lnTo>
                      <a:pt x="210474" y="205054"/>
                    </a:lnTo>
                    <a:cubicBezTo>
                      <a:pt x="207764" y="203247"/>
                      <a:pt x="205054" y="202344"/>
                      <a:pt x="202344" y="202344"/>
                    </a:cubicBezTo>
                    <a:lnTo>
                      <a:pt x="144531" y="202344"/>
                    </a:lnTo>
                    <a:cubicBezTo>
                      <a:pt x="136402" y="202344"/>
                      <a:pt x="130078" y="196020"/>
                      <a:pt x="130078" y="187891"/>
                    </a:cubicBezTo>
                    <a:lnTo>
                      <a:pt x="130078" y="176148"/>
                    </a:lnTo>
                    <a:lnTo>
                      <a:pt x="134595" y="173437"/>
                    </a:lnTo>
                    <a:lnTo>
                      <a:pt x="187891" y="173437"/>
                    </a:lnTo>
                    <a:cubicBezTo>
                      <a:pt x="211377" y="173437"/>
                      <a:pt x="231250" y="153565"/>
                      <a:pt x="231250" y="130078"/>
                    </a:cubicBezTo>
                    <a:lnTo>
                      <a:pt x="231250" y="86719"/>
                    </a:lnTo>
                    <a:lnTo>
                      <a:pt x="289063" y="86719"/>
                    </a:lnTo>
                    <a:close/>
                    <a:moveTo>
                      <a:pt x="130078" y="144531"/>
                    </a:moveTo>
                    <a:lnTo>
                      <a:pt x="130078" y="101172"/>
                    </a:lnTo>
                    <a:cubicBezTo>
                      <a:pt x="130078" y="93042"/>
                      <a:pt x="136402" y="86719"/>
                      <a:pt x="144531" y="86719"/>
                    </a:cubicBezTo>
                    <a:lnTo>
                      <a:pt x="202344" y="86719"/>
                    </a:lnTo>
                    <a:lnTo>
                      <a:pt x="202344" y="130078"/>
                    </a:lnTo>
                    <a:cubicBezTo>
                      <a:pt x="202344" y="138208"/>
                      <a:pt x="196021" y="144531"/>
                      <a:pt x="187891" y="144531"/>
                    </a:cubicBezTo>
                    <a:lnTo>
                      <a:pt x="130078" y="144531"/>
                    </a:lnTo>
                    <a:close/>
                    <a:moveTo>
                      <a:pt x="28906" y="43359"/>
                    </a:moveTo>
                    <a:cubicBezTo>
                      <a:pt x="28906" y="35229"/>
                      <a:pt x="35229" y="28906"/>
                      <a:pt x="43359" y="28906"/>
                    </a:cubicBezTo>
                    <a:lnTo>
                      <a:pt x="187891" y="28906"/>
                    </a:lnTo>
                    <a:cubicBezTo>
                      <a:pt x="196021" y="28906"/>
                      <a:pt x="202344" y="35229"/>
                      <a:pt x="202344" y="43359"/>
                    </a:cubicBezTo>
                    <a:lnTo>
                      <a:pt x="202344" y="57812"/>
                    </a:lnTo>
                    <a:lnTo>
                      <a:pt x="144531" y="57812"/>
                    </a:lnTo>
                    <a:cubicBezTo>
                      <a:pt x="121045" y="57812"/>
                      <a:pt x="101172" y="77685"/>
                      <a:pt x="101172" y="101172"/>
                    </a:cubicBezTo>
                    <a:lnTo>
                      <a:pt x="101172" y="160791"/>
                    </a:lnTo>
                    <a:lnTo>
                      <a:pt x="57813" y="189698"/>
                    </a:lnTo>
                    <a:lnTo>
                      <a:pt x="57813" y="158984"/>
                    </a:lnTo>
                    <a:cubicBezTo>
                      <a:pt x="57813" y="150854"/>
                      <a:pt x="51489" y="144531"/>
                      <a:pt x="43359" y="144531"/>
                    </a:cubicBezTo>
                    <a:cubicBezTo>
                      <a:pt x="35229" y="144531"/>
                      <a:pt x="28906" y="138208"/>
                      <a:pt x="28906" y="130078"/>
                    </a:cubicBezTo>
                    <a:lnTo>
                      <a:pt x="28906" y="43359"/>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 name="Freeform 270">
                <a:extLst>
                  <a:ext uri="{FF2B5EF4-FFF2-40B4-BE49-F238E27FC236}">
                    <a16:creationId xmlns:a16="http://schemas.microsoft.com/office/drawing/2014/main" id="{A71B99CF-AA3E-6383-C156-2E921D9825D2}"/>
                  </a:ext>
                </a:extLst>
              </p:cNvPr>
              <p:cNvSpPr/>
              <p:nvPr/>
            </p:nvSpPr>
            <p:spPr>
              <a:xfrm>
                <a:off x="5661430" y="3931102"/>
                <a:ext cx="260156" cy="231250"/>
              </a:xfrm>
              <a:custGeom>
                <a:avLst/>
                <a:gdLst>
                  <a:gd name="connsiteX0" fmla="*/ 43359 w 260156"/>
                  <a:gd name="connsiteY0" fmla="*/ 173438 h 231250"/>
                  <a:gd name="connsiteX1" fmla="*/ 43359 w 260156"/>
                  <a:gd name="connsiteY1" fmla="*/ 216797 h 231250"/>
                  <a:gd name="connsiteX2" fmla="*/ 57813 w 260156"/>
                  <a:gd name="connsiteY2" fmla="*/ 231250 h 231250"/>
                  <a:gd name="connsiteX3" fmla="*/ 65942 w 260156"/>
                  <a:gd name="connsiteY3" fmla="*/ 228540 h 231250"/>
                  <a:gd name="connsiteX4" fmla="*/ 149048 w 260156"/>
                  <a:gd name="connsiteY4" fmla="*/ 173438 h 231250"/>
                  <a:gd name="connsiteX5" fmla="*/ 216797 w 260156"/>
                  <a:gd name="connsiteY5" fmla="*/ 173438 h 231250"/>
                  <a:gd name="connsiteX6" fmla="*/ 260156 w 260156"/>
                  <a:gd name="connsiteY6" fmla="*/ 130078 h 231250"/>
                  <a:gd name="connsiteX7" fmla="*/ 260156 w 260156"/>
                  <a:gd name="connsiteY7" fmla="*/ 43359 h 231250"/>
                  <a:gd name="connsiteX8" fmla="*/ 216797 w 260156"/>
                  <a:gd name="connsiteY8" fmla="*/ 0 h 231250"/>
                  <a:gd name="connsiteX9" fmla="*/ 43359 w 260156"/>
                  <a:gd name="connsiteY9" fmla="*/ 0 h 231250"/>
                  <a:gd name="connsiteX10" fmla="*/ 0 w 260156"/>
                  <a:gd name="connsiteY10" fmla="*/ 43359 h 231250"/>
                  <a:gd name="connsiteX11" fmla="*/ 0 w 260156"/>
                  <a:gd name="connsiteY11" fmla="*/ 130078 h 231250"/>
                  <a:gd name="connsiteX12" fmla="*/ 43359 w 260156"/>
                  <a:gd name="connsiteY12" fmla="*/ 173438 h 231250"/>
                  <a:gd name="connsiteX13" fmla="*/ 28906 w 260156"/>
                  <a:gd name="connsiteY13" fmla="*/ 43359 h 231250"/>
                  <a:gd name="connsiteX14" fmla="*/ 43359 w 260156"/>
                  <a:gd name="connsiteY14" fmla="*/ 28906 h 231250"/>
                  <a:gd name="connsiteX15" fmla="*/ 216797 w 260156"/>
                  <a:gd name="connsiteY15" fmla="*/ 28906 h 231250"/>
                  <a:gd name="connsiteX16" fmla="*/ 231250 w 260156"/>
                  <a:gd name="connsiteY16" fmla="*/ 43359 h 231250"/>
                  <a:gd name="connsiteX17" fmla="*/ 231250 w 260156"/>
                  <a:gd name="connsiteY17" fmla="*/ 130078 h 231250"/>
                  <a:gd name="connsiteX18" fmla="*/ 216797 w 260156"/>
                  <a:gd name="connsiteY18" fmla="*/ 144531 h 231250"/>
                  <a:gd name="connsiteX19" fmla="*/ 144531 w 260156"/>
                  <a:gd name="connsiteY19" fmla="*/ 144531 h 231250"/>
                  <a:gd name="connsiteX20" fmla="*/ 136401 w 260156"/>
                  <a:gd name="connsiteY20" fmla="*/ 147241 h 231250"/>
                  <a:gd name="connsiteX21" fmla="*/ 72266 w 260156"/>
                  <a:gd name="connsiteY21" fmla="*/ 189698 h 231250"/>
                  <a:gd name="connsiteX22" fmla="*/ 72266 w 260156"/>
                  <a:gd name="connsiteY22" fmla="*/ 158984 h 231250"/>
                  <a:gd name="connsiteX23" fmla="*/ 57813 w 260156"/>
                  <a:gd name="connsiteY23" fmla="*/ 144531 h 231250"/>
                  <a:gd name="connsiteX24" fmla="*/ 43359 w 260156"/>
                  <a:gd name="connsiteY24" fmla="*/ 144531 h 231250"/>
                  <a:gd name="connsiteX25" fmla="*/ 28906 w 260156"/>
                  <a:gd name="connsiteY25" fmla="*/ 130078 h 231250"/>
                  <a:gd name="connsiteX26" fmla="*/ 28906 w 260156"/>
                  <a:gd name="connsiteY26" fmla="*/ 43359 h 23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156" h="231250">
                    <a:moveTo>
                      <a:pt x="43359" y="173438"/>
                    </a:moveTo>
                    <a:lnTo>
                      <a:pt x="43359" y="216797"/>
                    </a:lnTo>
                    <a:cubicBezTo>
                      <a:pt x="43359" y="224927"/>
                      <a:pt x="49683" y="231250"/>
                      <a:pt x="57813" y="231250"/>
                    </a:cubicBezTo>
                    <a:cubicBezTo>
                      <a:pt x="60522" y="231250"/>
                      <a:pt x="63233" y="230347"/>
                      <a:pt x="65942" y="228540"/>
                    </a:cubicBezTo>
                    <a:lnTo>
                      <a:pt x="149048" y="173438"/>
                    </a:lnTo>
                    <a:lnTo>
                      <a:pt x="216797" y="173438"/>
                    </a:lnTo>
                    <a:cubicBezTo>
                      <a:pt x="240283" y="173438"/>
                      <a:pt x="260156" y="153565"/>
                      <a:pt x="260156" y="130078"/>
                    </a:cubicBezTo>
                    <a:lnTo>
                      <a:pt x="260156" y="43359"/>
                    </a:lnTo>
                    <a:cubicBezTo>
                      <a:pt x="260156" y="19873"/>
                      <a:pt x="240283" y="0"/>
                      <a:pt x="216797" y="0"/>
                    </a:cubicBezTo>
                    <a:lnTo>
                      <a:pt x="43359" y="0"/>
                    </a:lnTo>
                    <a:cubicBezTo>
                      <a:pt x="19873" y="0"/>
                      <a:pt x="0" y="19873"/>
                      <a:pt x="0" y="43359"/>
                    </a:cubicBezTo>
                    <a:lnTo>
                      <a:pt x="0" y="130078"/>
                    </a:lnTo>
                    <a:cubicBezTo>
                      <a:pt x="0" y="154468"/>
                      <a:pt x="19873" y="173438"/>
                      <a:pt x="43359" y="173438"/>
                    </a:cubicBezTo>
                    <a:close/>
                    <a:moveTo>
                      <a:pt x="28906" y="43359"/>
                    </a:moveTo>
                    <a:cubicBezTo>
                      <a:pt x="28906" y="35229"/>
                      <a:pt x="35229" y="28906"/>
                      <a:pt x="43359" y="28906"/>
                    </a:cubicBezTo>
                    <a:lnTo>
                      <a:pt x="216797" y="28906"/>
                    </a:lnTo>
                    <a:cubicBezTo>
                      <a:pt x="224927" y="28906"/>
                      <a:pt x="231250" y="35229"/>
                      <a:pt x="231250" y="43359"/>
                    </a:cubicBezTo>
                    <a:lnTo>
                      <a:pt x="231250" y="130078"/>
                    </a:lnTo>
                    <a:cubicBezTo>
                      <a:pt x="231250" y="138208"/>
                      <a:pt x="224927" y="144531"/>
                      <a:pt x="216797" y="144531"/>
                    </a:cubicBezTo>
                    <a:lnTo>
                      <a:pt x="144531" y="144531"/>
                    </a:lnTo>
                    <a:cubicBezTo>
                      <a:pt x="141821" y="144531"/>
                      <a:pt x="139111" y="145435"/>
                      <a:pt x="136401" y="147241"/>
                    </a:cubicBezTo>
                    <a:lnTo>
                      <a:pt x="72266" y="189698"/>
                    </a:lnTo>
                    <a:lnTo>
                      <a:pt x="72266" y="158984"/>
                    </a:lnTo>
                    <a:cubicBezTo>
                      <a:pt x="72266" y="150855"/>
                      <a:pt x="65942" y="144531"/>
                      <a:pt x="57813" y="144531"/>
                    </a:cubicBezTo>
                    <a:lnTo>
                      <a:pt x="43359" y="144531"/>
                    </a:lnTo>
                    <a:cubicBezTo>
                      <a:pt x="35229" y="144531"/>
                      <a:pt x="28906" y="138208"/>
                      <a:pt x="28906" y="130078"/>
                    </a:cubicBezTo>
                    <a:lnTo>
                      <a:pt x="28906" y="43359"/>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271">
                <a:extLst>
                  <a:ext uri="{FF2B5EF4-FFF2-40B4-BE49-F238E27FC236}">
                    <a16:creationId xmlns:a16="http://schemas.microsoft.com/office/drawing/2014/main" id="{F8969508-9651-7D3B-C13A-9338F36F26F8}"/>
                  </a:ext>
                </a:extLst>
              </p:cNvPr>
              <p:cNvSpPr/>
              <p:nvPr/>
            </p:nvSpPr>
            <p:spPr>
              <a:xfrm>
                <a:off x="5719243"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 name="Freeform 272">
                <a:extLst>
                  <a:ext uri="{FF2B5EF4-FFF2-40B4-BE49-F238E27FC236}">
                    <a16:creationId xmlns:a16="http://schemas.microsoft.com/office/drawing/2014/main" id="{A226D4FC-0B6C-BA7A-5813-FF483E5B48F3}"/>
                  </a:ext>
                </a:extLst>
              </p:cNvPr>
              <p:cNvSpPr/>
              <p:nvPr/>
            </p:nvSpPr>
            <p:spPr>
              <a:xfrm>
                <a:off x="5777055"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3" name="Freeform 273">
                <a:extLst>
                  <a:ext uri="{FF2B5EF4-FFF2-40B4-BE49-F238E27FC236}">
                    <a16:creationId xmlns:a16="http://schemas.microsoft.com/office/drawing/2014/main" id="{579C0845-13BB-B8B1-E16F-7832F03A01C5}"/>
                  </a:ext>
                </a:extLst>
              </p:cNvPr>
              <p:cNvSpPr/>
              <p:nvPr/>
            </p:nvSpPr>
            <p:spPr>
              <a:xfrm>
                <a:off x="5834868"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4" name="Freeform 274">
                <a:extLst>
                  <a:ext uri="{FF2B5EF4-FFF2-40B4-BE49-F238E27FC236}">
                    <a16:creationId xmlns:a16="http://schemas.microsoft.com/office/drawing/2014/main" id="{A40AF87D-9A68-24E1-5FB7-998B40F48C75}"/>
                  </a:ext>
                </a:extLst>
              </p:cNvPr>
              <p:cNvSpPr/>
              <p:nvPr/>
            </p:nvSpPr>
            <p:spPr>
              <a:xfrm>
                <a:off x="6008306" y="4162352"/>
                <a:ext cx="115625" cy="115625"/>
              </a:xfrm>
              <a:custGeom>
                <a:avLst/>
                <a:gdLst>
                  <a:gd name="connsiteX0" fmla="*/ 57813 w 115625"/>
                  <a:gd name="connsiteY0" fmla="*/ 115625 h 115625"/>
                  <a:gd name="connsiteX1" fmla="*/ 115625 w 115625"/>
                  <a:gd name="connsiteY1" fmla="*/ 57813 h 115625"/>
                  <a:gd name="connsiteX2" fmla="*/ 57813 w 115625"/>
                  <a:gd name="connsiteY2" fmla="*/ 0 h 115625"/>
                  <a:gd name="connsiteX3" fmla="*/ 0 w 115625"/>
                  <a:gd name="connsiteY3" fmla="*/ 57813 h 115625"/>
                  <a:gd name="connsiteX4" fmla="*/ 57813 w 115625"/>
                  <a:gd name="connsiteY4" fmla="*/ 115625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57813" y="115625"/>
                    </a:moveTo>
                    <a:cubicBezTo>
                      <a:pt x="89429" y="115625"/>
                      <a:pt x="115625" y="89429"/>
                      <a:pt x="115625" y="57813"/>
                    </a:cubicBezTo>
                    <a:cubicBezTo>
                      <a:pt x="115625" y="26197"/>
                      <a:pt x="89429" y="0"/>
                      <a:pt x="57813" y="0"/>
                    </a:cubicBezTo>
                    <a:cubicBezTo>
                      <a:pt x="26196" y="0"/>
                      <a:pt x="0" y="26197"/>
                      <a:pt x="0" y="57813"/>
                    </a:cubicBezTo>
                    <a:cubicBezTo>
                      <a:pt x="0" y="89429"/>
                      <a:pt x="26196" y="115625"/>
                      <a:pt x="57813" y="115625"/>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5" name="Freeform 275">
                <a:extLst>
                  <a:ext uri="{FF2B5EF4-FFF2-40B4-BE49-F238E27FC236}">
                    <a16:creationId xmlns:a16="http://schemas.microsoft.com/office/drawing/2014/main" id="{21EF01CB-9FD2-6CCF-C6C4-5369C0410EFC}"/>
                  </a:ext>
                </a:extLst>
              </p:cNvPr>
              <p:cNvSpPr/>
              <p:nvPr/>
            </p:nvSpPr>
            <p:spPr>
              <a:xfrm>
                <a:off x="6384087" y="4191259"/>
                <a:ext cx="115625" cy="115625"/>
              </a:xfrm>
              <a:custGeom>
                <a:avLst/>
                <a:gdLst>
                  <a:gd name="connsiteX0" fmla="*/ 0 w 115625"/>
                  <a:gd name="connsiteY0" fmla="*/ 57813 h 115625"/>
                  <a:gd name="connsiteX1" fmla="*/ 57813 w 115625"/>
                  <a:gd name="connsiteY1" fmla="*/ 115625 h 115625"/>
                  <a:gd name="connsiteX2" fmla="*/ 115625 w 115625"/>
                  <a:gd name="connsiteY2" fmla="*/ 57813 h 115625"/>
                  <a:gd name="connsiteX3" fmla="*/ 57813 w 115625"/>
                  <a:gd name="connsiteY3" fmla="*/ 0 h 115625"/>
                  <a:gd name="connsiteX4" fmla="*/ 0 w 115625"/>
                  <a:gd name="connsiteY4" fmla="*/ 57813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0" y="57813"/>
                    </a:moveTo>
                    <a:cubicBezTo>
                      <a:pt x="0" y="89429"/>
                      <a:pt x="26196" y="115625"/>
                      <a:pt x="57813" y="115625"/>
                    </a:cubicBezTo>
                    <a:cubicBezTo>
                      <a:pt x="89429" y="115625"/>
                      <a:pt x="115625" y="89429"/>
                      <a:pt x="115625" y="57813"/>
                    </a:cubicBezTo>
                    <a:cubicBezTo>
                      <a:pt x="115625" y="26197"/>
                      <a:pt x="89429" y="0"/>
                      <a:pt x="57813" y="0"/>
                    </a:cubicBezTo>
                    <a:cubicBezTo>
                      <a:pt x="26196" y="0"/>
                      <a:pt x="0" y="26197"/>
                      <a:pt x="0" y="57813"/>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6" name="Freeform 276">
                <a:extLst>
                  <a:ext uri="{FF2B5EF4-FFF2-40B4-BE49-F238E27FC236}">
                    <a16:creationId xmlns:a16="http://schemas.microsoft.com/office/drawing/2014/main" id="{E280B5B7-02CC-87B8-3082-29D709F53D59}"/>
                  </a:ext>
                </a:extLst>
              </p:cNvPr>
              <p:cNvSpPr/>
              <p:nvPr/>
            </p:nvSpPr>
            <p:spPr>
              <a:xfrm>
                <a:off x="5632524" y="4191259"/>
                <a:ext cx="115625" cy="115625"/>
              </a:xfrm>
              <a:custGeom>
                <a:avLst/>
                <a:gdLst>
                  <a:gd name="connsiteX0" fmla="*/ 57813 w 115625"/>
                  <a:gd name="connsiteY0" fmla="*/ 115625 h 115625"/>
                  <a:gd name="connsiteX1" fmla="*/ 115625 w 115625"/>
                  <a:gd name="connsiteY1" fmla="*/ 57813 h 115625"/>
                  <a:gd name="connsiteX2" fmla="*/ 57813 w 115625"/>
                  <a:gd name="connsiteY2" fmla="*/ 0 h 115625"/>
                  <a:gd name="connsiteX3" fmla="*/ 0 w 115625"/>
                  <a:gd name="connsiteY3" fmla="*/ 57813 h 115625"/>
                  <a:gd name="connsiteX4" fmla="*/ 57813 w 115625"/>
                  <a:gd name="connsiteY4" fmla="*/ 115625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57813" y="115625"/>
                    </a:moveTo>
                    <a:cubicBezTo>
                      <a:pt x="89429" y="115625"/>
                      <a:pt x="115625" y="89429"/>
                      <a:pt x="115625" y="57813"/>
                    </a:cubicBezTo>
                    <a:cubicBezTo>
                      <a:pt x="115625" y="26197"/>
                      <a:pt x="89429" y="0"/>
                      <a:pt x="57813" y="0"/>
                    </a:cubicBezTo>
                    <a:cubicBezTo>
                      <a:pt x="26196" y="0"/>
                      <a:pt x="0" y="26197"/>
                      <a:pt x="0" y="57813"/>
                    </a:cubicBezTo>
                    <a:cubicBezTo>
                      <a:pt x="0" y="89429"/>
                      <a:pt x="26196" y="115625"/>
                      <a:pt x="57813" y="115625"/>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397942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61FCD-1161-9AB9-CC1A-E1E1280C07D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32C3BEF-1DFD-0BA3-EC91-0B08048C4C12}"/>
              </a:ext>
            </a:extLst>
          </p:cNvPr>
          <p:cNvSpPr>
            <a:spLocks noGrp="1"/>
          </p:cNvSpPr>
          <p:nvPr>
            <p:ph type="body" sz="quarter" idx="61"/>
          </p:nvPr>
        </p:nvSpPr>
        <p:spPr>
          <a:xfrm>
            <a:off x="-9335" y="644872"/>
            <a:ext cx="5880746" cy="586086"/>
          </a:xfrm>
        </p:spPr>
        <p:txBody>
          <a:bodyPr/>
          <a:lstStyle/>
          <a:p>
            <a:r>
              <a:rPr lang="en-IE" dirty="0"/>
              <a:t>05 | TEACHING APPROACHES</a:t>
            </a:r>
          </a:p>
        </p:txBody>
      </p:sp>
      <p:sp>
        <p:nvSpPr>
          <p:cNvPr id="4" name="Slide Number Placeholder 3">
            <a:extLst>
              <a:ext uri="{FF2B5EF4-FFF2-40B4-BE49-F238E27FC236}">
                <a16:creationId xmlns:a16="http://schemas.microsoft.com/office/drawing/2014/main" id="{615E0046-E15C-B712-7DA0-943CD5793F46}"/>
              </a:ext>
            </a:extLst>
          </p:cNvPr>
          <p:cNvSpPr>
            <a:spLocks noGrp="1"/>
          </p:cNvSpPr>
          <p:nvPr>
            <p:ph type="sldNum" sz="quarter" idx="4"/>
          </p:nvPr>
        </p:nvSpPr>
        <p:spPr/>
        <p:txBody>
          <a:bodyPr/>
          <a:lstStyle/>
          <a:p>
            <a:fld id="{9C527BFA-2C0E-4CEC-B6A5-913A56FEF4B4}" type="slidenum">
              <a:rPr lang="fr-CA" smtClean="0"/>
              <a:pPr/>
              <a:t>18</a:t>
            </a:fld>
            <a:endParaRPr lang="fr-CA" dirty="0"/>
          </a:p>
        </p:txBody>
      </p:sp>
      <p:graphicFrame>
        <p:nvGraphicFramePr>
          <p:cNvPr id="27" name="Table 26">
            <a:extLst>
              <a:ext uri="{FF2B5EF4-FFF2-40B4-BE49-F238E27FC236}">
                <a16:creationId xmlns:a16="http://schemas.microsoft.com/office/drawing/2014/main" id="{E6AEBCA3-E5A2-B5E4-207C-6378560C8579}"/>
              </a:ext>
            </a:extLst>
          </p:cNvPr>
          <p:cNvGraphicFramePr>
            <a:graphicFrameLocks noGrp="1"/>
          </p:cNvGraphicFramePr>
          <p:nvPr>
            <p:extLst>
              <p:ext uri="{D42A27DB-BD31-4B8C-83A1-F6EECF244321}">
                <p14:modId xmlns:p14="http://schemas.microsoft.com/office/powerpoint/2010/main" val="29669653"/>
              </p:ext>
            </p:extLst>
          </p:nvPr>
        </p:nvGraphicFramePr>
        <p:xfrm>
          <a:off x="505326" y="1789052"/>
          <a:ext cx="6207044" cy="7868920"/>
        </p:xfrm>
        <a:graphic>
          <a:graphicData uri="http://schemas.openxmlformats.org/drawingml/2006/table">
            <a:tbl>
              <a:tblPr firstRow="1" bandRow="1">
                <a:tableStyleId>{5C22544A-7EE6-4342-B048-85BDC9FD1C3A}</a:tableStyleId>
              </a:tblPr>
              <a:tblGrid>
                <a:gridCol w="1551761">
                  <a:extLst>
                    <a:ext uri="{9D8B030D-6E8A-4147-A177-3AD203B41FA5}">
                      <a16:colId xmlns:a16="http://schemas.microsoft.com/office/drawing/2014/main" val="2506682363"/>
                    </a:ext>
                  </a:extLst>
                </a:gridCol>
                <a:gridCol w="1551761">
                  <a:extLst>
                    <a:ext uri="{9D8B030D-6E8A-4147-A177-3AD203B41FA5}">
                      <a16:colId xmlns:a16="http://schemas.microsoft.com/office/drawing/2014/main" val="1422231495"/>
                    </a:ext>
                  </a:extLst>
                </a:gridCol>
                <a:gridCol w="1551761">
                  <a:extLst>
                    <a:ext uri="{9D8B030D-6E8A-4147-A177-3AD203B41FA5}">
                      <a16:colId xmlns:a16="http://schemas.microsoft.com/office/drawing/2014/main" val="1586678168"/>
                    </a:ext>
                  </a:extLst>
                </a:gridCol>
                <a:gridCol w="1551761">
                  <a:extLst>
                    <a:ext uri="{9D8B030D-6E8A-4147-A177-3AD203B41FA5}">
                      <a16:colId xmlns:a16="http://schemas.microsoft.com/office/drawing/2014/main" val="2391043826"/>
                    </a:ext>
                  </a:extLst>
                </a:gridCol>
              </a:tblGrid>
              <a:tr h="370840">
                <a:tc>
                  <a:txBody>
                    <a:bodyPr/>
                    <a:lstStyle/>
                    <a:p>
                      <a:r>
                        <a:rPr lang="en-IE" dirty="0"/>
                        <a:t>Approach</a:t>
                      </a:r>
                    </a:p>
                  </a:txBody>
                  <a:tcPr/>
                </a:tc>
                <a:tc>
                  <a:txBody>
                    <a:bodyPr/>
                    <a:lstStyle/>
                    <a:p>
                      <a:r>
                        <a:rPr lang="en-IE" dirty="0"/>
                        <a:t>Characteristics</a:t>
                      </a:r>
                    </a:p>
                  </a:txBody>
                  <a:tcPr/>
                </a:tc>
                <a:tc>
                  <a:txBody>
                    <a:bodyPr/>
                    <a:lstStyle/>
                    <a:p>
                      <a:r>
                        <a:rPr lang="en-IE" dirty="0"/>
                        <a:t>Benefits</a:t>
                      </a:r>
                    </a:p>
                  </a:txBody>
                  <a:tcPr/>
                </a:tc>
                <a:tc>
                  <a:txBody>
                    <a:bodyPr/>
                    <a:lstStyle/>
                    <a:p>
                      <a:r>
                        <a:rPr lang="en-IE" dirty="0"/>
                        <a:t>Applicability</a:t>
                      </a:r>
                    </a:p>
                  </a:txBody>
                  <a:tcPr/>
                </a:tc>
                <a:extLst>
                  <a:ext uri="{0D108BD9-81ED-4DB2-BD59-A6C34878D82A}">
                    <a16:rowId xmlns:a16="http://schemas.microsoft.com/office/drawing/2014/main" val="2325253603"/>
                  </a:ext>
                </a:extLst>
              </a:tr>
              <a:tr h="370840">
                <a:tc>
                  <a:txBody>
                    <a:bodyPr/>
                    <a:lstStyle/>
                    <a:p>
                      <a:r>
                        <a:rPr lang="it-IT" sz="1200" b="1" kern="1200">
                          <a:solidFill>
                            <a:srgbClr val="09465E"/>
                          </a:solidFill>
                          <a:effectLst/>
                          <a:latin typeface="+mn-lt"/>
                          <a:ea typeface="+mn-ea"/>
                          <a:cs typeface="+mn-cs"/>
                        </a:rPr>
                        <a:t>Collaborative Learning</a:t>
                      </a:r>
                    </a:p>
                  </a:txBody>
                  <a:tcPr/>
                </a:tc>
                <a:tc>
                  <a:txBody>
                    <a:bodyPr/>
                    <a:lstStyle/>
                    <a:p>
                      <a:pPr marL="171450" lvl="0" indent="-171450">
                        <a:buFont typeface="Arial" panose="020B0604020202020204" pitchFamily="34" charset="0"/>
                        <a:buChar char="•"/>
                      </a:pPr>
                      <a:r>
                        <a:rPr lang="en-US" sz="1200" kern="1200" dirty="0">
                          <a:solidFill>
                            <a:srgbClr val="10153D"/>
                          </a:solidFill>
                          <a:effectLst/>
                          <a:latin typeface="+mn-lt"/>
                          <a:ea typeface="+mn-ea"/>
                          <a:cs typeface="+mn-cs"/>
                        </a:rPr>
                        <a:t>learners work together in groups to complete tasks and solve problems.</a:t>
                      </a:r>
                      <a:endParaRPr lang="it-IT" sz="1200" kern="1200" dirty="0">
                        <a:solidFill>
                          <a:srgbClr val="10153D"/>
                        </a:solidFill>
                        <a:effectLst/>
                        <a:latin typeface="+mn-lt"/>
                        <a:ea typeface="+mn-ea"/>
                        <a:cs typeface="+mn-cs"/>
                      </a:endParaRPr>
                    </a:p>
                    <a:p>
                      <a:pPr marL="171450" lvl="0" indent="-171450">
                        <a:buFont typeface="Arial" panose="020B0604020202020204" pitchFamily="34" charset="0"/>
                        <a:buChar char="•"/>
                      </a:pPr>
                      <a:r>
                        <a:rPr lang="en-US" sz="1200" kern="1200" dirty="0">
                          <a:solidFill>
                            <a:srgbClr val="10153D"/>
                          </a:solidFill>
                          <a:effectLst/>
                          <a:latin typeface="+mn-lt"/>
                          <a:ea typeface="+mn-ea"/>
                          <a:cs typeface="+mn-cs"/>
                        </a:rPr>
                        <a:t>Emphasises teamwork and peer learning</a:t>
                      </a:r>
                    </a:p>
                  </a:txBody>
                  <a:tcPr/>
                </a:tc>
                <a:tc>
                  <a:txBody>
                    <a:bodyPr/>
                    <a:lstStyle/>
                    <a:p>
                      <a:pPr marL="171450" lvl="0" indent="-171450">
                        <a:buFont typeface="Arial" panose="020B0604020202020204" pitchFamily="34" charset="0"/>
                        <a:buChar char="•"/>
                      </a:pPr>
                      <a:r>
                        <a:rPr lang="en-US" sz="1200" kern="1200">
                          <a:solidFill>
                            <a:srgbClr val="10153D"/>
                          </a:solidFill>
                          <a:effectLst/>
                          <a:latin typeface="+mn-lt"/>
                          <a:ea typeface="+mn-ea"/>
                          <a:cs typeface="+mn-cs"/>
                        </a:rPr>
                        <a:t>Enhances social and communication skills.</a:t>
                      </a:r>
                      <a:endParaRPr lang="it-IT" sz="1200" kern="1200">
                        <a:solidFill>
                          <a:srgbClr val="10153D"/>
                        </a:solidFill>
                        <a:effectLst/>
                        <a:latin typeface="+mn-lt"/>
                        <a:ea typeface="+mn-ea"/>
                        <a:cs typeface="+mn-cs"/>
                      </a:endParaRPr>
                    </a:p>
                    <a:p>
                      <a:pPr marL="171450" lvl="0" indent="-171450">
                        <a:buFont typeface="Arial" panose="020B0604020202020204" pitchFamily="34" charset="0"/>
                        <a:buChar char="•"/>
                      </a:pPr>
                      <a:r>
                        <a:rPr lang="en-US" sz="1200" kern="1200">
                          <a:solidFill>
                            <a:srgbClr val="10153D"/>
                          </a:solidFill>
                          <a:effectLst/>
                          <a:latin typeface="+mn-lt"/>
                          <a:ea typeface="+mn-ea"/>
                          <a:cs typeface="+mn-cs"/>
                        </a:rPr>
                        <a:t>Encourages cooperative problem-solving and knowledge sharing.</a:t>
                      </a:r>
                      <a:endParaRPr lang="it-IT" sz="1200" kern="1200">
                        <a:solidFill>
                          <a:srgbClr val="10153D"/>
                        </a:solidFill>
                        <a:effectLst/>
                        <a:latin typeface="+mn-lt"/>
                        <a:ea typeface="+mn-ea"/>
                        <a:cs typeface="+mn-cs"/>
                      </a:endParaRPr>
                    </a:p>
                  </a:txBody>
                  <a:tcPr/>
                </a:tc>
                <a:tc>
                  <a:txBody>
                    <a:bodyPr/>
                    <a:lstStyle/>
                    <a:p>
                      <a:r>
                        <a:rPr lang="en-GB" sz="1200" noProof="0" dirty="0">
                          <a:solidFill>
                            <a:srgbClr val="10153D"/>
                          </a:solidFill>
                        </a:rPr>
                        <a:t>Face to face lessons </a:t>
                      </a:r>
                    </a:p>
                    <a:p>
                      <a:r>
                        <a:rPr lang="en-GB" sz="1200" noProof="0" dirty="0">
                          <a:solidFill>
                            <a:srgbClr val="10153D"/>
                          </a:solidFill>
                        </a:rPr>
                        <a:t>Online Synchronous lessons</a:t>
                      </a:r>
                    </a:p>
                    <a:p>
                      <a:r>
                        <a:rPr lang="en-GB" sz="1200" noProof="0" dirty="0">
                          <a:solidFill>
                            <a:srgbClr val="10153D"/>
                          </a:solidFill>
                        </a:rPr>
                        <a:t>Hybrid lessons by allowing collaboration online</a:t>
                      </a:r>
                    </a:p>
                    <a:p>
                      <a:r>
                        <a:rPr lang="en-GB" sz="1200" noProof="0" dirty="0">
                          <a:solidFill>
                            <a:srgbClr val="10153D"/>
                          </a:solidFill>
                        </a:rPr>
                        <a:t>Blended learning </a:t>
                      </a:r>
                    </a:p>
                  </a:txBody>
                  <a:tcPr/>
                </a:tc>
                <a:extLst>
                  <a:ext uri="{0D108BD9-81ED-4DB2-BD59-A6C34878D82A}">
                    <a16:rowId xmlns:a16="http://schemas.microsoft.com/office/drawing/2014/main" val="3272236578"/>
                  </a:ext>
                </a:extLst>
              </a:tr>
              <a:tr h="0">
                <a:tc>
                  <a:txBody>
                    <a:bodyPr/>
                    <a:lstStyle/>
                    <a:p>
                      <a:r>
                        <a:rPr lang="en-US" sz="1200" b="1" i="0" kern="1200" dirty="0">
                          <a:solidFill>
                            <a:srgbClr val="09465E"/>
                          </a:solidFill>
                          <a:effectLst/>
                          <a:latin typeface="+mn-lt"/>
                          <a:ea typeface="+mn-ea"/>
                          <a:cs typeface="+mn-cs"/>
                        </a:rPr>
                        <a:t>Project-Based Learning (PBL)</a:t>
                      </a:r>
                      <a:endParaRPr lang="it-IT" sz="1200" b="1" i="0" kern="1200" dirty="0">
                        <a:solidFill>
                          <a:srgbClr val="09465E"/>
                        </a:solidFill>
                        <a:effectLst/>
                        <a:latin typeface="+mn-lt"/>
                        <a:ea typeface="+mn-ea"/>
                        <a:cs typeface="+mn-cs"/>
                      </a:endParaRPr>
                    </a:p>
                  </a:txBody>
                  <a:tcPr/>
                </a:tc>
                <a:tc>
                  <a:txBody>
                    <a:bodyPr/>
                    <a:lstStyle/>
                    <a:p>
                      <a:pPr marL="171450" indent="-171450">
                        <a:buFont typeface="Arial" panose="020B0604020202020204" pitchFamily="34" charset="0"/>
                        <a:buChar char="•"/>
                      </a:pPr>
                      <a:r>
                        <a:rPr lang="en-US" sz="1200" b="0" i="0" kern="1200" dirty="0">
                          <a:solidFill>
                            <a:srgbClr val="10153D"/>
                          </a:solidFill>
                          <a:effectLst/>
                          <a:latin typeface="+mn-lt"/>
                          <a:ea typeface="+mn-ea"/>
                          <a:cs typeface="+mn-cs"/>
                        </a:rPr>
                        <a:t>Focuses on real-world problems and challenges using problem-solving, decision-making and investigative skills. </a:t>
                      </a:r>
                    </a:p>
                    <a:p>
                      <a:pPr marL="171450" indent="-171450">
                        <a:buFont typeface="Arial" panose="020B0604020202020204" pitchFamily="34" charset="0"/>
                        <a:buChar char="•"/>
                      </a:pPr>
                      <a:r>
                        <a:rPr lang="en-US" sz="1200" b="0" i="0" kern="1200" dirty="0">
                          <a:solidFill>
                            <a:srgbClr val="10153D"/>
                          </a:solidFill>
                          <a:effectLst/>
                          <a:latin typeface="+mn-lt"/>
                          <a:ea typeface="+mn-ea"/>
                          <a:cs typeface="+mn-cs"/>
                        </a:rPr>
                        <a:t>Foresees the presence of a driving question or central concept.</a:t>
                      </a:r>
                    </a:p>
                    <a:p>
                      <a:pPr marL="171450" indent="-171450">
                        <a:buFont typeface="Arial" panose="020B0604020202020204" pitchFamily="34" charset="0"/>
                        <a:buChar char="•"/>
                      </a:pPr>
                      <a:r>
                        <a:rPr lang="en-US" sz="1200" b="0" i="0" kern="1200" dirty="0">
                          <a:solidFill>
                            <a:srgbClr val="10153D"/>
                          </a:solidFill>
                          <a:effectLst/>
                          <a:latin typeface="+mn-lt"/>
                          <a:ea typeface="+mn-ea"/>
                          <a:cs typeface="+mn-cs"/>
                        </a:rPr>
                        <a:t>The presence of a task, a process, a product and a reflection.</a:t>
                      </a:r>
                    </a:p>
                    <a:p>
                      <a:pPr marL="171450" indent="-171450">
                        <a:buFont typeface="Arial" panose="020B0604020202020204" pitchFamily="34" charset="0"/>
                        <a:buChar char="•"/>
                      </a:pPr>
                      <a:r>
                        <a:rPr lang="en-US" sz="1200" b="0" i="0" kern="1200" dirty="0">
                          <a:solidFill>
                            <a:srgbClr val="10153D"/>
                          </a:solidFill>
                          <a:effectLst/>
                          <a:latin typeface="+mn-lt"/>
                          <a:ea typeface="+mn-ea"/>
                          <a:cs typeface="+mn-cs"/>
                        </a:rPr>
                        <a:t>learners learning through investigation of defined goals supporting knowledge building.</a:t>
                      </a:r>
                    </a:p>
                    <a:p>
                      <a:pPr marL="171450" indent="-171450">
                        <a:buFont typeface="Arial" panose="020B0604020202020204" pitchFamily="34" charset="0"/>
                        <a:buChar char="•"/>
                      </a:pPr>
                      <a:r>
                        <a:rPr lang="en-US" sz="1200" b="0" i="0" kern="1200" dirty="0">
                          <a:solidFill>
                            <a:srgbClr val="10153D"/>
                          </a:solidFill>
                          <a:effectLst/>
                          <a:latin typeface="+mn-lt"/>
                          <a:ea typeface="+mn-ea"/>
                          <a:cs typeface="+mn-cs"/>
                        </a:rPr>
                        <a:t>learner-</a:t>
                      </a:r>
                      <a:r>
                        <a:rPr lang="en-US" sz="1200" b="0" i="0" kern="1200" dirty="0" err="1">
                          <a:solidFill>
                            <a:srgbClr val="10153D"/>
                          </a:solidFill>
                          <a:effectLst/>
                          <a:latin typeface="+mn-lt"/>
                          <a:ea typeface="+mn-ea"/>
                          <a:cs typeface="+mn-cs"/>
                        </a:rPr>
                        <a:t>centred</a:t>
                      </a:r>
                      <a:r>
                        <a:rPr lang="en-US" sz="1200" b="0" i="0" kern="1200" dirty="0">
                          <a:solidFill>
                            <a:srgbClr val="10153D"/>
                          </a:solidFill>
                          <a:effectLst/>
                          <a:latin typeface="+mn-lt"/>
                          <a:ea typeface="+mn-ea"/>
                          <a:cs typeface="+mn-cs"/>
                        </a:rPr>
                        <a:t> projects with teacher facilitation, guidance and/or mentorship.</a:t>
                      </a:r>
                    </a:p>
                    <a:p>
                      <a:pPr marL="171450" indent="-171450">
                        <a:buFont typeface="Arial" panose="020B0604020202020204" pitchFamily="34" charset="0"/>
                        <a:buChar char="•"/>
                      </a:pPr>
                      <a:r>
                        <a:rPr lang="en-US" sz="1200" b="0" i="0" kern="1200" dirty="0">
                          <a:solidFill>
                            <a:srgbClr val="10153D"/>
                          </a:solidFill>
                          <a:effectLst/>
                          <a:latin typeface="+mn-lt"/>
                          <a:ea typeface="+mn-ea"/>
                          <a:cs typeface="+mn-cs"/>
                        </a:rPr>
                        <a:t>Projects that have significance to the learner.</a:t>
                      </a:r>
                    </a:p>
                  </a:txBody>
                  <a:tcPr/>
                </a:tc>
                <a:tc>
                  <a:txBody>
                    <a:bodyPr/>
                    <a:lstStyle/>
                    <a:p>
                      <a:pPr marL="171450" indent="-171450">
                        <a:buFont typeface="Arial" panose="020B0604020202020204" pitchFamily="34" charset="0"/>
                        <a:buChar char="•"/>
                      </a:pPr>
                      <a:r>
                        <a:rPr lang="en-US" sz="1200" b="0" i="0" kern="1200" dirty="0">
                          <a:solidFill>
                            <a:srgbClr val="10153D"/>
                          </a:solidFill>
                          <a:effectLst/>
                          <a:latin typeface="+mn-lt"/>
                          <a:ea typeface="+mn-ea"/>
                          <a:cs typeface="+mn-cs"/>
                        </a:rPr>
                        <a:t>Its capacity to engage learners in developing self-directed learning skills. </a:t>
                      </a:r>
                    </a:p>
                    <a:p>
                      <a:pPr marL="171450" indent="-171450">
                        <a:buFont typeface="Arial" panose="020B0604020202020204" pitchFamily="34" charset="0"/>
                        <a:buChar char="•"/>
                      </a:pPr>
                      <a:r>
                        <a:rPr lang="en-US" sz="1200" b="0" i="0" kern="1200" dirty="0">
                          <a:solidFill>
                            <a:srgbClr val="10153D"/>
                          </a:solidFill>
                          <a:effectLst/>
                          <a:latin typeface="+mn-lt"/>
                          <a:ea typeface="+mn-ea"/>
                          <a:cs typeface="+mn-cs"/>
                        </a:rPr>
                        <a:t>It can be focused on academic, personal or industry problems and involve external stakeholders such as clients or partners </a:t>
                      </a:r>
                    </a:p>
                    <a:p>
                      <a:pPr marL="171450" indent="-171450">
                        <a:buFont typeface="Arial" panose="020B0604020202020204" pitchFamily="34" charset="0"/>
                        <a:buChar char="•"/>
                      </a:pPr>
                      <a:r>
                        <a:rPr lang="en-US" sz="1200" b="0" i="0" kern="1200" dirty="0">
                          <a:solidFill>
                            <a:srgbClr val="10153D"/>
                          </a:solidFill>
                          <a:effectLst/>
                          <a:latin typeface="+mn-lt"/>
                          <a:ea typeface="+mn-ea"/>
                          <a:cs typeface="+mn-cs"/>
                        </a:rPr>
                        <a:t>Enhances problem-solving and critical thinking skills.</a:t>
                      </a:r>
                      <a:endParaRPr lang="it-IT" sz="1200" b="0" i="0" kern="1200" dirty="0">
                        <a:solidFill>
                          <a:srgbClr val="10153D"/>
                        </a:solidFill>
                        <a:effectLst/>
                        <a:latin typeface="+mn-lt"/>
                        <a:ea typeface="+mn-ea"/>
                        <a:cs typeface="+mn-cs"/>
                      </a:endParaRPr>
                    </a:p>
                    <a:p>
                      <a:pPr marL="171450" indent="-171450">
                        <a:buFont typeface="Arial" panose="020B0604020202020204" pitchFamily="34" charset="0"/>
                        <a:buChar char="•"/>
                      </a:pPr>
                      <a:r>
                        <a:rPr lang="en-US" sz="1200" b="0" i="0" kern="1200" dirty="0">
                          <a:solidFill>
                            <a:srgbClr val="10153D"/>
                          </a:solidFill>
                          <a:effectLst/>
                          <a:latin typeface="+mn-lt"/>
                          <a:ea typeface="+mn-ea"/>
                          <a:cs typeface="+mn-cs"/>
                        </a:rPr>
                        <a:t>Provides opportunities for practical application of knowledge.</a:t>
                      </a:r>
                      <a:endParaRPr lang="it-IT" sz="1200" b="0" i="0" kern="1200" dirty="0">
                        <a:solidFill>
                          <a:srgbClr val="10153D"/>
                        </a:solidFill>
                        <a:effectLst/>
                        <a:latin typeface="+mn-lt"/>
                        <a:ea typeface="+mn-ea"/>
                        <a:cs typeface="+mn-cs"/>
                      </a:endParaRPr>
                    </a:p>
                  </a:txBody>
                  <a:tcPr/>
                </a:tc>
                <a:tc>
                  <a:txBody>
                    <a:bodyPr/>
                    <a:lstStyle/>
                    <a:p>
                      <a:r>
                        <a:rPr lang="en-GB" sz="1200" noProof="0" dirty="0">
                          <a:solidFill>
                            <a:srgbClr val="10153D"/>
                          </a:solidFill>
                        </a:rPr>
                        <a:t>Face to face lessons </a:t>
                      </a:r>
                    </a:p>
                    <a:p>
                      <a:r>
                        <a:rPr lang="en-GB" sz="1200" noProof="0" dirty="0">
                          <a:solidFill>
                            <a:srgbClr val="10153D"/>
                          </a:solidFill>
                        </a:rPr>
                        <a:t>Online Synchronous lessons</a:t>
                      </a:r>
                    </a:p>
                    <a:p>
                      <a:r>
                        <a:rPr lang="en-GB" sz="1200" noProof="0" dirty="0">
                          <a:solidFill>
                            <a:srgbClr val="10153D"/>
                          </a:solidFill>
                        </a:rPr>
                        <a:t>Hybrid teaching by allowing to work on projects online</a:t>
                      </a:r>
                    </a:p>
                    <a:p>
                      <a:r>
                        <a:rPr lang="en-GB" sz="1200" noProof="0" dirty="0">
                          <a:solidFill>
                            <a:srgbClr val="10153D"/>
                          </a:solidFill>
                        </a:rPr>
                        <a:t>Blended learning</a:t>
                      </a:r>
                    </a:p>
                  </a:txBody>
                  <a:tcPr/>
                </a:tc>
                <a:extLst>
                  <a:ext uri="{0D108BD9-81ED-4DB2-BD59-A6C34878D82A}">
                    <a16:rowId xmlns:a16="http://schemas.microsoft.com/office/drawing/2014/main" val="495213660"/>
                  </a:ext>
                </a:extLst>
              </a:tr>
            </a:tbl>
          </a:graphicData>
        </a:graphic>
      </p:graphicFrame>
      <p:grpSp>
        <p:nvGrpSpPr>
          <p:cNvPr id="28" name="Group 27">
            <a:extLst>
              <a:ext uri="{FF2B5EF4-FFF2-40B4-BE49-F238E27FC236}">
                <a16:creationId xmlns:a16="http://schemas.microsoft.com/office/drawing/2014/main" id="{9E75CAFC-C2FC-F86E-0C3E-573A337CDA3E}"/>
              </a:ext>
            </a:extLst>
          </p:cNvPr>
          <p:cNvGrpSpPr/>
          <p:nvPr/>
        </p:nvGrpSpPr>
        <p:grpSpPr>
          <a:xfrm>
            <a:off x="847305" y="2812667"/>
            <a:ext cx="885439" cy="779390"/>
            <a:chOff x="6054339" y="3604505"/>
            <a:chExt cx="847183" cy="846104"/>
          </a:xfrm>
          <a:solidFill>
            <a:srgbClr val="09465E"/>
          </a:solidFill>
        </p:grpSpPr>
        <p:grpSp>
          <p:nvGrpSpPr>
            <p:cNvPr id="29" name="Graphic 2">
              <a:extLst>
                <a:ext uri="{FF2B5EF4-FFF2-40B4-BE49-F238E27FC236}">
                  <a16:creationId xmlns:a16="http://schemas.microsoft.com/office/drawing/2014/main" id="{CEE62501-4802-54E5-A39E-56A23DD1D163}"/>
                </a:ext>
              </a:extLst>
            </p:cNvPr>
            <p:cNvGrpSpPr/>
            <p:nvPr userDrawn="1"/>
          </p:nvGrpSpPr>
          <p:grpSpPr>
            <a:xfrm>
              <a:off x="6123227" y="3643245"/>
              <a:ext cx="640536" cy="353721"/>
              <a:chOff x="1091072" y="3888347"/>
              <a:chExt cx="640536" cy="353721"/>
            </a:xfrm>
            <a:grpFill/>
          </p:grpSpPr>
          <p:sp>
            <p:nvSpPr>
              <p:cNvPr id="35" name="Freeform 173">
                <a:extLst>
                  <a:ext uri="{FF2B5EF4-FFF2-40B4-BE49-F238E27FC236}">
                    <a16:creationId xmlns:a16="http://schemas.microsoft.com/office/drawing/2014/main" id="{DCF8B115-8AB5-245C-B86B-E8D25A9BEBAE}"/>
                  </a:ext>
                </a:extLst>
              </p:cNvPr>
              <p:cNvSpPr/>
              <p:nvPr/>
            </p:nvSpPr>
            <p:spPr>
              <a:xfrm>
                <a:off x="1309464" y="3888347"/>
                <a:ext cx="273036" cy="299579"/>
              </a:xfrm>
              <a:custGeom>
                <a:avLst/>
                <a:gdLst>
                  <a:gd name="connsiteX0" fmla="*/ 107817 w 273036"/>
                  <a:gd name="connsiteY0" fmla="*/ 299195 h 299579"/>
                  <a:gd name="connsiteX1" fmla="*/ 82104 w 273036"/>
                  <a:gd name="connsiteY1" fmla="*/ 299195 h 299579"/>
                  <a:gd name="connsiteX2" fmla="*/ 79417 w 273036"/>
                  <a:gd name="connsiteY2" fmla="*/ 286908 h 299579"/>
                  <a:gd name="connsiteX3" fmla="*/ 47564 w 273036"/>
                  <a:gd name="connsiteY3" fmla="*/ 238909 h 299579"/>
                  <a:gd name="connsiteX4" fmla="*/ 2662 w 273036"/>
                  <a:gd name="connsiteY4" fmla="*/ 161728 h 299579"/>
                  <a:gd name="connsiteX5" fmla="*/ 117411 w 273036"/>
                  <a:gd name="connsiteY5" fmla="*/ 1221 h 299579"/>
                  <a:gd name="connsiteX6" fmla="*/ 270537 w 273036"/>
                  <a:gd name="connsiteY6" fmla="*/ 111041 h 299579"/>
                  <a:gd name="connsiteX7" fmla="*/ 227171 w 273036"/>
                  <a:gd name="connsiteY7" fmla="*/ 237757 h 299579"/>
                  <a:gd name="connsiteX8" fmla="*/ 194166 w 273036"/>
                  <a:gd name="connsiteY8" fmla="*/ 286140 h 299579"/>
                  <a:gd name="connsiteX9" fmla="*/ 191096 w 273036"/>
                  <a:gd name="connsiteY9" fmla="*/ 299579 h 299579"/>
                  <a:gd name="connsiteX10" fmla="*/ 165383 w 273036"/>
                  <a:gd name="connsiteY10" fmla="*/ 299579 h 299579"/>
                  <a:gd name="connsiteX11" fmla="*/ 173442 w 273036"/>
                  <a:gd name="connsiteY11" fmla="*/ 177471 h 299579"/>
                  <a:gd name="connsiteX12" fmla="*/ 192247 w 273036"/>
                  <a:gd name="connsiteY12" fmla="*/ 177471 h 299579"/>
                  <a:gd name="connsiteX13" fmla="*/ 232544 w 273036"/>
                  <a:gd name="connsiteY13" fmla="*/ 137152 h 299579"/>
                  <a:gd name="connsiteX14" fmla="*/ 193782 w 273036"/>
                  <a:gd name="connsiteY14" fmla="*/ 95298 h 299579"/>
                  <a:gd name="connsiteX15" fmla="*/ 148881 w 273036"/>
                  <a:gd name="connsiteY15" fmla="*/ 132545 h 299579"/>
                  <a:gd name="connsiteX16" fmla="*/ 147346 w 273036"/>
                  <a:gd name="connsiteY16" fmla="*/ 149824 h 299579"/>
                  <a:gd name="connsiteX17" fmla="*/ 126622 w 273036"/>
                  <a:gd name="connsiteY17" fmla="*/ 149824 h 299579"/>
                  <a:gd name="connsiteX18" fmla="*/ 125087 w 273036"/>
                  <a:gd name="connsiteY18" fmla="*/ 134464 h 299579"/>
                  <a:gd name="connsiteX19" fmla="*/ 80185 w 273036"/>
                  <a:gd name="connsiteY19" fmla="*/ 95298 h 299579"/>
                  <a:gd name="connsiteX20" fmla="*/ 41040 w 273036"/>
                  <a:gd name="connsiteY20" fmla="*/ 136768 h 299579"/>
                  <a:gd name="connsiteX21" fmla="*/ 82871 w 273036"/>
                  <a:gd name="connsiteY21" fmla="*/ 177087 h 299579"/>
                  <a:gd name="connsiteX22" fmla="*/ 100141 w 273036"/>
                  <a:gd name="connsiteY22" fmla="*/ 177087 h 299579"/>
                  <a:gd name="connsiteX23" fmla="*/ 107817 w 273036"/>
                  <a:gd name="connsiteY23" fmla="*/ 299195 h 29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3036" h="299579">
                    <a:moveTo>
                      <a:pt x="107817" y="299195"/>
                    </a:moveTo>
                    <a:cubicBezTo>
                      <a:pt x="98222" y="299195"/>
                      <a:pt x="90547" y="299195"/>
                      <a:pt x="82104" y="299195"/>
                    </a:cubicBezTo>
                    <a:cubicBezTo>
                      <a:pt x="81336" y="294972"/>
                      <a:pt x="80569" y="290748"/>
                      <a:pt x="79417" y="286908"/>
                    </a:cubicBezTo>
                    <a:cubicBezTo>
                      <a:pt x="74428" y="266940"/>
                      <a:pt x="62531" y="251965"/>
                      <a:pt x="47564" y="238909"/>
                    </a:cubicBezTo>
                    <a:cubicBezTo>
                      <a:pt x="23770" y="218558"/>
                      <a:pt x="9187" y="192447"/>
                      <a:pt x="2662" y="161728"/>
                    </a:cubicBezTo>
                    <a:cubicBezTo>
                      <a:pt x="-13072" y="88002"/>
                      <a:pt x="42959" y="10820"/>
                      <a:pt x="117411" y="1221"/>
                    </a:cubicBezTo>
                    <a:cubicBezTo>
                      <a:pt x="189177" y="-8379"/>
                      <a:pt x="257489" y="39619"/>
                      <a:pt x="270537" y="111041"/>
                    </a:cubicBezTo>
                    <a:cubicBezTo>
                      <a:pt x="279364" y="160960"/>
                      <a:pt x="264781" y="203582"/>
                      <a:pt x="227171" y="237757"/>
                    </a:cubicBezTo>
                    <a:cubicBezTo>
                      <a:pt x="212204" y="251581"/>
                      <a:pt x="199155" y="265788"/>
                      <a:pt x="194166" y="286140"/>
                    </a:cubicBezTo>
                    <a:cubicBezTo>
                      <a:pt x="193015" y="290364"/>
                      <a:pt x="192247" y="294972"/>
                      <a:pt x="191096" y="299579"/>
                    </a:cubicBezTo>
                    <a:cubicBezTo>
                      <a:pt x="183037" y="299579"/>
                      <a:pt x="174977" y="299579"/>
                      <a:pt x="165383" y="299579"/>
                    </a:cubicBezTo>
                    <a:cubicBezTo>
                      <a:pt x="168069" y="258877"/>
                      <a:pt x="170756" y="218942"/>
                      <a:pt x="173442" y="177471"/>
                    </a:cubicBezTo>
                    <a:cubicBezTo>
                      <a:pt x="179966" y="177471"/>
                      <a:pt x="186107" y="177471"/>
                      <a:pt x="192247" y="177471"/>
                    </a:cubicBezTo>
                    <a:cubicBezTo>
                      <a:pt x="214122" y="177087"/>
                      <a:pt x="232160" y="159040"/>
                      <a:pt x="232544" y="137152"/>
                    </a:cubicBezTo>
                    <a:cubicBezTo>
                      <a:pt x="232927" y="114881"/>
                      <a:pt x="215274" y="96066"/>
                      <a:pt x="193782" y="95298"/>
                    </a:cubicBezTo>
                    <a:cubicBezTo>
                      <a:pt x="169988" y="94530"/>
                      <a:pt x="150416" y="110273"/>
                      <a:pt x="148881" y="132545"/>
                    </a:cubicBezTo>
                    <a:cubicBezTo>
                      <a:pt x="148497" y="138304"/>
                      <a:pt x="148113" y="143680"/>
                      <a:pt x="147346" y="149824"/>
                    </a:cubicBezTo>
                    <a:cubicBezTo>
                      <a:pt x="140054" y="149824"/>
                      <a:pt x="133530" y="149824"/>
                      <a:pt x="126622" y="149824"/>
                    </a:cubicBezTo>
                    <a:cubicBezTo>
                      <a:pt x="126238" y="144448"/>
                      <a:pt x="125470" y="139456"/>
                      <a:pt x="125087" y="134464"/>
                    </a:cubicBezTo>
                    <a:cubicBezTo>
                      <a:pt x="123935" y="111041"/>
                      <a:pt x="104747" y="94530"/>
                      <a:pt x="80185" y="95298"/>
                    </a:cubicBezTo>
                    <a:cubicBezTo>
                      <a:pt x="58694" y="96066"/>
                      <a:pt x="41040" y="114881"/>
                      <a:pt x="41040" y="136768"/>
                    </a:cubicBezTo>
                    <a:cubicBezTo>
                      <a:pt x="41040" y="159424"/>
                      <a:pt x="59461" y="177087"/>
                      <a:pt x="82871" y="177087"/>
                    </a:cubicBezTo>
                    <a:cubicBezTo>
                      <a:pt x="88244" y="177087"/>
                      <a:pt x="93617" y="177087"/>
                      <a:pt x="100141" y="177087"/>
                    </a:cubicBezTo>
                    <a:cubicBezTo>
                      <a:pt x="102444" y="217790"/>
                      <a:pt x="105130" y="258109"/>
                      <a:pt x="107817" y="299195"/>
                    </a:cubicBezTo>
                    <a:close/>
                  </a:path>
                </a:pathLst>
              </a:custGeom>
              <a:solidFill>
                <a:srgbClr val="F16024"/>
              </a:solidFill>
              <a:ln w="3834" cap="flat">
                <a:noFill/>
                <a:prstDash val="solid"/>
                <a:miter/>
              </a:ln>
            </p:spPr>
            <p:txBody>
              <a:bodyPr rtlCol="0" anchor="ctr"/>
              <a:lstStyle/>
              <a:p>
                <a:endParaRPr lang="en-US"/>
              </a:p>
            </p:txBody>
          </p:sp>
          <p:sp>
            <p:nvSpPr>
              <p:cNvPr id="36" name="Freeform 174">
                <a:extLst>
                  <a:ext uri="{FF2B5EF4-FFF2-40B4-BE49-F238E27FC236}">
                    <a16:creationId xmlns:a16="http://schemas.microsoft.com/office/drawing/2014/main" id="{6B0B4673-0514-113D-A4AF-C0334AF5744D}"/>
                  </a:ext>
                </a:extLst>
              </p:cNvPr>
              <p:cNvSpPr/>
              <p:nvPr/>
            </p:nvSpPr>
            <p:spPr>
              <a:xfrm>
                <a:off x="1091072" y="4024732"/>
                <a:ext cx="53344" cy="217337"/>
              </a:xfrm>
              <a:custGeom>
                <a:avLst/>
                <a:gdLst>
                  <a:gd name="connsiteX0" fmla="*/ 53345 w 53344"/>
                  <a:gd name="connsiteY0" fmla="*/ 217337 h 217337"/>
                  <a:gd name="connsiteX1" fmla="*/ 0 w 53344"/>
                  <a:gd name="connsiteY1" fmla="*/ 217337 h 217337"/>
                  <a:gd name="connsiteX2" fmla="*/ 0 w 53344"/>
                  <a:gd name="connsiteY2" fmla="*/ 0 h 217337"/>
                  <a:gd name="connsiteX3" fmla="*/ 53345 w 53344"/>
                  <a:gd name="connsiteY3" fmla="*/ 0 h 217337"/>
                  <a:gd name="connsiteX4" fmla="*/ 53345 w 53344"/>
                  <a:gd name="connsiteY4" fmla="*/ 217337 h 217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4" h="217337">
                    <a:moveTo>
                      <a:pt x="53345" y="217337"/>
                    </a:moveTo>
                    <a:cubicBezTo>
                      <a:pt x="35307" y="217337"/>
                      <a:pt x="18037" y="217337"/>
                      <a:pt x="0" y="217337"/>
                    </a:cubicBezTo>
                    <a:cubicBezTo>
                      <a:pt x="0" y="144764"/>
                      <a:pt x="0" y="72574"/>
                      <a:pt x="0" y="0"/>
                    </a:cubicBezTo>
                    <a:cubicBezTo>
                      <a:pt x="17654" y="0"/>
                      <a:pt x="34924" y="0"/>
                      <a:pt x="53345" y="0"/>
                    </a:cubicBezTo>
                    <a:cubicBezTo>
                      <a:pt x="53345" y="72190"/>
                      <a:pt x="53345" y="144379"/>
                      <a:pt x="53345" y="217337"/>
                    </a:cubicBezTo>
                    <a:close/>
                  </a:path>
                </a:pathLst>
              </a:custGeom>
              <a:solidFill>
                <a:srgbClr val="F16024"/>
              </a:solidFill>
              <a:ln w="3834" cap="flat">
                <a:noFill/>
                <a:prstDash val="solid"/>
                <a:miter/>
              </a:ln>
            </p:spPr>
            <p:txBody>
              <a:bodyPr rtlCol="0" anchor="ctr"/>
              <a:lstStyle/>
              <a:p>
                <a:endParaRPr lang="en-US"/>
              </a:p>
            </p:txBody>
          </p:sp>
          <p:sp>
            <p:nvSpPr>
              <p:cNvPr id="37" name="Freeform 175">
                <a:extLst>
                  <a:ext uri="{FF2B5EF4-FFF2-40B4-BE49-F238E27FC236}">
                    <a16:creationId xmlns:a16="http://schemas.microsoft.com/office/drawing/2014/main" id="{7B3EE426-6E3A-4F40-2EF0-47746FF71701}"/>
                  </a:ext>
                </a:extLst>
              </p:cNvPr>
              <p:cNvSpPr/>
              <p:nvPr/>
            </p:nvSpPr>
            <p:spPr>
              <a:xfrm>
                <a:off x="1172816" y="4023927"/>
                <a:ext cx="53728" cy="217872"/>
              </a:xfrm>
              <a:custGeom>
                <a:avLst/>
                <a:gdLst>
                  <a:gd name="connsiteX0" fmla="*/ 53729 w 53728"/>
                  <a:gd name="connsiteY0" fmla="*/ 110241 h 217872"/>
                  <a:gd name="connsiteX1" fmla="*/ 53729 w 53728"/>
                  <a:gd name="connsiteY1" fmla="*/ 208158 h 217872"/>
                  <a:gd name="connsiteX2" fmla="*/ 44518 w 53728"/>
                  <a:gd name="connsiteY2" fmla="*/ 217757 h 217872"/>
                  <a:gd name="connsiteX3" fmla="*/ 7676 w 53728"/>
                  <a:gd name="connsiteY3" fmla="*/ 217757 h 217872"/>
                  <a:gd name="connsiteX4" fmla="*/ 0 w 53728"/>
                  <a:gd name="connsiteY4" fmla="*/ 210462 h 217872"/>
                  <a:gd name="connsiteX5" fmla="*/ 0 w 53728"/>
                  <a:gd name="connsiteY5" fmla="*/ 7332 h 217872"/>
                  <a:gd name="connsiteX6" fmla="*/ 7676 w 53728"/>
                  <a:gd name="connsiteY6" fmla="*/ 36 h 217872"/>
                  <a:gd name="connsiteX7" fmla="*/ 46053 w 53728"/>
                  <a:gd name="connsiteY7" fmla="*/ 36 h 217872"/>
                  <a:gd name="connsiteX8" fmla="*/ 53729 w 53728"/>
                  <a:gd name="connsiteY8" fmla="*/ 8100 h 217872"/>
                  <a:gd name="connsiteX9" fmla="*/ 53729 w 53728"/>
                  <a:gd name="connsiteY9" fmla="*/ 110241 h 21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728" h="217872">
                    <a:moveTo>
                      <a:pt x="53729" y="110241"/>
                    </a:moveTo>
                    <a:cubicBezTo>
                      <a:pt x="53729" y="142880"/>
                      <a:pt x="53345" y="175519"/>
                      <a:pt x="53729" y="208158"/>
                    </a:cubicBezTo>
                    <a:cubicBezTo>
                      <a:pt x="53729" y="215453"/>
                      <a:pt x="52193" y="218525"/>
                      <a:pt x="44518" y="217757"/>
                    </a:cubicBezTo>
                    <a:cubicBezTo>
                      <a:pt x="32237" y="216989"/>
                      <a:pt x="19956" y="217373"/>
                      <a:pt x="7676" y="217757"/>
                    </a:cubicBezTo>
                    <a:cubicBezTo>
                      <a:pt x="2303" y="217757"/>
                      <a:pt x="0" y="216605"/>
                      <a:pt x="0" y="210462"/>
                    </a:cubicBezTo>
                    <a:cubicBezTo>
                      <a:pt x="0" y="142880"/>
                      <a:pt x="0" y="75298"/>
                      <a:pt x="0" y="7332"/>
                    </a:cubicBezTo>
                    <a:cubicBezTo>
                      <a:pt x="0" y="1572"/>
                      <a:pt x="2303" y="36"/>
                      <a:pt x="7676" y="36"/>
                    </a:cubicBezTo>
                    <a:cubicBezTo>
                      <a:pt x="20340" y="420"/>
                      <a:pt x="33388" y="420"/>
                      <a:pt x="46053" y="36"/>
                    </a:cubicBezTo>
                    <a:cubicBezTo>
                      <a:pt x="52193" y="-348"/>
                      <a:pt x="53729" y="2340"/>
                      <a:pt x="53729" y="8100"/>
                    </a:cubicBezTo>
                    <a:cubicBezTo>
                      <a:pt x="53729" y="42659"/>
                      <a:pt x="53729" y="76450"/>
                      <a:pt x="53729" y="110241"/>
                    </a:cubicBezTo>
                    <a:close/>
                  </a:path>
                </a:pathLst>
              </a:custGeom>
              <a:solidFill>
                <a:srgbClr val="F16024"/>
              </a:solidFill>
              <a:ln w="3834" cap="flat">
                <a:noFill/>
                <a:prstDash val="solid"/>
                <a:miter/>
              </a:ln>
            </p:spPr>
            <p:txBody>
              <a:bodyPr rtlCol="0" anchor="ctr"/>
              <a:lstStyle/>
              <a:p>
                <a:endParaRPr lang="en-US"/>
              </a:p>
            </p:txBody>
          </p:sp>
          <p:sp>
            <p:nvSpPr>
              <p:cNvPr id="38" name="Freeform 176">
                <a:extLst>
                  <a:ext uri="{FF2B5EF4-FFF2-40B4-BE49-F238E27FC236}">
                    <a16:creationId xmlns:a16="http://schemas.microsoft.com/office/drawing/2014/main" id="{4BBAA017-9744-C35B-D3C8-668FEED6311E}"/>
                  </a:ext>
                </a:extLst>
              </p:cNvPr>
              <p:cNvSpPr/>
              <p:nvPr/>
            </p:nvSpPr>
            <p:spPr>
              <a:xfrm>
                <a:off x="1100666" y="3889568"/>
                <a:ext cx="116667" cy="106364"/>
              </a:xfrm>
              <a:custGeom>
                <a:avLst/>
                <a:gdLst>
                  <a:gd name="connsiteX0" fmla="*/ 116668 w 116667"/>
                  <a:gd name="connsiteY0" fmla="*/ 106365 h 106364"/>
                  <a:gd name="connsiteX1" fmla="*/ 0 w 116667"/>
                  <a:gd name="connsiteY1" fmla="*/ 106365 h 106364"/>
                  <a:gd name="connsiteX2" fmla="*/ 2686 w 116667"/>
                  <a:gd name="connsiteY2" fmla="*/ 99837 h 106364"/>
                  <a:gd name="connsiteX3" fmla="*/ 48739 w 116667"/>
                  <a:gd name="connsiteY3" fmla="*/ 8064 h 106364"/>
                  <a:gd name="connsiteX4" fmla="*/ 57950 w 116667"/>
                  <a:gd name="connsiteY4" fmla="*/ 0 h 106364"/>
                  <a:gd name="connsiteX5" fmla="*/ 67161 w 116667"/>
                  <a:gd name="connsiteY5" fmla="*/ 7680 h 106364"/>
                  <a:gd name="connsiteX6" fmla="*/ 113214 w 116667"/>
                  <a:gd name="connsiteY6" fmla="*/ 99453 h 106364"/>
                  <a:gd name="connsiteX7" fmla="*/ 116668 w 116667"/>
                  <a:gd name="connsiteY7" fmla="*/ 106365 h 10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667" h="106364">
                    <a:moveTo>
                      <a:pt x="116668" y="106365"/>
                    </a:moveTo>
                    <a:cubicBezTo>
                      <a:pt x="77139" y="106365"/>
                      <a:pt x="39145" y="106365"/>
                      <a:pt x="0" y="106365"/>
                    </a:cubicBezTo>
                    <a:cubicBezTo>
                      <a:pt x="1151" y="103677"/>
                      <a:pt x="1919" y="101757"/>
                      <a:pt x="2686" y="99837"/>
                    </a:cubicBezTo>
                    <a:cubicBezTo>
                      <a:pt x="18037" y="69118"/>
                      <a:pt x="33388" y="38399"/>
                      <a:pt x="48739" y="8064"/>
                    </a:cubicBezTo>
                    <a:cubicBezTo>
                      <a:pt x="50658" y="4608"/>
                      <a:pt x="54880" y="0"/>
                      <a:pt x="57950" y="0"/>
                    </a:cubicBezTo>
                    <a:cubicBezTo>
                      <a:pt x="61020" y="0"/>
                      <a:pt x="65626" y="4224"/>
                      <a:pt x="67161" y="7680"/>
                    </a:cubicBezTo>
                    <a:cubicBezTo>
                      <a:pt x="82895" y="38015"/>
                      <a:pt x="97863" y="68734"/>
                      <a:pt x="113214" y="99453"/>
                    </a:cubicBezTo>
                    <a:cubicBezTo>
                      <a:pt x="114749" y="101757"/>
                      <a:pt x="115516" y="103677"/>
                      <a:pt x="116668" y="106365"/>
                    </a:cubicBezTo>
                    <a:close/>
                  </a:path>
                </a:pathLst>
              </a:custGeom>
              <a:solidFill>
                <a:srgbClr val="F16024"/>
              </a:solidFill>
              <a:ln w="3834" cap="flat">
                <a:noFill/>
                <a:prstDash val="solid"/>
                <a:miter/>
              </a:ln>
            </p:spPr>
            <p:txBody>
              <a:bodyPr rtlCol="0" anchor="ctr"/>
              <a:lstStyle/>
              <a:p>
                <a:endParaRPr lang="en-US"/>
              </a:p>
            </p:txBody>
          </p:sp>
          <p:sp>
            <p:nvSpPr>
              <p:cNvPr id="39" name="Freeform 177">
                <a:extLst>
                  <a:ext uri="{FF2B5EF4-FFF2-40B4-BE49-F238E27FC236}">
                    <a16:creationId xmlns:a16="http://schemas.microsoft.com/office/drawing/2014/main" id="{056090DF-FE56-2818-E9DD-5A5055264FE4}"/>
                  </a:ext>
                </a:extLst>
              </p:cNvPr>
              <p:cNvSpPr/>
              <p:nvPr/>
            </p:nvSpPr>
            <p:spPr>
              <a:xfrm>
                <a:off x="1392335" y="4216342"/>
                <a:ext cx="107457" cy="25343"/>
              </a:xfrm>
              <a:custGeom>
                <a:avLst/>
                <a:gdLst>
                  <a:gd name="connsiteX0" fmla="*/ 107457 w 107457"/>
                  <a:gd name="connsiteY0" fmla="*/ 0 h 25343"/>
                  <a:gd name="connsiteX1" fmla="*/ 107457 w 107457"/>
                  <a:gd name="connsiteY1" fmla="*/ 25343 h 25343"/>
                  <a:gd name="connsiteX2" fmla="*/ 0 w 107457"/>
                  <a:gd name="connsiteY2" fmla="*/ 25343 h 25343"/>
                  <a:gd name="connsiteX3" fmla="*/ 0 w 107457"/>
                  <a:gd name="connsiteY3" fmla="*/ 0 h 25343"/>
                  <a:gd name="connsiteX4" fmla="*/ 107457 w 107457"/>
                  <a:gd name="connsiteY4" fmla="*/ 0 h 2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57" h="25343">
                    <a:moveTo>
                      <a:pt x="107457" y="0"/>
                    </a:moveTo>
                    <a:cubicBezTo>
                      <a:pt x="107457" y="8448"/>
                      <a:pt x="107457" y="16511"/>
                      <a:pt x="107457" y="25343"/>
                    </a:cubicBezTo>
                    <a:cubicBezTo>
                      <a:pt x="71766" y="25343"/>
                      <a:pt x="36075" y="25343"/>
                      <a:pt x="0" y="25343"/>
                    </a:cubicBezTo>
                    <a:cubicBezTo>
                      <a:pt x="0" y="17279"/>
                      <a:pt x="0" y="9216"/>
                      <a:pt x="0" y="0"/>
                    </a:cubicBezTo>
                    <a:cubicBezTo>
                      <a:pt x="35307" y="0"/>
                      <a:pt x="70615" y="0"/>
                      <a:pt x="107457" y="0"/>
                    </a:cubicBezTo>
                    <a:close/>
                  </a:path>
                </a:pathLst>
              </a:custGeom>
              <a:grpFill/>
              <a:ln w="3834" cap="flat">
                <a:noFill/>
                <a:prstDash val="solid"/>
                <a:miter/>
              </a:ln>
            </p:spPr>
            <p:txBody>
              <a:bodyPr rtlCol="0" anchor="ctr"/>
              <a:lstStyle/>
              <a:p>
                <a:endParaRPr lang="en-US"/>
              </a:p>
            </p:txBody>
          </p:sp>
          <p:sp>
            <p:nvSpPr>
              <p:cNvPr id="40" name="Freeform 178">
                <a:extLst>
                  <a:ext uri="{FF2B5EF4-FFF2-40B4-BE49-F238E27FC236}">
                    <a16:creationId xmlns:a16="http://schemas.microsoft.com/office/drawing/2014/main" id="{BB0DFFA7-0981-CD45-74F3-71C173C2D1CD}"/>
                  </a:ext>
                </a:extLst>
              </p:cNvPr>
              <p:cNvSpPr/>
              <p:nvPr/>
            </p:nvSpPr>
            <p:spPr>
              <a:xfrm>
                <a:off x="1437237" y="4065818"/>
                <a:ext cx="17653" cy="117884"/>
              </a:xfrm>
              <a:custGeom>
                <a:avLst/>
                <a:gdLst>
                  <a:gd name="connsiteX0" fmla="*/ 7676 w 17653"/>
                  <a:gd name="connsiteY0" fmla="*/ 117884 h 117884"/>
                  <a:gd name="connsiteX1" fmla="*/ 0 w 17653"/>
                  <a:gd name="connsiteY1" fmla="*/ 0 h 117884"/>
                  <a:gd name="connsiteX2" fmla="*/ 17654 w 17653"/>
                  <a:gd name="connsiteY2" fmla="*/ 0 h 117884"/>
                  <a:gd name="connsiteX3" fmla="*/ 9978 w 17653"/>
                  <a:gd name="connsiteY3" fmla="*/ 117500 h 117884"/>
                  <a:gd name="connsiteX4" fmla="*/ 7676 w 17653"/>
                  <a:gd name="connsiteY4" fmla="*/ 117884 h 117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3" h="117884">
                    <a:moveTo>
                      <a:pt x="7676" y="117884"/>
                    </a:moveTo>
                    <a:cubicBezTo>
                      <a:pt x="4989" y="78718"/>
                      <a:pt x="2303" y="39935"/>
                      <a:pt x="0" y="0"/>
                    </a:cubicBezTo>
                    <a:cubicBezTo>
                      <a:pt x="6140" y="0"/>
                      <a:pt x="11129" y="0"/>
                      <a:pt x="17654" y="0"/>
                    </a:cubicBezTo>
                    <a:cubicBezTo>
                      <a:pt x="14967" y="39551"/>
                      <a:pt x="12281" y="78718"/>
                      <a:pt x="9978" y="117500"/>
                    </a:cubicBezTo>
                    <a:cubicBezTo>
                      <a:pt x="8827" y="117884"/>
                      <a:pt x="8443" y="117884"/>
                      <a:pt x="7676" y="117884"/>
                    </a:cubicBezTo>
                    <a:close/>
                  </a:path>
                </a:pathLst>
              </a:custGeom>
              <a:grpFill/>
              <a:ln w="3834" cap="flat">
                <a:noFill/>
                <a:prstDash val="solid"/>
                <a:miter/>
              </a:ln>
            </p:spPr>
            <p:txBody>
              <a:bodyPr rtlCol="0" anchor="ctr"/>
              <a:lstStyle/>
              <a:p>
                <a:endParaRPr lang="en-US"/>
              </a:p>
            </p:txBody>
          </p:sp>
          <p:sp>
            <p:nvSpPr>
              <p:cNvPr id="41" name="Freeform 179">
                <a:extLst>
                  <a:ext uri="{FF2B5EF4-FFF2-40B4-BE49-F238E27FC236}">
                    <a16:creationId xmlns:a16="http://schemas.microsoft.com/office/drawing/2014/main" id="{4567A9C2-A6E5-579F-BD23-0E15DE336256}"/>
                  </a:ext>
                </a:extLst>
              </p:cNvPr>
              <p:cNvSpPr/>
              <p:nvPr/>
            </p:nvSpPr>
            <p:spPr>
              <a:xfrm>
                <a:off x="1377752" y="4010825"/>
                <a:ext cx="28495" cy="26749"/>
              </a:xfrm>
              <a:custGeom>
                <a:avLst/>
                <a:gdLst>
                  <a:gd name="connsiteX0" fmla="*/ 28399 w 28495"/>
                  <a:gd name="connsiteY0" fmla="*/ 26578 h 26749"/>
                  <a:gd name="connsiteX1" fmla="*/ 13816 w 28495"/>
                  <a:gd name="connsiteY1" fmla="*/ 26578 h 26749"/>
                  <a:gd name="connsiteX2" fmla="*/ 0 w 28495"/>
                  <a:gd name="connsiteY2" fmla="*/ 13139 h 26749"/>
                  <a:gd name="connsiteX3" fmla="*/ 12281 w 28495"/>
                  <a:gd name="connsiteY3" fmla="*/ 83 h 26749"/>
                  <a:gd name="connsiteX4" fmla="*/ 28016 w 28495"/>
                  <a:gd name="connsiteY4" fmla="*/ 11219 h 26749"/>
                  <a:gd name="connsiteX5" fmla="*/ 28399 w 28495"/>
                  <a:gd name="connsiteY5" fmla="*/ 26578 h 26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95" h="26749">
                    <a:moveTo>
                      <a:pt x="28399" y="26578"/>
                    </a:moveTo>
                    <a:cubicBezTo>
                      <a:pt x="23027" y="26578"/>
                      <a:pt x="18421" y="26962"/>
                      <a:pt x="13816" y="26578"/>
                    </a:cubicBezTo>
                    <a:cubicBezTo>
                      <a:pt x="5757" y="26194"/>
                      <a:pt x="0" y="20051"/>
                      <a:pt x="0" y="13139"/>
                    </a:cubicBezTo>
                    <a:cubicBezTo>
                      <a:pt x="0" y="6611"/>
                      <a:pt x="5757" y="851"/>
                      <a:pt x="12281" y="83"/>
                    </a:cubicBezTo>
                    <a:cubicBezTo>
                      <a:pt x="19573" y="-685"/>
                      <a:pt x="26864" y="3923"/>
                      <a:pt x="28016" y="11219"/>
                    </a:cubicBezTo>
                    <a:cubicBezTo>
                      <a:pt x="28783" y="16211"/>
                      <a:pt x="28399" y="20819"/>
                      <a:pt x="28399" y="26578"/>
                    </a:cubicBezTo>
                    <a:close/>
                  </a:path>
                </a:pathLst>
              </a:custGeom>
              <a:grpFill/>
              <a:ln w="3834" cap="flat">
                <a:noFill/>
                <a:prstDash val="solid"/>
                <a:miter/>
              </a:ln>
            </p:spPr>
            <p:txBody>
              <a:bodyPr rtlCol="0" anchor="ctr"/>
              <a:lstStyle/>
              <a:p>
                <a:endParaRPr lang="en-US"/>
              </a:p>
            </p:txBody>
          </p:sp>
          <p:sp>
            <p:nvSpPr>
              <p:cNvPr id="42" name="Freeform 180">
                <a:extLst>
                  <a:ext uri="{FF2B5EF4-FFF2-40B4-BE49-F238E27FC236}">
                    <a16:creationId xmlns:a16="http://schemas.microsoft.com/office/drawing/2014/main" id="{79EC9CA1-CCE1-C9FE-0DC7-7F865A732DE1}"/>
                  </a:ext>
                </a:extLst>
              </p:cNvPr>
              <p:cNvSpPr/>
              <p:nvPr/>
            </p:nvSpPr>
            <p:spPr>
              <a:xfrm>
                <a:off x="1485422" y="4010503"/>
                <a:ext cx="28186" cy="26995"/>
              </a:xfrm>
              <a:custGeom>
                <a:avLst/>
                <a:gdLst>
                  <a:gd name="connsiteX0" fmla="*/ 171 w 28186"/>
                  <a:gd name="connsiteY0" fmla="*/ 26900 h 26995"/>
                  <a:gd name="connsiteX1" fmla="*/ 171 w 28186"/>
                  <a:gd name="connsiteY1" fmla="*/ 12308 h 26995"/>
                  <a:gd name="connsiteX2" fmla="*/ 15138 w 28186"/>
                  <a:gd name="connsiteY2" fmla="*/ 21 h 26995"/>
                  <a:gd name="connsiteX3" fmla="*/ 28186 w 28186"/>
                  <a:gd name="connsiteY3" fmla="*/ 13076 h 26995"/>
                  <a:gd name="connsiteX4" fmla="*/ 14370 w 28186"/>
                  <a:gd name="connsiteY4" fmla="*/ 26516 h 26995"/>
                  <a:gd name="connsiteX5" fmla="*/ 171 w 28186"/>
                  <a:gd name="connsiteY5" fmla="*/ 26900 h 2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86" h="26995">
                    <a:moveTo>
                      <a:pt x="171" y="26900"/>
                    </a:moveTo>
                    <a:cubicBezTo>
                      <a:pt x="171" y="21524"/>
                      <a:pt x="-213" y="16916"/>
                      <a:pt x="171" y="12308"/>
                    </a:cubicBezTo>
                    <a:cubicBezTo>
                      <a:pt x="938" y="4629"/>
                      <a:pt x="7846" y="-363"/>
                      <a:pt x="15138" y="21"/>
                    </a:cubicBezTo>
                    <a:cubicBezTo>
                      <a:pt x="22429" y="405"/>
                      <a:pt x="28186" y="6549"/>
                      <a:pt x="28186" y="13076"/>
                    </a:cubicBezTo>
                    <a:cubicBezTo>
                      <a:pt x="28186" y="19988"/>
                      <a:pt x="22429" y="26132"/>
                      <a:pt x="14370" y="26516"/>
                    </a:cubicBezTo>
                    <a:cubicBezTo>
                      <a:pt x="10149" y="27284"/>
                      <a:pt x="5543" y="26900"/>
                      <a:pt x="171" y="26900"/>
                    </a:cubicBezTo>
                    <a:close/>
                  </a:path>
                </a:pathLst>
              </a:custGeom>
              <a:grpFill/>
              <a:ln w="3834" cap="flat">
                <a:noFill/>
                <a:prstDash val="solid"/>
                <a:miter/>
              </a:ln>
            </p:spPr>
            <p:txBody>
              <a:bodyPr rtlCol="0" anchor="ctr"/>
              <a:lstStyle/>
              <a:p>
                <a:endParaRPr lang="en-US"/>
              </a:p>
            </p:txBody>
          </p:sp>
          <p:sp>
            <p:nvSpPr>
              <p:cNvPr id="43" name="Freeform 181">
                <a:extLst>
                  <a:ext uri="{FF2B5EF4-FFF2-40B4-BE49-F238E27FC236}">
                    <a16:creationId xmlns:a16="http://schemas.microsoft.com/office/drawing/2014/main" id="{0C89EFB6-348D-E504-886D-A0141C8FB99E}"/>
                  </a:ext>
                </a:extLst>
              </p:cNvPr>
              <p:cNvSpPr/>
              <p:nvPr/>
            </p:nvSpPr>
            <p:spPr>
              <a:xfrm>
                <a:off x="1706263" y="4161431"/>
                <a:ext cx="25345" cy="25343"/>
              </a:xfrm>
              <a:custGeom>
                <a:avLst/>
                <a:gdLst>
                  <a:gd name="connsiteX0" fmla="*/ 13048 w 25345"/>
                  <a:gd name="connsiteY0" fmla="*/ 25343 h 25343"/>
                  <a:gd name="connsiteX1" fmla="*/ 0 w 25345"/>
                  <a:gd name="connsiteY1" fmla="*/ 13056 h 25343"/>
                  <a:gd name="connsiteX2" fmla="*/ 12281 w 25345"/>
                  <a:gd name="connsiteY2" fmla="*/ 0 h 25343"/>
                  <a:gd name="connsiteX3" fmla="*/ 25329 w 25345"/>
                  <a:gd name="connsiteY3" fmla="*/ 12288 h 25343"/>
                  <a:gd name="connsiteX4" fmla="*/ 13048 w 25345"/>
                  <a:gd name="connsiteY4" fmla="*/ 25343 h 2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5" h="25343">
                    <a:moveTo>
                      <a:pt x="13048" y="25343"/>
                    </a:moveTo>
                    <a:cubicBezTo>
                      <a:pt x="6908" y="25343"/>
                      <a:pt x="384" y="19199"/>
                      <a:pt x="0" y="13056"/>
                    </a:cubicBezTo>
                    <a:cubicBezTo>
                      <a:pt x="0" y="6912"/>
                      <a:pt x="6140" y="384"/>
                      <a:pt x="12281" y="0"/>
                    </a:cubicBezTo>
                    <a:cubicBezTo>
                      <a:pt x="18421" y="0"/>
                      <a:pt x="24945" y="6144"/>
                      <a:pt x="25329" y="12288"/>
                    </a:cubicBezTo>
                    <a:cubicBezTo>
                      <a:pt x="25713" y="18816"/>
                      <a:pt x="19189" y="25343"/>
                      <a:pt x="13048" y="25343"/>
                    </a:cubicBezTo>
                    <a:close/>
                  </a:path>
                </a:pathLst>
              </a:custGeom>
              <a:grpFill/>
              <a:ln w="3834" cap="flat">
                <a:noFill/>
                <a:prstDash val="solid"/>
                <a:miter/>
              </a:ln>
            </p:spPr>
            <p:txBody>
              <a:bodyPr rtlCol="0" anchor="ctr"/>
              <a:lstStyle/>
              <a:p>
                <a:endParaRPr lang="en-US"/>
              </a:p>
            </p:txBody>
          </p:sp>
        </p:grpSp>
        <p:grpSp>
          <p:nvGrpSpPr>
            <p:cNvPr id="30" name="Graphic 2">
              <a:extLst>
                <a:ext uri="{FF2B5EF4-FFF2-40B4-BE49-F238E27FC236}">
                  <a16:creationId xmlns:a16="http://schemas.microsoft.com/office/drawing/2014/main" id="{F3CC92A2-F7A4-E268-7239-18F793D6AE34}"/>
                </a:ext>
              </a:extLst>
            </p:cNvPr>
            <p:cNvGrpSpPr/>
            <p:nvPr userDrawn="1"/>
          </p:nvGrpSpPr>
          <p:grpSpPr>
            <a:xfrm>
              <a:off x="6054339" y="3604505"/>
              <a:ext cx="847183" cy="846104"/>
              <a:chOff x="1022184" y="3859823"/>
              <a:chExt cx="847183" cy="846104"/>
            </a:xfrm>
            <a:grpFill/>
          </p:grpSpPr>
          <p:sp>
            <p:nvSpPr>
              <p:cNvPr id="31" name="Freeform 169">
                <a:extLst>
                  <a:ext uri="{FF2B5EF4-FFF2-40B4-BE49-F238E27FC236}">
                    <a16:creationId xmlns:a16="http://schemas.microsoft.com/office/drawing/2014/main" id="{57B49020-5D4A-E38C-8F56-D500976A190A}"/>
                  </a:ext>
                </a:extLst>
              </p:cNvPr>
              <p:cNvSpPr/>
              <p:nvPr/>
            </p:nvSpPr>
            <p:spPr>
              <a:xfrm>
                <a:off x="1022184" y="3859823"/>
                <a:ext cx="847183" cy="846104"/>
              </a:xfrm>
              <a:custGeom>
                <a:avLst/>
                <a:gdLst>
                  <a:gd name="connsiteX0" fmla="*/ 847183 w 847183"/>
                  <a:gd name="connsiteY0" fmla="*/ 846104 h 846104"/>
                  <a:gd name="connsiteX1" fmla="*/ 192 w 847183"/>
                  <a:gd name="connsiteY1" fmla="*/ 846104 h 846104"/>
                  <a:gd name="connsiteX2" fmla="*/ 192 w 847183"/>
                  <a:gd name="connsiteY2" fmla="*/ 832665 h 846104"/>
                  <a:gd name="connsiteX3" fmla="*/ 2111 w 847183"/>
                  <a:gd name="connsiteY3" fmla="*/ 759323 h 846104"/>
                  <a:gd name="connsiteX4" fmla="*/ 101508 w 847183"/>
                  <a:gd name="connsiteY4" fmla="*/ 634143 h 846104"/>
                  <a:gd name="connsiteX5" fmla="*/ 109184 w 847183"/>
                  <a:gd name="connsiteY5" fmla="*/ 630687 h 846104"/>
                  <a:gd name="connsiteX6" fmla="*/ 93833 w 847183"/>
                  <a:gd name="connsiteY6" fmla="*/ 599968 h 846104"/>
                  <a:gd name="connsiteX7" fmla="*/ 576 w 847183"/>
                  <a:gd name="connsiteY7" fmla="*/ 444068 h 846104"/>
                  <a:gd name="connsiteX8" fmla="*/ 576 w 847183"/>
                  <a:gd name="connsiteY8" fmla="*/ 382246 h 846104"/>
                  <a:gd name="connsiteX9" fmla="*/ 41640 w 847183"/>
                  <a:gd name="connsiteY9" fmla="*/ 382246 h 846104"/>
                  <a:gd name="connsiteX10" fmla="*/ 41640 w 847183"/>
                  <a:gd name="connsiteY10" fmla="*/ 371879 h 846104"/>
                  <a:gd name="connsiteX11" fmla="*/ 41640 w 847183"/>
                  <a:gd name="connsiteY11" fmla="*/ 155309 h 846104"/>
                  <a:gd name="connsiteX12" fmla="*/ 45477 w 847183"/>
                  <a:gd name="connsiteY12" fmla="*/ 139182 h 846104"/>
                  <a:gd name="connsiteX13" fmla="*/ 102660 w 847183"/>
                  <a:gd name="connsiteY13" fmla="*/ 23985 h 846104"/>
                  <a:gd name="connsiteX14" fmla="*/ 136816 w 847183"/>
                  <a:gd name="connsiteY14" fmla="*/ 178 h 846104"/>
                  <a:gd name="connsiteX15" fmla="*/ 171739 w 847183"/>
                  <a:gd name="connsiteY15" fmla="*/ 24369 h 846104"/>
                  <a:gd name="connsiteX16" fmla="*/ 229306 w 847183"/>
                  <a:gd name="connsiteY16" fmla="*/ 140334 h 846104"/>
                  <a:gd name="connsiteX17" fmla="*/ 232376 w 847183"/>
                  <a:gd name="connsiteY17" fmla="*/ 154157 h 846104"/>
                  <a:gd name="connsiteX18" fmla="*/ 232376 w 847183"/>
                  <a:gd name="connsiteY18" fmla="*/ 371495 h 846104"/>
                  <a:gd name="connsiteX19" fmla="*/ 232376 w 847183"/>
                  <a:gd name="connsiteY19" fmla="*/ 382246 h 846104"/>
                  <a:gd name="connsiteX20" fmla="*/ 257705 w 847183"/>
                  <a:gd name="connsiteY20" fmla="*/ 382246 h 846104"/>
                  <a:gd name="connsiteX21" fmla="*/ 273824 w 847183"/>
                  <a:gd name="connsiteY21" fmla="*/ 393382 h 846104"/>
                  <a:gd name="connsiteX22" fmla="*/ 300304 w 847183"/>
                  <a:gd name="connsiteY22" fmla="*/ 470564 h 846104"/>
                  <a:gd name="connsiteX23" fmla="*/ 300304 w 847183"/>
                  <a:gd name="connsiteY23" fmla="*/ 382630 h 846104"/>
                  <a:gd name="connsiteX24" fmla="*/ 342519 w 847183"/>
                  <a:gd name="connsiteY24" fmla="*/ 382630 h 846104"/>
                  <a:gd name="connsiteX25" fmla="*/ 339065 w 847183"/>
                  <a:gd name="connsiteY25" fmla="*/ 320040 h 846104"/>
                  <a:gd name="connsiteX26" fmla="*/ 319109 w 847183"/>
                  <a:gd name="connsiteY26" fmla="*/ 290089 h 846104"/>
                  <a:gd name="connsiteX27" fmla="*/ 261926 w 847183"/>
                  <a:gd name="connsiteY27" fmla="*/ 192940 h 846104"/>
                  <a:gd name="connsiteX28" fmla="*/ 388188 w 847183"/>
                  <a:gd name="connsiteY28" fmla="*/ 3634 h 846104"/>
                  <a:gd name="connsiteX29" fmla="*/ 585065 w 847183"/>
                  <a:gd name="connsiteY29" fmla="*/ 135726 h 846104"/>
                  <a:gd name="connsiteX30" fmla="*/ 531336 w 847183"/>
                  <a:gd name="connsiteY30" fmla="*/ 286633 h 846104"/>
                  <a:gd name="connsiteX31" fmla="*/ 505624 w 847183"/>
                  <a:gd name="connsiteY31" fmla="*/ 344615 h 846104"/>
                  <a:gd name="connsiteX32" fmla="*/ 505624 w 847183"/>
                  <a:gd name="connsiteY32" fmla="*/ 381862 h 846104"/>
                  <a:gd name="connsiteX33" fmla="*/ 546304 w 847183"/>
                  <a:gd name="connsiteY33" fmla="*/ 381862 h 846104"/>
                  <a:gd name="connsiteX34" fmla="*/ 546304 w 847183"/>
                  <a:gd name="connsiteY34" fmla="*/ 470180 h 846104"/>
                  <a:gd name="connsiteX35" fmla="*/ 547839 w 847183"/>
                  <a:gd name="connsiteY35" fmla="*/ 470564 h 846104"/>
                  <a:gd name="connsiteX36" fmla="*/ 577389 w 847183"/>
                  <a:gd name="connsiteY36" fmla="*/ 382246 h 846104"/>
                  <a:gd name="connsiteX37" fmla="*/ 846800 w 847183"/>
                  <a:gd name="connsiteY37" fmla="*/ 382246 h 846104"/>
                  <a:gd name="connsiteX38" fmla="*/ 846416 w 847183"/>
                  <a:gd name="connsiteY38" fmla="*/ 443684 h 846104"/>
                  <a:gd name="connsiteX39" fmla="*/ 840275 w 847183"/>
                  <a:gd name="connsiteY39" fmla="*/ 488995 h 846104"/>
                  <a:gd name="connsiteX40" fmla="*/ 744715 w 847183"/>
                  <a:gd name="connsiteY40" fmla="*/ 604959 h 846104"/>
                  <a:gd name="connsiteX41" fmla="*/ 737424 w 847183"/>
                  <a:gd name="connsiteY41" fmla="*/ 625695 h 846104"/>
                  <a:gd name="connsiteX42" fmla="*/ 745867 w 847183"/>
                  <a:gd name="connsiteY42" fmla="*/ 633759 h 846104"/>
                  <a:gd name="connsiteX43" fmla="*/ 846416 w 847183"/>
                  <a:gd name="connsiteY43" fmla="*/ 779674 h 846104"/>
                  <a:gd name="connsiteX44" fmla="*/ 847183 w 847183"/>
                  <a:gd name="connsiteY44" fmla="*/ 846104 h 846104"/>
                  <a:gd name="connsiteX45" fmla="*/ 395096 w 847183"/>
                  <a:gd name="connsiteY45" fmla="*/ 327720 h 846104"/>
                  <a:gd name="connsiteX46" fmla="*/ 387037 w 847183"/>
                  <a:gd name="connsiteY46" fmla="*/ 205612 h 846104"/>
                  <a:gd name="connsiteX47" fmla="*/ 369767 w 847183"/>
                  <a:gd name="connsiteY47" fmla="*/ 205612 h 846104"/>
                  <a:gd name="connsiteX48" fmla="*/ 327936 w 847183"/>
                  <a:gd name="connsiteY48" fmla="*/ 165293 h 846104"/>
                  <a:gd name="connsiteX49" fmla="*/ 367081 w 847183"/>
                  <a:gd name="connsiteY49" fmla="*/ 123822 h 846104"/>
                  <a:gd name="connsiteX50" fmla="*/ 411983 w 847183"/>
                  <a:gd name="connsiteY50" fmla="*/ 162989 h 846104"/>
                  <a:gd name="connsiteX51" fmla="*/ 413518 w 847183"/>
                  <a:gd name="connsiteY51" fmla="*/ 178349 h 846104"/>
                  <a:gd name="connsiteX52" fmla="*/ 434241 w 847183"/>
                  <a:gd name="connsiteY52" fmla="*/ 178349 h 846104"/>
                  <a:gd name="connsiteX53" fmla="*/ 435777 w 847183"/>
                  <a:gd name="connsiteY53" fmla="*/ 161069 h 846104"/>
                  <a:gd name="connsiteX54" fmla="*/ 480678 w 847183"/>
                  <a:gd name="connsiteY54" fmla="*/ 123822 h 846104"/>
                  <a:gd name="connsiteX55" fmla="*/ 519440 w 847183"/>
                  <a:gd name="connsiteY55" fmla="*/ 165677 h 846104"/>
                  <a:gd name="connsiteX56" fmla="*/ 479143 w 847183"/>
                  <a:gd name="connsiteY56" fmla="*/ 205996 h 846104"/>
                  <a:gd name="connsiteX57" fmla="*/ 460338 w 847183"/>
                  <a:gd name="connsiteY57" fmla="*/ 205996 h 846104"/>
                  <a:gd name="connsiteX58" fmla="*/ 452279 w 847183"/>
                  <a:gd name="connsiteY58" fmla="*/ 328104 h 846104"/>
                  <a:gd name="connsiteX59" fmla="*/ 477992 w 847183"/>
                  <a:gd name="connsiteY59" fmla="*/ 328104 h 846104"/>
                  <a:gd name="connsiteX60" fmla="*/ 481062 w 847183"/>
                  <a:gd name="connsiteY60" fmla="*/ 314664 h 846104"/>
                  <a:gd name="connsiteX61" fmla="*/ 514067 w 847183"/>
                  <a:gd name="connsiteY61" fmla="*/ 266282 h 846104"/>
                  <a:gd name="connsiteX62" fmla="*/ 557433 w 847183"/>
                  <a:gd name="connsiteY62" fmla="*/ 139566 h 846104"/>
                  <a:gd name="connsiteX63" fmla="*/ 404307 w 847183"/>
                  <a:gd name="connsiteY63" fmla="*/ 29745 h 846104"/>
                  <a:gd name="connsiteX64" fmla="*/ 289558 w 847183"/>
                  <a:gd name="connsiteY64" fmla="*/ 190252 h 846104"/>
                  <a:gd name="connsiteX65" fmla="*/ 334460 w 847183"/>
                  <a:gd name="connsiteY65" fmla="*/ 267434 h 846104"/>
                  <a:gd name="connsiteX66" fmla="*/ 366313 w 847183"/>
                  <a:gd name="connsiteY66" fmla="*/ 315432 h 846104"/>
                  <a:gd name="connsiteX67" fmla="*/ 369000 w 847183"/>
                  <a:gd name="connsiteY67" fmla="*/ 327720 h 846104"/>
                  <a:gd name="connsiteX68" fmla="*/ 395096 w 847183"/>
                  <a:gd name="connsiteY68" fmla="*/ 327720 h 846104"/>
                  <a:gd name="connsiteX69" fmla="*/ 519056 w 847183"/>
                  <a:gd name="connsiteY69" fmla="*/ 410661 h 846104"/>
                  <a:gd name="connsiteX70" fmla="*/ 328320 w 847183"/>
                  <a:gd name="connsiteY70" fmla="*/ 410661 h 846104"/>
                  <a:gd name="connsiteX71" fmla="*/ 328320 w 847183"/>
                  <a:gd name="connsiteY71" fmla="*/ 417957 h 846104"/>
                  <a:gd name="connsiteX72" fmla="*/ 328320 w 847183"/>
                  <a:gd name="connsiteY72" fmla="*/ 544289 h 846104"/>
                  <a:gd name="connsiteX73" fmla="*/ 384734 w 847183"/>
                  <a:gd name="connsiteY73" fmla="*/ 600736 h 846104"/>
                  <a:gd name="connsiteX74" fmla="*/ 462257 w 847183"/>
                  <a:gd name="connsiteY74" fmla="*/ 600736 h 846104"/>
                  <a:gd name="connsiteX75" fmla="*/ 519056 w 847183"/>
                  <a:gd name="connsiteY75" fmla="*/ 544289 h 846104"/>
                  <a:gd name="connsiteX76" fmla="*/ 519056 w 847183"/>
                  <a:gd name="connsiteY76" fmla="*/ 477859 h 846104"/>
                  <a:gd name="connsiteX77" fmla="*/ 519056 w 847183"/>
                  <a:gd name="connsiteY77" fmla="*/ 410661 h 846104"/>
                  <a:gd name="connsiteX78" fmla="*/ 818400 w 847183"/>
                  <a:gd name="connsiteY78" fmla="*/ 819225 h 846104"/>
                  <a:gd name="connsiteX79" fmla="*/ 818016 w 847183"/>
                  <a:gd name="connsiteY79" fmla="*/ 764315 h 846104"/>
                  <a:gd name="connsiteX80" fmla="*/ 730900 w 847183"/>
                  <a:gd name="connsiteY80" fmla="*/ 658718 h 846104"/>
                  <a:gd name="connsiteX81" fmla="*/ 720538 w 847183"/>
                  <a:gd name="connsiteY81" fmla="*/ 659102 h 846104"/>
                  <a:gd name="connsiteX82" fmla="*/ 671031 w 847183"/>
                  <a:gd name="connsiteY82" fmla="*/ 679837 h 846104"/>
                  <a:gd name="connsiteX83" fmla="*/ 574319 w 847183"/>
                  <a:gd name="connsiteY83" fmla="*/ 818841 h 846104"/>
                  <a:gd name="connsiteX84" fmla="*/ 738191 w 847183"/>
                  <a:gd name="connsiteY84" fmla="*/ 818841 h 846104"/>
                  <a:gd name="connsiteX85" fmla="*/ 738191 w 847183"/>
                  <a:gd name="connsiteY85" fmla="*/ 738203 h 846104"/>
                  <a:gd name="connsiteX86" fmla="*/ 765823 w 847183"/>
                  <a:gd name="connsiteY86" fmla="*/ 738203 h 846104"/>
                  <a:gd name="connsiteX87" fmla="*/ 765823 w 847183"/>
                  <a:gd name="connsiteY87" fmla="*/ 819225 h 846104"/>
                  <a:gd name="connsiteX88" fmla="*/ 818400 w 847183"/>
                  <a:gd name="connsiteY88" fmla="*/ 819225 h 846104"/>
                  <a:gd name="connsiteX89" fmla="*/ 710176 w 847183"/>
                  <a:gd name="connsiteY89" fmla="*/ 411429 h 846104"/>
                  <a:gd name="connsiteX90" fmla="*/ 707873 w 847183"/>
                  <a:gd name="connsiteY90" fmla="*/ 410661 h 846104"/>
                  <a:gd name="connsiteX91" fmla="*/ 601951 w 847183"/>
                  <a:gd name="connsiteY91" fmla="*/ 410661 h 846104"/>
                  <a:gd name="connsiteX92" fmla="*/ 596195 w 847183"/>
                  <a:gd name="connsiteY92" fmla="*/ 414885 h 846104"/>
                  <a:gd name="connsiteX93" fmla="*/ 575087 w 847183"/>
                  <a:gd name="connsiteY93" fmla="*/ 478627 h 846104"/>
                  <a:gd name="connsiteX94" fmla="*/ 584298 w 847183"/>
                  <a:gd name="connsiteY94" fmla="*/ 502051 h 846104"/>
                  <a:gd name="connsiteX95" fmla="*/ 595427 w 847183"/>
                  <a:gd name="connsiteY95" fmla="*/ 508194 h 846104"/>
                  <a:gd name="connsiteX96" fmla="*/ 600800 w 847183"/>
                  <a:gd name="connsiteY96" fmla="*/ 517026 h 846104"/>
                  <a:gd name="connsiteX97" fmla="*/ 601184 w 847183"/>
                  <a:gd name="connsiteY97" fmla="*/ 547745 h 846104"/>
                  <a:gd name="connsiteX98" fmla="*/ 641096 w 847183"/>
                  <a:gd name="connsiteY98" fmla="*/ 587680 h 846104"/>
                  <a:gd name="connsiteX99" fmla="*/ 682544 w 847183"/>
                  <a:gd name="connsiteY99" fmla="*/ 587680 h 846104"/>
                  <a:gd name="connsiteX100" fmla="*/ 682544 w 847183"/>
                  <a:gd name="connsiteY100" fmla="*/ 615327 h 846104"/>
                  <a:gd name="connsiteX101" fmla="*/ 656447 w 847183"/>
                  <a:gd name="connsiteY101" fmla="*/ 615327 h 846104"/>
                  <a:gd name="connsiteX102" fmla="*/ 656447 w 847183"/>
                  <a:gd name="connsiteY102" fmla="*/ 655646 h 846104"/>
                  <a:gd name="connsiteX103" fmla="*/ 702884 w 847183"/>
                  <a:gd name="connsiteY103" fmla="*/ 636446 h 846104"/>
                  <a:gd name="connsiteX104" fmla="*/ 710559 w 847183"/>
                  <a:gd name="connsiteY104" fmla="*/ 625311 h 846104"/>
                  <a:gd name="connsiteX105" fmla="*/ 710559 w 847183"/>
                  <a:gd name="connsiteY105" fmla="*/ 534306 h 846104"/>
                  <a:gd name="connsiteX106" fmla="*/ 715549 w 847183"/>
                  <a:gd name="connsiteY106" fmla="*/ 522786 h 846104"/>
                  <a:gd name="connsiteX107" fmla="*/ 733202 w 847183"/>
                  <a:gd name="connsiteY107" fmla="*/ 504355 h 846104"/>
                  <a:gd name="connsiteX108" fmla="*/ 736272 w 847183"/>
                  <a:gd name="connsiteY108" fmla="*/ 488227 h 846104"/>
                  <a:gd name="connsiteX109" fmla="*/ 722457 w 847183"/>
                  <a:gd name="connsiteY109" fmla="*/ 479395 h 846104"/>
                  <a:gd name="connsiteX110" fmla="*/ 710176 w 847183"/>
                  <a:gd name="connsiteY110" fmla="*/ 479395 h 846104"/>
                  <a:gd name="connsiteX111" fmla="*/ 710176 w 847183"/>
                  <a:gd name="connsiteY111" fmla="*/ 411429 h 846104"/>
                  <a:gd name="connsiteX112" fmla="*/ 164448 w 847183"/>
                  <a:gd name="connsiteY112" fmla="*/ 588064 h 846104"/>
                  <a:gd name="connsiteX113" fmla="*/ 166367 w 847183"/>
                  <a:gd name="connsiteY113" fmla="*/ 587296 h 846104"/>
                  <a:gd name="connsiteX114" fmla="*/ 211652 w 847183"/>
                  <a:gd name="connsiteY114" fmla="*/ 586912 h 846104"/>
                  <a:gd name="connsiteX115" fmla="*/ 245808 w 847183"/>
                  <a:gd name="connsiteY115" fmla="*/ 552353 h 846104"/>
                  <a:gd name="connsiteX116" fmla="*/ 245808 w 847183"/>
                  <a:gd name="connsiteY116" fmla="*/ 525090 h 846104"/>
                  <a:gd name="connsiteX117" fmla="*/ 258856 w 847183"/>
                  <a:gd name="connsiteY117" fmla="*/ 503203 h 846104"/>
                  <a:gd name="connsiteX118" fmla="*/ 271137 w 847183"/>
                  <a:gd name="connsiteY118" fmla="*/ 474019 h 846104"/>
                  <a:gd name="connsiteX119" fmla="*/ 251948 w 847183"/>
                  <a:gd name="connsiteY119" fmla="*/ 416805 h 846104"/>
                  <a:gd name="connsiteX120" fmla="*/ 241586 w 847183"/>
                  <a:gd name="connsiteY120" fmla="*/ 409509 h 846104"/>
                  <a:gd name="connsiteX121" fmla="*/ 144491 w 847183"/>
                  <a:gd name="connsiteY121" fmla="*/ 409509 h 846104"/>
                  <a:gd name="connsiteX122" fmla="*/ 136432 w 847183"/>
                  <a:gd name="connsiteY122" fmla="*/ 409893 h 846104"/>
                  <a:gd name="connsiteX123" fmla="*/ 136432 w 847183"/>
                  <a:gd name="connsiteY123" fmla="*/ 477475 h 846104"/>
                  <a:gd name="connsiteX124" fmla="*/ 126454 w 847183"/>
                  <a:gd name="connsiteY124" fmla="*/ 477475 h 846104"/>
                  <a:gd name="connsiteX125" fmla="*/ 110335 w 847183"/>
                  <a:gd name="connsiteY125" fmla="*/ 485923 h 846104"/>
                  <a:gd name="connsiteX126" fmla="*/ 114941 w 847183"/>
                  <a:gd name="connsiteY126" fmla="*/ 504355 h 846104"/>
                  <a:gd name="connsiteX127" fmla="*/ 131827 w 847183"/>
                  <a:gd name="connsiteY127" fmla="*/ 521250 h 846104"/>
                  <a:gd name="connsiteX128" fmla="*/ 136432 w 847183"/>
                  <a:gd name="connsiteY128" fmla="*/ 532386 h 846104"/>
                  <a:gd name="connsiteX129" fmla="*/ 136816 w 847183"/>
                  <a:gd name="connsiteY129" fmla="*/ 612639 h 846104"/>
                  <a:gd name="connsiteX130" fmla="*/ 154086 w 847183"/>
                  <a:gd name="connsiteY130" fmla="*/ 639134 h 846104"/>
                  <a:gd name="connsiteX131" fmla="*/ 190544 w 847183"/>
                  <a:gd name="connsiteY131" fmla="*/ 654494 h 846104"/>
                  <a:gd name="connsiteX132" fmla="*/ 190544 w 847183"/>
                  <a:gd name="connsiteY132" fmla="*/ 614175 h 846104"/>
                  <a:gd name="connsiteX133" fmla="*/ 164448 w 847183"/>
                  <a:gd name="connsiteY133" fmla="*/ 614175 h 846104"/>
                  <a:gd name="connsiteX134" fmla="*/ 164448 w 847183"/>
                  <a:gd name="connsiteY134" fmla="*/ 588064 h 846104"/>
                  <a:gd name="connsiteX135" fmla="*/ 546687 w 847183"/>
                  <a:gd name="connsiteY135" fmla="*/ 818841 h 846104"/>
                  <a:gd name="connsiteX136" fmla="*/ 574703 w 847183"/>
                  <a:gd name="connsiteY136" fmla="*/ 730908 h 846104"/>
                  <a:gd name="connsiteX137" fmla="*/ 574319 w 847183"/>
                  <a:gd name="connsiteY137" fmla="*/ 725532 h 846104"/>
                  <a:gd name="connsiteX138" fmla="*/ 512148 w 847183"/>
                  <a:gd name="connsiteY138" fmla="*/ 677917 h 846104"/>
                  <a:gd name="connsiteX139" fmla="*/ 486435 w 847183"/>
                  <a:gd name="connsiteY139" fmla="*/ 793498 h 846104"/>
                  <a:gd name="connsiteX140" fmla="*/ 422728 w 847183"/>
                  <a:gd name="connsiteY140" fmla="*/ 729372 h 846104"/>
                  <a:gd name="connsiteX141" fmla="*/ 360940 w 847183"/>
                  <a:gd name="connsiteY141" fmla="*/ 791194 h 846104"/>
                  <a:gd name="connsiteX142" fmla="*/ 335611 w 847183"/>
                  <a:gd name="connsiteY142" fmla="*/ 677917 h 846104"/>
                  <a:gd name="connsiteX143" fmla="*/ 273824 w 847183"/>
                  <a:gd name="connsiteY143" fmla="*/ 725148 h 846104"/>
                  <a:gd name="connsiteX144" fmla="*/ 274591 w 847183"/>
                  <a:gd name="connsiteY144" fmla="*/ 733212 h 846104"/>
                  <a:gd name="connsiteX145" fmla="*/ 290326 w 847183"/>
                  <a:gd name="connsiteY145" fmla="*/ 768154 h 846104"/>
                  <a:gd name="connsiteX146" fmla="*/ 302607 w 847183"/>
                  <a:gd name="connsiteY146" fmla="*/ 818841 h 846104"/>
                  <a:gd name="connsiteX147" fmla="*/ 546687 w 847183"/>
                  <a:gd name="connsiteY147" fmla="*/ 818841 h 846104"/>
                  <a:gd name="connsiteX148" fmla="*/ 82320 w 847183"/>
                  <a:gd name="connsiteY148" fmla="*/ 818457 h 846104"/>
                  <a:gd name="connsiteX149" fmla="*/ 82320 w 847183"/>
                  <a:gd name="connsiteY149" fmla="*/ 737435 h 846104"/>
                  <a:gd name="connsiteX150" fmla="*/ 109952 w 847183"/>
                  <a:gd name="connsiteY150" fmla="*/ 737435 h 846104"/>
                  <a:gd name="connsiteX151" fmla="*/ 109952 w 847183"/>
                  <a:gd name="connsiteY151" fmla="*/ 818457 h 846104"/>
                  <a:gd name="connsiteX152" fmla="*/ 271137 w 847183"/>
                  <a:gd name="connsiteY152" fmla="*/ 818457 h 846104"/>
                  <a:gd name="connsiteX153" fmla="*/ 229306 w 847183"/>
                  <a:gd name="connsiteY153" fmla="*/ 721308 h 846104"/>
                  <a:gd name="connsiteX154" fmla="*/ 210884 w 847183"/>
                  <a:gd name="connsiteY154" fmla="*/ 757403 h 846104"/>
                  <a:gd name="connsiteX155" fmla="*/ 136432 w 847183"/>
                  <a:gd name="connsiteY155" fmla="*/ 712860 h 846104"/>
                  <a:gd name="connsiteX156" fmla="*/ 121081 w 847183"/>
                  <a:gd name="connsiteY156" fmla="*/ 692125 h 846104"/>
                  <a:gd name="connsiteX157" fmla="*/ 113022 w 847183"/>
                  <a:gd name="connsiteY157" fmla="*/ 660254 h 846104"/>
                  <a:gd name="connsiteX158" fmla="*/ 107649 w 847183"/>
                  <a:gd name="connsiteY158" fmla="*/ 662174 h 846104"/>
                  <a:gd name="connsiteX159" fmla="*/ 100741 w 847183"/>
                  <a:gd name="connsiteY159" fmla="*/ 665246 h 846104"/>
                  <a:gd name="connsiteX160" fmla="*/ 28208 w 847183"/>
                  <a:gd name="connsiteY160" fmla="*/ 774682 h 846104"/>
                  <a:gd name="connsiteX161" fmla="*/ 28208 w 847183"/>
                  <a:gd name="connsiteY161" fmla="*/ 818841 h 846104"/>
                  <a:gd name="connsiteX162" fmla="*/ 76947 w 847183"/>
                  <a:gd name="connsiteY162" fmla="*/ 818841 h 846104"/>
                  <a:gd name="connsiteX163" fmla="*/ 82320 w 847183"/>
                  <a:gd name="connsiteY163" fmla="*/ 818457 h 846104"/>
                  <a:gd name="connsiteX164" fmla="*/ 300688 w 847183"/>
                  <a:gd name="connsiteY164" fmla="*/ 497059 h 846104"/>
                  <a:gd name="connsiteX165" fmla="*/ 285337 w 847183"/>
                  <a:gd name="connsiteY165" fmla="*/ 518562 h 846104"/>
                  <a:gd name="connsiteX166" fmla="*/ 273056 w 847183"/>
                  <a:gd name="connsiteY166" fmla="*/ 548129 h 846104"/>
                  <a:gd name="connsiteX167" fmla="*/ 273056 w 847183"/>
                  <a:gd name="connsiteY167" fmla="*/ 555809 h 846104"/>
                  <a:gd name="connsiteX168" fmla="*/ 231992 w 847183"/>
                  <a:gd name="connsiteY168" fmla="*/ 611487 h 846104"/>
                  <a:gd name="connsiteX169" fmla="*/ 218560 w 847183"/>
                  <a:gd name="connsiteY169" fmla="*/ 615327 h 846104"/>
                  <a:gd name="connsiteX170" fmla="*/ 218560 w 847183"/>
                  <a:gd name="connsiteY170" fmla="*/ 669085 h 846104"/>
                  <a:gd name="connsiteX171" fmla="*/ 221246 w 847183"/>
                  <a:gd name="connsiteY171" fmla="*/ 674845 h 846104"/>
                  <a:gd name="connsiteX172" fmla="*/ 253867 w 847183"/>
                  <a:gd name="connsiteY172" fmla="*/ 703644 h 846104"/>
                  <a:gd name="connsiteX173" fmla="*/ 253867 w 847183"/>
                  <a:gd name="connsiteY173" fmla="*/ 703644 h 846104"/>
                  <a:gd name="connsiteX174" fmla="*/ 259624 w 847183"/>
                  <a:gd name="connsiteY174" fmla="*/ 697501 h 846104"/>
                  <a:gd name="connsiteX175" fmla="*/ 346741 w 847183"/>
                  <a:gd name="connsiteY175" fmla="*/ 645662 h 846104"/>
                  <a:gd name="connsiteX176" fmla="*/ 362475 w 847183"/>
                  <a:gd name="connsiteY176" fmla="*/ 626463 h 846104"/>
                  <a:gd name="connsiteX177" fmla="*/ 359405 w 847183"/>
                  <a:gd name="connsiteY177" fmla="*/ 625311 h 846104"/>
                  <a:gd name="connsiteX178" fmla="*/ 300304 w 847183"/>
                  <a:gd name="connsiteY178" fmla="*/ 545057 h 846104"/>
                  <a:gd name="connsiteX179" fmla="*/ 300688 w 847183"/>
                  <a:gd name="connsiteY179" fmla="*/ 497059 h 846104"/>
                  <a:gd name="connsiteX180" fmla="*/ 546687 w 847183"/>
                  <a:gd name="connsiteY180" fmla="*/ 496291 h 846104"/>
                  <a:gd name="connsiteX181" fmla="*/ 546687 w 847183"/>
                  <a:gd name="connsiteY181" fmla="*/ 546593 h 846104"/>
                  <a:gd name="connsiteX182" fmla="*/ 492192 w 847183"/>
                  <a:gd name="connsiteY182" fmla="*/ 623391 h 846104"/>
                  <a:gd name="connsiteX183" fmla="*/ 484516 w 847183"/>
                  <a:gd name="connsiteY183" fmla="*/ 626463 h 846104"/>
                  <a:gd name="connsiteX184" fmla="*/ 503321 w 847183"/>
                  <a:gd name="connsiteY184" fmla="*/ 646046 h 846104"/>
                  <a:gd name="connsiteX185" fmla="*/ 585449 w 847183"/>
                  <a:gd name="connsiteY185" fmla="*/ 694813 h 846104"/>
                  <a:gd name="connsiteX186" fmla="*/ 593124 w 847183"/>
                  <a:gd name="connsiteY186" fmla="*/ 703644 h 846104"/>
                  <a:gd name="connsiteX187" fmla="*/ 625745 w 847183"/>
                  <a:gd name="connsiteY187" fmla="*/ 674845 h 846104"/>
                  <a:gd name="connsiteX188" fmla="*/ 628432 w 847183"/>
                  <a:gd name="connsiteY188" fmla="*/ 670237 h 846104"/>
                  <a:gd name="connsiteX189" fmla="*/ 628432 w 847183"/>
                  <a:gd name="connsiteY189" fmla="*/ 615327 h 846104"/>
                  <a:gd name="connsiteX190" fmla="*/ 620756 w 847183"/>
                  <a:gd name="connsiteY190" fmla="*/ 613407 h 846104"/>
                  <a:gd name="connsiteX191" fmla="*/ 574319 w 847183"/>
                  <a:gd name="connsiteY191" fmla="*/ 563873 h 846104"/>
                  <a:gd name="connsiteX192" fmla="*/ 573168 w 847183"/>
                  <a:gd name="connsiteY192" fmla="*/ 533922 h 846104"/>
                  <a:gd name="connsiteX193" fmla="*/ 569714 w 847183"/>
                  <a:gd name="connsiteY193" fmla="*/ 526242 h 846104"/>
                  <a:gd name="connsiteX194" fmla="*/ 546687 w 847183"/>
                  <a:gd name="connsiteY194" fmla="*/ 496291 h 846104"/>
                  <a:gd name="connsiteX195" fmla="*/ 122232 w 847183"/>
                  <a:gd name="connsiteY195" fmla="*/ 382246 h 846104"/>
                  <a:gd name="connsiteX196" fmla="*/ 122232 w 847183"/>
                  <a:gd name="connsiteY196" fmla="*/ 164909 h 846104"/>
                  <a:gd name="connsiteX197" fmla="*/ 68888 w 847183"/>
                  <a:gd name="connsiteY197" fmla="*/ 164909 h 846104"/>
                  <a:gd name="connsiteX198" fmla="*/ 68888 w 847183"/>
                  <a:gd name="connsiteY198" fmla="*/ 382246 h 846104"/>
                  <a:gd name="connsiteX199" fmla="*/ 122232 w 847183"/>
                  <a:gd name="connsiteY199" fmla="*/ 382246 h 846104"/>
                  <a:gd name="connsiteX200" fmla="*/ 204360 w 847183"/>
                  <a:gd name="connsiteY200" fmla="*/ 274346 h 846104"/>
                  <a:gd name="connsiteX201" fmla="*/ 204360 w 847183"/>
                  <a:gd name="connsiteY201" fmla="*/ 172973 h 846104"/>
                  <a:gd name="connsiteX202" fmla="*/ 196685 w 847183"/>
                  <a:gd name="connsiteY202" fmla="*/ 164909 h 846104"/>
                  <a:gd name="connsiteX203" fmla="*/ 158307 w 847183"/>
                  <a:gd name="connsiteY203" fmla="*/ 164909 h 846104"/>
                  <a:gd name="connsiteX204" fmla="*/ 150632 w 847183"/>
                  <a:gd name="connsiteY204" fmla="*/ 172205 h 846104"/>
                  <a:gd name="connsiteX205" fmla="*/ 150632 w 847183"/>
                  <a:gd name="connsiteY205" fmla="*/ 375334 h 846104"/>
                  <a:gd name="connsiteX206" fmla="*/ 158307 w 847183"/>
                  <a:gd name="connsiteY206" fmla="*/ 382630 h 846104"/>
                  <a:gd name="connsiteX207" fmla="*/ 195150 w 847183"/>
                  <a:gd name="connsiteY207" fmla="*/ 382630 h 846104"/>
                  <a:gd name="connsiteX208" fmla="*/ 204360 w 847183"/>
                  <a:gd name="connsiteY208" fmla="*/ 373031 h 846104"/>
                  <a:gd name="connsiteX209" fmla="*/ 204360 w 847183"/>
                  <a:gd name="connsiteY209" fmla="*/ 274346 h 846104"/>
                  <a:gd name="connsiteX210" fmla="*/ 738191 w 847183"/>
                  <a:gd name="connsiteY210" fmla="*/ 410661 h 846104"/>
                  <a:gd name="connsiteX211" fmla="*/ 738191 w 847183"/>
                  <a:gd name="connsiteY211" fmla="*/ 446372 h 846104"/>
                  <a:gd name="connsiteX212" fmla="*/ 743564 w 847183"/>
                  <a:gd name="connsiteY212" fmla="*/ 455588 h 846104"/>
                  <a:gd name="connsiteX213" fmla="*/ 753926 w 847183"/>
                  <a:gd name="connsiteY213" fmla="*/ 523170 h 846104"/>
                  <a:gd name="connsiteX214" fmla="*/ 742029 w 847183"/>
                  <a:gd name="connsiteY214" fmla="*/ 535458 h 846104"/>
                  <a:gd name="connsiteX215" fmla="*/ 738575 w 847183"/>
                  <a:gd name="connsiteY215" fmla="*/ 540065 h 846104"/>
                  <a:gd name="connsiteX216" fmla="*/ 738575 w 847183"/>
                  <a:gd name="connsiteY216" fmla="*/ 577696 h 846104"/>
                  <a:gd name="connsiteX217" fmla="*/ 818784 w 847183"/>
                  <a:gd name="connsiteY217" fmla="*/ 411045 h 846104"/>
                  <a:gd name="connsiteX218" fmla="*/ 738191 w 847183"/>
                  <a:gd name="connsiteY218" fmla="*/ 410661 h 846104"/>
                  <a:gd name="connsiteX219" fmla="*/ 195150 w 847183"/>
                  <a:gd name="connsiteY219" fmla="*/ 136110 h 846104"/>
                  <a:gd name="connsiteX220" fmla="*/ 192463 w 847183"/>
                  <a:gd name="connsiteY220" fmla="*/ 129198 h 846104"/>
                  <a:gd name="connsiteX221" fmla="*/ 146410 w 847183"/>
                  <a:gd name="connsiteY221" fmla="*/ 37425 h 846104"/>
                  <a:gd name="connsiteX222" fmla="*/ 137200 w 847183"/>
                  <a:gd name="connsiteY222" fmla="*/ 29745 h 846104"/>
                  <a:gd name="connsiteX223" fmla="*/ 127989 w 847183"/>
                  <a:gd name="connsiteY223" fmla="*/ 37809 h 846104"/>
                  <a:gd name="connsiteX224" fmla="*/ 81936 w 847183"/>
                  <a:gd name="connsiteY224" fmla="*/ 129582 h 846104"/>
                  <a:gd name="connsiteX225" fmla="*/ 79250 w 847183"/>
                  <a:gd name="connsiteY225" fmla="*/ 136110 h 846104"/>
                  <a:gd name="connsiteX226" fmla="*/ 195150 w 847183"/>
                  <a:gd name="connsiteY226" fmla="*/ 136110 h 846104"/>
                  <a:gd name="connsiteX227" fmla="*/ 423879 w 847183"/>
                  <a:gd name="connsiteY227" fmla="*/ 690205 h 846104"/>
                  <a:gd name="connsiteX228" fmla="*/ 449976 w 847183"/>
                  <a:gd name="connsiteY228" fmla="*/ 664094 h 846104"/>
                  <a:gd name="connsiteX229" fmla="*/ 456884 w 847183"/>
                  <a:gd name="connsiteY229" fmla="*/ 634143 h 846104"/>
                  <a:gd name="connsiteX230" fmla="*/ 447674 w 847183"/>
                  <a:gd name="connsiteY230" fmla="*/ 627999 h 846104"/>
                  <a:gd name="connsiteX231" fmla="*/ 410064 w 847183"/>
                  <a:gd name="connsiteY231" fmla="*/ 627999 h 846104"/>
                  <a:gd name="connsiteX232" fmla="*/ 386270 w 847183"/>
                  <a:gd name="connsiteY232" fmla="*/ 647966 h 846104"/>
                  <a:gd name="connsiteX233" fmla="*/ 387805 w 847183"/>
                  <a:gd name="connsiteY233" fmla="*/ 654110 h 846104"/>
                  <a:gd name="connsiteX234" fmla="*/ 423879 w 847183"/>
                  <a:gd name="connsiteY234" fmla="*/ 690205 h 846104"/>
                  <a:gd name="connsiteX235" fmla="*/ 477608 w 847183"/>
                  <a:gd name="connsiteY235" fmla="*/ 356519 h 846104"/>
                  <a:gd name="connsiteX236" fmla="*/ 370151 w 847183"/>
                  <a:gd name="connsiteY236" fmla="*/ 356519 h 846104"/>
                  <a:gd name="connsiteX237" fmla="*/ 370151 w 847183"/>
                  <a:gd name="connsiteY237" fmla="*/ 381862 h 846104"/>
                  <a:gd name="connsiteX238" fmla="*/ 477608 w 847183"/>
                  <a:gd name="connsiteY238" fmla="*/ 381862 h 846104"/>
                  <a:gd name="connsiteX239" fmla="*/ 477608 w 847183"/>
                  <a:gd name="connsiteY239" fmla="*/ 356519 h 846104"/>
                  <a:gd name="connsiteX240" fmla="*/ 208198 w 847183"/>
                  <a:gd name="connsiteY240" fmla="*/ 699805 h 846104"/>
                  <a:gd name="connsiteX241" fmla="*/ 144108 w 847183"/>
                  <a:gd name="connsiteY241" fmla="*/ 666398 h 846104"/>
                  <a:gd name="connsiteX242" fmla="*/ 147178 w 847183"/>
                  <a:gd name="connsiteY242" fmla="*/ 677533 h 846104"/>
                  <a:gd name="connsiteX243" fmla="*/ 152934 w 847183"/>
                  <a:gd name="connsiteY243" fmla="*/ 689053 h 846104"/>
                  <a:gd name="connsiteX244" fmla="*/ 199371 w 847183"/>
                  <a:gd name="connsiteY244" fmla="*/ 717084 h 846104"/>
                  <a:gd name="connsiteX245" fmla="*/ 208198 w 847183"/>
                  <a:gd name="connsiteY245" fmla="*/ 699805 h 846104"/>
                  <a:gd name="connsiteX246" fmla="*/ 422728 w 847183"/>
                  <a:gd name="connsiteY246" fmla="*/ 323880 h 846104"/>
                  <a:gd name="connsiteX247" fmla="*/ 424647 w 847183"/>
                  <a:gd name="connsiteY247" fmla="*/ 323880 h 846104"/>
                  <a:gd name="connsiteX248" fmla="*/ 432323 w 847183"/>
                  <a:gd name="connsiteY248" fmla="*/ 206380 h 846104"/>
                  <a:gd name="connsiteX249" fmla="*/ 414669 w 847183"/>
                  <a:gd name="connsiteY249" fmla="*/ 206380 h 846104"/>
                  <a:gd name="connsiteX250" fmla="*/ 422728 w 847183"/>
                  <a:gd name="connsiteY250" fmla="*/ 323880 h 846104"/>
                  <a:gd name="connsiteX251" fmla="*/ 401621 w 847183"/>
                  <a:gd name="connsiteY251" fmla="*/ 710556 h 846104"/>
                  <a:gd name="connsiteX252" fmla="*/ 362859 w 847183"/>
                  <a:gd name="connsiteY252" fmla="*/ 671773 h 846104"/>
                  <a:gd name="connsiteX253" fmla="*/ 377059 w 847183"/>
                  <a:gd name="connsiteY253" fmla="*/ 735515 h 846104"/>
                  <a:gd name="connsiteX254" fmla="*/ 401621 w 847183"/>
                  <a:gd name="connsiteY254" fmla="*/ 710556 h 846104"/>
                  <a:gd name="connsiteX255" fmla="*/ 445755 w 847183"/>
                  <a:gd name="connsiteY255" fmla="*/ 709404 h 846104"/>
                  <a:gd name="connsiteX256" fmla="*/ 470700 w 847183"/>
                  <a:gd name="connsiteY256" fmla="*/ 734748 h 846104"/>
                  <a:gd name="connsiteX257" fmla="*/ 484900 w 847183"/>
                  <a:gd name="connsiteY257" fmla="*/ 671005 h 846104"/>
                  <a:gd name="connsiteX258" fmla="*/ 445755 w 847183"/>
                  <a:gd name="connsiteY258" fmla="*/ 709404 h 846104"/>
                  <a:gd name="connsiteX259" fmla="*/ 383967 w 847183"/>
                  <a:gd name="connsiteY259" fmla="*/ 177581 h 846104"/>
                  <a:gd name="connsiteX260" fmla="*/ 383967 w 847183"/>
                  <a:gd name="connsiteY260" fmla="*/ 162221 h 846104"/>
                  <a:gd name="connsiteX261" fmla="*/ 368232 w 847183"/>
                  <a:gd name="connsiteY261" fmla="*/ 151085 h 846104"/>
                  <a:gd name="connsiteX262" fmla="*/ 355951 w 847183"/>
                  <a:gd name="connsiteY262" fmla="*/ 164141 h 846104"/>
                  <a:gd name="connsiteX263" fmla="*/ 369767 w 847183"/>
                  <a:gd name="connsiteY263" fmla="*/ 177581 h 846104"/>
                  <a:gd name="connsiteX264" fmla="*/ 383967 w 847183"/>
                  <a:gd name="connsiteY264" fmla="*/ 177581 h 846104"/>
                  <a:gd name="connsiteX265" fmla="*/ 463408 w 847183"/>
                  <a:gd name="connsiteY265" fmla="*/ 177581 h 846104"/>
                  <a:gd name="connsiteX266" fmla="*/ 477992 w 847183"/>
                  <a:gd name="connsiteY266" fmla="*/ 177581 h 846104"/>
                  <a:gd name="connsiteX267" fmla="*/ 491808 w 847183"/>
                  <a:gd name="connsiteY267" fmla="*/ 164141 h 846104"/>
                  <a:gd name="connsiteX268" fmla="*/ 478759 w 847183"/>
                  <a:gd name="connsiteY268" fmla="*/ 151085 h 846104"/>
                  <a:gd name="connsiteX269" fmla="*/ 463792 w 847183"/>
                  <a:gd name="connsiteY269" fmla="*/ 163373 h 846104"/>
                  <a:gd name="connsiteX270" fmla="*/ 463408 w 847183"/>
                  <a:gd name="connsiteY270" fmla="*/ 177581 h 84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847183" h="846104">
                    <a:moveTo>
                      <a:pt x="847183" y="846104"/>
                    </a:moveTo>
                    <a:cubicBezTo>
                      <a:pt x="564725" y="846104"/>
                      <a:pt x="283034" y="846104"/>
                      <a:pt x="192" y="846104"/>
                    </a:cubicBezTo>
                    <a:cubicBezTo>
                      <a:pt x="192" y="841496"/>
                      <a:pt x="192" y="837272"/>
                      <a:pt x="192" y="832665"/>
                    </a:cubicBezTo>
                    <a:cubicBezTo>
                      <a:pt x="576" y="808089"/>
                      <a:pt x="-1343" y="783514"/>
                      <a:pt x="2111" y="759323"/>
                    </a:cubicBezTo>
                    <a:cubicBezTo>
                      <a:pt x="10938" y="699037"/>
                      <a:pt x="44710" y="657566"/>
                      <a:pt x="101508" y="634143"/>
                    </a:cubicBezTo>
                    <a:cubicBezTo>
                      <a:pt x="104195" y="632991"/>
                      <a:pt x="106498" y="631839"/>
                      <a:pt x="109184" y="630687"/>
                    </a:cubicBezTo>
                    <a:cubicBezTo>
                      <a:pt x="112638" y="615711"/>
                      <a:pt x="107649" y="607647"/>
                      <a:pt x="93833" y="599968"/>
                    </a:cubicBezTo>
                    <a:cubicBezTo>
                      <a:pt x="33580" y="565793"/>
                      <a:pt x="2878" y="513186"/>
                      <a:pt x="576" y="444068"/>
                    </a:cubicBezTo>
                    <a:cubicBezTo>
                      <a:pt x="-192" y="423717"/>
                      <a:pt x="576" y="403366"/>
                      <a:pt x="576" y="382246"/>
                    </a:cubicBezTo>
                    <a:cubicBezTo>
                      <a:pt x="14392" y="382246"/>
                      <a:pt x="27440" y="382246"/>
                      <a:pt x="41640" y="382246"/>
                    </a:cubicBezTo>
                    <a:cubicBezTo>
                      <a:pt x="41640" y="378406"/>
                      <a:pt x="41640" y="374950"/>
                      <a:pt x="41640" y="371879"/>
                    </a:cubicBezTo>
                    <a:cubicBezTo>
                      <a:pt x="41640" y="299689"/>
                      <a:pt x="41640" y="227499"/>
                      <a:pt x="41640" y="155309"/>
                    </a:cubicBezTo>
                    <a:cubicBezTo>
                      <a:pt x="41640" y="149933"/>
                      <a:pt x="42791" y="144173"/>
                      <a:pt x="45477" y="139182"/>
                    </a:cubicBezTo>
                    <a:cubicBezTo>
                      <a:pt x="64282" y="100783"/>
                      <a:pt x="83855" y="62384"/>
                      <a:pt x="102660" y="23985"/>
                    </a:cubicBezTo>
                    <a:cubicBezTo>
                      <a:pt x="109952" y="9394"/>
                      <a:pt x="119930" y="178"/>
                      <a:pt x="136816" y="178"/>
                    </a:cubicBezTo>
                    <a:cubicBezTo>
                      <a:pt x="154086" y="178"/>
                      <a:pt x="164448" y="9778"/>
                      <a:pt x="171739" y="24369"/>
                    </a:cubicBezTo>
                    <a:cubicBezTo>
                      <a:pt x="190928" y="63152"/>
                      <a:pt x="210501" y="101551"/>
                      <a:pt x="229306" y="140334"/>
                    </a:cubicBezTo>
                    <a:cubicBezTo>
                      <a:pt x="231224" y="144557"/>
                      <a:pt x="232376" y="149549"/>
                      <a:pt x="232376" y="154157"/>
                    </a:cubicBezTo>
                    <a:cubicBezTo>
                      <a:pt x="232760" y="226731"/>
                      <a:pt x="232376" y="299305"/>
                      <a:pt x="232376" y="371495"/>
                    </a:cubicBezTo>
                    <a:cubicBezTo>
                      <a:pt x="232376" y="374950"/>
                      <a:pt x="232376" y="378022"/>
                      <a:pt x="232376" y="382246"/>
                    </a:cubicBezTo>
                    <a:cubicBezTo>
                      <a:pt x="241203" y="382246"/>
                      <a:pt x="249646" y="383014"/>
                      <a:pt x="257705" y="382246"/>
                    </a:cubicBezTo>
                    <a:cubicBezTo>
                      <a:pt x="266916" y="381478"/>
                      <a:pt x="270753" y="384166"/>
                      <a:pt x="273824" y="393382"/>
                    </a:cubicBezTo>
                    <a:cubicBezTo>
                      <a:pt x="281499" y="419493"/>
                      <a:pt x="290710" y="444836"/>
                      <a:pt x="300304" y="470564"/>
                    </a:cubicBezTo>
                    <a:cubicBezTo>
                      <a:pt x="300304" y="441764"/>
                      <a:pt x="300304" y="412581"/>
                      <a:pt x="300304" y="382630"/>
                    </a:cubicBezTo>
                    <a:cubicBezTo>
                      <a:pt x="314120" y="382630"/>
                      <a:pt x="327552" y="382630"/>
                      <a:pt x="342519" y="382630"/>
                    </a:cubicBezTo>
                    <a:cubicBezTo>
                      <a:pt x="341368" y="361127"/>
                      <a:pt x="341368" y="340392"/>
                      <a:pt x="339065" y="320040"/>
                    </a:cubicBezTo>
                    <a:cubicBezTo>
                      <a:pt x="337530" y="307753"/>
                      <a:pt x="328703" y="298153"/>
                      <a:pt x="319109" y="290089"/>
                    </a:cubicBezTo>
                    <a:cubicBezTo>
                      <a:pt x="288791" y="264362"/>
                      <a:pt x="269602" y="232107"/>
                      <a:pt x="261926" y="192940"/>
                    </a:cubicBezTo>
                    <a:cubicBezTo>
                      <a:pt x="245424" y="108847"/>
                      <a:pt x="303758" y="20913"/>
                      <a:pt x="388188" y="3634"/>
                    </a:cubicBezTo>
                    <a:cubicBezTo>
                      <a:pt x="480678" y="-15566"/>
                      <a:pt x="569330" y="43185"/>
                      <a:pt x="585065" y="135726"/>
                    </a:cubicBezTo>
                    <a:cubicBezTo>
                      <a:pt x="595043" y="195244"/>
                      <a:pt x="576622" y="246698"/>
                      <a:pt x="531336" y="286633"/>
                    </a:cubicBezTo>
                    <a:cubicBezTo>
                      <a:pt x="513299" y="302761"/>
                      <a:pt x="504089" y="320808"/>
                      <a:pt x="505624" y="344615"/>
                    </a:cubicBezTo>
                    <a:cubicBezTo>
                      <a:pt x="506391" y="356903"/>
                      <a:pt x="505624" y="368807"/>
                      <a:pt x="505624" y="381862"/>
                    </a:cubicBezTo>
                    <a:cubicBezTo>
                      <a:pt x="519440" y="381862"/>
                      <a:pt x="532488" y="381862"/>
                      <a:pt x="546304" y="381862"/>
                    </a:cubicBezTo>
                    <a:cubicBezTo>
                      <a:pt x="546304" y="411813"/>
                      <a:pt x="546304" y="440996"/>
                      <a:pt x="546304" y="470180"/>
                    </a:cubicBezTo>
                    <a:cubicBezTo>
                      <a:pt x="546687" y="470180"/>
                      <a:pt x="547455" y="470180"/>
                      <a:pt x="547839" y="470564"/>
                    </a:cubicBezTo>
                    <a:cubicBezTo>
                      <a:pt x="557817" y="440996"/>
                      <a:pt x="567411" y="411813"/>
                      <a:pt x="577389" y="382246"/>
                    </a:cubicBezTo>
                    <a:cubicBezTo>
                      <a:pt x="667193" y="382246"/>
                      <a:pt x="756612" y="382246"/>
                      <a:pt x="846800" y="382246"/>
                    </a:cubicBezTo>
                    <a:cubicBezTo>
                      <a:pt x="846800" y="402982"/>
                      <a:pt x="847567" y="423333"/>
                      <a:pt x="846416" y="443684"/>
                    </a:cubicBezTo>
                    <a:cubicBezTo>
                      <a:pt x="845648" y="459044"/>
                      <a:pt x="844113" y="474403"/>
                      <a:pt x="840275" y="488995"/>
                    </a:cubicBezTo>
                    <a:cubicBezTo>
                      <a:pt x="826076" y="541985"/>
                      <a:pt x="793839" y="580768"/>
                      <a:pt x="744715" y="604959"/>
                    </a:cubicBezTo>
                    <a:cubicBezTo>
                      <a:pt x="733586" y="610335"/>
                      <a:pt x="738575" y="618399"/>
                      <a:pt x="737424" y="625695"/>
                    </a:cubicBezTo>
                    <a:cubicBezTo>
                      <a:pt x="736272" y="632607"/>
                      <a:pt x="742029" y="632607"/>
                      <a:pt x="745867" y="633759"/>
                    </a:cubicBezTo>
                    <a:cubicBezTo>
                      <a:pt x="806119" y="657182"/>
                      <a:pt x="846416" y="715164"/>
                      <a:pt x="846416" y="779674"/>
                    </a:cubicBezTo>
                    <a:cubicBezTo>
                      <a:pt x="847183" y="801945"/>
                      <a:pt x="847183" y="823449"/>
                      <a:pt x="847183" y="846104"/>
                    </a:cubicBezTo>
                    <a:close/>
                    <a:moveTo>
                      <a:pt x="395096" y="327720"/>
                    </a:moveTo>
                    <a:cubicBezTo>
                      <a:pt x="392410" y="286633"/>
                      <a:pt x="389724" y="246314"/>
                      <a:pt x="387037" y="205612"/>
                    </a:cubicBezTo>
                    <a:cubicBezTo>
                      <a:pt x="380513" y="205612"/>
                      <a:pt x="375140" y="205612"/>
                      <a:pt x="369767" y="205612"/>
                    </a:cubicBezTo>
                    <a:cubicBezTo>
                      <a:pt x="346357" y="205612"/>
                      <a:pt x="328320" y="187564"/>
                      <a:pt x="327936" y="165293"/>
                    </a:cubicBezTo>
                    <a:cubicBezTo>
                      <a:pt x="327936" y="143022"/>
                      <a:pt x="345206" y="124590"/>
                      <a:pt x="367081" y="123822"/>
                    </a:cubicBezTo>
                    <a:cubicBezTo>
                      <a:pt x="391642" y="123054"/>
                      <a:pt x="410831" y="139566"/>
                      <a:pt x="411983" y="162989"/>
                    </a:cubicBezTo>
                    <a:cubicBezTo>
                      <a:pt x="412366" y="167981"/>
                      <a:pt x="412750" y="172973"/>
                      <a:pt x="413518" y="178349"/>
                    </a:cubicBezTo>
                    <a:cubicBezTo>
                      <a:pt x="420809" y="178349"/>
                      <a:pt x="427334" y="178349"/>
                      <a:pt x="434241" y="178349"/>
                    </a:cubicBezTo>
                    <a:cubicBezTo>
                      <a:pt x="434625" y="172589"/>
                      <a:pt x="435009" y="166829"/>
                      <a:pt x="435777" y="161069"/>
                    </a:cubicBezTo>
                    <a:cubicBezTo>
                      <a:pt x="437695" y="139182"/>
                      <a:pt x="456884" y="123054"/>
                      <a:pt x="480678" y="123822"/>
                    </a:cubicBezTo>
                    <a:cubicBezTo>
                      <a:pt x="502170" y="124590"/>
                      <a:pt x="519823" y="143406"/>
                      <a:pt x="519440" y="165677"/>
                    </a:cubicBezTo>
                    <a:cubicBezTo>
                      <a:pt x="519056" y="187564"/>
                      <a:pt x="501018" y="205612"/>
                      <a:pt x="479143" y="205996"/>
                    </a:cubicBezTo>
                    <a:cubicBezTo>
                      <a:pt x="473003" y="205996"/>
                      <a:pt x="466862" y="205996"/>
                      <a:pt x="460338" y="205996"/>
                    </a:cubicBezTo>
                    <a:cubicBezTo>
                      <a:pt x="457652" y="247466"/>
                      <a:pt x="454965" y="287785"/>
                      <a:pt x="452279" y="328104"/>
                    </a:cubicBezTo>
                    <a:cubicBezTo>
                      <a:pt x="461873" y="328104"/>
                      <a:pt x="469932" y="328104"/>
                      <a:pt x="477992" y="328104"/>
                    </a:cubicBezTo>
                    <a:cubicBezTo>
                      <a:pt x="479143" y="323496"/>
                      <a:pt x="479911" y="318888"/>
                      <a:pt x="481062" y="314664"/>
                    </a:cubicBezTo>
                    <a:cubicBezTo>
                      <a:pt x="486051" y="294313"/>
                      <a:pt x="499099" y="280105"/>
                      <a:pt x="514067" y="266282"/>
                    </a:cubicBezTo>
                    <a:cubicBezTo>
                      <a:pt x="551677" y="232107"/>
                      <a:pt x="566644" y="189484"/>
                      <a:pt x="557433" y="139566"/>
                    </a:cubicBezTo>
                    <a:cubicBezTo>
                      <a:pt x="544385" y="68144"/>
                      <a:pt x="476073" y="20529"/>
                      <a:pt x="404307" y="29745"/>
                    </a:cubicBezTo>
                    <a:cubicBezTo>
                      <a:pt x="329855" y="39729"/>
                      <a:pt x="273824" y="116526"/>
                      <a:pt x="289558" y="190252"/>
                    </a:cubicBezTo>
                    <a:cubicBezTo>
                      <a:pt x="296082" y="220971"/>
                      <a:pt x="310666" y="247082"/>
                      <a:pt x="334460" y="267434"/>
                    </a:cubicBezTo>
                    <a:cubicBezTo>
                      <a:pt x="349811" y="280489"/>
                      <a:pt x="361708" y="295465"/>
                      <a:pt x="366313" y="315432"/>
                    </a:cubicBezTo>
                    <a:cubicBezTo>
                      <a:pt x="367465" y="319656"/>
                      <a:pt x="368232" y="323496"/>
                      <a:pt x="369000" y="327720"/>
                    </a:cubicBezTo>
                    <a:cubicBezTo>
                      <a:pt x="377826" y="327720"/>
                      <a:pt x="385502" y="327720"/>
                      <a:pt x="395096" y="327720"/>
                    </a:cubicBezTo>
                    <a:close/>
                    <a:moveTo>
                      <a:pt x="519056" y="410661"/>
                    </a:moveTo>
                    <a:cubicBezTo>
                      <a:pt x="454965" y="410661"/>
                      <a:pt x="391642" y="410661"/>
                      <a:pt x="328320" y="410661"/>
                    </a:cubicBezTo>
                    <a:cubicBezTo>
                      <a:pt x="328320" y="413349"/>
                      <a:pt x="328320" y="415653"/>
                      <a:pt x="328320" y="417957"/>
                    </a:cubicBezTo>
                    <a:cubicBezTo>
                      <a:pt x="328320" y="460196"/>
                      <a:pt x="328320" y="502051"/>
                      <a:pt x="328320" y="544289"/>
                    </a:cubicBezTo>
                    <a:cubicBezTo>
                      <a:pt x="328320" y="576928"/>
                      <a:pt x="352114" y="600736"/>
                      <a:pt x="384734" y="600736"/>
                    </a:cubicBezTo>
                    <a:cubicBezTo>
                      <a:pt x="410447" y="600736"/>
                      <a:pt x="436544" y="600736"/>
                      <a:pt x="462257" y="600736"/>
                    </a:cubicBezTo>
                    <a:cubicBezTo>
                      <a:pt x="495262" y="600736"/>
                      <a:pt x="518672" y="576928"/>
                      <a:pt x="519056" y="544289"/>
                    </a:cubicBezTo>
                    <a:cubicBezTo>
                      <a:pt x="519056" y="522018"/>
                      <a:pt x="519056" y="500131"/>
                      <a:pt x="519056" y="477859"/>
                    </a:cubicBezTo>
                    <a:cubicBezTo>
                      <a:pt x="519056" y="455588"/>
                      <a:pt x="519056" y="433317"/>
                      <a:pt x="519056" y="410661"/>
                    </a:cubicBezTo>
                    <a:close/>
                    <a:moveTo>
                      <a:pt x="818400" y="819225"/>
                    </a:moveTo>
                    <a:cubicBezTo>
                      <a:pt x="818400" y="800410"/>
                      <a:pt x="820319" y="781978"/>
                      <a:pt x="818016" y="764315"/>
                    </a:cubicBezTo>
                    <a:cubicBezTo>
                      <a:pt x="810725" y="711708"/>
                      <a:pt x="780407" y="676765"/>
                      <a:pt x="730900" y="658718"/>
                    </a:cubicBezTo>
                    <a:cubicBezTo>
                      <a:pt x="727829" y="657566"/>
                      <a:pt x="723608" y="657950"/>
                      <a:pt x="720538" y="659102"/>
                    </a:cubicBezTo>
                    <a:cubicBezTo>
                      <a:pt x="704035" y="665630"/>
                      <a:pt x="687149" y="671773"/>
                      <a:pt x="671031" y="679837"/>
                    </a:cubicBezTo>
                    <a:cubicBezTo>
                      <a:pt x="613464" y="708252"/>
                      <a:pt x="582379" y="755483"/>
                      <a:pt x="574319" y="818841"/>
                    </a:cubicBezTo>
                    <a:cubicBezTo>
                      <a:pt x="629199" y="818841"/>
                      <a:pt x="683311" y="818841"/>
                      <a:pt x="738191" y="818841"/>
                    </a:cubicBezTo>
                    <a:cubicBezTo>
                      <a:pt x="738191" y="791578"/>
                      <a:pt x="738191" y="765083"/>
                      <a:pt x="738191" y="738203"/>
                    </a:cubicBezTo>
                    <a:cubicBezTo>
                      <a:pt x="747402" y="738203"/>
                      <a:pt x="756229" y="738203"/>
                      <a:pt x="765823" y="738203"/>
                    </a:cubicBezTo>
                    <a:cubicBezTo>
                      <a:pt x="765823" y="765467"/>
                      <a:pt x="765823" y="792346"/>
                      <a:pt x="765823" y="819225"/>
                    </a:cubicBezTo>
                    <a:cubicBezTo>
                      <a:pt x="783861" y="819225"/>
                      <a:pt x="801130" y="819225"/>
                      <a:pt x="818400" y="819225"/>
                    </a:cubicBezTo>
                    <a:close/>
                    <a:moveTo>
                      <a:pt x="710176" y="411429"/>
                    </a:moveTo>
                    <a:cubicBezTo>
                      <a:pt x="709024" y="411045"/>
                      <a:pt x="708641" y="410661"/>
                      <a:pt x="707873" y="410661"/>
                    </a:cubicBezTo>
                    <a:cubicBezTo>
                      <a:pt x="672566" y="410661"/>
                      <a:pt x="637258" y="410277"/>
                      <a:pt x="601951" y="410661"/>
                    </a:cubicBezTo>
                    <a:cubicBezTo>
                      <a:pt x="600032" y="410661"/>
                      <a:pt x="596578" y="412965"/>
                      <a:pt x="596195" y="414885"/>
                    </a:cubicBezTo>
                    <a:cubicBezTo>
                      <a:pt x="588903" y="436005"/>
                      <a:pt x="581611" y="457124"/>
                      <a:pt x="575087" y="478627"/>
                    </a:cubicBezTo>
                    <a:cubicBezTo>
                      <a:pt x="572017" y="487843"/>
                      <a:pt x="575854" y="497059"/>
                      <a:pt x="584298" y="502051"/>
                    </a:cubicBezTo>
                    <a:cubicBezTo>
                      <a:pt x="587751" y="504355"/>
                      <a:pt x="592357" y="505506"/>
                      <a:pt x="595427" y="508194"/>
                    </a:cubicBezTo>
                    <a:cubicBezTo>
                      <a:pt x="598113" y="510498"/>
                      <a:pt x="600800" y="513954"/>
                      <a:pt x="600800" y="517026"/>
                    </a:cubicBezTo>
                    <a:cubicBezTo>
                      <a:pt x="601567" y="527394"/>
                      <a:pt x="601184" y="537378"/>
                      <a:pt x="601184" y="547745"/>
                    </a:cubicBezTo>
                    <a:cubicBezTo>
                      <a:pt x="601184" y="575392"/>
                      <a:pt x="613464" y="587680"/>
                      <a:pt x="641096" y="587680"/>
                    </a:cubicBezTo>
                    <a:cubicBezTo>
                      <a:pt x="654912" y="587680"/>
                      <a:pt x="668728" y="587680"/>
                      <a:pt x="682544" y="587680"/>
                    </a:cubicBezTo>
                    <a:cubicBezTo>
                      <a:pt x="682544" y="597664"/>
                      <a:pt x="682544" y="606111"/>
                      <a:pt x="682544" y="615327"/>
                    </a:cubicBezTo>
                    <a:cubicBezTo>
                      <a:pt x="673333" y="615327"/>
                      <a:pt x="665274" y="615327"/>
                      <a:pt x="656447" y="615327"/>
                    </a:cubicBezTo>
                    <a:cubicBezTo>
                      <a:pt x="656447" y="628767"/>
                      <a:pt x="656447" y="641822"/>
                      <a:pt x="656447" y="655646"/>
                    </a:cubicBezTo>
                    <a:cubicBezTo>
                      <a:pt x="672182" y="649118"/>
                      <a:pt x="687533" y="642206"/>
                      <a:pt x="702884" y="636446"/>
                    </a:cubicBezTo>
                    <a:cubicBezTo>
                      <a:pt x="708257" y="634143"/>
                      <a:pt x="710559" y="631455"/>
                      <a:pt x="710559" y="625311"/>
                    </a:cubicBezTo>
                    <a:cubicBezTo>
                      <a:pt x="710176" y="594976"/>
                      <a:pt x="710176" y="564641"/>
                      <a:pt x="710559" y="534306"/>
                    </a:cubicBezTo>
                    <a:cubicBezTo>
                      <a:pt x="710559" y="530466"/>
                      <a:pt x="712862" y="525858"/>
                      <a:pt x="715549" y="522786"/>
                    </a:cubicBezTo>
                    <a:cubicBezTo>
                      <a:pt x="720921" y="516258"/>
                      <a:pt x="728213" y="511266"/>
                      <a:pt x="733202" y="504355"/>
                    </a:cubicBezTo>
                    <a:cubicBezTo>
                      <a:pt x="736272" y="500131"/>
                      <a:pt x="737040" y="493219"/>
                      <a:pt x="736272" y="488227"/>
                    </a:cubicBezTo>
                    <a:cubicBezTo>
                      <a:pt x="735121" y="481699"/>
                      <a:pt x="728981" y="479395"/>
                      <a:pt x="722457" y="479395"/>
                    </a:cubicBezTo>
                    <a:cubicBezTo>
                      <a:pt x="718619" y="479395"/>
                      <a:pt x="714781" y="479395"/>
                      <a:pt x="710176" y="479395"/>
                    </a:cubicBezTo>
                    <a:cubicBezTo>
                      <a:pt x="710176" y="455204"/>
                      <a:pt x="710176" y="432933"/>
                      <a:pt x="710176" y="411429"/>
                    </a:cubicBezTo>
                    <a:close/>
                    <a:moveTo>
                      <a:pt x="164448" y="588064"/>
                    </a:moveTo>
                    <a:cubicBezTo>
                      <a:pt x="165599" y="587680"/>
                      <a:pt x="165983" y="587296"/>
                      <a:pt x="166367" y="587296"/>
                    </a:cubicBezTo>
                    <a:cubicBezTo>
                      <a:pt x="181334" y="587296"/>
                      <a:pt x="196685" y="587296"/>
                      <a:pt x="211652" y="586912"/>
                    </a:cubicBezTo>
                    <a:cubicBezTo>
                      <a:pt x="231992" y="586528"/>
                      <a:pt x="245808" y="572704"/>
                      <a:pt x="245808" y="552353"/>
                    </a:cubicBezTo>
                    <a:cubicBezTo>
                      <a:pt x="245808" y="543137"/>
                      <a:pt x="246575" y="533922"/>
                      <a:pt x="245808" y="525090"/>
                    </a:cubicBezTo>
                    <a:cubicBezTo>
                      <a:pt x="244657" y="513954"/>
                      <a:pt x="248111" y="507810"/>
                      <a:pt x="258856" y="503203"/>
                    </a:cubicBezTo>
                    <a:cubicBezTo>
                      <a:pt x="272672" y="497443"/>
                      <a:pt x="275742" y="488227"/>
                      <a:pt x="271137" y="474019"/>
                    </a:cubicBezTo>
                    <a:cubicBezTo>
                      <a:pt x="264997" y="454820"/>
                      <a:pt x="258089" y="436005"/>
                      <a:pt x="251948" y="416805"/>
                    </a:cubicBezTo>
                    <a:cubicBezTo>
                      <a:pt x="250029" y="411429"/>
                      <a:pt x="247727" y="409509"/>
                      <a:pt x="241586" y="409509"/>
                    </a:cubicBezTo>
                    <a:cubicBezTo>
                      <a:pt x="209349" y="409893"/>
                      <a:pt x="176728" y="409509"/>
                      <a:pt x="144491" y="409509"/>
                    </a:cubicBezTo>
                    <a:cubicBezTo>
                      <a:pt x="142189" y="409509"/>
                      <a:pt x="139502" y="409893"/>
                      <a:pt x="136432" y="409893"/>
                    </a:cubicBezTo>
                    <a:cubicBezTo>
                      <a:pt x="136432" y="432549"/>
                      <a:pt x="136432" y="454436"/>
                      <a:pt x="136432" y="477475"/>
                    </a:cubicBezTo>
                    <a:cubicBezTo>
                      <a:pt x="132594" y="477475"/>
                      <a:pt x="129524" y="477475"/>
                      <a:pt x="126454" y="477475"/>
                    </a:cubicBezTo>
                    <a:cubicBezTo>
                      <a:pt x="119546" y="477091"/>
                      <a:pt x="113406" y="479011"/>
                      <a:pt x="110335" y="485923"/>
                    </a:cubicBezTo>
                    <a:cubicBezTo>
                      <a:pt x="107265" y="493219"/>
                      <a:pt x="109568" y="498979"/>
                      <a:pt x="114941" y="504355"/>
                    </a:cubicBezTo>
                    <a:cubicBezTo>
                      <a:pt x="120697" y="509730"/>
                      <a:pt x="126454" y="515106"/>
                      <a:pt x="131827" y="521250"/>
                    </a:cubicBezTo>
                    <a:cubicBezTo>
                      <a:pt x="134129" y="524322"/>
                      <a:pt x="136432" y="528546"/>
                      <a:pt x="136432" y="532386"/>
                    </a:cubicBezTo>
                    <a:cubicBezTo>
                      <a:pt x="136816" y="559265"/>
                      <a:pt x="136816" y="585760"/>
                      <a:pt x="136816" y="612639"/>
                    </a:cubicBezTo>
                    <a:cubicBezTo>
                      <a:pt x="136816" y="631839"/>
                      <a:pt x="136816" y="631839"/>
                      <a:pt x="154086" y="639134"/>
                    </a:cubicBezTo>
                    <a:cubicBezTo>
                      <a:pt x="166367" y="644126"/>
                      <a:pt x="178263" y="649118"/>
                      <a:pt x="190544" y="654494"/>
                    </a:cubicBezTo>
                    <a:cubicBezTo>
                      <a:pt x="190544" y="640670"/>
                      <a:pt x="190544" y="627615"/>
                      <a:pt x="190544" y="614175"/>
                    </a:cubicBezTo>
                    <a:cubicBezTo>
                      <a:pt x="181718" y="614175"/>
                      <a:pt x="173274" y="614175"/>
                      <a:pt x="164448" y="614175"/>
                    </a:cubicBezTo>
                    <a:cubicBezTo>
                      <a:pt x="164448" y="605343"/>
                      <a:pt x="164448" y="596896"/>
                      <a:pt x="164448" y="588064"/>
                    </a:cubicBezTo>
                    <a:close/>
                    <a:moveTo>
                      <a:pt x="546687" y="818841"/>
                    </a:moveTo>
                    <a:cubicBezTo>
                      <a:pt x="549374" y="786970"/>
                      <a:pt x="558585" y="757787"/>
                      <a:pt x="574703" y="730908"/>
                    </a:cubicBezTo>
                    <a:cubicBezTo>
                      <a:pt x="575471" y="729756"/>
                      <a:pt x="575087" y="726684"/>
                      <a:pt x="574319" y="725532"/>
                    </a:cubicBezTo>
                    <a:cubicBezTo>
                      <a:pt x="558201" y="703644"/>
                      <a:pt x="538245" y="687517"/>
                      <a:pt x="512148" y="677917"/>
                    </a:cubicBezTo>
                    <a:cubicBezTo>
                      <a:pt x="503705" y="716316"/>
                      <a:pt x="495262" y="753563"/>
                      <a:pt x="486435" y="793498"/>
                    </a:cubicBezTo>
                    <a:cubicBezTo>
                      <a:pt x="464560" y="771610"/>
                      <a:pt x="444220" y="750875"/>
                      <a:pt x="422728" y="729372"/>
                    </a:cubicBezTo>
                    <a:cubicBezTo>
                      <a:pt x="402004" y="750107"/>
                      <a:pt x="382048" y="770458"/>
                      <a:pt x="360940" y="791194"/>
                    </a:cubicBezTo>
                    <a:cubicBezTo>
                      <a:pt x="352497" y="753563"/>
                      <a:pt x="344054" y="715932"/>
                      <a:pt x="335611" y="677917"/>
                    </a:cubicBezTo>
                    <a:cubicBezTo>
                      <a:pt x="309515" y="687901"/>
                      <a:pt x="289175" y="703644"/>
                      <a:pt x="273824" y="725148"/>
                    </a:cubicBezTo>
                    <a:cubicBezTo>
                      <a:pt x="272672" y="726684"/>
                      <a:pt x="273440" y="730908"/>
                      <a:pt x="274591" y="733212"/>
                    </a:cubicBezTo>
                    <a:cubicBezTo>
                      <a:pt x="279580" y="744731"/>
                      <a:pt x="286488" y="755867"/>
                      <a:pt x="290326" y="768154"/>
                    </a:cubicBezTo>
                    <a:cubicBezTo>
                      <a:pt x="295315" y="784666"/>
                      <a:pt x="298385" y="801561"/>
                      <a:pt x="302607" y="818841"/>
                    </a:cubicBezTo>
                    <a:cubicBezTo>
                      <a:pt x="382816" y="818841"/>
                      <a:pt x="464176" y="818841"/>
                      <a:pt x="546687" y="818841"/>
                    </a:cubicBezTo>
                    <a:close/>
                    <a:moveTo>
                      <a:pt x="82320" y="818457"/>
                    </a:moveTo>
                    <a:cubicBezTo>
                      <a:pt x="82320" y="790810"/>
                      <a:pt x="82320" y="764315"/>
                      <a:pt x="82320" y="737435"/>
                    </a:cubicBezTo>
                    <a:cubicBezTo>
                      <a:pt x="91530" y="737435"/>
                      <a:pt x="100357" y="737435"/>
                      <a:pt x="109952" y="737435"/>
                    </a:cubicBezTo>
                    <a:cubicBezTo>
                      <a:pt x="109952" y="764699"/>
                      <a:pt x="109952" y="791578"/>
                      <a:pt x="109952" y="818457"/>
                    </a:cubicBezTo>
                    <a:cubicBezTo>
                      <a:pt x="164448" y="818457"/>
                      <a:pt x="217792" y="818457"/>
                      <a:pt x="271137" y="818457"/>
                    </a:cubicBezTo>
                    <a:cubicBezTo>
                      <a:pt x="273824" y="791194"/>
                      <a:pt x="249262" y="734748"/>
                      <a:pt x="229306" y="721308"/>
                    </a:cubicBezTo>
                    <a:cubicBezTo>
                      <a:pt x="223165" y="733212"/>
                      <a:pt x="217409" y="744731"/>
                      <a:pt x="210884" y="757403"/>
                    </a:cubicBezTo>
                    <a:cubicBezTo>
                      <a:pt x="185555" y="742043"/>
                      <a:pt x="161377" y="727068"/>
                      <a:pt x="136432" y="712860"/>
                    </a:cubicBezTo>
                    <a:cubicBezTo>
                      <a:pt x="127605" y="707868"/>
                      <a:pt x="123000" y="702109"/>
                      <a:pt x="121081" y="692125"/>
                    </a:cubicBezTo>
                    <a:cubicBezTo>
                      <a:pt x="119162" y="681373"/>
                      <a:pt x="115708" y="671005"/>
                      <a:pt x="113022" y="660254"/>
                    </a:cubicBezTo>
                    <a:cubicBezTo>
                      <a:pt x="110335" y="661022"/>
                      <a:pt x="109184" y="661406"/>
                      <a:pt x="107649" y="662174"/>
                    </a:cubicBezTo>
                    <a:cubicBezTo>
                      <a:pt x="105346" y="663326"/>
                      <a:pt x="103044" y="664094"/>
                      <a:pt x="100741" y="665246"/>
                    </a:cubicBezTo>
                    <a:cubicBezTo>
                      <a:pt x="56223" y="688285"/>
                      <a:pt x="32429" y="725148"/>
                      <a:pt x="28208" y="774682"/>
                    </a:cubicBezTo>
                    <a:cubicBezTo>
                      <a:pt x="27056" y="789274"/>
                      <a:pt x="28208" y="803865"/>
                      <a:pt x="28208" y="818841"/>
                    </a:cubicBezTo>
                    <a:cubicBezTo>
                      <a:pt x="45094" y="818841"/>
                      <a:pt x="61212" y="818841"/>
                      <a:pt x="76947" y="818841"/>
                    </a:cubicBezTo>
                    <a:cubicBezTo>
                      <a:pt x="78098" y="818841"/>
                      <a:pt x="79633" y="818841"/>
                      <a:pt x="82320" y="818457"/>
                    </a:cubicBezTo>
                    <a:close/>
                    <a:moveTo>
                      <a:pt x="300688" y="497059"/>
                    </a:moveTo>
                    <a:cubicBezTo>
                      <a:pt x="295699" y="504355"/>
                      <a:pt x="292245" y="513954"/>
                      <a:pt x="285337" y="518562"/>
                    </a:cubicBezTo>
                    <a:cubicBezTo>
                      <a:pt x="273440" y="526242"/>
                      <a:pt x="271905" y="535842"/>
                      <a:pt x="273056" y="548129"/>
                    </a:cubicBezTo>
                    <a:cubicBezTo>
                      <a:pt x="273440" y="550817"/>
                      <a:pt x="273056" y="553121"/>
                      <a:pt x="273056" y="555809"/>
                    </a:cubicBezTo>
                    <a:cubicBezTo>
                      <a:pt x="272672" y="581536"/>
                      <a:pt x="256554" y="603423"/>
                      <a:pt x="231992" y="611487"/>
                    </a:cubicBezTo>
                    <a:cubicBezTo>
                      <a:pt x="227771" y="613023"/>
                      <a:pt x="223165" y="613791"/>
                      <a:pt x="218560" y="615327"/>
                    </a:cubicBezTo>
                    <a:cubicBezTo>
                      <a:pt x="218560" y="633375"/>
                      <a:pt x="218560" y="651038"/>
                      <a:pt x="218560" y="669085"/>
                    </a:cubicBezTo>
                    <a:cubicBezTo>
                      <a:pt x="218560" y="671005"/>
                      <a:pt x="219711" y="673693"/>
                      <a:pt x="221246" y="674845"/>
                    </a:cubicBezTo>
                    <a:cubicBezTo>
                      <a:pt x="231992" y="684445"/>
                      <a:pt x="242738" y="694045"/>
                      <a:pt x="253867" y="703644"/>
                    </a:cubicBezTo>
                    <a:cubicBezTo>
                      <a:pt x="253483" y="703644"/>
                      <a:pt x="253867" y="703644"/>
                      <a:pt x="253867" y="703644"/>
                    </a:cubicBezTo>
                    <a:cubicBezTo>
                      <a:pt x="255786" y="701724"/>
                      <a:pt x="257705" y="699421"/>
                      <a:pt x="259624" y="697501"/>
                    </a:cubicBezTo>
                    <a:cubicBezTo>
                      <a:pt x="283418" y="671389"/>
                      <a:pt x="312201" y="653726"/>
                      <a:pt x="346741" y="645662"/>
                    </a:cubicBezTo>
                    <a:cubicBezTo>
                      <a:pt x="359789" y="642590"/>
                      <a:pt x="361324" y="641054"/>
                      <a:pt x="362475" y="626463"/>
                    </a:cubicBezTo>
                    <a:cubicBezTo>
                      <a:pt x="361324" y="626079"/>
                      <a:pt x="360557" y="625695"/>
                      <a:pt x="359405" y="625311"/>
                    </a:cubicBezTo>
                    <a:cubicBezTo>
                      <a:pt x="322947" y="614175"/>
                      <a:pt x="300304" y="583456"/>
                      <a:pt x="300304" y="545057"/>
                    </a:cubicBezTo>
                    <a:cubicBezTo>
                      <a:pt x="300688" y="528546"/>
                      <a:pt x="300688" y="512418"/>
                      <a:pt x="300688" y="497059"/>
                    </a:cubicBezTo>
                    <a:close/>
                    <a:moveTo>
                      <a:pt x="546687" y="496291"/>
                    </a:moveTo>
                    <a:cubicBezTo>
                      <a:pt x="546687" y="513186"/>
                      <a:pt x="546687" y="529698"/>
                      <a:pt x="546687" y="546593"/>
                    </a:cubicBezTo>
                    <a:cubicBezTo>
                      <a:pt x="546687" y="581152"/>
                      <a:pt x="524812" y="611487"/>
                      <a:pt x="492192" y="623391"/>
                    </a:cubicBezTo>
                    <a:cubicBezTo>
                      <a:pt x="489505" y="624543"/>
                      <a:pt x="486435" y="625695"/>
                      <a:pt x="484516" y="626463"/>
                    </a:cubicBezTo>
                    <a:cubicBezTo>
                      <a:pt x="484900" y="639518"/>
                      <a:pt x="491808" y="643742"/>
                      <a:pt x="503321" y="646046"/>
                    </a:cubicBezTo>
                    <a:cubicBezTo>
                      <a:pt x="535942" y="653342"/>
                      <a:pt x="563190" y="670237"/>
                      <a:pt x="585449" y="694813"/>
                    </a:cubicBezTo>
                    <a:cubicBezTo>
                      <a:pt x="588135" y="697885"/>
                      <a:pt x="590822" y="700956"/>
                      <a:pt x="593124" y="703644"/>
                    </a:cubicBezTo>
                    <a:cubicBezTo>
                      <a:pt x="604638" y="693661"/>
                      <a:pt x="615000" y="684445"/>
                      <a:pt x="625745" y="674845"/>
                    </a:cubicBezTo>
                    <a:cubicBezTo>
                      <a:pt x="626897" y="673693"/>
                      <a:pt x="628432" y="671773"/>
                      <a:pt x="628432" y="670237"/>
                    </a:cubicBezTo>
                    <a:cubicBezTo>
                      <a:pt x="628815" y="651806"/>
                      <a:pt x="628432" y="633375"/>
                      <a:pt x="628432" y="615327"/>
                    </a:cubicBezTo>
                    <a:cubicBezTo>
                      <a:pt x="625361" y="614559"/>
                      <a:pt x="623059" y="613791"/>
                      <a:pt x="620756" y="613407"/>
                    </a:cubicBezTo>
                    <a:cubicBezTo>
                      <a:pt x="596195" y="608031"/>
                      <a:pt x="577773" y="588832"/>
                      <a:pt x="574319" y="563873"/>
                    </a:cubicBezTo>
                    <a:cubicBezTo>
                      <a:pt x="573168" y="554273"/>
                      <a:pt x="573936" y="543905"/>
                      <a:pt x="573168" y="533922"/>
                    </a:cubicBezTo>
                    <a:cubicBezTo>
                      <a:pt x="573168" y="531234"/>
                      <a:pt x="572017" y="527394"/>
                      <a:pt x="569714" y="526242"/>
                    </a:cubicBezTo>
                    <a:cubicBezTo>
                      <a:pt x="558968" y="518562"/>
                      <a:pt x="551677" y="508578"/>
                      <a:pt x="546687" y="496291"/>
                    </a:cubicBezTo>
                    <a:close/>
                    <a:moveTo>
                      <a:pt x="122232" y="382246"/>
                    </a:moveTo>
                    <a:cubicBezTo>
                      <a:pt x="122232" y="309288"/>
                      <a:pt x="122232" y="237099"/>
                      <a:pt x="122232" y="164909"/>
                    </a:cubicBezTo>
                    <a:cubicBezTo>
                      <a:pt x="104195" y="164909"/>
                      <a:pt x="86541" y="164909"/>
                      <a:pt x="68888" y="164909"/>
                    </a:cubicBezTo>
                    <a:cubicBezTo>
                      <a:pt x="68888" y="237483"/>
                      <a:pt x="68888" y="310056"/>
                      <a:pt x="68888" y="382246"/>
                    </a:cubicBezTo>
                    <a:cubicBezTo>
                      <a:pt x="87309" y="382246"/>
                      <a:pt x="104579" y="382246"/>
                      <a:pt x="122232" y="382246"/>
                    </a:cubicBezTo>
                    <a:close/>
                    <a:moveTo>
                      <a:pt x="204360" y="274346"/>
                    </a:moveTo>
                    <a:cubicBezTo>
                      <a:pt x="204360" y="240555"/>
                      <a:pt x="204360" y="206764"/>
                      <a:pt x="204360" y="172973"/>
                    </a:cubicBezTo>
                    <a:cubicBezTo>
                      <a:pt x="204360" y="167213"/>
                      <a:pt x="203209" y="164909"/>
                      <a:pt x="196685" y="164909"/>
                    </a:cubicBezTo>
                    <a:cubicBezTo>
                      <a:pt x="184020" y="165293"/>
                      <a:pt x="170972" y="165293"/>
                      <a:pt x="158307" y="164909"/>
                    </a:cubicBezTo>
                    <a:cubicBezTo>
                      <a:pt x="152934" y="164909"/>
                      <a:pt x="150632" y="166061"/>
                      <a:pt x="150632" y="172205"/>
                    </a:cubicBezTo>
                    <a:cubicBezTo>
                      <a:pt x="150632" y="239787"/>
                      <a:pt x="150632" y="307369"/>
                      <a:pt x="150632" y="375334"/>
                    </a:cubicBezTo>
                    <a:cubicBezTo>
                      <a:pt x="150632" y="381094"/>
                      <a:pt x="152934" y="382630"/>
                      <a:pt x="158307" y="382630"/>
                    </a:cubicBezTo>
                    <a:cubicBezTo>
                      <a:pt x="170588" y="382246"/>
                      <a:pt x="182869" y="381862"/>
                      <a:pt x="195150" y="382630"/>
                    </a:cubicBezTo>
                    <a:cubicBezTo>
                      <a:pt x="203209" y="383014"/>
                      <a:pt x="204744" y="379942"/>
                      <a:pt x="204360" y="373031"/>
                    </a:cubicBezTo>
                    <a:cubicBezTo>
                      <a:pt x="204360" y="339624"/>
                      <a:pt x="204360" y="306985"/>
                      <a:pt x="204360" y="274346"/>
                    </a:cubicBezTo>
                    <a:close/>
                    <a:moveTo>
                      <a:pt x="738191" y="410661"/>
                    </a:moveTo>
                    <a:cubicBezTo>
                      <a:pt x="738191" y="423333"/>
                      <a:pt x="738575" y="434853"/>
                      <a:pt x="738191" y="446372"/>
                    </a:cubicBezTo>
                    <a:cubicBezTo>
                      <a:pt x="738191" y="450980"/>
                      <a:pt x="739343" y="453284"/>
                      <a:pt x="743564" y="455588"/>
                    </a:cubicBezTo>
                    <a:cubicBezTo>
                      <a:pt x="768510" y="469412"/>
                      <a:pt x="773499" y="502051"/>
                      <a:pt x="753926" y="523170"/>
                    </a:cubicBezTo>
                    <a:cubicBezTo>
                      <a:pt x="750088" y="527394"/>
                      <a:pt x="745867" y="531234"/>
                      <a:pt x="742029" y="535458"/>
                    </a:cubicBezTo>
                    <a:cubicBezTo>
                      <a:pt x="740878" y="536994"/>
                      <a:pt x="738575" y="538529"/>
                      <a:pt x="738575" y="540065"/>
                    </a:cubicBezTo>
                    <a:cubicBezTo>
                      <a:pt x="738191" y="552353"/>
                      <a:pt x="738575" y="564641"/>
                      <a:pt x="738575" y="577696"/>
                    </a:cubicBezTo>
                    <a:cubicBezTo>
                      <a:pt x="804968" y="541601"/>
                      <a:pt x="826076" y="475171"/>
                      <a:pt x="818784" y="411045"/>
                    </a:cubicBezTo>
                    <a:cubicBezTo>
                      <a:pt x="791920" y="410661"/>
                      <a:pt x="765823" y="410661"/>
                      <a:pt x="738191" y="410661"/>
                    </a:cubicBezTo>
                    <a:close/>
                    <a:moveTo>
                      <a:pt x="195150" y="136110"/>
                    </a:moveTo>
                    <a:cubicBezTo>
                      <a:pt x="193998" y="133422"/>
                      <a:pt x="193231" y="131502"/>
                      <a:pt x="192463" y="129198"/>
                    </a:cubicBezTo>
                    <a:cubicBezTo>
                      <a:pt x="177112" y="98479"/>
                      <a:pt x="161761" y="67760"/>
                      <a:pt x="146410" y="37425"/>
                    </a:cubicBezTo>
                    <a:cubicBezTo>
                      <a:pt x="144491" y="33969"/>
                      <a:pt x="140270" y="29745"/>
                      <a:pt x="137200" y="29745"/>
                    </a:cubicBezTo>
                    <a:cubicBezTo>
                      <a:pt x="134129" y="29745"/>
                      <a:pt x="129908" y="33969"/>
                      <a:pt x="127989" y="37809"/>
                    </a:cubicBezTo>
                    <a:cubicBezTo>
                      <a:pt x="112254" y="68144"/>
                      <a:pt x="97287" y="98863"/>
                      <a:pt x="81936" y="129582"/>
                    </a:cubicBezTo>
                    <a:cubicBezTo>
                      <a:pt x="80785" y="131502"/>
                      <a:pt x="80401" y="133806"/>
                      <a:pt x="79250" y="136110"/>
                    </a:cubicBezTo>
                    <a:cubicBezTo>
                      <a:pt x="117627" y="136110"/>
                      <a:pt x="155621" y="136110"/>
                      <a:pt x="195150" y="136110"/>
                    </a:cubicBezTo>
                    <a:close/>
                    <a:moveTo>
                      <a:pt x="423879" y="690205"/>
                    </a:moveTo>
                    <a:cubicBezTo>
                      <a:pt x="433090" y="680989"/>
                      <a:pt x="440766" y="671389"/>
                      <a:pt x="449976" y="664094"/>
                    </a:cubicBezTo>
                    <a:cubicBezTo>
                      <a:pt x="460722" y="655646"/>
                      <a:pt x="463025" y="646430"/>
                      <a:pt x="456884" y="634143"/>
                    </a:cubicBezTo>
                    <a:cubicBezTo>
                      <a:pt x="454581" y="629535"/>
                      <a:pt x="452663" y="627615"/>
                      <a:pt x="447674" y="627999"/>
                    </a:cubicBezTo>
                    <a:cubicBezTo>
                      <a:pt x="435009" y="628383"/>
                      <a:pt x="422728" y="627999"/>
                      <a:pt x="410064" y="627999"/>
                    </a:cubicBezTo>
                    <a:cubicBezTo>
                      <a:pt x="390875" y="627999"/>
                      <a:pt x="389724" y="629151"/>
                      <a:pt x="386270" y="647966"/>
                    </a:cubicBezTo>
                    <a:cubicBezTo>
                      <a:pt x="385886" y="649886"/>
                      <a:pt x="386653" y="652574"/>
                      <a:pt x="387805" y="654110"/>
                    </a:cubicBezTo>
                    <a:cubicBezTo>
                      <a:pt x="399318" y="666014"/>
                      <a:pt x="411215" y="677917"/>
                      <a:pt x="423879" y="690205"/>
                    </a:cubicBezTo>
                    <a:close/>
                    <a:moveTo>
                      <a:pt x="477608" y="356519"/>
                    </a:moveTo>
                    <a:cubicBezTo>
                      <a:pt x="440766" y="356519"/>
                      <a:pt x="405075" y="356519"/>
                      <a:pt x="370151" y="356519"/>
                    </a:cubicBezTo>
                    <a:cubicBezTo>
                      <a:pt x="370151" y="365735"/>
                      <a:pt x="370151" y="373799"/>
                      <a:pt x="370151" y="381862"/>
                    </a:cubicBezTo>
                    <a:cubicBezTo>
                      <a:pt x="406610" y="381862"/>
                      <a:pt x="442301" y="381862"/>
                      <a:pt x="477608" y="381862"/>
                    </a:cubicBezTo>
                    <a:cubicBezTo>
                      <a:pt x="477608" y="372647"/>
                      <a:pt x="477608" y="364583"/>
                      <a:pt x="477608" y="356519"/>
                    </a:cubicBezTo>
                    <a:close/>
                    <a:moveTo>
                      <a:pt x="208198" y="699805"/>
                    </a:moveTo>
                    <a:cubicBezTo>
                      <a:pt x="188625" y="684061"/>
                      <a:pt x="167134" y="675229"/>
                      <a:pt x="144108" y="666398"/>
                    </a:cubicBezTo>
                    <a:cubicBezTo>
                      <a:pt x="145259" y="671005"/>
                      <a:pt x="146026" y="674461"/>
                      <a:pt x="147178" y="677533"/>
                    </a:cubicBezTo>
                    <a:cubicBezTo>
                      <a:pt x="148713" y="681373"/>
                      <a:pt x="149864" y="687133"/>
                      <a:pt x="152934" y="689053"/>
                    </a:cubicBezTo>
                    <a:cubicBezTo>
                      <a:pt x="167902" y="698653"/>
                      <a:pt x="183253" y="707484"/>
                      <a:pt x="199371" y="717084"/>
                    </a:cubicBezTo>
                    <a:cubicBezTo>
                      <a:pt x="202058" y="711324"/>
                      <a:pt x="205128" y="705948"/>
                      <a:pt x="208198" y="699805"/>
                    </a:cubicBezTo>
                    <a:close/>
                    <a:moveTo>
                      <a:pt x="422728" y="323880"/>
                    </a:moveTo>
                    <a:cubicBezTo>
                      <a:pt x="423496" y="323880"/>
                      <a:pt x="423879" y="323880"/>
                      <a:pt x="424647" y="323880"/>
                    </a:cubicBezTo>
                    <a:cubicBezTo>
                      <a:pt x="427334" y="284713"/>
                      <a:pt x="429636" y="245546"/>
                      <a:pt x="432323" y="206380"/>
                    </a:cubicBezTo>
                    <a:cubicBezTo>
                      <a:pt x="425798" y="206380"/>
                      <a:pt x="420809" y="206380"/>
                      <a:pt x="414669" y="206380"/>
                    </a:cubicBezTo>
                    <a:cubicBezTo>
                      <a:pt x="417355" y="245546"/>
                      <a:pt x="420042" y="284713"/>
                      <a:pt x="422728" y="323880"/>
                    </a:cubicBezTo>
                    <a:close/>
                    <a:moveTo>
                      <a:pt x="401621" y="710556"/>
                    </a:moveTo>
                    <a:cubicBezTo>
                      <a:pt x="388956" y="697885"/>
                      <a:pt x="375908" y="684829"/>
                      <a:pt x="362859" y="671773"/>
                    </a:cubicBezTo>
                    <a:cubicBezTo>
                      <a:pt x="367465" y="692893"/>
                      <a:pt x="372070" y="714012"/>
                      <a:pt x="377059" y="735515"/>
                    </a:cubicBezTo>
                    <a:cubicBezTo>
                      <a:pt x="385886" y="726684"/>
                      <a:pt x="393945" y="718236"/>
                      <a:pt x="401621" y="710556"/>
                    </a:cubicBezTo>
                    <a:close/>
                    <a:moveTo>
                      <a:pt x="445755" y="709404"/>
                    </a:moveTo>
                    <a:cubicBezTo>
                      <a:pt x="454198" y="717852"/>
                      <a:pt x="462257" y="725916"/>
                      <a:pt x="470700" y="734748"/>
                    </a:cubicBezTo>
                    <a:cubicBezTo>
                      <a:pt x="475305" y="714012"/>
                      <a:pt x="479911" y="692893"/>
                      <a:pt x="484900" y="671005"/>
                    </a:cubicBezTo>
                    <a:cubicBezTo>
                      <a:pt x="470700" y="684445"/>
                      <a:pt x="457652" y="697117"/>
                      <a:pt x="445755" y="709404"/>
                    </a:cubicBezTo>
                    <a:close/>
                    <a:moveTo>
                      <a:pt x="383967" y="177581"/>
                    </a:moveTo>
                    <a:cubicBezTo>
                      <a:pt x="383967" y="171821"/>
                      <a:pt x="384351" y="166829"/>
                      <a:pt x="383967" y="162221"/>
                    </a:cubicBezTo>
                    <a:cubicBezTo>
                      <a:pt x="382816" y="154925"/>
                      <a:pt x="375908" y="149933"/>
                      <a:pt x="368232" y="151085"/>
                    </a:cubicBezTo>
                    <a:cubicBezTo>
                      <a:pt x="361324" y="151853"/>
                      <a:pt x="355951" y="157613"/>
                      <a:pt x="355951" y="164141"/>
                    </a:cubicBezTo>
                    <a:cubicBezTo>
                      <a:pt x="355951" y="171053"/>
                      <a:pt x="361708" y="177196"/>
                      <a:pt x="369767" y="177581"/>
                    </a:cubicBezTo>
                    <a:cubicBezTo>
                      <a:pt x="373989" y="177965"/>
                      <a:pt x="378594" y="177581"/>
                      <a:pt x="383967" y="177581"/>
                    </a:cubicBezTo>
                    <a:close/>
                    <a:moveTo>
                      <a:pt x="463408" y="177581"/>
                    </a:moveTo>
                    <a:cubicBezTo>
                      <a:pt x="468781" y="177581"/>
                      <a:pt x="473387" y="177965"/>
                      <a:pt x="477992" y="177581"/>
                    </a:cubicBezTo>
                    <a:cubicBezTo>
                      <a:pt x="486051" y="177196"/>
                      <a:pt x="491808" y="171053"/>
                      <a:pt x="491808" y="164141"/>
                    </a:cubicBezTo>
                    <a:cubicBezTo>
                      <a:pt x="491808" y="157613"/>
                      <a:pt x="485667" y="151469"/>
                      <a:pt x="478759" y="151085"/>
                    </a:cubicBezTo>
                    <a:cubicBezTo>
                      <a:pt x="471468" y="150701"/>
                      <a:pt x="464943" y="155693"/>
                      <a:pt x="463792" y="163373"/>
                    </a:cubicBezTo>
                    <a:cubicBezTo>
                      <a:pt x="463025" y="167597"/>
                      <a:pt x="463408" y="172205"/>
                      <a:pt x="463408" y="177581"/>
                    </a:cubicBezTo>
                    <a:close/>
                  </a:path>
                </a:pathLst>
              </a:custGeom>
              <a:grpFill/>
              <a:ln w="3834" cap="flat">
                <a:noFill/>
                <a:prstDash val="solid"/>
                <a:miter/>
              </a:ln>
            </p:spPr>
            <p:txBody>
              <a:bodyPr rtlCol="0" anchor="ctr"/>
              <a:lstStyle/>
              <a:p>
                <a:endParaRPr lang="en-US"/>
              </a:p>
            </p:txBody>
          </p:sp>
          <p:sp>
            <p:nvSpPr>
              <p:cNvPr id="32" name="Freeform 170">
                <a:extLst>
                  <a:ext uri="{FF2B5EF4-FFF2-40B4-BE49-F238E27FC236}">
                    <a16:creationId xmlns:a16="http://schemas.microsoft.com/office/drawing/2014/main" id="{E5EB042A-98FB-592F-FA5E-58BFF91F5712}"/>
                  </a:ext>
                </a:extLst>
              </p:cNvPr>
              <p:cNvSpPr/>
              <p:nvPr/>
            </p:nvSpPr>
            <p:spPr>
              <a:xfrm>
                <a:off x="1637833" y="3887469"/>
                <a:ext cx="163897" cy="218283"/>
              </a:xfrm>
              <a:custGeom>
                <a:avLst/>
                <a:gdLst>
                  <a:gd name="connsiteX0" fmla="*/ 94910 w 163897"/>
                  <a:gd name="connsiteY0" fmla="*/ 218284 h 218283"/>
                  <a:gd name="connsiteX1" fmla="*/ 67662 w 163897"/>
                  <a:gd name="connsiteY1" fmla="*/ 218284 h 218283"/>
                  <a:gd name="connsiteX2" fmla="*/ 68046 w 163897"/>
                  <a:gd name="connsiteY2" fmla="*/ 160302 h 218283"/>
                  <a:gd name="connsiteX3" fmla="*/ 73035 w 163897"/>
                  <a:gd name="connsiteY3" fmla="*/ 153390 h 218283"/>
                  <a:gd name="connsiteX4" fmla="*/ 113715 w 163897"/>
                  <a:gd name="connsiteY4" fmla="*/ 120751 h 218283"/>
                  <a:gd name="connsiteX5" fmla="*/ 131369 w 163897"/>
                  <a:gd name="connsiteY5" fmla="*/ 57393 h 218283"/>
                  <a:gd name="connsiteX6" fmla="*/ 70732 w 163897"/>
                  <a:gd name="connsiteY6" fmla="*/ 28594 h 218283"/>
                  <a:gd name="connsiteX7" fmla="*/ 26598 w 163897"/>
                  <a:gd name="connsiteY7" fmla="*/ 81968 h 218283"/>
                  <a:gd name="connsiteX8" fmla="*/ 118 w 163897"/>
                  <a:gd name="connsiteY8" fmla="*/ 81968 h 218283"/>
                  <a:gd name="connsiteX9" fmla="*/ 21993 w 163897"/>
                  <a:gd name="connsiteY9" fmla="*/ 24370 h 218283"/>
                  <a:gd name="connsiteX10" fmla="*/ 107959 w 163897"/>
                  <a:gd name="connsiteY10" fmla="*/ 4402 h 218283"/>
                  <a:gd name="connsiteX11" fmla="*/ 162838 w 163897"/>
                  <a:gd name="connsiteY11" fmla="*/ 67376 h 218283"/>
                  <a:gd name="connsiteX12" fmla="*/ 138277 w 163897"/>
                  <a:gd name="connsiteY12" fmla="*/ 136494 h 218283"/>
                  <a:gd name="connsiteX13" fmla="*/ 100667 w 163897"/>
                  <a:gd name="connsiteY13" fmla="*/ 167213 h 218283"/>
                  <a:gd name="connsiteX14" fmla="*/ 95678 w 163897"/>
                  <a:gd name="connsiteY14" fmla="*/ 177581 h 218283"/>
                  <a:gd name="connsiteX15" fmla="*/ 94910 w 163897"/>
                  <a:gd name="connsiteY15" fmla="*/ 218284 h 2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897" h="218283">
                    <a:moveTo>
                      <a:pt x="94910" y="218284"/>
                    </a:moveTo>
                    <a:cubicBezTo>
                      <a:pt x="85316" y="218284"/>
                      <a:pt x="77257" y="218284"/>
                      <a:pt x="67662" y="218284"/>
                    </a:cubicBezTo>
                    <a:cubicBezTo>
                      <a:pt x="67662" y="198701"/>
                      <a:pt x="67662" y="179501"/>
                      <a:pt x="68046" y="160302"/>
                    </a:cubicBezTo>
                    <a:cubicBezTo>
                      <a:pt x="68046" y="157998"/>
                      <a:pt x="70732" y="154926"/>
                      <a:pt x="73035" y="153390"/>
                    </a:cubicBezTo>
                    <a:cubicBezTo>
                      <a:pt x="86467" y="142254"/>
                      <a:pt x="100283" y="131886"/>
                      <a:pt x="113715" y="120751"/>
                    </a:cubicBezTo>
                    <a:cubicBezTo>
                      <a:pt x="135207" y="103087"/>
                      <a:pt x="141731" y="80048"/>
                      <a:pt x="131369" y="57393"/>
                    </a:cubicBezTo>
                    <a:cubicBezTo>
                      <a:pt x="121007" y="35121"/>
                      <a:pt x="97213" y="23602"/>
                      <a:pt x="70732" y="28594"/>
                    </a:cubicBezTo>
                    <a:cubicBezTo>
                      <a:pt x="43868" y="33585"/>
                      <a:pt x="29285" y="51249"/>
                      <a:pt x="26598" y="81968"/>
                    </a:cubicBezTo>
                    <a:cubicBezTo>
                      <a:pt x="18155" y="81968"/>
                      <a:pt x="9328" y="81968"/>
                      <a:pt x="118" y="81968"/>
                    </a:cubicBezTo>
                    <a:cubicBezTo>
                      <a:pt x="-1034" y="59313"/>
                      <a:pt x="6258" y="40113"/>
                      <a:pt x="21993" y="24370"/>
                    </a:cubicBezTo>
                    <a:cubicBezTo>
                      <a:pt x="46171" y="-205"/>
                      <a:pt x="76105" y="-4813"/>
                      <a:pt x="107959" y="4402"/>
                    </a:cubicBezTo>
                    <a:cubicBezTo>
                      <a:pt x="139044" y="13234"/>
                      <a:pt x="157849" y="35505"/>
                      <a:pt x="162838" y="67376"/>
                    </a:cubicBezTo>
                    <a:cubicBezTo>
                      <a:pt x="167060" y="94256"/>
                      <a:pt x="158617" y="118063"/>
                      <a:pt x="138277" y="136494"/>
                    </a:cubicBezTo>
                    <a:cubicBezTo>
                      <a:pt x="126380" y="147246"/>
                      <a:pt x="112948" y="156846"/>
                      <a:pt x="100667" y="167213"/>
                    </a:cubicBezTo>
                    <a:cubicBezTo>
                      <a:pt x="97980" y="169517"/>
                      <a:pt x="95678" y="174125"/>
                      <a:pt x="95678" y="177581"/>
                    </a:cubicBezTo>
                    <a:cubicBezTo>
                      <a:pt x="94526" y="190637"/>
                      <a:pt x="94910" y="204076"/>
                      <a:pt x="94910" y="218284"/>
                    </a:cubicBezTo>
                    <a:close/>
                  </a:path>
                </a:pathLst>
              </a:custGeom>
              <a:grpFill/>
              <a:ln w="3834" cap="flat">
                <a:noFill/>
                <a:prstDash val="solid"/>
                <a:miter/>
              </a:ln>
            </p:spPr>
            <p:txBody>
              <a:bodyPr rtlCol="0" anchor="ctr"/>
              <a:lstStyle/>
              <a:p>
                <a:endParaRPr lang="en-US"/>
              </a:p>
            </p:txBody>
          </p:sp>
          <p:sp>
            <p:nvSpPr>
              <p:cNvPr id="33" name="Freeform 171">
                <a:extLst>
                  <a:ext uri="{FF2B5EF4-FFF2-40B4-BE49-F238E27FC236}">
                    <a16:creationId xmlns:a16="http://schemas.microsoft.com/office/drawing/2014/main" id="{AB3B6A88-7A51-9957-7B33-E28D67EBC2DF}"/>
                  </a:ext>
                </a:extLst>
              </p:cNvPr>
              <p:cNvSpPr/>
              <p:nvPr/>
            </p:nvSpPr>
            <p:spPr>
              <a:xfrm>
                <a:off x="1677864" y="4133400"/>
                <a:ext cx="82127" cy="81789"/>
              </a:xfrm>
              <a:custGeom>
                <a:avLst/>
                <a:gdLst>
                  <a:gd name="connsiteX0" fmla="*/ 41064 w 82127"/>
                  <a:gd name="connsiteY0" fmla="*/ 0 h 81789"/>
                  <a:gd name="connsiteX1" fmla="*/ 82128 w 82127"/>
                  <a:gd name="connsiteY1" fmla="*/ 41087 h 81789"/>
                  <a:gd name="connsiteX2" fmla="*/ 40680 w 82127"/>
                  <a:gd name="connsiteY2" fmla="*/ 81789 h 81789"/>
                  <a:gd name="connsiteX3" fmla="*/ 0 w 82127"/>
                  <a:gd name="connsiteY3" fmla="*/ 41087 h 81789"/>
                  <a:gd name="connsiteX4" fmla="*/ 41064 w 82127"/>
                  <a:gd name="connsiteY4" fmla="*/ 0 h 81789"/>
                  <a:gd name="connsiteX5" fmla="*/ 41448 w 82127"/>
                  <a:gd name="connsiteY5" fmla="*/ 53374 h 81789"/>
                  <a:gd name="connsiteX6" fmla="*/ 53729 w 82127"/>
                  <a:gd name="connsiteY6" fmla="*/ 40319 h 81789"/>
                  <a:gd name="connsiteX7" fmla="*/ 40680 w 82127"/>
                  <a:gd name="connsiteY7" fmla="*/ 28031 h 81789"/>
                  <a:gd name="connsiteX8" fmla="*/ 28399 w 82127"/>
                  <a:gd name="connsiteY8" fmla="*/ 41087 h 81789"/>
                  <a:gd name="connsiteX9" fmla="*/ 41448 w 82127"/>
                  <a:gd name="connsiteY9" fmla="*/ 53374 h 8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27" h="81789">
                    <a:moveTo>
                      <a:pt x="41064" y="0"/>
                    </a:moveTo>
                    <a:cubicBezTo>
                      <a:pt x="64090" y="0"/>
                      <a:pt x="82128" y="18047"/>
                      <a:pt x="82128" y="41087"/>
                    </a:cubicBezTo>
                    <a:cubicBezTo>
                      <a:pt x="82128" y="64126"/>
                      <a:pt x="63707" y="81789"/>
                      <a:pt x="40680" y="81789"/>
                    </a:cubicBezTo>
                    <a:cubicBezTo>
                      <a:pt x="18037" y="81789"/>
                      <a:pt x="0" y="63742"/>
                      <a:pt x="0" y="41087"/>
                    </a:cubicBezTo>
                    <a:cubicBezTo>
                      <a:pt x="0" y="18047"/>
                      <a:pt x="18037" y="0"/>
                      <a:pt x="41064" y="0"/>
                    </a:cubicBezTo>
                    <a:close/>
                    <a:moveTo>
                      <a:pt x="41448" y="53374"/>
                    </a:moveTo>
                    <a:cubicBezTo>
                      <a:pt x="47588" y="53374"/>
                      <a:pt x="54112" y="46463"/>
                      <a:pt x="53729" y="40319"/>
                    </a:cubicBezTo>
                    <a:cubicBezTo>
                      <a:pt x="53729" y="34175"/>
                      <a:pt x="46820" y="27647"/>
                      <a:pt x="40680" y="28031"/>
                    </a:cubicBezTo>
                    <a:cubicBezTo>
                      <a:pt x="34540" y="28031"/>
                      <a:pt x="28016" y="34943"/>
                      <a:pt x="28399" y="41087"/>
                    </a:cubicBezTo>
                    <a:cubicBezTo>
                      <a:pt x="28783" y="47231"/>
                      <a:pt x="35307" y="53758"/>
                      <a:pt x="41448" y="53374"/>
                    </a:cubicBezTo>
                    <a:close/>
                  </a:path>
                </a:pathLst>
              </a:custGeom>
              <a:grpFill/>
              <a:ln w="3834" cap="flat">
                <a:noFill/>
                <a:prstDash val="solid"/>
                <a:miter/>
              </a:ln>
            </p:spPr>
            <p:txBody>
              <a:bodyPr rtlCol="0" anchor="ctr"/>
              <a:lstStyle/>
              <a:p>
                <a:endParaRPr lang="en-US"/>
              </a:p>
            </p:txBody>
          </p:sp>
          <p:sp>
            <p:nvSpPr>
              <p:cNvPr id="34" name="Freeform 172">
                <a:extLst>
                  <a:ext uri="{FF2B5EF4-FFF2-40B4-BE49-F238E27FC236}">
                    <a16:creationId xmlns:a16="http://schemas.microsoft.com/office/drawing/2014/main" id="{4872E272-02F4-24E5-6A81-E35B62E5DD62}"/>
                  </a:ext>
                </a:extLst>
              </p:cNvPr>
              <p:cNvSpPr/>
              <p:nvPr/>
            </p:nvSpPr>
            <p:spPr>
              <a:xfrm>
                <a:off x="1405000" y="4365329"/>
                <a:ext cx="94944" cy="41117"/>
              </a:xfrm>
              <a:custGeom>
                <a:avLst/>
                <a:gdLst>
                  <a:gd name="connsiteX0" fmla="*/ 0 w 94944"/>
                  <a:gd name="connsiteY0" fmla="*/ 40703 h 41117"/>
                  <a:gd name="connsiteX1" fmla="*/ 0 w 94944"/>
                  <a:gd name="connsiteY1" fmla="*/ 13440 h 41117"/>
                  <a:gd name="connsiteX2" fmla="*/ 48739 w 94944"/>
                  <a:gd name="connsiteY2" fmla="*/ 13440 h 41117"/>
                  <a:gd name="connsiteX3" fmla="*/ 68312 w 94944"/>
                  <a:gd name="connsiteY3" fmla="*/ 0 h 41117"/>
                  <a:gd name="connsiteX4" fmla="*/ 94792 w 94944"/>
                  <a:gd name="connsiteY4" fmla="*/ 0 h 41117"/>
                  <a:gd name="connsiteX5" fmla="*/ 59869 w 94944"/>
                  <a:gd name="connsiteY5" fmla="*/ 40319 h 41117"/>
                  <a:gd name="connsiteX6" fmla="*/ 0 w 94944"/>
                  <a:gd name="connsiteY6" fmla="*/ 40703 h 4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944" h="41117">
                    <a:moveTo>
                      <a:pt x="0" y="40703"/>
                    </a:moveTo>
                    <a:cubicBezTo>
                      <a:pt x="0" y="31103"/>
                      <a:pt x="0" y="22655"/>
                      <a:pt x="0" y="13440"/>
                    </a:cubicBezTo>
                    <a:cubicBezTo>
                      <a:pt x="16502" y="13440"/>
                      <a:pt x="32621" y="13056"/>
                      <a:pt x="48739" y="13440"/>
                    </a:cubicBezTo>
                    <a:cubicBezTo>
                      <a:pt x="58718" y="13824"/>
                      <a:pt x="66009" y="10752"/>
                      <a:pt x="68312" y="0"/>
                    </a:cubicBezTo>
                    <a:cubicBezTo>
                      <a:pt x="77139" y="0"/>
                      <a:pt x="85966" y="0"/>
                      <a:pt x="94792" y="0"/>
                    </a:cubicBezTo>
                    <a:cubicBezTo>
                      <a:pt x="96711" y="19199"/>
                      <a:pt x="80209" y="39167"/>
                      <a:pt x="59869" y="40319"/>
                    </a:cubicBezTo>
                    <a:cubicBezTo>
                      <a:pt x="40296" y="41855"/>
                      <a:pt x="20340" y="40703"/>
                      <a:pt x="0" y="40703"/>
                    </a:cubicBezTo>
                    <a:close/>
                  </a:path>
                </a:pathLst>
              </a:custGeom>
              <a:grpFill/>
              <a:ln w="3834" cap="flat">
                <a:noFill/>
                <a:prstDash val="solid"/>
                <a:miter/>
              </a:ln>
            </p:spPr>
            <p:txBody>
              <a:bodyPr rtlCol="0" anchor="ctr"/>
              <a:lstStyle/>
              <a:p>
                <a:endParaRPr lang="en-US"/>
              </a:p>
            </p:txBody>
          </p:sp>
        </p:grpSp>
      </p:grpSp>
      <p:grpSp>
        <p:nvGrpSpPr>
          <p:cNvPr id="44" name="Group 43">
            <a:extLst>
              <a:ext uri="{FF2B5EF4-FFF2-40B4-BE49-F238E27FC236}">
                <a16:creationId xmlns:a16="http://schemas.microsoft.com/office/drawing/2014/main" id="{E6D3C6DC-D05E-83A3-3BB4-B181F4EBED9B}"/>
              </a:ext>
            </a:extLst>
          </p:cNvPr>
          <p:cNvGrpSpPr/>
          <p:nvPr/>
        </p:nvGrpSpPr>
        <p:grpSpPr>
          <a:xfrm>
            <a:off x="917733" y="5051999"/>
            <a:ext cx="842828" cy="925719"/>
            <a:chOff x="1042830" y="5367345"/>
            <a:chExt cx="907476" cy="907364"/>
          </a:xfrm>
          <a:solidFill>
            <a:srgbClr val="09465E"/>
          </a:solidFill>
        </p:grpSpPr>
        <p:grpSp>
          <p:nvGrpSpPr>
            <p:cNvPr id="45" name="Graphic 2">
              <a:extLst>
                <a:ext uri="{FF2B5EF4-FFF2-40B4-BE49-F238E27FC236}">
                  <a16:creationId xmlns:a16="http://schemas.microsoft.com/office/drawing/2014/main" id="{772C04AB-1D23-8695-2633-3A8E3B84162A}"/>
                </a:ext>
              </a:extLst>
            </p:cNvPr>
            <p:cNvGrpSpPr/>
            <p:nvPr userDrawn="1"/>
          </p:nvGrpSpPr>
          <p:grpSpPr>
            <a:xfrm>
              <a:off x="1042830" y="5367345"/>
              <a:ext cx="907476" cy="907364"/>
              <a:chOff x="5318121" y="3727141"/>
              <a:chExt cx="907476" cy="907364"/>
            </a:xfrm>
            <a:grpFill/>
          </p:grpSpPr>
          <p:sp>
            <p:nvSpPr>
              <p:cNvPr id="53" name="Freeform 912">
                <a:extLst>
                  <a:ext uri="{FF2B5EF4-FFF2-40B4-BE49-F238E27FC236}">
                    <a16:creationId xmlns:a16="http://schemas.microsoft.com/office/drawing/2014/main" id="{CB290302-6D87-7A83-69AF-F7F6C72C2872}"/>
                  </a:ext>
                </a:extLst>
              </p:cNvPr>
              <p:cNvSpPr/>
              <p:nvPr/>
            </p:nvSpPr>
            <p:spPr>
              <a:xfrm>
                <a:off x="5318121" y="3727141"/>
                <a:ext cx="907476" cy="907364"/>
              </a:xfrm>
              <a:custGeom>
                <a:avLst/>
                <a:gdLst>
                  <a:gd name="connsiteX0" fmla="*/ 99246 w 907476"/>
                  <a:gd name="connsiteY0" fmla="*/ 906980 h 907364"/>
                  <a:gd name="connsiteX1" fmla="*/ 86582 w 907476"/>
                  <a:gd name="connsiteY1" fmla="*/ 901604 h 907364"/>
                  <a:gd name="connsiteX2" fmla="*/ 57031 w 907476"/>
                  <a:gd name="connsiteY2" fmla="*/ 854758 h 907364"/>
                  <a:gd name="connsiteX3" fmla="*/ 57031 w 907476"/>
                  <a:gd name="connsiteY3" fmla="*/ 811751 h 907364"/>
                  <a:gd name="connsiteX4" fmla="*/ 11746 w 907476"/>
                  <a:gd name="connsiteY4" fmla="*/ 791400 h 907364"/>
                  <a:gd name="connsiteX5" fmla="*/ 233 w 907476"/>
                  <a:gd name="connsiteY5" fmla="*/ 754153 h 907364"/>
                  <a:gd name="connsiteX6" fmla="*/ 56264 w 907476"/>
                  <a:gd name="connsiteY6" fmla="*/ 704619 h 907364"/>
                  <a:gd name="connsiteX7" fmla="*/ 56264 w 907476"/>
                  <a:gd name="connsiteY7" fmla="*/ 609773 h 907364"/>
                  <a:gd name="connsiteX8" fmla="*/ 233 w 907476"/>
                  <a:gd name="connsiteY8" fmla="*/ 549871 h 907364"/>
                  <a:gd name="connsiteX9" fmla="*/ 56264 w 907476"/>
                  <a:gd name="connsiteY9" fmla="*/ 501489 h 907364"/>
                  <a:gd name="connsiteX10" fmla="*/ 56264 w 907476"/>
                  <a:gd name="connsiteY10" fmla="*/ 406644 h 907364"/>
                  <a:gd name="connsiteX11" fmla="*/ 233 w 907476"/>
                  <a:gd name="connsiteY11" fmla="*/ 355957 h 907364"/>
                  <a:gd name="connsiteX12" fmla="*/ 56264 w 907476"/>
                  <a:gd name="connsiteY12" fmla="*/ 297975 h 907364"/>
                  <a:gd name="connsiteX13" fmla="*/ 56264 w 907476"/>
                  <a:gd name="connsiteY13" fmla="*/ 202746 h 907364"/>
                  <a:gd name="connsiteX14" fmla="*/ 10594 w 907476"/>
                  <a:gd name="connsiteY14" fmla="*/ 180858 h 907364"/>
                  <a:gd name="connsiteX15" fmla="*/ 233 w 907476"/>
                  <a:gd name="connsiteY15" fmla="*/ 143228 h 907364"/>
                  <a:gd name="connsiteX16" fmla="*/ 56647 w 907476"/>
                  <a:gd name="connsiteY16" fmla="*/ 95229 h 907364"/>
                  <a:gd name="connsiteX17" fmla="*/ 56647 w 907476"/>
                  <a:gd name="connsiteY17" fmla="*/ 55678 h 907364"/>
                  <a:gd name="connsiteX18" fmla="*/ 111911 w 907476"/>
                  <a:gd name="connsiteY18" fmla="*/ 0 h 907364"/>
                  <a:gd name="connsiteX19" fmla="*/ 339489 w 907476"/>
                  <a:gd name="connsiteY19" fmla="*/ 0 h 907364"/>
                  <a:gd name="connsiteX20" fmla="*/ 360981 w 907476"/>
                  <a:gd name="connsiteY20" fmla="*/ 17663 h 907364"/>
                  <a:gd name="connsiteX21" fmla="*/ 339106 w 907476"/>
                  <a:gd name="connsiteY21" fmla="*/ 35327 h 907364"/>
                  <a:gd name="connsiteX22" fmla="*/ 115365 w 907476"/>
                  <a:gd name="connsiteY22" fmla="*/ 35327 h 907364"/>
                  <a:gd name="connsiteX23" fmla="*/ 92339 w 907476"/>
                  <a:gd name="connsiteY23" fmla="*/ 57982 h 907364"/>
                  <a:gd name="connsiteX24" fmla="*/ 92339 w 907476"/>
                  <a:gd name="connsiteY24" fmla="*/ 95229 h 907364"/>
                  <a:gd name="connsiteX25" fmla="*/ 139543 w 907476"/>
                  <a:gd name="connsiteY25" fmla="*/ 119420 h 907364"/>
                  <a:gd name="connsiteX26" fmla="*/ 148753 w 907476"/>
                  <a:gd name="connsiteY26" fmla="*/ 147452 h 907364"/>
                  <a:gd name="connsiteX27" fmla="*/ 132251 w 907476"/>
                  <a:gd name="connsiteY27" fmla="*/ 166267 h 907364"/>
                  <a:gd name="connsiteX28" fmla="*/ 113830 w 907476"/>
                  <a:gd name="connsiteY28" fmla="*/ 149755 h 907364"/>
                  <a:gd name="connsiteX29" fmla="*/ 93106 w 907476"/>
                  <a:gd name="connsiteY29" fmla="*/ 131708 h 907364"/>
                  <a:gd name="connsiteX30" fmla="*/ 93106 w 907476"/>
                  <a:gd name="connsiteY30" fmla="*/ 298743 h 907364"/>
                  <a:gd name="connsiteX31" fmla="*/ 135321 w 907476"/>
                  <a:gd name="connsiteY31" fmla="*/ 316022 h 907364"/>
                  <a:gd name="connsiteX32" fmla="*/ 149521 w 907476"/>
                  <a:gd name="connsiteY32" fmla="*/ 349429 h 907364"/>
                  <a:gd name="connsiteX33" fmla="*/ 132635 w 907476"/>
                  <a:gd name="connsiteY33" fmla="*/ 369397 h 907364"/>
                  <a:gd name="connsiteX34" fmla="*/ 114214 w 907476"/>
                  <a:gd name="connsiteY34" fmla="*/ 351733 h 907364"/>
                  <a:gd name="connsiteX35" fmla="*/ 93106 w 907476"/>
                  <a:gd name="connsiteY35" fmla="*/ 334838 h 907364"/>
                  <a:gd name="connsiteX36" fmla="*/ 93106 w 907476"/>
                  <a:gd name="connsiteY36" fmla="*/ 500721 h 907364"/>
                  <a:gd name="connsiteX37" fmla="*/ 110376 w 907476"/>
                  <a:gd name="connsiteY37" fmla="*/ 503793 h 907364"/>
                  <a:gd name="connsiteX38" fmla="*/ 149137 w 907476"/>
                  <a:gd name="connsiteY38" fmla="*/ 548719 h 907364"/>
                  <a:gd name="connsiteX39" fmla="*/ 134938 w 907476"/>
                  <a:gd name="connsiteY39" fmla="*/ 572143 h 907364"/>
                  <a:gd name="connsiteX40" fmla="*/ 114214 w 907476"/>
                  <a:gd name="connsiteY40" fmla="*/ 553711 h 907364"/>
                  <a:gd name="connsiteX41" fmla="*/ 93490 w 907476"/>
                  <a:gd name="connsiteY41" fmla="*/ 537584 h 907364"/>
                  <a:gd name="connsiteX42" fmla="*/ 93490 w 907476"/>
                  <a:gd name="connsiteY42" fmla="*/ 704235 h 907364"/>
                  <a:gd name="connsiteX43" fmla="*/ 109609 w 907476"/>
                  <a:gd name="connsiteY43" fmla="*/ 706922 h 907364"/>
                  <a:gd name="connsiteX44" fmla="*/ 149521 w 907476"/>
                  <a:gd name="connsiteY44" fmla="*/ 753385 h 907364"/>
                  <a:gd name="connsiteX45" fmla="*/ 133402 w 907476"/>
                  <a:gd name="connsiteY45" fmla="*/ 775656 h 907364"/>
                  <a:gd name="connsiteX46" fmla="*/ 114214 w 907476"/>
                  <a:gd name="connsiteY46" fmla="*/ 757225 h 907364"/>
                  <a:gd name="connsiteX47" fmla="*/ 93490 w 907476"/>
                  <a:gd name="connsiteY47" fmla="*/ 740713 h 907364"/>
                  <a:gd name="connsiteX48" fmla="*/ 93106 w 907476"/>
                  <a:gd name="connsiteY48" fmla="*/ 748393 h 907364"/>
                  <a:gd name="connsiteX49" fmla="*/ 93106 w 907476"/>
                  <a:gd name="connsiteY49" fmla="*/ 850150 h 907364"/>
                  <a:gd name="connsiteX50" fmla="*/ 114597 w 907476"/>
                  <a:gd name="connsiteY50" fmla="*/ 871653 h 907364"/>
                  <a:gd name="connsiteX51" fmla="*/ 715589 w 907476"/>
                  <a:gd name="connsiteY51" fmla="*/ 871653 h 907364"/>
                  <a:gd name="connsiteX52" fmla="*/ 737848 w 907476"/>
                  <a:gd name="connsiteY52" fmla="*/ 849382 h 907364"/>
                  <a:gd name="connsiteX53" fmla="*/ 725568 w 907476"/>
                  <a:gd name="connsiteY53" fmla="*/ 819431 h 907364"/>
                  <a:gd name="connsiteX54" fmla="*/ 583571 w 907476"/>
                  <a:gd name="connsiteY54" fmla="*/ 677355 h 907364"/>
                  <a:gd name="connsiteX55" fmla="*/ 571673 w 907476"/>
                  <a:gd name="connsiteY55" fmla="*/ 661228 h 907364"/>
                  <a:gd name="connsiteX56" fmla="*/ 540971 w 907476"/>
                  <a:gd name="connsiteY56" fmla="*/ 600174 h 907364"/>
                  <a:gd name="connsiteX57" fmla="*/ 509502 w 907476"/>
                  <a:gd name="connsiteY57" fmla="*/ 627821 h 907364"/>
                  <a:gd name="connsiteX58" fmla="*/ 501826 w 907476"/>
                  <a:gd name="connsiteY58" fmla="*/ 651244 h 907364"/>
                  <a:gd name="connsiteX59" fmla="*/ 501443 w 907476"/>
                  <a:gd name="connsiteY59" fmla="*/ 718442 h 907364"/>
                  <a:gd name="connsiteX60" fmla="*/ 481870 w 907476"/>
                  <a:gd name="connsiteY60" fmla="*/ 740329 h 907364"/>
                  <a:gd name="connsiteX61" fmla="*/ 464600 w 907476"/>
                  <a:gd name="connsiteY61" fmla="*/ 757609 h 907364"/>
                  <a:gd name="connsiteX62" fmla="*/ 440806 w 907476"/>
                  <a:gd name="connsiteY62" fmla="*/ 777576 h 907364"/>
                  <a:gd name="connsiteX63" fmla="*/ 386694 w 907476"/>
                  <a:gd name="connsiteY63" fmla="*/ 777576 h 907364"/>
                  <a:gd name="connsiteX64" fmla="*/ 365586 w 907476"/>
                  <a:gd name="connsiteY64" fmla="*/ 758761 h 907364"/>
                  <a:gd name="connsiteX65" fmla="*/ 347549 w 907476"/>
                  <a:gd name="connsiteY65" fmla="*/ 740329 h 907364"/>
                  <a:gd name="connsiteX66" fmla="*/ 328744 w 907476"/>
                  <a:gd name="connsiteY66" fmla="*/ 719594 h 907364"/>
                  <a:gd name="connsiteX67" fmla="*/ 328744 w 907476"/>
                  <a:gd name="connsiteY67" fmla="*/ 653932 h 907364"/>
                  <a:gd name="connsiteX68" fmla="*/ 308404 w 907476"/>
                  <a:gd name="connsiteY68" fmla="*/ 615149 h 907364"/>
                  <a:gd name="connsiteX69" fmla="*/ 246232 w 907476"/>
                  <a:gd name="connsiteY69" fmla="*/ 548335 h 907364"/>
                  <a:gd name="connsiteX70" fmla="*/ 382473 w 907476"/>
                  <a:gd name="connsiteY70" fmla="*/ 262264 h 907364"/>
                  <a:gd name="connsiteX71" fmla="*/ 605829 w 907476"/>
                  <a:gd name="connsiteY71" fmla="*/ 420851 h 907364"/>
                  <a:gd name="connsiteX72" fmla="*/ 590862 w 907476"/>
                  <a:gd name="connsiteY72" fmla="*/ 534896 h 907364"/>
                  <a:gd name="connsiteX73" fmla="*/ 600073 w 907476"/>
                  <a:gd name="connsiteY73" fmla="*/ 539887 h 907364"/>
                  <a:gd name="connsiteX74" fmla="*/ 727486 w 907476"/>
                  <a:gd name="connsiteY74" fmla="*/ 632045 h 907364"/>
                  <a:gd name="connsiteX75" fmla="*/ 736313 w 907476"/>
                  <a:gd name="connsiteY75" fmla="*/ 642412 h 907364"/>
                  <a:gd name="connsiteX76" fmla="*/ 737464 w 907476"/>
                  <a:gd name="connsiteY76" fmla="*/ 633581 h 907364"/>
                  <a:gd name="connsiteX77" fmla="*/ 737464 w 907476"/>
                  <a:gd name="connsiteY77" fmla="*/ 56062 h 907364"/>
                  <a:gd name="connsiteX78" fmla="*/ 715973 w 907476"/>
                  <a:gd name="connsiteY78" fmla="*/ 35327 h 907364"/>
                  <a:gd name="connsiteX79" fmla="*/ 489546 w 907476"/>
                  <a:gd name="connsiteY79" fmla="*/ 35327 h 907364"/>
                  <a:gd name="connsiteX80" fmla="*/ 468438 w 907476"/>
                  <a:gd name="connsiteY80" fmla="*/ 18047 h 907364"/>
                  <a:gd name="connsiteX81" fmla="*/ 484173 w 907476"/>
                  <a:gd name="connsiteY81" fmla="*/ 0 h 907364"/>
                  <a:gd name="connsiteX82" fmla="*/ 490313 w 907476"/>
                  <a:gd name="connsiteY82" fmla="*/ 0 h 907364"/>
                  <a:gd name="connsiteX83" fmla="*/ 716741 w 907476"/>
                  <a:gd name="connsiteY83" fmla="*/ 0 h 907364"/>
                  <a:gd name="connsiteX84" fmla="*/ 772388 w 907476"/>
                  <a:gd name="connsiteY84" fmla="*/ 56062 h 907364"/>
                  <a:gd name="connsiteX85" fmla="*/ 772388 w 907476"/>
                  <a:gd name="connsiteY85" fmla="*/ 95613 h 907364"/>
                  <a:gd name="connsiteX86" fmla="*/ 803090 w 907476"/>
                  <a:gd name="connsiteY86" fmla="*/ 95613 h 907364"/>
                  <a:gd name="connsiteX87" fmla="*/ 857586 w 907476"/>
                  <a:gd name="connsiteY87" fmla="*/ 150523 h 907364"/>
                  <a:gd name="connsiteX88" fmla="*/ 856818 w 907476"/>
                  <a:gd name="connsiteY88" fmla="*/ 248824 h 907364"/>
                  <a:gd name="connsiteX89" fmla="*/ 849143 w 907476"/>
                  <a:gd name="connsiteY89" fmla="*/ 279159 h 907364"/>
                  <a:gd name="connsiteX90" fmla="*/ 849143 w 907476"/>
                  <a:gd name="connsiteY90" fmla="*/ 288375 h 907364"/>
                  <a:gd name="connsiteX91" fmla="*/ 856818 w 907476"/>
                  <a:gd name="connsiteY91" fmla="*/ 318710 h 907364"/>
                  <a:gd name="connsiteX92" fmla="*/ 856818 w 907476"/>
                  <a:gd name="connsiteY92" fmla="*/ 419699 h 907364"/>
                  <a:gd name="connsiteX93" fmla="*/ 849143 w 907476"/>
                  <a:gd name="connsiteY93" fmla="*/ 448882 h 907364"/>
                  <a:gd name="connsiteX94" fmla="*/ 849143 w 907476"/>
                  <a:gd name="connsiteY94" fmla="*/ 458866 h 907364"/>
                  <a:gd name="connsiteX95" fmla="*/ 856818 w 907476"/>
                  <a:gd name="connsiteY95" fmla="*/ 488049 h 907364"/>
                  <a:gd name="connsiteX96" fmla="*/ 857202 w 907476"/>
                  <a:gd name="connsiteY96" fmla="*/ 589806 h 907364"/>
                  <a:gd name="connsiteX97" fmla="*/ 806160 w 907476"/>
                  <a:gd name="connsiteY97" fmla="*/ 641260 h 907364"/>
                  <a:gd name="connsiteX98" fmla="*/ 772388 w 907476"/>
                  <a:gd name="connsiteY98" fmla="*/ 641260 h 907364"/>
                  <a:gd name="connsiteX99" fmla="*/ 772772 w 907476"/>
                  <a:gd name="connsiteY99" fmla="*/ 675051 h 907364"/>
                  <a:gd name="connsiteX100" fmla="*/ 777761 w 907476"/>
                  <a:gd name="connsiteY100" fmla="*/ 681963 h 907364"/>
                  <a:gd name="connsiteX101" fmla="*/ 871786 w 907476"/>
                  <a:gd name="connsiteY101" fmla="*/ 776040 h 907364"/>
                  <a:gd name="connsiteX102" fmla="*/ 907477 w 907476"/>
                  <a:gd name="connsiteY102" fmla="*/ 827495 h 907364"/>
                  <a:gd name="connsiteX103" fmla="*/ 907477 w 907476"/>
                  <a:gd name="connsiteY103" fmla="*/ 852454 h 907364"/>
                  <a:gd name="connsiteX104" fmla="*/ 905174 w 907476"/>
                  <a:gd name="connsiteY104" fmla="*/ 857830 h 907364"/>
                  <a:gd name="connsiteX105" fmla="*/ 866413 w 907476"/>
                  <a:gd name="connsiteY105" fmla="*/ 901988 h 907364"/>
                  <a:gd name="connsiteX106" fmla="*/ 852597 w 907476"/>
                  <a:gd name="connsiteY106" fmla="*/ 907364 h 907364"/>
                  <a:gd name="connsiteX107" fmla="*/ 827652 w 907476"/>
                  <a:gd name="connsiteY107" fmla="*/ 907364 h 907364"/>
                  <a:gd name="connsiteX108" fmla="*/ 771621 w 907476"/>
                  <a:gd name="connsiteY108" fmla="*/ 866662 h 907364"/>
                  <a:gd name="connsiteX109" fmla="*/ 730556 w 907476"/>
                  <a:gd name="connsiteY109" fmla="*/ 907364 h 907364"/>
                  <a:gd name="connsiteX110" fmla="*/ 99246 w 907476"/>
                  <a:gd name="connsiteY110" fmla="*/ 906980 h 907364"/>
                  <a:gd name="connsiteX111" fmla="*/ 557858 w 907476"/>
                  <a:gd name="connsiteY111" fmla="*/ 518768 h 907364"/>
                  <a:gd name="connsiteX112" fmla="*/ 567068 w 907476"/>
                  <a:gd name="connsiteY112" fmla="*/ 415091 h 907364"/>
                  <a:gd name="connsiteX113" fmla="*/ 391683 w 907476"/>
                  <a:gd name="connsiteY113" fmla="*/ 297591 h 907364"/>
                  <a:gd name="connsiteX114" fmla="*/ 257362 w 907476"/>
                  <a:gd name="connsiteY114" fmla="*/ 436979 h 907364"/>
                  <a:gd name="connsiteX115" fmla="*/ 326057 w 907476"/>
                  <a:gd name="connsiteY115" fmla="*/ 584046 h 907364"/>
                  <a:gd name="connsiteX116" fmla="*/ 357527 w 907476"/>
                  <a:gd name="connsiteY116" fmla="*/ 619373 h 907364"/>
                  <a:gd name="connsiteX117" fmla="*/ 365970 w 907476"/>
                  <a:gd name="connsiteY117" fmla="*/ 624749 h 907364"/>
                  <a:gd name="connsiteX118" fmla="*/ 462297 w 907476"/>
                  <a:gd name="connsiteY118" fmla="*/ 625133 h 907364"/>
                  <a:gd name="connsiteX119" fmla="*/ 471508 w 907476"/>
                  <a:gd name="connsiteY119" fmla="*/ 619373 h 907364"/>
                  <a:gd name="connsiteX120" fmla="*/ 499908 w 907476"/>
                  <a:gd name="connsiteY120" fmla="*/ 586350 h 907364"/>
                  <a:gd name="connsiteX121" fmla="*/ 514875 w 907476"/>
                  <a:gd name="connsiteY121" fmla="*/ 575214 h 907364"/>
                  <a:gd name="connsiteX122" fmla="*/ 518713 w 907476"/>
                  <a:gd name="connsiteY122" fmla="*/ 558703 h 907364"/>
                  <a:gd name="connsiteX123" fmla="*/ 504129 w 907476"/>
                  <a:gd name="connsiteY123" fmla="*/ 529520 h 907364"/>
                  <a:gd name="connsiteX124" fmla="*/ 506816 w 907476"/>
                  <a:gd name="connsiteY124" fmla="*/ 507632 h 907364"/>
                  <a:gd name="connsiteX125" fmla="*/ 529458 w 907476"/>
                  <a:gd name="connsiteY125" fmla="*/ 504561 h 907364"/>
                  <a:gd name="connsiteX126" fmla="*/ 557858 w 907476"/>
                  <a:gd name="connsiteY126" fmla="*/ 518768 h 907364"/>
                  <a:gd name="connsiteX127" fmla="*/ 617343 w 907476"/>
                  <a:gd name="connsiteY127" fmla="*/ 660076 h 907364"/>
                  <a:gd name="connsiteX128" fmla="*/ 780447 w 907476"/>
                  <a:gd name="connsiteY128" fmla="*/ 822887 h 907364"/>
                  <a:gd name="connsiteX129" fmla="*/ 822662 w 907476"/>
                  <a:gd name="connsiteY129" fmla="*/ 780264 h 907364"/>
                  <a:gd name="connsiteX130" fmla="*/ 659942 w 907476"/>
                  <a:gd name="connsiteY130" fmla="*/ 617453 h 907364"/>
                  <a:gd name="connsiteX131" fmla="*/ 617343 w 907476"/>
                  <a:gd name="connsiteY131" fmla="*/ 660076 h 907364"/>
                  <a:gd name="connsiteX132" fmla="*/ 363667 w 907476"/>
                  <a:gd name="connsiteY132" fmla="*/ 661228 h 907364"/>
                  <a:gd name="connsiteX133" fmla="*/ 363667 w 907476"/>
                  <a:gd name="connsiteY133" fmla="*/ 700011 h 907364"/>
                  <a:gd name="connsiteX134" fmla="*/ 370191 w 907476"/>
                  <a:gd name="connsiteY134" fmla="*/ 710762 h 907364"/>
                  <a:gd name="connsiteX135" fmla="*/ 390532 w 907476"/>
                  <a:gd name="connsiteY135" fmla="*/ 728426 h 907364"/>
                  <a:gd name="connsiteX136" fmla="*/ 418547 w 907476"/>
                  <a:gd name="connsiteY136" fmla="*/ 742249 h 907364"/>
                  <a:gd name="connsiteX137" fmla="*/ 424688 w 907476"/>
                  <a:gd name="connsiteY137" fmla="*/ 742249 h 907364"/>
                  <a:gd name="connsiteX138" fmla="*/ 433131 w 907476"/>
                  <a:gd name="connsiteY138" fmla="*/ 736874 h 907364"/>
                  <a:gd name="connsiteX139" fmla="*/ 459611 w 907476"/>
                  <a:gd name="connsiteY139" fmla="*/ 710378 h 907364"/>
                  <a:gd name="connsiteX140" fmla="*/ 464984 w 907476"/>
                  <a:gd name="connsiteY140" fmla="*/ 705386 h 907364"/>
                  <a:gd name="connsiteX141" fmla="*/ 465368 w 907476"/>
                  <a:gd name="connsiteY141" fmla="*/ 661612 h 907364"/>
                  <a:gd name="connsiteX142" fmla="*/ 363667 w 907476"/>
                  <a:gd name="connsiteY142" fmla="*/ 661228 h 907364"/>
                  <a:gd name="connsiteX143" fmla="*/ 772772 w 907476"/>
                  <a:gd name="connsiteY143" fmla="*/ 265720 h 907364"/>
                  <a:gd name="connsiteX144" fmla="*/ 805776 w 907476"/>
                  <a:gd name="connsiteY144" fmla="*/ 265720 h 907364"/>
                  <a:gd name="connsiteX145" fmla="*/ 821127 w 907476"/>
                  <a:gd name="connsiteY145" fmla="*/ 251128 h 907364"/>
                  <a:gd name="connsiteX146" fmla="*/ 821127 w 907476"/>
                  <a:gd name="connsiteY146" fmla="*/ 146684 h 907364"/>
                  <a:gd name="connsiteX147" fmla="*/ 807311 w 907476"/>
                  <a:gd name="connsiteY147" fmla="*/ 132092 h 907364"/>
                  <a:gd name="connsiteX148" fmla="*/ 772772 w 907476"/>
                  <a:gd name="connsiteY148" fmla="*/ 132092 h 907364"/>
                  <a:gd name="connsiteX149" fmla="*/ 772772 w 907476"/>
                  <a:gd name="connsiteY149" fmla="*/ 265720 h 907364"/>
                  <a:gd name="connsiteX150" fmla="*/ 772772 w 907476"/>
                  <a:gd name="connsiteY150" fmla="*/ 301431 h 907364"/>
                  <a:gd name="connsiteX151" fmla="*/ 772772 w 907476"/>
                  <a:gd name="connsiteY151" fmla="*/ 435827 h 907364"/>
                  <a:gd name="connsiteX152" fmla="*/ 806160 w 907476"/>
                  <a:gd name="connsiteY152" fmla="*/ 435827 h 907364"/>
                  <a:gd name="connsiteX153" fmla="*/ 821511 w 907476"/>
                  <a:gd name="connsiteY153" fmla="*/ 420851 h 907364"/>
                  <a:gd name="connsiteX154" fmla="*/ 821511 w 907476"/>
                  <a:gd name="connsiteY154" fmla="*/ 316406 h 907364"/>
                  <a:gd name="connsiteX155" fmla="*/ 806160 w 907476"/>
                  <a:gd name="connsiteY155" fmla="*/ 301431 h 907364"/>
                  <a:gd name="connsiteX156" fmla="*/ 772772 w 907476"/>
                  <a:gd name="connsiteY156" fmla="*/ 301431 h 907364"/>
                  <a:gd name="connsiteX157" fmla="*/ 772772 w 907476"/>
                  <a:gd name="connsiteY157" fmla="*/ 605549 h 907364"/>
                  <a:gd name="connsiteX158" fmla="*/ 806928 w 907476"/>
                  <a:gd name="connsiteY158" fmla="*/ 605549 h 907364"/>
                  <a:gd name="connsiteX159" fmla="*/ 821127 w 907476"/>
                  <a:gd name="connsiteY159" fmla="*/ 589422 h 907364"/>
                  <a:gd name="connsiteX160" fmla="*/ 821127 w 907476"/>
                  <a:gd name="connsiteY160" fmla="*/ 488817 h 907364"/>
                  <a:gd name="connsiteX161" fmla="*/ 809614 w 907476"/>
                  <a:gd name="connsiteY161" fmla="*/ 473458 h 907364"/>
                  <a:gd name="connsiteX162" fmla="*/ 772772 w 907476"/>
                  <a:gd name="connsiteY162" fmla="*/ 473074 h 907364"/>
                  <a:gd name="connsiteX163" fmla="*/ 772772 w 907476"/>
                  <a:gd name="connsiteY163" fmla="*/ 605549 h 907364"/>
                  <a:gd name="connsiteX164" fmla="*/ 807311 w 907476"/>
                  <a:gd name="connsiteY164" fmla="*/ 851686 h 907364"/>
                  <a:gd name="connsiteX165" fmla="*/ 847991 w 907476"/>
                  <a:gd name="connsiteY165" fmla="*/ 869733 h 907364"/>
                  <a:gd name="connsiteX166" fmla="*/ 870251 w 907476"/>
                  <a:gd name="connsiteY166" fmla="*/ 842854 h 907364"/>
                  <a:gd name="connsiteX167" fmla="*/ 851062 w 907476"/>
                  <a:gd name="connsiteY167" fmla="*/ 808295 h 907364"/>
                  <a:gd name="connsiteX168" fmla="*/ 807311 w 907476"/>
                  <a:gd name="connsiteY168" fmla="*/ 851686 h 907364"/>
                  <a:gd name="connsiteX169" fmla="*/ 593549 w 907476"/>
                  <a:gd name="connsiteY169" fmla="*/ 628589 h 907364"/>
                  <a:gd name="connsiteX170" fmla="*/ 627705 w 907476"/>
                  <a:gd name="connsiteY170" fmla="*/ 594030 h 907364"/>
                  <a:gd name="connsiteX171" fmla="*/ 562079 w 907476"/>
                  <a:gd name="connsiteY171" fmla="*/ 561391 h 907364"/>
                  <a:gd name="connsiteX172" fmla="*/ 560544 w 907476"/>
                  <a:gd name="connsiteY172" fmla="*/ 562927 h 907364"/>
                  <a:gd name="connsiteX173" fmla="*/ 593549 w 907476"/>
                  <a:gd name="connsiteY173" fmla="*/ 628589 h 907364"/>
                  <a:gd name="connsiteX174" fmla="*/ 56647 w 907476"/>
                  <a:gd name="connsiteY174" fmla="*/ 166267 h 907364"/>
                  <a:gd name="connsiteX175" fmla="*/ 56647 w 907476"/>
                  <a:gd name="connsiteY175" fmla="*/ 132092 h 907364"/>
                  <a:gd name="connsiteX176" fmla="*/ 35924 w 907476"/>
                  <a:gd name="connsiteY176" fmla="*/ 149755 h 907364"/>
                  <a:gd name="connsiteX177" fmla="*/ 56647 w 907476"/>
                  <a:gd name="connsiteY177" fmla="*/ 166267 h 907364"/>
                  <a:gd name="connsiteX178" fmla="*/ 56264 w 907476"/>
                  <a:gd name="connsiteY178" fmla="*/ 776040 h 907364"/>
                  <a:gd name="connsiteX179" fmla="*/ 56264 w 907476"/>
                  <a:gd name="connsiteY179" fmla="*/ 741097 h 907364"/>
                  <a:gd name="connsiteX180" fmla="*/ 35540 w 907476"/>
                  <a:gd name="connsiteY180" fmla="*/ 757993 h 907364"/>
                  <a:gd name="connsiteX181" fmla="*/ 56264 w 907476"/>
                  <a:gd name="connsiteY181" fmla="*/ 776040 h 907364"/>
                  <a:gd name="connsiteX182" fmla="*/ 56264 w 907476"/>
                  <a:gd name="connsiteY182" fmla="*/ 369013 h 907364"/>
                  <a:gd name="connsiteX183" fmla="*/ 56264 w 907476"/>
                  <a:gd name="connsiteY183" fmla="*/ 335222 h 907364"/>
                  <a:gd name="connsiteX184" fmla="*/ 35924 w 907476"/>
                  <a:gd name="connsiteY184" fmla="*/ 352501 h 907364"/>
                  <a:gd name="connsiteX185" fmla="*/ 56264 w 907476"/>
                  <a:gd name="connsiteY185" fmla="*/ 369013 h 907364"/>
                  <a:gd name="connsiteX186" fmla="*/ 56647 w 907476"/>
                  <a:gd name="connsiteY186" fmla="*/ 538736 h 907364"/>
                  <a:gd name="connsiteX187" fmla="*/ 35924 w 907476"/>
                  <a:gd name="connsiteY187" fmla="*/ 556015 h 907364"/>
                  <a:gd name="connsiteX188" fmla="*/ 56647 w 907476"/>
                  <a:gd name="connsiteY188" fmla="*/ 572143 h 907364"/>
                  <a:gd name="connsiteX189" fmla="*/ 56647 w 907476"/>
                  <a:gd name="connsiteY189" fmla="*/ 538736 h 90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907476" h="907364">
                    <a:moveTo>
                      <a:pt x="99246" y="906980"/>
                    </a:moveTo>
                    <a:cubicBezTo>
                      <a:pt x="95025" y="905060"/>
                      <a:pt x="90420" y="903908"/>
                      <a:pt x="86582" y="901604"/>
                    </a:cubicBezTo>
                    <a:cubicBezTo>
                      <a:pt x="67777" y="891621"/>
                      <a:pt x="57415" y="876261"/>
                      <a:pt x="57031" y="854758"/>
                    </a:cubicBezTo>
                    <a:cubicBezTo>
                      <a:pt x="56647" y="840550"/>
                      <a:pt x="57031" y="826343"/>
                      <a:pt x="57031" y="811751"/>
                    </a:cubicBezTo>
                    <a:cubicBezTo>
                      <a:pt x="38610" y="811751"/>
                      <a:pt x="23259" y="805607"/>
                      <a:pt x="11746" y="791400"/>
                    </a:cubicBezTo>
                    <a:cubicBezTo>
                      <a:pt x="3303" y="780648"/>
                      <a:pt x="-535" y="767977"/>
                      <a:pt x="233" y="754153"/>
                    </a:cubicBezTo>
                    <a:cubicBezTo>
                      <a:pt x="1767" y="726890"/>
                      <a:pt x="22491" y="708074"/>
                      <a:pt x="56264" y="704619"/>
                    </a:cubicBezTo>
                    <a:cubicBezTo>
                      <a:pt x="56264" y="673131"/>
                      <a:pt x="56264" y="641260"/>
                      <a:pt x="56264" y="609773"/>
                    </a:cubicBezTo>
                    <a:cubicBezTo>
                      <a:pt x="14816" y="600174"/>
                      <a:pt x="-2070" y="582126"/>
                      <a:pt x="233" y="549871"/>
                    </a:cubicBezTo>
                    <a:cubicBezTo>
                      <a:pt x="2152" y="522992"/>
                      <a:pt x="23643" y="504561"/>
                      <a:pt x="56264" y="501489"/>
                    </a:cubicBezTo>
                    <a:cubicBezTo>
                      <a:pt x="56264" y="470002"/>
                      <a:pt x="56264" y="438131"/>
                      <a:pt x="56264" y="406644"/>
                    </a:cubicBezTo>
                    <a:cubicBezTo>
                      <a:pt x="20573" y="400500"/>
                      <a:pt x="1384" y="383220"/>
                      <a:pt x="233" y="355957"/>
                    </a:cubicBezTo>
                    <a:cubicBezTo>
                      <a:pt x="-919" y="324086"/>
                      <a:pt x="14816" y="307575"/>
                      <a:pt x="56264" y="297975"/>
                    </a:cubicBezTo>
                    <a:cubicBezTo>
                      <a:pt x="56264" y="266488"/>
                      <a:pt x="56264" y="235001"/>
                      <a:pt x="56264" y="202746"/>
                    </a:cubicBezTo>
                    <a:cubicBezTo>
                      <a:pt x="37842" y="202746"/>
                      <a:pt x="21724" y="196218"/>
                      <a:pt x="10594" y="180858"/>
                    </a:cubicBezTo>
                    <a:cubicBezTo>
                      <a:pt x="2152" y="169723"/>
                      <a:pt x="-919" y="157051"/>
                      <a:pt x="233" y="143228"/>
                    </a:cubicBezTo>
                    <a:cubicBezTo>
                      <a:pt x="2535" y="116732"/>
                      <a:pt x="23643" y="97917"/>
                      <a:pt x="56647" y="95229"/>
                    </a:cubicBezTo>
                    <a:cubicBezTo>
                      <a:pt x="56647" y="82174"/>
                      <a:pt x="56647" y="69118"/>
                      <a:pt x="56647" y="55678"/>
                    </a:cubicBezTo>
                    <a:cubicBezTo>
                      <a:pt x="56647" y="22655"/>
                      <a:pt x="78907" y="0"/>
                      <a:pt x="111911" y="0"/>
                    </a:cubicBezTo>
                    <a:cubicBezTo>
                      <a:pt x="187898" y="0"/>
                      <a:pt x="263502" y="0"/>
                      <a:pt x="339489" y="0"/>
                    </a:cubicBezTo>
                    <a:cubicBezTo>
                      <a:pt x="353306" y="0"/>
                      <a:pt x="361365" y="6912"/>
                      <a:pt x="360981" y="17663"/>
                    </a:cubicBezTo>
                    <a:cubicBezTo>
                      <a:pt x="360597" y="28799"/>
                      <a:pt x="352538" y="35327"/>
                      <a:pt x="339106" y="35327"/>
                    </a:cubicBezTo>
                    <a:cubicBezTo>
                      <a:pt x="264653" y="35327"/>
                      <a:pt x="189817" y="35327"/>
                      <a:pt x="115365" y="35327"/>
                    </a:cubicBezTo>
                    <a:cubicBezTo>
                      <a:pt x="98479" y="35327"/>
                      <a:pt x="92339" y="41471"/>
                      <a:pt x="92339" y="57982"/>
                    </a:cubicBezTo>
                    <a:cubicBezTo>
                      <a:pt x="92339" y="70270"/>
                      <a:pt x="92339" y="82557"/>
                      <a:pt x="92339" y="95229"/>
                    </a:cubicBezTo>
                    <a:cubicBezTo>
                      <a:pt x="112679" y="95613"/>
                      <a:pt x="129565" y="102141"/>
                      <a:pt x="139543" y="119420"/>
                    </a:cubicBezTo>
                    <a:cubicBezTo>
                      <a:pt x="144532" y="127868"/>
                      <a:pt x="147218" y="137852"/>
                      <a:pt x="148753" y="147452"/>
                    </a:cubicBezTo>
                    <a:cubicBezTo>
                      <a:pt x="150289" y="157819"/>
                      <a:pt x="141845" y="165883"/>
                      <a:pt x="132251" y="166267"/>
                    </a:cubicBezTo>
                    <a:cubicBezTo>
                      <a:pt x="123041" y="166651"/>
                      <a:pt x="115365" y="159739"/>
                      <a:pt x="113830" y="149755"/>
                    </a:cubicBezTo>
                    <a:cubicBezTo>
                      <a:pt x="111911" y="136316"/>
                      <a:pt x="105771" y="130556"/>
                      <a:pt x="93106" y="131708"/>
                    </a:cubicBezTo>
                    <a:cubicBezTo>
                      <a:pt x="93106" y="187002"/>
                      <a:pt x="93106" y="242297"/>
                      <a:pt x="93106" y="298743"/>
                    </a:cubicBezTo>
                    <a:cubicBezTo>
                      <a:pt x="109609" y="298743"/>
                      <a:pt x="123808" y="303735"/>
                      <a:pt x="135321" y="316022"/>
                    </a:cubicBezTo>
                    <a:cubicBezTo>
                      <a:pt x="144148" y="325622"/>
                      <a:pt x="148753" y="336758"/>
                      <a:pt x="149521" y="349429"/>
                    </a:cubicBezTo>
                    <a:cubicBezTo>
                      <a:pt x="149905" y="360565"/>
                      <a:pt x="142997" y="369013"/>
                      <a:pt x="132635" y="369397"/>
                    </a:cubicBezTo>
                    <a:cubicBezTo>
                      <a:pt x="123041" y="370165"/>
                      <a:pt x="115365" y="362869"/>
                      <a:pt x="114214" y="351733"/>
                    </a:cubicBezTo>
                    <a:cubicBezTo>
                      <a:pt x="112679" y="339062"/>
                      <a:pt x="106155" y="333686"/>
                      <a:pt x="93106" y="334838"/>
                    </a:cubicBezTo>
                    <a:cubicBezTo>
                      <a:pt x="93106" y="389748"/>
                      <a:pt x="93106" y="445042"/>
                      <a:pt x="93106" y="500721"/>
                    </a:cubicBezTo>
                    <a:cubicBezTo>
                      <a:pt x="98863" y="501873"/>
                      <a:pt x="105003" y="501873"/>
                      <a:pt x="110376" y="503793"/>
                    </a:cubicBezTo>
                    <a:cubicBezTo>
                      <a:pt x="132635" y="510704"/>
                      <a:pt x="145299" y="526064"/>
                      <a:pt x="149137" y="548719"/>
                    </a:cubicBezTo>
                    <a:cubicBezTo>
                      <a:pt x="151056" y="561007"/>
                      <a:pt x="144916" y="570607"/>
                      <a:pt x="134938" y="572143"/>
                    </a:cubicBezTo>
                    <a:cubicBezTo>
                      <a:pt x="123424" y="573679"/>
                      <a:pt x="116133" y="567535"/>
                      <a:pt x="114214" y="553711"/>
                    </a:cubicBezTo>
                    <a:cubicBezTo>
                      <a:pt x="112679" y="542959"/>
                      <a:pt x="106155" y="537584"/>
                      <a:pt x="93490" y="537584"/>
                    </a:cubicBezTo>
                    <a:cubicBezTo>
                      <a:pt x="93490" y="592878"/>
                      <a:pt x="93490" y="648556"/>
                      <a:pt x="93490" y="704235"/>
                    </a:cubicBezTo>
                    <a:cubicBezTo>
                      <a:pt x="98863" y="705002"/>
                      <a:pt x="104236" y="705770"/>
                      <a:pt x="109609" y="706922"/>
                    </a:cubicBezTo>
                    <a:cubicBezTo>
                      <a:pt x="131100" y="711914"/>
                      <a:pt x="147602" y="731498"/>
                      <a:pt x="149521" y="753385"/>
                    </a:cubicBezTo>
                    <a:cubicBezTo>
                      <a:pt x="150672" y="765673"/>
                      <a:pt x="144148" y="774888"/>
                      <a:pt x="133402" y="775656"/>
                    </a:cubicBezTo>
                    <a:cubicBezTo>
                      <a:pt x="123424" y="776424"/>
                      <a:pt x="115749" y="769513"/>
                      <a:pt x="114214" y="757225"/>
                    </a:cubicBezTo>
                    <a:cubicBezTo>
                      <a:pt x="112679" y="746473"/>
                      <a:pt x="106155" y="740713"/>
                      <a:pt x="93490" y="740713"/>
                    </a:cubicBezTo>
                    <a:cubicBezTo>
                      <a:pt x="93490" y="743017"/>
                      <a:pt x="93106" y="745705"/>
                      <a:pt x="93106" y="748393"/>
                    </a:cubicBezTo>
                    <a:cubicBezTo>
                      <a:pt x="93106" y="782184"/>
                      <a:pt x="93106" y="816359"/>
                      <a:pt x="93106" y="850150"/>
                    </a:cubicBezTo>
                    <a:cubicBezTo>
                      <a:pt x="93106" y="865126"/>
                      <a:pt x="99630" y="871653"/>
                      <a:pt x="114597" y="871653"/>
                    </a:cubicBezTo>
                    <a:cubicBezTo>
                      <a:pt x="314928" y="871653"/>
                      <a:pt x="515259" y="871653"/>
                      <a:pt x="715589" y="871653"/>
                    </a:cubicBezTo>
                    <a:cubicBezTo>
                      <a:pt x="730940" y="871653"/>
                      <a:pt x="736697" y="865126"/>
                      <a:pt x="737848" y="849382"/>
                    </a:cubicBezTo>
                    <a:cubicBezTo>
                      <a:pt x="738615" y="836710"/>
                      <a:pt x="734394" y="828263"/>
                      <a:pt x="725568" y="819431"/>
                    </a:cubicBezTo>
                    <a:cubicBezTo>
                      <a:pt x="677596" y="772584"/>
                      <a:pt x="630775" y="724970"/>
                      <a:pt x="583571" y="677355"/>
                    </a:cubicBezTo>
                    <a:cubicBezTo>
                      <a:pt x="578965" y="672747"/>
                      <a:pt x="574744" y="666988"/>
                      <a:pt x="571673" y="661228"/>
                    </a:cubicBezTo>
                    <a:cubicBezTo>
                      <a:pt x="561312" y="641644"/>
                      <a:pt x="551717" y="621677"/>
                      <a:pt x="540971" y="600174"/>
                    </a:cubicBezTo>
                    <a:cubicBezTo>
                      <a:pt x="529842" y="609773"/>
                      <a:pt x="518329" y="617453"/>
                      <a:pt x="509502" y="627821"/>
                    </a:cubicBezTo>
                    <a:cubicBezTo>
                      <a:pt x="504513" y="633581"/>
                      <a:pt x="502210" y="643180"/>
                      <a:pt x="501826" y="651244"/>
                    </a:cubicBezTo>
                    <a:cubicBezTo>
                      <a:pt x="500675" y="673515"/>
                      <a:pt x="501443" y="696171"/>
                      <a:pt x="501443" y="718442"/>
                    </a:cubicBezTo>
                    <a:cubicBezTo>
                      <a:pt x="501443" y="733034"/>
                      <a:pt x="496454" y="738409"/>
                      <a:pt x="481870" y="740329"/>
                    </a:cubicBezTo>
                    <a:cubicBezTo>
                      <a:pt x="472276" y="741865"/>
                      <a:pt x="466135" y="747625"/>
                      <a:pt x="464600" y="757609"/>
                    </a:cubicBezTo>
                    <a:cubicBezTo>
                      <a:pt x="461914" y="773352"/>
                      <a:pt x="456925" y="777576"/>
                      <a:pt x="440806" y="777576"/>
                    </a:cubicBezTo>
                    <a:cubicBezTo>
                      <a:pt x="422769" y="777576"/>
                      <a:pt x="404731" y="777576"/>
                      <a:pt x="386694" y="777576"/>
                    </a:cubicBezTo>
                    <a:cubicBezTo>
                      <a:pt x="373262" y="777576"/>
                      <a:pt x="367505" y="772200"/>
                      <a:pt x="365586" y="758761"/>
                    </a:cubicBezTo>
                    <a:cubicBezTo>
                      <a:pt x="364051" y="748009"/>
                      <a:pt x="357911" y="741865"/>
                      <a:pt x="347549" y="740329"/>
                    </a:cubicBezTo>
                    <a:cubicBezTo>
                      <a:pt x="334501" y="738793"/>
                      <a:pt x="328744" y="732650"/>
                      <a:pt x="328744" y="719594"/>
                    </a:cubicBezTo>
                    <a:cubicBezTo>
                      <a:pt x="328744" y="697707"/>
                      <a:pt x="328360" y="675819"/>
                      <a:pt x="328744" y="653932"/>
                    </a:cubicBezTo>
                    <a:cubicBezTo>
                      <a:pt x="329128" y="636653"/>
                      <a:pt x="321836" y="624365"/>
                      <a:pt x="308404" y="615149"/>
                    </a:cubicBezTo>
                    <a:cubicBezTo>
                      <a:pt x="282691" y="597486"/>
                      <a:pt x="261583" y="575598"/>
                      <a:pt x="246232" y="548335"/>
                    </a:cubicBezTo>
                    <a:cubicBezTo>
                      <a:pt x="180607" y="432371"/>
                      <a:pt x="251221" y="283767"/>
                      <a:pt x="382473" y="262264"/>
                    </a:cubicBezTo>
                    <a:cubicBezTo>
                      <a:pt x="488011" y="244601"/>
                      <a:pt x="588176" y="315638"/>
                      <a:pt x="605829" y="420851"/>
                    </a:cubicBezTo>
                    <a:cubicBezTo>
                      <a:pt x="612354" y="460018"/>
                      <a:pt x="607365" y="497649"/>
                      <a:pt x="590862" y="534896"/>
                    </a:cubicBezTo>
                    <a:cubicBezTo>
                      <a:pt x="593933" y="536816"/>
                      <a:pt x="597003" y="538736"/>
                      <a:pt x="600073" y="539887"/>
                    </a:cubicBezTo>
                    <a:cubicBezTo>
                      <a:pt x="650347" y="559855"/>
                      <a:pt x="692562" y="590574"/>
                      <a:pt x="727486" y="632045"/>
                    </a:cubicBezTo>
                    <a:cubicBezTo>
                      <a:pt x="729789" y="635117"/>
                      <a:pt x="732475" y="637804"/>
                      <a:pt x="736313" y="642412"/>
                    </a:cubicBezTo>
                    <a:cubicBezTo>
                      <a:pt x="736697" y="637804"/>
                      <a:pt x="737464" y="635885"/>
                      <a:pt x="737464" y="633581"/>
                    </a:cubicBezTo>
                    <a:cubicBezTo>
                      <a:pt x="737464" y="441203"/>
                      <a:pt x="737464" y="248824"/>
                      <a:pt x="737464" y="56062"/>
                    </a:cubicBezTo>
                    <a:cubicBezTo>
                      <a:pt x="737464" y="41855"/>
                      <a:pt x="730556" y="35327"/>
                      <a:pt x="715973" y="35327"/>
                    </a:cubicBezTo>
                    <a:cubicBezTo>
                      <a:pt x="640369" y="35327"/>
                      <a:pt x="564766" y="35327"/>
                      <a:pt x="489546" y="35327"/>
                    </a:cubicBezTo>
                    <a:cubicBezTo>
                      <a:pt x="476497" y="35327"/>
                      <a:pt x="468822" y="28799"/>
                      <a:pt x="468438" y="18047"/>
                    </a:cubicBezTo>
                    <a:cubicBezTo>
                      <a:pt x="468054" y="8448"/>
                      <a:pt x="474962" y="1152"/>
                      <a:pt x="484173" y="0"/>
                    </a:cubicBezTo>
                    <a:cubicBezTo>
                      <a:pt x="486092" y="0"/>
                      <a:pt x="488394" y="0"/>
                      <a:pt x="490313" y="0"/>
                    </a:cubicBezTo>
                    <a:cubicBezTo>
                      <a:pt x="565917" y="0"/>
                      <a:pt x="641521" y="0"/>
                      <a:pt x="716741" y="0"/>
                    </a:cubicBezTo>
                    <a:cubicBezTo>
                      <a:pt x="750129" y="0"/>
                      <a:pt x="772388" y="22271"/>
                      <a:pt x="772388" y="56062"/>
                    </a:cubicBezTo>
                    <a:cubicBezTo>
                      <a:pt x="772388" y="68734"/>
                      <a:pt x="772388" y="81406"/>
                      <a:pt x="772388" y="95613"/>
                    </a:cubicBezTo>
                    <a:cubicBezTo>
                      <a:pt x="782750" y="95613"/>
                      <a:pt x="793112" y="96381"/>
                      <a:pt x="803090" y="95613"/>
                    </a:cubicBezTo>
                    <a:cubicBezTo>
                      <a:pt x="833408" y="93309"/>
                      <a:pt x="858737" y="118652"/>
                      <a:pt x="857586" y="150523"/>
                    </a:cubicBezTo>
                    <a:cubicBezTo>
                      <a:pt x="856435" y="183162"/>
                      <a:pt x="857970" y="216185"/>
                      <a:pt x="856818" y="248824"/>
                    </a:cubicBezTo>
                    <a:cubicBezTo>
                      <a:pt x="856435" y="258808"/>
                      <a:pt x="851445" y="268792"/>
                      <a:pt x="849143" y="279159"/>
                    </a:cubicBezTo>
                    <a:cubicBezTo>
                      <a:pt x="848376" y="282231"/>
                      <a:pt x="848376" y="285303"/>
                      <a:pt x="849143" y="288375"/>
                    </a:cubicBezTo>
                    <a:cubicBezTo>
                      <a:pt x="851445" y="298359"/>
                      <a:pt x="856818" y="308343"/>
                      <a:pt x="856818" y="318710"/>
                    </a:cubicBezTo>
                    <a:cubicBezTo>
                      <a:pt x="857970" y="352501"/>
                      <a:pt x="857970" y="385908"/>
                      <a:pt x="856818" y="419699"/>
                    </a:cubicBezTo>
                    <a:cubicBezTo>
                      <a:pt x="856435" y="429683"/>
                      <a:pt x="851445" y="439283"/>
                      <a:pt x="849143" y="448882"/>
                    </a:cubicBezTo>
                    <a:cubicBezTo>
                      <a:pt x="848376" y="451954"/>
                      <a:pt x="848376" y="455794"/>
                      <a:pt x="849143" y="458866"/>
                    </a:cubicBezTo>
                    <a:cubicBezTo>
                      <a:pt x="851445" y="468850"/>
                      <a:pt x="856435" y="478449"/>
                      <a:pt x="856818" y="488049"/>
                    </a:cubicBezTo>
                    <a:cubicBezTo>
                      <a:pt x="857970" y="521840"/>
                      <a:pt x="857202" y="556015"/>
                      <a:pt x="857202" y="589806"/>
                    </a:cubicBezTo>
                    <a:cubicBezTo>
                      <a:pt x="857202" y="619757"/>
                      <a:pt x="835711" y="641260"/>
                      <a:pt x="806160" y="641260"/>
                    </a:cubicBezTo>
                    <a:cubicBezTo>
                      <a:pt x="795414" y="641260"/>
                      <a:pt x="784285" y="641260"/>
                      <a:pt x="772388" y="641260"/>
                    </a:cubicBezTo>
                    <a:cubicBezTo>
                      <a:pt x="772388" y="652780"/>
                      <a:pt x="772004" y="663916"/>
                      <a:pt x="772772" y="675051"/>
                    </a:cubicBezTo>
                    <a:cubicBezTo>
                      <a:pt x="772772" y="677355"/>
                      <a:pt x="775458" y="680043"/>
                      <a:pt x="777761" y="681963"/>
                    </a:cubicBezTo>
                    <a:cubicBezTo>
                      <a:pt x="808847" y="713450"/>
                      <a:pt x="839932" y="744937"/>
                      <a:pt x="871786" y="776040"/>
                    </a:cubicBezTo>
                    <a:cubicBezTo>
                      <a:pt x="887137" y="791016"/>
                      <a:pt x="901720" y="805991"/>
                      <a:pt x="907477" y="827495"/>
                    </a:cubicBezTo>
                    <a:cubicBezTo>
                      <a:pt x="907477" y="835942"/>
                      <a:pt x="907477" y="844006"/>
                      <a:pt x="907477" y="852454"/>
                    </a:cubicBezTo>
                    <a:cubicBezTo>
                      <a:pt x="906709" y="854374"/>
                      <a:pt x="905942" y="855910"/>
                      <a:pt x="905174" y="857830"/>
                    </a:cubicBezTo>
                    <a:cubicBezTo>
                      <a:pt x="898650" y="878181"/>
                      <a:pt x="885985" y="893541"/>
                      <a:pt x="866413" y="901988"/>
                    </a:cubicBezTo>
                    <a:cubicBezTo>
                      <a:pt x="861808" y="903908"/>
                      <a:pt x="857202" y="905444"/>
                      <a:pt x="852597" y="907364"/>
                    </a:cubicBezTo>
                    <a:cubicBezTo>
                      <a:pt x="844154" y="907364"/>
                      <a:pt x="836094" y="907364"/>
                      <a:pt x="827652" y="907364"/>
                    </a:cubicBezTo>
                    <a:cubicBezTo>
                      <a:pt x="804241" y="901604"/>
                      <a:pt x="788123" y="884325"/>
                      <a:pt x="771621" y="866662"/>
                    </a:cubicBezTo>
                    <a:cubicBezTo>
                      <a:pt x="765480" y="889317"/>
                      <a:pt x="750129" y="900836"/>
                      <a:pt x="730556" y="907364"/>
                    </a:cubicBezTo>
                    <a:cubicBezTo>
                      <a:pt x="519480" y="906980"/>
                      <a:pt x="309172" y="906980"/>
                      <a:pt x="99246" y="906980"/>
                    </a:cubicBezTo>
                    <a:close/>
                    <a:moveTo>
                      <a:pt x="557858" y="518768"/>
                    </a:moveTo>
                    <a:cubicBezTo>
                      <a:pt x="572825" y="484593"/>
                      <a:pt x="575511" y="450418"/>
                      <a:pt x="567068" y="415091"/>
                    </a:cubicBezTo>
                    <a:cubicBezTo>
                      <a:pt x="549031" y="341366"/>
                      <a:pt x="476114" y="285687"/>
                      <a:pt x="391683" y="297591"/>
                    </a:cubicBezTo>
                    <a:cubicBezTo>
                      <a:pt x="321069" y="307575"/>
                      <a:pt x="263119" y="366709"/>
                      <a:pt x="257362" y="436979"/>
                    </a:cubicBezTo>
                    <a:cubicBezTo>
                      <a:pt x="252373" y="498417"/>
                      <a:pt x="275016" y="548335"/>
                      <a:pt x="326057" y="584046"/>
                    </a:cubicBezTo>
                    <a:cubicBezTo>
                      <a:pt x="339489" y="593262"/>
                      <a:pt x="349852" y="604782"/>
                      <a:pt x="357527" y="619373"/>
                    </a:cubicBezTo>
                    <a:cubicBezTo>
                      <a:pt x="358678" y="622061"/>
                      <a:pt x="362900" y="624365"/>
                      <a:pt x="365970" y="624749"/>
                    </a:cubicBezTo>
                    <a:cubicBezTo>
                      <a:pt x="398207" y="625133"/>
                      <a:pt x="430061" y="624749"/>
                      <a:pt x="462297" y="625133"/>
                    </a:cubicBezTo>
                    <a:cubicBezTo>
                      <a:pt x="467287" y="625133"/>
                      <a:pt x="469589" y="623597"/>
                      <a:pt x="471508" y="619373"/>
                    </a:cubicBezTo>
                    <a:cubicBezTo>
                      <a:pt x="477648" y="605549"/>
                      <a:pt x="487627" y="594798"/>
                      <a:pt x="499908" y="586350"/>
                    </a:cubicBezTo>
                    <a:cubicBezTo>
                      <a:pt x="504897" y="582894"/>
                      <a:pt x="509502" y="578670"/>
                      <a:pt x="514875" y="575214"/>
                    </a:cubicBezTo>
                    <a:cubicBezTo>
                      <a:pt x="521783" y="570607"/>
                      <a:pt x="523318" y="565999"/>
                      <a:pt x="518713" y="558703"/>
                    </a:cubicBezTo>
                    <a:cubicBezTo>
                      <a:pt x="512956" y="549487"/>
                      <a:pt x="509118" y="539120"/>
                      <a:pt x="504129" y="529520"/>
                    </a:cubicBezTo>
                    <a:cubicBezTo>
                      <a:pt x="499908" y="521456"/>
                      <a:pt x="500675" y="514160"/>
                      <a:pt x="506816" y="507632"/>
                    </a:cubicBezTo>
                    <a:cubicBezTo>
                      <a:pt x="512572" y="501489"/>
                      <a:pt x="520248" y="500337"/>
                      <a:pt x="529458" y="504561"/>
                    </a:cubicBezTo>
                    <a:cubicBezTo>
                      <a:pt x="538285" y="508785"/>
                      <a:pt x="547496" y="513392"/>
                      <a:pt x="557858" y="518768"/>
                    </a:cubicBezTo>
                    <a:close/>
                    <a:moveTo>
                      <a:pt x="617343" y="660076"/>
                    </a:moveTo>
                    <a:cubicBezTo>
                      <a:pt x="671455" y="714218"/>
                      <a:pt x="726335" y="769129"/>
                      <a:pt x="780447" y="822887"/>
                    </a:cubicBezTo>
                    <a:cubicBezTo>
                      <a:pt x="794263" y="809063"/>
                      <a:pt x="809230" y="794088"/>
                      <a:pt x="822662" y="780264"/>
                    </a:cubicBezTo>
                    <a:cubicBezTo>
                      <a:pt x="768550" y="726122"/>
                      <a:pt x="714054" y="671596"/>
                      <a:pt x="659942" y="617453"/>
                    </a:cubicBezTo>
                    <a:cubicBezTo>
                      <a:pt x="645742" y="631661"/>
                      <a:pt x="631158" y="646252"/>
                      <a:pt x="617343" y="660076"/>
                    </a:cubicBezTo>
                    <a:close/>
                    <a:moveTo>
                      <a:pt x="363667" y="661228"/>
                    </a:moveTo>
                    <a:cubicBezTo>
                      <a:pt x="363667" y="674667"/>
                      <a:pt x="364051" y="687339"/>
                      <a:pt x="363667" y="700011"/>
                    </a:cubicBezTo>
                    <a:cubicBezTo>
                      <a:pt x="363667" y="705386"/>
                      <a:pt x="365586" y="708074"/>
                      <a:pt x="370191" y="710762"/>
                    </a:cubicBezTo>
                    <a:cubicBezTo>
                      <a:pt x="377867" y="715370"/>
                      <a:pt x="387078" y="720746"/>
                      <a:pt x="390532" y="728426"/>
                    </a:cubicBezTo>
                    <a:cubicBezTo>
                      <a:pt x="396672" y="741865"/>
                      <a:pt x="406266" y="743401"/>
                      <a:pt x="418547" y="742249"/>
                    </a:cubicBezTo>
                    <a:cubicBezTo>
                      <a:pt x="420466" y="741865"/>
                      <a:pt x="422769" y="743017"/>
                      <a:pt x="424688" y="742249"/>
                    </a:cubicBezTo>
                    <a:cubicBezTo>
                      <a:pt x="427758" y="741097"/>
                      <a:pt x="431595" y="739561"/>
                      <a:pt x="433131" y="736874"/>
                    </a:cubicBezTo>
                    <a:cubicBezTo>
                      <a:pt x="439271" y="725354"/>
                      <a:pt x="447714" y="716522"/>
                      <a:pt x="459611" y="710378"/>
                    </a:cubicBezTo>
                    <a:cubicBezTo>
                      <a:pt x="461914" y="709226"/>
                      <a:pt x="464600" y="707306"/>
                      <a:pt x="464984" y="705386"/>
                    </a:cubicBezTo>
                    <a:cubicBezTo>
                      <a:pt x="465368" y="690795"/>
                      <a:pt x="465368" y="676203"/>
                      <a:pt x="465368" y="661612"/>
                    </a:cubicBezTo>
                    <a:cubicBezTo>
                      <a:pt x="430061" y="661228"/>
                      <a:pt x="397440" y="661228"/>
                      <a:pt x="363667" y="661228"/>
                    </a:cubicBezTo>
                    <a:close/>
                    <a:moveTo>
                      <a:pt x="772772" y="265720"/>
                    </a:moveTo>
                    <a:cubicBezTo>
                      <a:pt x="784285" y="265720"/>
                      <a:pt x="795031" y="266104"/>
                      <a:pt x="805776" y="265720"/>
                    </a:cubicBezTo>
                    <a:cubicBezTo>
                      <a:pt x="814987" y="265336"/>
                      <a:pt x="821127" y="259960"/>
                      <a:pt x="821127" y="251128"/>
                    </a:cubicBezTo>
                    <a:cubicBezTo>
                      <a:pt x="821511" y="216185"/>
                      <a:pt x="821511" y="181626"/>
                      <a:pt x="821127" y="146684"/>
                    </a:cubicBezTo>
                    <a:cubicBezTo>
                      <a:pt x="821127" y="138236"/>
                      <a:pt x="815371" y="132476"/>
                      <a:pt x="807311" y="132092"/>
                    </a:cubicBezTo>
                    <a:cubicBezTo>
                      <a:pt x="795798" y="131708"/>
                      <a:pt x="784668" y="132092"/>
                      <a:pt x="772772" y="132092"/>
                    </a:cubicBezTo>
                    <a:cubicBezTo>
                      <a:pt x="772772" y="176635"/>
                      <a:pt x="772772" y="220793"/>
                      <a:pt x="772772" y="265720"/>
                    </a:cubicBezTo>
                    <a:close/>
                    <a:moveTo>
                      <a:pt x="772772" y="301431"/>
                    </a:moveTo>
                    <a:cubicBezTo>
                      <a:pt x="772772" y="346741"/>
                      <a:pt x="772772" y="391284"/>
                      <a:pt x="772772" y="435827"/>
                    </a:cubicBezTo>
                    <a:cubicBezTo>
                      <a:pt x="784285" y="435827"/>
                      <a:pt x="795031" y="436211"/>
                      <a:pt x="806160" y="435827"/>
                    </a:cubicBezTo>
                    <a:cubicBezTo>
                      <a:pt x="815371" y="435443"/>
                      <a:pt x="821511" y="429683"/>
                      <a:pt x="821511" y="420851"/>
                    </a:cubicBezTo>
                    <a:cubicBezTo>
                      <a:pt x="821895" y="385908"/>
                      <a:pt x="821895" y="351349"/>
                      <a:pt x="821511" y="316406"/>
                    </a:cubicBezTo>
                    <a:cubicBezTo>
                      <a:pt x="821511" y="307575"/>
                      <a:pt x="815371" y="301815"/>
                      <a:pt x="806160" y="301431"/>
                    </a:cubicBezTo>
                    <a:cubicBezTo>
                      <a:pt x="795031" y="301431"/>
                      <a:pt x="784285" y="301431"/>
                      <a:pt x="772772" y="301431"/>
                    </a:cubicBezTo>
                    <a:close/>
                    <a:moveTo>
                      <a:pt x="772772" y="605549"/>
                    </a:moveTo>
                    <a:cubicBezTo>
                      <a:pt x="784668" y="605549"/>
                      <a:pt x="795798" y="605934"/>
                      <a:pt x="806928" y="605549"/>
                    </a:cubicBezTo>
                    <a:cubicBezTo>
                      <a:pt x="815755" y="605165"/>
                      <a:pt x="820743" y="598638"/>
                      <a:pt x="821127" y="589422"/>
                    </a:cubicBezTo>
                    <a:cubicBezTo>
                      <a:pt x="821127" y="556015"/>
                      <a:pt x="821127" y="522224"/>
                      <a:pt x="821127" y="488817"/>
                    </a:cubicBezTo>
                    <a:cubicBezTo>
                      <a:pt x="821127" y="481137"/>
                      <a:pt x="817674" y="474226"/>
                      <a:pt x="809614" y="473458"/>
                    </a:cubicBezTo>
                    <a:cubicBezTo>
                      <a:pt x="797717" y="472306"/>
                      <a:pt x="785436" y="473074"/>
                      <a:pt x="772772" y="473074"/>
                    </a:cubicBezTo>
                    <a:cubicBezTo>
                      <a:pt x="772772" y="516848"/>
                      <a:pt x="772772" y="560623"/>
                      <a:pt x="772772" y="605549"/>
                    </a:cubicBezTo>
                    <a:close/>
                    <a:moveTo>
                      <a:pt x="807311" y="851686"/>
                    </a:moveTo>
                    <a:cubicBezTo>
                      <a:pt x="818057" y="863974"/>
                      <a:pt x="829570" y="875109"/>
                      <a:pt x="847991" y="869733"/>
                    </a:cubicBezTo>
                    <a:cubicBezTo>
                      <a:pt x="861424" y="865510"/>
                      <a:pt x="868715" y="855910"/>
                      <a:pt x="870251" y="842854"/>
                    </a:cubicBezTo>
                    <a:cubicBezTo>
                      <a:pt x="871786" y="827111"/>
                      <a:pt x="861424" y="817127"/>
                      <a:pt x="851062" y="808295"/>
                    </a:cubicBezTo>
                    <a:cubicBezTo>
                      <a:pt x="836094" y="822887"/>
                      <a:pt x="821895" y="836710"/>
                      <a:pt x="807311" y="851686"/>
                    </a:cubicBezTo>
                    <a:close/>
                    <a:moveTo>
                      <a:pt x="593549" y="628589"/>
                    </a:moveTo>
                    <a:cubicBezTo>
                      <a:pt x="605446" y="616685"/>
                      <a:pt x="616575" y="605549"/>
                      <a:pt x="627705" y="594030"/>
                    </a:cubicBezTo>
                    <a:cubicBezTo>
                      <a:pt x="606213" y="583278"/>
                      <a:pt x="584338" y="572143"/>
                      <a:pt x="562079" y="561391"/>
                    </a:cubicBezTo>
                    <a:cubicBezTo>
                      <a:pt x="561695" y="561775"/>
                      <a:pt x="560928" y="562543"/>
                      <a:pt x="560544" y="562927"/>
                    </a:cubicBezTo>
                    <a:cubicBezTo>
                      <a:pt x="571673" y="584814"/>
                      <a:pt x="582803" y="607085"/>
                      <a:pt x="593549" y="628589"/>
                    </a:cubicBezTo>
                    <a:close/>
                    <a:moveTo>
                      <a:pt x="56647" y="166267"/>
                    </a:moveTo>
                    <a:cubicBezTo>
                      <a:pt x="56647" y="154747"/>
                      <a:pt x="56647" y="143612"/>
                      <a:pt x="56647" y="132092"/>
                    </a:cubicBezTo>
                    <a:cubicBezTo>
                      <a:pt x="44367" y="131708"/>
                      <a:pt x="35540" y="139388"/>
                      <a:pt x="35924" y="149755"/>
                    </a:cubicBezTo>
                    <a:cubicBezTo>
                      <a:pt x="35924" y="159739"/>
                      <a:pt x="44367" y="166651"/>
                      <a:pt x="56647" y="166267"/>
                    </a:cubicBezTo>
                    <a:close/>
                    <a:moveTo>
                      <a:pt x="56264" y="776040"/>
                    </a:moveTo>
                    <a:cubicBezTo>
                      <a:pt x="56264" y="764137"/>
                      <a:pt x="56264" y="752617"/>
                      <a:pt x="56264" y="741097"/>
                    </a:cubicBezTo>
                    <a:cubicBezTo>
                      <a:pt x="43983" y="741481"/>
                      <a:pt x="36307" y="748009"/>
                      <a:pt x="35540" y="757993"/>
                    </a:cubicBezTo>
                    <a:cubicBezTo>
                      <a:pt x="35156" y="767593"/>
                      <a:pt x="42832" y="774888"/>
                      <a:pt x="56264" y="776040"/>
                    </a:cubicBezTo>
                    <a:close/>
                    <a:moveTo>
                      <a:pt x="56264" y="369013"/>
                    </a:moveTo>
                    <a:cubicBezTo>
                      <a:pt x="56264" y="357877"/>
                      <a:pt x="56264" y="346357"/>
                      <a:pt x="56264" y="335222"/>
                    </a:cubicBezTo>
                    <a:cubicBezTo>
                      <a:pt x="43599" y="334838"/>
                      <a:pt x="35540" y="342134"/>
                      <a:pt x="35924" y="352501"/>
                    </a:cubicBezTo>
                    <a:cubicBezTo>
                      <a:pt x="35924" y="362485"/>
                      <a:pt x="45518" y="371701"/>
                      <a:pt x="56264" y="369013"/>
                    </a:cubicBezTo>
                    <a:close/>
                    <a:moveTo>
                      <a:pt x="56647" y="538736"/>
                    </a:moveTo>
                    <a:cubicBezTo>
                      <a:pt x="43983" y="537968"/>
                      <a:pt x="35540" y="545263"/>
                      <a:pt x="35924" y="556015"/>
                    </a:cubicBezTo>
                    <a:cubicBezTo>
                      <a:pt x="36307" y="566767"/>
                      <a:pt x="44751" y="573295"/>
                      <a:pt x="56647" y="572143"/>
                    </a:cubicBezTo>
                    <a:cubicBezTo>
                      <a:pt x="56647" y="560623"/>
                      <a:pt x="56647" y="549487"/>
                      <a:pt x="56647" y="538736"/>
                    </a:cubicBezTo>
                    <a:close/>
                  </a:path>
                </a:pathLst>
              </a:custGeom>
              <a:grpFill/>
              <a:ln w="3834" cap="flat">
                <a:noFill/>
                <a:prstDash val="solid"/>
                <a:miter/>
              </a:ln>
            </p:spPr>
            <p:txBody>
              <a:bodyPr rtlCol="0" anchor="ctr"/>
              <a:lstStyle/>
              <a:p>
                <a:endParaRPr lang="en-US"/>
              </a:p>
            </p:txBody>
          </p:sp>
          <p:sp>
            <p:nvSpPr>
              <p:cNvPr id="54" name="Freeform 913">
                <a:extLst>
                  <a:ext uri="{FF2B5EF4-FFF2-40B4-BE49-F238E27FC236}">
                    <a16:creationId xmlns:a16="http://schemas.microsoft.com/office/drawing/2014/main" id="{62258D62-F2AB-ABC3-CE66-277BA1CEC154}"/>
                  </a:ext>
                </a:extLst>
              </p:cNvPr>
              <p:cNvSpPr/>
              <p:nvPr/>
            </p:nvSpPr>
            <p:spPr>
              <a:xfrm>
                <a:off x="5953501" y="4163181"/>
                <a:ext cx="65641" cy="35401"/>
              </a:xfrm>
              <a:custGeom>
                <a:avLst/>
                <a:gdLst>
                  <a:gd name="connsiteX0" fmla="*/ 33005 w 65641"/>
                  <a:gd name="connsiteY0" fmla="*/ 171 h 35401"/>
                  <a:gd name="connsiteX1" fmla="*/ 48739 w 65641"/>
                  <a:gd name="connsiteY1" fmla="*/ 171 h 35401"/>
                  <a:gd name="connsiteX2" fmla="*/ 65625 w 65641"/>
                  <a:gd name="connsiteY2" fmla="*/ 16682 h 35401"/>
                  <a:gd name="connsiteX3" fmla="*/ 49507 w 65641"/>
                  <a:gd name="connsiteY3" fmla="*/ 35114 h 35401"/>
                  <a:gd name="connsiteX4" fmla="*/ 16118 w 65641"/>
                  <a:gd name="connsiteY4" fmla="*/ 35114 h 35401"/>
                  <a:gd name="connsiteX5" fmla="*/ 0 w 65641"/>
                  <a:gd name="connsiteY5" fmla="*/ 17450 h 35401"/>
                  <a:gd name="connsiteX6" fmla="*/ 16886 w 65641"/>
                  <a:gd name="connsiteY6" fmla="*/ 171 h 35401"/>
                  <a:gd name="connsiteX7" fmla="*/ 33005 w 65641"/>
                  <a:gd name="connsiteY7" fmla="*/ 171 h 3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41" h="35401">
                    <a:moveTo>
                      <a:pt x="33005" y="171"/>
                    </a:moveTo>
                    <a:cubicBezTo>
                      <a:pt x="38378" y="171"/>
                      <a:pt x="43750" y="-213"/>
                      <a:pt x="48739" y="171"/>
                    </a:cubicBezTo>
                    <a:cubicBezTo>
                      <a:pt x="58717" y="555"/>
                      <a:pt x="65242" y="7466"/>
                      <a:pt x="65625" y="16682"/>
                    </a:cubicBezTo>
                    <a:cubicBezTo>
                      <a:pt x="66009" y="26666"/>
                      <a:pt x="59485" y="34730"/>
                      <a:pt x="49507" y="35114"/>
                    </a:cubicBezTo>
                    <a:cubicBezTo>
                      <a:pt x="38378" y="35498"/>
                      <a:pt x="27248" y="35498"/>
                      <a:pt x="16118" y="35114"/>
                    </a:cubicBezTo>
                    <a:cubicBezTo>
                      <a:pt x="6908" y="34730"/>
                      <a:pt x="0" y="26282"/>
                      <a:pt x="0" y="17450"/>
                    </a:cubicBezTo>
                    <a:cubicBezTo>
                      <a:pt x="384" y="8618"/>
                      <a:pt x="7291" y="939"/>
                      <a:pt x="16886" y="171"/>
                    </a:cubicBezTo>
                    <a:cubicBezTo>
                      <a:pt x="22259" y="-213"/>
                      <a:pt x="27632" y="171"/>
                      <a:pt x="33005" y="171"/>
                    </a:cubicBezTo>
                    <a:close/>
                  </a:path>
                </a:pathLst>
              </a:custGeom>
              <a:grpFill/>
              <a:ln w="3834" cap="flat">
                <a:noFill/>
                <a:prstDash val="solid"/>
                <a:miter/>
              </a:ln>
            </p:spPr>
            <p:txBody>
              <a:bodyPr rtlCol="0" anchor="ctr"/>
              <a:lstStyle/>
              <a:p>
                <a:endParaRPr lang="en-US"/>
              </a:p>
            </p:txBody>
          </p:sp>
          <p:sp>
            <p:nvSpPr>
              <p:cNvPr id="55" name="Freeform 914">
                <a:extLst>
                  <a:ext uri="{FF2B5EF4-FFF2-40B4-BE49-F238E27FC236}">
                    <a16:creationId xmlns:a16="http://schemas.microsoft.com/office/drawing/2014/main" id="{BFBA50B7-35B7-9953-1454-CCE29647DD02}"/>
                  </a:ext>
                </a:extLst>
              </p:cNvPr>
              <p:cNvSpPr/>
              <p:nvPr/>
            </p:nvSpPr>
            <p:spPr>
              <a:xfrm>
                <a:off x="5523843" y="4332476"/>
                <a:ext cx="58547" cy="56694"/>
              </a:xfrm>
              <a:custGeom>
                <a:avLst/>
                <a:gdLst>
                  <a:gd name="connsiteX0" fmla="*/ 58548 w 58547"/>
                  <a:gd name="connsiteY0" fmla="*/ 17109 h 56694"/>
                  <a:gd name="connsiteX1" fmla="*/ 18635 w 58547"/>
                  <a:gd name="connsiteY1" fmla="*/ 56660 h 56694"/>
                  <a:gd name="connsiteX2" fmla="*/ 2900 w 58547"/>
                  <a:gd name="connsiteY2" fmla="*/ 47060 h 56694"/>
                  <a:gd name="connsiteX3" fmla="*/ 4435 w 58547"/>
                  <a:gd name="connsiteY3" fmla="*/ 28245 h 56694"/>
                  <a:gd name="connsiteX4" fmla="*/ 28229 w 58547"/>
                  <a:gd name="connsiteY4" fmla="*/ 4438 h 56694"/>
                  <a:gd name="connsiteX5" fmla="*/ 47034 w 58547"/>
                  <a:gd name="connsiteY5" fmla="*/ 2902 h 56694"/>
                  <a:gd name="connsiteX6" fmla="*/ 58548 w 58547"/>
                  <a:gd name="connsiteY6" fmla="*/ 17109 h 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47" h="56694">
                    <a:moveTo>
                      <a:pt x="58548" y="17109"/>
                    </a:moveTo>
                    <a:cubicBezTo>
                      <a:pt x="56245" y="29397"/>
                      <a:pt x="29381" y="57812"/>
                      <a:pt x="18635" y="56660"/>
                    </a:cubicBezTo>
                    <a:cubicBezTo>
                      <a:pt x="12878" y="55892"/>
                      <a:pt x="6738" y="51668"/>
                      <a:pt x="2900" y="47060"/>
                    </a:cubicBezTo>
                    <a:cubicBezTo>
                      <a:pt x="-1705" y="41301"/>
                      <a:pt x="-554" y="34005"/>
                      <a:pt x="4435" y="28245"/>
                    </a:cubicBezTo>
                    <a:cubicBezTo>
                      <a:pt x="12111" y="19797"/>
                      <a:pt x="19786" y="12118"/>
                      <a:pt x="28229" y="4438"/>
                    </a:cubicBezTo>
                    <a:cubicBezTo>
                      <a:pt x="33602" y="-554"/>
                      <a:pt x="40894" y="-1706"/>
                      <a:pt x="47034" y="2902"/>
                    </a:cubicBezTo>
                    <a:cubicBezTo>
                      <a:pt x="51640" y="6742"/>
                      <a:pt x="54710" y="12502"/>
                      <a:pt x="58548" y="17109"/>
                    </a:cubicBezTo>
                    <a:close/>
                  </a:path>
                </a:pathLst>
              </a:custGeom>
              <a:grpFill/>
              <a:ln w="3834" cap="flat">
                <a:noFill/>
                <a:prstDash val="solid"/>
                <a:miter/>
              </a:ln>
            </p:spPr>
            <p:txBody>
              <a:bodyPr rtlCol="0" anchor="ctr"/>
              <a:lstStyle/>
              <a:p>
                <a:endParaRPr lang="en-US"/>
              </a:p>
            </p:txBody>
          </p:sp>
          <p:sp>
            <p:nvSpPr>
              <p:cNvPr id="56" name="Freeform 916">
                <a:extLst>
                  <a:ext uri="{FF2B5EF4-FFF2-40B4-BE49-F238E27FC236}">
                    <a16:creationId xmlns:a16="http://schemas.microsoft.com/office/drawing/2014/main" id="{C12C819C-D428-8303-8C90-BD91C5895F1F}"/>
                  </a:ext>
                </a:extLst>
              </p:cNvPr>
              <p:cNvSpPr/>
              <p:nvPr/>
            </p:nvSpPr>
            <p:spPr>
              <a:xfrm>
                <a:off x="5445750" y="4163159"/>
                <a:ext cx="62204" cy="35518"/>
              </a:xfrm>
              <a:custGeom>
                <a:avLst/>
                <a:gdLst>
                  <a:gd name="connsiteX0" fmla="*/ 30335 w 62204"/>
                  <a:gd name="connsiteY0" fmla="*/ 35519 h 35518"/>
                  <a:gd name="connsiteX1" fmla="*/ 18054 w 62204"/>
                  <a:gd name="connsiteY1" fmla="*/ 35519 h 35518"/>
                  <a:gd name="connsiteX2" fmla="*/ 17 w 62204"/>
                  <a:gd name="connsiteY2" fmla="*/ 19007 h 35518"/>
                  <a:gd name="connsiteX3" fmla="*/ 16135 w 62204"/>
                  <a:gd name="connsiteY3" fmla="*/ 576 h 35518"/>
                  <a:gd name="connsiteX4" fmla="*/ 46070 w 62204"/>
                  <a:gd name="connsiteY4" fmla="*/ 576 h 35518"/>
                  <a:gd name="connsiteX5" fmla="*/ 62188 w 62204"/>
                  <a:gd name="connsiteY5" fmla="*/ 19391 h 35518"/>
                  <a:gd name="connsiteX6" fmla="*/ 44535 w 62204"/>
                  <a:gd name="connsiteY6" fmla="*/ 35519 h 35518"/>
                  <a:gd name="connsiteX7" fmla="*/ 30335 w 62204"/>
                  <a:gd name="connsiteY7" fmla="*/ 35519 h 35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04" h="35518">
                    <a:moveTo>
                      <a:pt x="30335" y="35519"/>
                    </a:moveTo>
                    <a:cubicBezTo>
                      <a:pt x="26114" y="35519"/>
                      <a:pt x="22276" y="35519"/>
                      <a:pt x="18054" y="35519"/>
                    </a:cubicBezTo>
                    <a:cubicBezTo>
                      <a:pt x="7309" y="35135"/>
                      <a:pt x="401" y="28607"/>
                      <a:pt x="17" y="19007"/>
                    </a:cubicBezTo>
                    <a:cubicBezTo>
                      <a:pt x="-367" y="9024"/>
                      <a:pt x="5774" y="1344"/>
                      <a:pt x="16135" y="576"/>
                    </a:cubicBezTo>
                    <a:cubicBezTo>
                      <a:pt x="26114" y="-192"/>
                      <a:pt x="36092" y="-192"/>
                      <a:pt x="46070" y="576"/>
                    </a:cubicBezTo>
                    <a:cubicBezTo>
                      <a:pt x="56048" y="1344"/>
                      <a:pt x="62572" y="9792"/>
                      <a:pt x="62188" y="19391"/>
                    </a:cubicBezTo>
                    <a:cubicBezTo>
                      <a:pt x="61421" y="28607"/>
                      <a:pt x="54513" y="35135"/>
                      <a:pt x="44535" y="35519"/>
                    </a:cubicBezTo>
                    <a:cubicBezTo>
                      <a:pt x="39546" y="35519"/>
                      <a:pt x="34940" y="35519"/>
                      <a:pt x="30335" y="35519"/>
                    </a:cubicBezTo>
                    <a:close/>
                  </a:path>
                </a:pathLst>
              </a:custGeom>
              <a:grpFill/>
              <a:ln w="3834" cap="flat">
                <a:noFill/>
                <a:prstDash val="solid"/>
                <a:miter/>
              </a:ln>
            </p:spPr>
            <p:txBody>
              <a:bodyPr rtlCol="0" anchor="ctr"/>
              <a:lstStyle/>
              <a:p>
                <a:endParaRPr lang="en-US"/>
              </a:p>
            </p:txBody>
          </p:sp>
          <p:sp>
            <p:nvSpPr>
              <p:cNvPr id="57" name="Freeform 917">
                <a:extLst>
                  <a:ext uri="{FF2B5EF4-FFF2-40B4-BE49-F238E27FC236}">
                    <a16:creationId xmlns:a16="http://schemas.microsoft.com/office/drawing/2014/main" id="{ABF23AB3-85C8-8207-42AC-EDFA87370A1F}"/>
                  </a:ext>
                </a:extLst>
              </p:cNvPr>
              <p:cNvSpPr/>
              <p:nvPr/>
            </p:nvSpPr>
            <p:spPr>
              <a:xfrm>
                <a:off x="5888622" y="3972297"/>
                <a:ext cx="52247" cy="54354"/>
              </a:xfrm>
              <a:custGeom>
                <a:avLst/>
                <a:gdLst>
                  <a:gd name="connsiteX0" fmla="*/ 13838 w 52247"/>
                  <a:gd name="connsiteY0" fmla="*/ 54355 h 54354"/>
                  <a:gd name="connsiteX1" fmla="*/ 1173 w 52247"/>
                  <a:gd name="connsiteY1" fmla="*/ 43219 h 54354"/>
                  <a:gd name="connsiteX2" fmla="*/ 2708 w 52247"/>
                  <a:gd name="connsiteY2" fmla="*/ 25556 h 54354"/>
                  <a:gd name="connsiteX3" fmla="*/ 24199 w 52247"/>
                  <a:gd name="connsiteY3" fmla="*/ 3668 h 54354"/>
                  <a:gd name="connsiteX4" fmla="*/ 46075 w 52247"/>
                  <a:gd name="connsiteY4" fmla="*/ 4436 h 54354"/>
                  <a:gd name="connsiteX5" fmla="*/ 49529 w 52247"/>
                  <a:gd name="connsiteY5" fmla="*/ 25940 h 54354"/>
                  <a:gd name="connsiteX6" fmla="*/ 24583 w 52247"/>
                  <a:gd name="connsiteY6" fmla="*/ 50899 h 54354"/>
                  <a:gd name="connsiteX7" fmla="*/ 13838 w 52247"/>
                  <a:gd name="connsiteY7" fmla="*/ 54355 h 5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7" h="54354">
                    <a:moveTo>
                      <a:pt x="13838" y="54355"/>
                    </a:moveTo>
                    <a:cubicBezTo>
                      <a:pt x="10000" y="51283"/>
                      <a:pt x="3092" y="48211"/>
                      <a:pt x="1173" y="43219"/>
                    </a:cubicBezTo>
                    <a:cubicBezTo>
                      <a:pt x="-746" y="38227"/>
                      <a:pt x="-362" y="29780"/>
                      <a:pt x="2708" y="25556"/>
                    </a:cubicBezTo>
                    <a:cubicBezTo>
                      <a:pt x="8465" y="17108"/>
                      <a:pt x="16524" y="10196"/>
                      <a:pt x="24199" y="3668"/>
                    </a:cubicBezTo>
                    <a:cubicBezTo>
                      <a:pt x="30724" y="-1707"/>
                      <a:pt x="39934" y="-940"/>
                      <a:pt x="46075" y="4436"/>
                    </a:cubicBezTo>
                    <a:cubicBezTo>
                      <a:pt x="52215" y="9812"/>
                      <a:pt x="54518" y="19796"/>
                      <a:pt x="49529" y="25940"/>
                    </a:cubicBezTo>
                    <a:cubicBezTo>
                      <a:pt x="42237" y="34771"/>
                      <a:pt x="33410" y="42835"/>
                      <a:pt x="24583" y="50899"/>
                    </a:cubicBezTo>
                    <a:cubicBezTo>
                      <a:pt x="22665" y="52819"/>
                      <a:pt x="19210" y="52819"/>
                      <a:pt x="13838" y="54355"/>
                    </a:cubicBezTo>
                    <a:close/>
                  </a:path>
                </a:pathLst>
              </a:custGeom>
              <a:grpFill/>
              <a:ln w="3834" cap="flat">
                <a:noFill/>
                <a:prstDash val="solid"/>
                <a:miter/>
              </a:ln>
            </p:spPr>
            <p:txBody>
              <a:bodyPr rtlCol="0" anchor="ctr"/>
              <a:lstStyle/>
              <a:p>
                <a:endParaRPr lang="en-US"/>
              </a:p>
            </p:txBody>
          </p:sp>
          <p:sp>
            <p:nvSpPr>
              <p:cNvPr id="58" name="Freeform 918">
                <a:extLst>
                  <a:ext uri="{FF2B5EF4-FFF2-40B4-BE49-F238E27FC236}">
                    <a16:creationId xmlns:a16="http://schemas.microsoft.com/office/drawing/2014/main" id="{D3CBF3BF-A477-E75D-498B-6ABF0FA0A6E6}"/>
                  </a:ext>
                </a:extLst>
              </p:cNvPr>
              <p:cNvSpPr/>
              <p:nvPr/>
            </p:nvSpPr>
            <p:spPr>
              <a:xfrm>
                <a:off x="5523894" y="3973420"/>
                <a:ext cx="55042" cy="51523"/>
              </a:xfrm>
              <a:custGeom>
                <a:avLst/>
                <a:gdLst>
                  <a:gd name="connsiteX0" fmla="*/ 55043 w 55042"/>
                  <a:gd name="connsiteY0" fmla="*/ 36336 h 51523"/>
                  <a:gd name="connsiteX1" fmla="*/ 43530 w 55042"/>
                  <a:gd name="connsiteY1" fmla="*/ 50160 h 51523"/>
                  <a:gd name="connsiteX2" fmla="*/ 25492 w 55042"/>
                  <a:gd name="connsiteY2" fmla="*/ 49008 h 51523"/>
                  <a:gd name="connsiteX3" fmla="*/ 4001 w 55042"/>
                  <a:gd name="connsiteY3" fmla="*/ 28272 h 51523"/>
                  <a:gd name="connsiteX4" fmla="*/ 5920 w 55042"/>
                  <a:gd name="connsiteY4" fmla="*/ 4465 h 51523"/>
                  <a:gd name="connsiteX5" fmla="*/ 29330 w 55042"/>
                  <a:gd name="connsiteY5" fmla="*/ 4465 h 51523"/>
                  <a:gd name="connsiteX6" fmla="*/ 48519 w 55042"/>
                  <a:gd name="connsiteY6" fmla="*/ 24048 h 51523"/>
                  <a:gd name="connsiteX7" fmla="*/ 55043 w 55042"/>
                  <a:gd name="connsiteY7" fmla="*/ 36336 h 5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42" h="51523">
                    <a:moveTo>
                      <a:pt x="55043" y="36336"/>
                    </a:moveTo>
                    <a:cubicBezTo>
                      <a:pt x="51205" y="40944"/>
                      <a:pt x="48519" y="47856"/>
                      <a:pt x="43530" y="50160"/>
                    </a:cubicBezTo>
                    <a:cubicBezTo>
                      <a:pt x="38541" y="52464"/>
                      <a:pt x="30098" y="51696"/>
                      <a:pt x="25492" y="49008"/>
                    </a:cubicBezTo>
                    <a:cubicBezTo>
                      <a:pt x="17433" y="43632"/>
                      <a:pt x="10525" y="35568"/>
                      <a:pt x="4001" y="28272"/>
                    </a:cubicBezTo>
                    <a:cubicBezTo>
                      <a:pt x="-2139" y="20976"/>
                      <a:pt x="-988" y="10609"/>
                      <a:pt x="5920" y="4465"/>
                    </a:cubicBezTo>
                    <a:cubicBezTo>
                      <a:pt x="12444" y="-1295"/>
                      <a:pt x="22422" y="-1679"/>
                      <a:pt x="29330" y="4465"/>
                    </a:cubicBezTo>
                    <a:cubicBezTo>
                      <a:pt x="36238" y="10609"/>
                      <a:pt x="42762" y="17137"/>
                      <a:pt x="48519" y="24048"/>
                    </a:cubicBezTo>
                    <a:cubicBezTo>
                      <a:pt x="51205" y="26352"/>
                      <a:pt x="52357" y="30576"/>
                      <a:pt x="55043" y="36336"/>
                    </a:cubicBezTo>
                    <a:close/>
                  </a:path>
                </a:pathLst>
              </a:custGeom>
              <a:grpFill/>
              <a:ln w="3834" cap="flat">
                <a:noFill/>
                <a:prstDash val="solid"/>
                <a:miter/>
              </a:ln>
            </p:spPr>
            <p:txBody>
              <a:bodyPr rtlCol="0" anchor="ctr"/>
              <a:lstStyle/>
              <a:p>
                <a:endParaRPr lang="en-US"/>
              </a:p>
            </p:txBody>
          </p:sp>
          <p:sp>
            <p:nvSpPr>
              <p:cNvPr id="59" name="Freeform 919">
                <a:extLst>
                  <a:ext uri="{FF2B5EF4-FFF2-40B4-BE49-F238E27FC236}">
                    <a16:creationId xmlns:a16="http://schemas.microsoft.com/office/drawing/2014/main" id="{2D3DB05D-9283-392F-3A93-DB4D6368EB75}"/>
                  </a:ext>
                </a:extLst>
              </p:cNvPr>
              <p:cNvSpPr/>
              <p:nvPr/>
            </p:nvSpPr>
            <p:spPr>
              <a:xfrm>
                <a:off x="5714409" y="3893791"/>
                <a:ext cx="35595" cy="58763"/>
              </a:xfrm>
              <a:custGeom>
                <a:avLst/>
                <a:gdLst>
                  <a:gd name="connsiteX0" fmla="*/ 384 w 35595"/>
                  <a:gd name="connsiteY0" fmla="*/ 28799 h 58763"/>
                  <a:gd name="connsiteX1" fmla="*/ 384 w 35595"/>
                  <a:gd name="connsiteY1" fmla="*/ 18047 h 58763"/>
                  <a:gd name="connsiteX2" fmla="*/ 17654 w 35595"/>
                  <a:gd name="connsiteY2" fmla="*/ 0 h 58763"/>
                  <a:gd name="connsiteX3" fmla="*/ 35307 w 35595"/>
                  <a:gd name="connsiteY3" fmla="*/ 18047 h 58763"/>
                  <a:gd name="connsiteX4" fmla="*/ 35307 w 35595"/>
                  <a:gd name="connsiteY4" fmla="*/ 41087 h 58763"/>
                  <a:gd name="connsiteX5" fmla="*/ 16886 w 35595"/>
                  <a:gd name="connsiteY5" fmla="*/ 58750 h 58763"/>
                  <a:gd name="connsiteX6" fmla="*/ 0 w 35595"/>
                  <a:gd name="connsiteY6" fmla="*/ 40703 h 58763"/>
                  <a:gd name="connsiteX7" fmla="*/ 384 w 35595"/>
                  <a:gd name="connsiteY7" fmla="*/ 28799 h 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595" h="58763">
                    <a:moveTo>
                      <a:pt x="384" y="28799"/>
                    </a:moveTo>
                    <a:cubicBezTo>
                      <a:pt x="384" y="25343"/>
                      <a:pt x="384" y="21887"/>
                      <a:pt x="384" y="18047"/>
                    </a:cubicBezTo>
                    <a:cubicBezTo>
                      <a:pt x="767" y="6912"/>
                      <a:pt x="7676" y="0"/>
                      <a:pt x="17654" y="0"/>
                    </a:cubicBezTo>
                    <a:cubicBezTo>
                      <a:pt x="27632" y="0"/>
                      <a:pt x="34923" y="6912"/>
                      <a:pt x="35307" y="18047"/>
                    </a:cubicBezTo>
                    <a:cubicBezTo>
                      <a:pt x="35691" y="25727"/>
                      <a:pt x="35691" y="33407"/>
                      <a:pt x="35307" y="41087"/>
                    </a:cubicBezTo>
                    <a:cubicBezTo>
                      <a:pt x="34923" y="51454"/>
                      <a:pt x="26481" y="59134"/>
                      <a:pt x="16886" y="58750"/>
                    </a:cubicBezTo>
                    <a:cubicBezTo>
                      <a:pt x="7292" y="58366"/>
                      <a:pt x="384" y="51070"/>
                      <a:pt x="0" y="40703"/>
                    </a:cubicBezTo>
                    <a:cubicBezTo>
                      <a:pt x="384" y="36479"/>
                      <a:pt x="384" y="32639"/>
                      <a:pt x="384" y="28799"/>
                    </a:cubicBezTo>
                    <a:close/>
                  </a:path>
                </a:pathLst>
              </a:custGeom>
              <a:grpFill/>
              <a:ln w="3834" cap="flat">
                <a:noFill/>
                <a:prstDash val="solid"/>
                <a:miter/>
              </a:ln>
            </p:spPr>
            <p:txBody>
              <a:bodyPr rtlCol="0" anchor="ctr"/>
              <a:lstStyle/>
              <a:p>
                <a:endParaRPr lang="en-US"/>
              </a:p>
            </p:txBody>
          </p:sp>
          <p:sp>
            <p:nvSpPr>
              <p:cNvPr id="60" name="Freeform 920">
                <a:extLst>
                  <a:ext uri="{FF2B5EF4-FFF2-40B4-BE49-F238E27FC236}">
                    <a16:creationId xmlns:a16="http://schemas.microsoft.com/office/drawing/2014/main" id="{4704F7C9-E2A6-FB5E-3349-12F31B745416}"/>
                  </a:ext>
                </a:extLst>
              </p:cNvPr>
              <p:cNvSpPr/>
              <p:nvPr/>
            </p:nvSpPr>
            <p:spPr>
              <a:xfrm>
                <a:off x="5714793" y="3727525"/>
                <a:ext cx="35307" cy="35326"/>
              </a:xfrm>
              <a:custGeom>
                <a:avLst/>
                <a:gdLst>
                  <a:gd name="connsiteX0" fmla="*/ 0 w 35307"/>
                  <a:gd name="connsiteY0" fmla="*/ 17279 h 35326"/>
                  <a:gd name="connsiteX1" fmla="*/ 17270 w 35307"/>
                  <a:gd name="connsiteY1" fmla="*/ 0 h 35326"/>
                  <a:gd name="connsiteX2" fmla="*/ 35308 w 35307"/>
                  <a:gd name="connsiteY2" fmla="*/ 17663 h 35326"/>
                  <a:gd name="connsiteX3" fmla="*/ 18038 w 35307"/>
                  <a:gd name="connsiteY3" fmla="*/ 35327 h 35326"/>
                  <a:gd name="connsiteX4" fmla="*/ 0 w 35307"/>
                  <a:gd name="connsiteY4" fmla="*/ 17279 h 35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07" h="35326">
                    <a:moveTo>
                      <a:pt x="0" y="17279"/>
                    </a:moveTo>
                    <a:cubicBezTo>
                      <a:pt x="0" y="7680"/>
                      <a:pt x="7676" y="0"/>
                      <a:pt x="17270" y="0"/>
                    </a:cubicBezTo>
                    <a:cubicBezTo>
                      <a:pt x="27248" y="0"/>
                      <a:pt x="35308" y="8064"/>
                      <a:pt x="35308" y="17663"/>
                    </a:cubicBezTo>
                    <a:cubicBezTo>
                      <a:pt x="34923" y="27263"/>
                      <a:pt x="27248" y="34943"/>
                      <a:pt x="18038" y="35327"/>
                    </a:cubicBezTo>
                    <a:cubicBezTo>
                      <a:pt x="8059" y="35327"/>
                      <a:pt x="0" y="27263"/>
                      <a:pt x="0" y="17279"/>
                    </a:cubicBezTo>
                    <a:close/>
                  </a:path>
                </a:pathLst>
              </a:custGeom>
              <a:grpFill/>
              <a:ln w="3834" cap="flat">
                <a:noFill/>
                <a:prstDash val="solid"/>
                <a:miter/>
              </a:ln>
            </p:spPr>
            <p:txBody>
              <a:bodyPr rtlCol="0" anchor="ctr"/>
              <a:lstStyle/>
              <a:p>
                <a:endParaRPr lang="en-US"/>
              </a:p>
            </p:txBody>
          </p:sp>
          <p:sp>
            <p:nvSpPr>
              <p:cNvPr id="61" name="Freeform 921">
                <a:extLst>
                  <a:ext uri="{FF2B5EF4-FFF2-40B4-BE49-F238E27FC236}">
                    <a16:creationId xmlns:a16="http://schemas.microsoft.com/office/drawing/2014/main" id="{369DAAFF-F476-FAF5-BAF0-12EB5133C8FF}"/>
                  </a:ext>
                </a:extLst>
              </p:cNvPr>
              <p:cNvSpPr/>
              <p:nvPr/>
            </p:nvSpPr>
            <p:spPr>
              <a:xfrm>
                <a:off x="5649294" y="4059440"/>
                <a:ext cx="169845" cy="243571"/>
              </a:xfrm>
              <a:custGeom>
                <a:avLst/>
                <a:gdLst>
                  <a:gd name="connsiteX0" fmla="*/ 48229 w 169845"/>
                  <a:gd name="connsiteY0" fmla="*/ 164197 h 243571"/>
                  <a:gd name="connsiteX1" fmla="*/ 19446 w 169845"/>
                  <a:gd name="connsiteY1" fmla="*/ 164197 h 243571"/>
                  <a:gd name="connsiteX2" fmla="*/ 3327 w 169845"/>
                  <a:gd name="connsiteY2" fmla="*/ 136166 h 243571"/>
                  <a:gd name="connsiteX3" fmla="*/ 82385 w 169845"/>
                  <a:gd name="connsiteY3" fmla="*/ 9450 h 243571"/>
                  <a:gd name="connsiteX4" fmla="*/ 103876 w 169845"/>
                  <a:gd name="connsiteY4" fmla="*/ 1002 h 243571"/>
                  <a:gd name="connsiteX5" fmla="*/ 116925 w 169845"/>
                  <a:gd name="connsiteY5" fmla="*/ 20201 h 243571"/>
                  <a:gd name="connsiteX6" fmla="*/ 116925 w 169845"/>
                  <a:gd name="connsiteY6" fmla="*/ 70504 h 243571"/>
                  <a:gd name="connsiteX7" fmla="*/ 116925 w 169845"/>
                  <a:gd name="connsiteY7" fmla="*/ 82408 h 243571"/>
                  <a:gd name="connsiteX8" fmla="*/ 146475 w 169845"/>
                  <a:gd name="connsiteY8" fmla="*/ 82408 h 243571"/>
                  <a:gd name="connsiteX9" fmla="*/ 167583 w 169845"/>
                  <a:gd name="connsiteY9" fmla="*/ 92391 h 243571"/>
                  <a:gd name="connsiteX10" fmla="*/ 164129 w 169845"/>
                  <a:gd name="connsiteY10" fmla="*/ 115431 h 243571"/>
                  <a:gd name="connsiteX11" fmla="*/ 83536 w 169845"/>
                  <a:gd name="connsiteY11" fmla="*/ 232931 h 243571"/>
                  <a:gd name="connsiteX12" fmla="*/ 57056 w 169845"/>
                  <a:gd name="connsiteY12" fmla="*/ 240611 h 243571"/>
                  <a:gd name="connsiteX13" fmla="*/ 48229 w 169845"/>
                  <a:gd name="connsiteY13" fmla="*/ 220643 h 243571"/>
                  <a:gd name="connsiteX14" fmla="*/ 48229 w 169845"/>
                  <a:gd name="connsiteY14" fmla="*/ 164197 h 243571"/>
                  <a:gd name="connsiteX15" fmla="*/ 85071 w 169845"/>
                  <a:gd name="connsiteY15" fmla="*/ 166501 h 243571"/>
                  <a:gd name="connsiteX16" fmla="*/ 116157 w 169845"/>
                  <a:gd name="connsiteY16" fmla="*/ 121574 h 243571"/>
                  <a:gd name="connsiteX17" fmla="*/ 86606 w 169845"/>
                  <a:gd name="connsiteY17" fmla="*/ 112359 h 243571"/>
                  <a:gd name="connsiteX18" fmla="*/ 78547 w 169845"/>
                  <a:gd name="connsiteY18" fmla="*/ 83560 h 243571"/>
                  <a:gd name="connsiteX19" fmla="*/ 50915 w 169845"/>
                  <a:gd name="connsiteY19" fmla="*/ 128102 h 243571"/>
                  <a:gd name="connsiteX20" fmla="*/ 85071 w 169845"/>
                  <a:gd name="connsiteY20" fmla="*/ 166501 h 243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9845" h="243571">
                    <a:moveTo>
                      <a:pt x="48229" y="164197"/>
                    </a:moveTo>
                    <a:cubicBezTo>
                      <a:pt x="37867" y="164197"/>
                      <a:pt x="28656" y="164197"/>
                      <a:pt x="19446" y="164197"/>
                    </a:cubicBezTo>
                    <a:cubicBezTo>
                      <a:pt x="3327" y="163813"/>
                      <a:pt x="-5116" y="149606"/>
                      <a:pt x="3327" y="136166"/>
                    </a:cubicBezTo>
                    <a:cubicBezTo>
                      <a:pt x="29424" y="93927"/>
                      <a:pt x="55904" y="51689"/>
                      <a:pt x="82385" y="9450"/>
                    </a:cubicBezTo>
                    <a:cubicBezTo>
                      <a:pt x="87758" y="1002"/>
                      <a:pt x="95433" y="-1686"/>
                      <a:pt x="103876" y="1002"/>
                    </a:cubicBezTo>
                    <a:cubicBezTo>
                      <a:pt x="111552" y="3306"/>
                      <a:pt x="116541" y="10602"/>
                      <a:pt x="116925" y="20201"/>
                    </a:cubicBezTo>
                    <a:cubicBezTo>
                      <a:pt x="117308" y="37097"/>
                      <a:pt x="116925" y="53992"/>
                      <a:pt x="116925" y="70504"/>
                    </a:cubicBezTo>
                    <a:cubicBezTo>
                      <a:pt x="116925" y="73960"/>
                      <a:pt x="116925" y="77416"/>
                      <a:pt x="116925" y="82408"/>
                    </a:cubicBezTo>
                    <a:cubicBezTo>
                      <a:pt x="127286" y="82408"/>
                      <a:pt x="136881" y="82408"/>
                      <a:pt x="146475" y="82408"/>
                    </a:cubicBezTo>
                    <a:cubicBezTo>
                      <a:pt x="155302" y="82408"/>
                      <a:pt x="162978" y="83944"/>
                      <a:pt x="167583" y="92391"/>
                    </a:cubicBezTo>
                    <a:cubicBezTo>
                      <a:pt x="172188" y="100839"/>
                      <a:pt x="169118" y="108135"/>
                      <a:pt x="164129" y="115431"/>
                    </a:cubicBezTo>
                    <a:cubicBezTo>
                      <a:pt x="137265" y="154597"/>
                      <a:pt x="110401" y="193764"/>
                      <a:pt x="83536" y="232931"/>
                    </a:cubicBezTo>
                    <a:cubicBezTo>
                      <a:pt x="76245" y="243683"/>
                      <a:pt x="66266" y="246371"/>
                      <a:pt x="57056" y="240611"/>
                    </a:cubicBezTo>
                    <a:cubicBezTo>
                      <a:pt x="49764" y="236003"/>
                      <a:pt x="48229" y="228707"/>
                      <a:pt x="48229" y="220643"/>
                    </a:cubicBezTo>
                    <a:cubicBezTo>
                      <a:pt x="48229" y="202212"/>
                      <a:pt x="48229" y="183781"/>
                      <a:pt x="48229" y="164197"/>
                    </a:cubicBezTo>
                    <a:close/>
                    <a:moveTo>
                      <a:pt x="85071" y="166501"/>
                    </a:moveTo>
                    <a:cubicBezTo>
                      <a:pt x="96584" y="149989"/>
                      <a:pt x="106563" y="135014"/>
                      <a:pt x="116157" y="121574"/>
                    </a:cubicBezTo>
                    <a:cubicBezTo>
                      <a:pt x="105795" y="118887"/>
                      <a:pt x="92747" y="118887"/>
                      <a:pt x="86606" y="112359"/>
                    </a:cubicBezTo>
                    <a:cubicBezTo>
                      <a:pt x="80466" y="106215"/>
                      <a:pt x="80850" y="93543"/>
                      <a:pt x="78547" y="83560"/>
                    </a:cubicBezTo>
                    <a:cubicBezTo>
                      <a:pt x="69720" y="97767"/>
                      <a:pt x="60510" y="112743"/>
                      <a:pt x="50915" y="128102"/>
                    </a:cubicBezTo>
                    <a:cubicBezTo>
                      <a:pt x="75477" y="128870"/>
                      <a:pt x="84687" y="124646"/>
                      <a:pt x="85071" y="166501"/>
                    </a:cubicBezTo>
                    <a:close/>
                  </a:path>
                </a:pathLst>
              </a:custGeom>
              <a:grpFill/>
              <a:ln w="3834" cap="flat">
                <a:noFill/>
                <a:prstDash val="solid"/>
                <a:miter/>
              </a:ln>
            </p:spPr>
            <p:txBody>
              <a:bodyPr rtlCol="0" anchor="ctr"/>
              <a:lstStyle/>
              <a:p>
                <a:endParaRPr lang="en-US"/>
              </a:p>
            </p:txBody>
          </p:sp>
        </p:grpSp>
        <p:grpSp>
          <p:nvGrpSpPr>
            <p:cNvPr id="46" name="Graphic 2">
              <a:extLst>
                <a:ext uri="{FF2B5EF4-FFF2-40B4-BE49-F238E27FC236}">
                  <a16:creationId xmlns:a16="http://schemas.microsoft.com/office/drawing/2014/main" id="{EF179158-7699-ABFD-F68E-2B1BF84F7C47}"/>
                </a:ext>
              </a:extLst>
            </p:cNvPr>
            <p:cNvGrpSpPr/>
            <p:nvPr userDrawn="1"/>
          </p:nvGrpSpPr>
          <p:grpSpPr>
            <a:xfrm>
              <a:off x="1304333" y="5488666"/>
              <a:ext cx="566267" cy="691349"/>
              <a:chOff x="5574516" y="3858678"/>
              <a:chExt cx="566267" cy="691349"/>
            </a:xfrm>
            <a:grpFill/>
          </p:grpSpPr>
          <p:sp>
            <p:nvSpPr>
              <p:cNvPr id="47" name="Freeform 906">
                <a:extLst>
                  <a:ext uri="{FF2B5EF4-FFF2-40B4-BE49-F238E27FC236}">
                    <a16:creationId xmlns:a16="http://schemas.microsoft.com/office/drawing/2014/main" id="{091D0777-F133-8DFC-B5DF-6FB33D6F080B}"/>
                  </a:ext>
                </a:extLst>
              </p:cNvPr>
              <p:cNvSpPr/>
              <p:nvPr/>
            </p:nvSpPr>
            <p:spPr>
              <a:xfrm>
                <a:off x="5574516" y="4023123"/>
                <a:ext cx="315322" cy="329150"/>
              </a:xfrm>
              <a:custGeom>
                <a:avLst/>
                <a:gdLst>
                  <a:gd name="connsiteX0" fmla="*/ 301463 w 315322"/>
                  <a:gd name="connsiteY0" fmla="*/ 222785 h 329150"/>
                  <a:gd name="connsiteX1" fmla="*/ 272680 w 315322"/>
                  <a:gd name="connsiteY1" fmla="*/ 208578 h 329150"/>
                  <a:gd name="connsiteX2" fmla="*/ 250037 w 315322"/>
                  <a:gd name="connsiteY2" fmla="*/ 211650 h 329150"/>
                  <a:gd name="connsiteX3" fmla="*/ 247351 w 315322"/>
                  <a:gd name="connsiteY3" fmla="*/ 233537 h 329150"/>
                  <a:gd name="connsiteX4" fmla="*/ 261934 w 315322"/>
                  <a:gd name="connsiteY4" fmla="*/ 262720 h 329150"/>
                  <a:gd name="connsiteX5" fmla="*/ 258097 w 315322"/>
                  <a:gd name="connsiteY5" fmla="*/ 279232 h 329150"/>
                  <a:gd name="connsiteX6" fmla="*/ 243129 w 315322"/>
                  <a:gd name="connsiteY6" fmla="*/ 290367 h 329150"/>
                  <a:gd name="connsiteX7" fmla="*/ 214730 w 315322"/>
                  <a:gd name="connsiteY7" fmla="*/ 323390 h 329150"/>
                  <a:gd name="connsiteX8" fmla="*/ 205519 w 315322"/>
                  <a:gd name="connsiteY8" fmla="*/ 329150 h 329150"/>
                  <a:gd name="connsiteX9" fmla="*/ 109192 w 315322"/>
                  <a:gd name="connsiteY9" fmla="*/ 328766 h 329150"/>
                  <a:gd name="connsiteX10" fmla="*/ 100749 w 315322"/>
                  <a:gd name="connsiteY10" fmla="*/ 323390 h 329150"/>
                  <a:gd name="connsiteX11" fmla="*/ 69279 w 315322"/>
                  <a:gd name="connsiteY11" fmla="*/ 288063 h 329150"/>
                  <a:gd name="connsiteX12" fmla="*/ 583 w 315322"/>
                  <a:gd name="connsiteY12" fmla="*/ 140996 h 329150"/>
                  <a:gd name="connsiteX13" fmla="*/ 134905 w 315322"/>
                  <a:gd name="connsiteY13" fmla="*/ 1608 h 329150"/>
                  <a:gd name="connsiteX14" fmla="*/ 310290 w 315322"/>
                  <a:gd name="connsiteY14" fmla="*/ 119108 h 329150"/>
                  <a:gd name="connsiteX15" fmla="*/ 301463 w 315322"/>
                  <a:gd name="connsiteY15" fmla="*/ 222785 h 329150"/>
                  <a:gd name="connsiteX16" fmla="*/ 123008 w 315322"/>
                  <a:gd name="connsiteY16" fmla="*/ 200514 h 329150"/>
                  <a:gd name="connsiteX17" fmla="*/ 123008 w 315322"/>
                  <a:gd name="connsiteY17" fmla="*/ 256576 h 329150"/>
                  <a:gd name="connsiteX18" fmla="*/ 131835 w 315322"/>
                  <a:gd name="connsiteY18" fmla="*/ 276544 h 329150"/>
                  <a:gd name="connsiteX19" fmla="*/ 158315 w 315322"/>
                  <a:gd name="connsiteY19" fmla="*/ 268864 h 329150"/>
                  <a:gd name="connsiteX20" fmla="*/ 238908 w 315322"/>
                  <a:gd name="connsiteY20" fmla="*/ 151364 h 329150"/>
                  <a:gd name="connsiteX21" fmla="*/ 242362 w 315322"/>
                  <a:gd name="connsiteY21" fmla="*/ 128324 h 329150"/>
                  <a:gd name="connsiteX22" fmla="*/ 221254 w 315322"/>
                  <a:gd name="connsiteY22" fmla="*/ 118340 h 329150"/>
                  <a:gd name="connsiteX23" fmla="*/ 191703 w 315322"/>
                  <a:gd name="connsiteY23" fmla="*/ 118340 h 329150"/>
                  <a:gd name="connsiteX24" fmla="*/ 191703 w 315322"/>
                  <a:gd name="connsiteY24" fmla="*/ 106437 h 329150"/>
                  <a:gd name="connsiteX25" fmla="*/ 191703 w 315322"/>
                  <a:gd name="connsiteY25" fmla="*/ 56134 h 329150"/>
                  <a:gd name="connsiteX26" fmla="*/ 178655 w 315322"/>
                  <a:gd name="connsiteY26" fmla="*/ 36935 h 329150"/>
                  <a:gd name="connsiteX27" fmla="*/ 157164 w 315322"/>
                  <a:gd name="connsiteY27" fmla="*/ 45383 h 329150"/>
                  <a:gd name="connsiteX28" fmla="*/ 78106 w 315322"/>
                  <a:gd name="connsiteY28" fmla="*/ 172099 h 329150"/>
                  <a:gd name="connsiteX29" fmla="*/ 94224 w 315322"/>
                  <a:gd name="connsiteY29" fmla="*/ 200130 h 329150"/>
                  <a:gd name="connsiteX30" fmla="*/ 123008 w 315322"/>
                  <a:gd name="connsiteY30" fmla="*/ 200514 h 3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5322" h="329150">
                    <a:moveTo>
                      <a:pt x="301463" y="222785"/>
                    </a:moveTo>
                    <a:cubicBezTo>
                      <a:pt x="291101" y="217793"/>
                      <a:pt x="281891" y="213186"/>
                      <a:pt x="272680" y="208578"/>
                    </a:cubicBezTo>
                    <a:cubicBezTo>
                      <a:pt x="263469" y="204354"/>
                      <a:pt x="255794" y="205506"/>
                      <a:pt x="250037" y="211650"/>
                    </a:cubicBezTo>
                    <a:cubicBezTo>
                      <a:pt x="243897" y="218177"/>
                      <a:pt x="243513" y="225473"/>
                      <a:pt x="247351" y="233537"/>
                    </a:cubicBezTo>
                    <a:cubicBezTo>
                      <a:pt x="252340" y="243137"/>
                      <a:pt x="256561" y="253504"/>
                      <a:pt x="261934" y="262720"/>
                    </a:cubicBezTo>
                    <a:cubicBezTo>
                      <a:pt x="266540" y="270400"/>
                      <a:pt x="265004" y="275008"/>
                      <a:pt x="258097" y="279232"/>
                    </a:cubicBezTo>
                    <a:cubicBezTo>
                      <a:pt x="253107" y="282687"/>
                      <a:pt x="248118" y="286911"/>
                      <a:pt x="243129" y="290367"/>
                    </a:cubicBezTo>
                    <a:cubicBezTo>
                      <a:pt x="230848" y="298815"/>
                      <a:pt x="220870" y="309567"/>
                      <a:pt x="214730" y="323390"/>
                    </a:cubicBezTo>
                    <a:cubicBezTo>
                      <a:pt x="212811" y="327998"/>
                      <a:pt x="210125" y="329150"/>
                      <a:pt x="205519" y="329150"/>
                    </a:cubicBezTo>
                    <a:cubicBezTo>
                      <a:pt x="173282" y="328766"/>
                      <a:pt x="141429" y="329150"/>
                      <a:pt x="109192" y="328766"/>
                    </a:cubicBezTo>
                    <a:cubicBezTo>
                      <a:pt x="106121" y="328766"/>
                      <a:pt x="102284" y="326078"/>
                      <a:pt x="100749" y="323390"/>
                    </a:cubicBezTo>
                    <a:cubicBezTo>
                      <a:pt x="93073" y="308799"/>
                      <a:pt x="82711" y="297663"/>
                      <a:pt x="69279" y="288063"/>
                    </a:cubicBezTo>
                    <a:cubicBezTo>
                      <a:pt x="18621" y="251968"/>
                      <a:pt x="-4022" y="202434"/>
                      <a:pt x="583" y="140996"/>
                    </a:cubicBezTo>
                    <a:cubicBezTo>
                      <a:pt x="6340" y="70726"/>
                      <a:pt x="64290" y="11592"/>
                      <a:pt x="134905" y="1608"/>
                    </a:cubicBezTo>
                    <a:cubicBezTo>
                      <a:pt x="219335" y="-10296"/>
                      <a:pt x="292252" y="45383"/>
                      <a:pt x="310290" y="119108"/>
                    </a:cubicBezTo>
                    <a:cubicBezTo>
                      <a:pt x="319117" y="154435"/>
                      <a:pt x="316430" y="188610"/>
                      <a:pt x="301463" y="222785"/>
                    </a:cubicBezTo>
                    <a:close/>
                    <a:moveTo>
                      <a:pt x="123008" y="200514"/>
                    </a:moveTo>
                    <a:cubicBezTo>
                      <a:pt x="123008" y="220097"/>
                      <a:pt x="123008" y="238529"/>
                      <a:pt x="123008" y="256576"/>
                    </a:cubicBezTo>
                    <a:cubicBezTo>
                      <a:pt x="123008" y="264640"/>
                      <a:pt x="124543" y="271936"/>
                      <a:pt x="131835" y="276544"/>
                    </a:cubicBezTo>
                    <a:cubicBezTo>
                      <a:pt x="141045" y="282303"/>
                      <a:pt x="151023" y="279616"/>
                      <a:pt x="158315" y="268864"/>
                    </a:cubicBezTo>
                    <a:cubicBezTo>
                      <a:pt x="185179" y="229697"/>
                      <a:pt x="212044" y="190530"/>
                      <a:pt x="238908" y="151364"/>
                    </a:cubicBezTo>
                    <a:cubicBezTo>
                      <a:pt x="243897" y="144068"/>
                      <a:pt x="246967" y="137156"/>
                      <a:pt x="242362" y="128324"/>
                    </a:cubicBezTo>
                    <a:cubicBezTo>
                      <a:pt x="237756" y="119876"/>
                      <a:pt x="229697" y="118340"/>
                      <a:pt x="221254" y="118340"/>
                    </a:cubicBezTo>
                    <a:cubicBezTo>
                      <a:pt x="211660" y="118340"/>
                      <a:pt x="202065" y="118340"/>
                      <a:pt x="191703" y="118340"/>
                    </a:cubicBezTo>
                    <a:cubicBezTo>
                      <a:pt x="191703" y="113349"/>
                      <a:pt x="191703" y="109893"/>
                      <a:pt x="191703" y="106437"/>
                    </a:cubicBezTo>
                    <a:cubicBezTo>
                      <a:pt x="191703" y="89541"/>
                      <a:pt x="191703" y="72646"/>
                      <a:pt x="191703" y="56134"/>
                    </a:cubicBezTo>
                    <a:cubicBezTo>
                      <a:pt x="191703" y="46535"/>
                      <a:pt x="186330" y="39239"/>
                      <a:pt x="178655" y="36935"/>
                    </a:cubicBezTo>
                    <a:cubicBezTo>
                      <a:pt x="170212" y="34631"/>
                      <a:pt x="162537" y="36935"/>
                      <a:pt x="157164" y="45383"/>
                    </a:cubicBezTo>
                    <a:cubicBezTo>
                      <a:pt x="130683" y="87621"/>
                      <a:pt x="104203" y="129476"/>
                      <a:pt x="78106" y="172099"/>
                    </a:cubicBezTo>
                    <a:cubicBezTo>
                      <a:pt x="69663" y="185922"/>
                      <a:pt x="78106" y="200130"/>
                      <a:pt x="94224" y="200130"/>
                    </a:cubicBezTo>
                    <a:cubicBezTo>
                      <a:pt x="103435" y="200514"/>
                      <a:pt x="112262" y="200514"/>
                      <a:pt x="123008" y="200514"/>
                    </a:cubicBezTo>
                    <a:close/>
                  </a:path>
                </a:pathLst>
              </a:custGeom>
              <a:solidFill>
                <a:srgbClr val="F16024"/>
              </a:solidFill>
              <a:ln w="3834" cap="flat">
                <a:noFill/>
                <a:prstDash val="solid"/>
                <a:miter/>
              </a:ln>
            </p:spPr>
            <p:txBody>
              <a:bodyPr rtlCol="0" anchor="ctr"/>
              <a:lstStyle/>
              <a:p>
                <a:endParaRPr lang="en-US"/>
              </a:p>
            </p:txBody>
          </p:sp>
          <p:sp>
            <p:nvSpPr>
              <p:cNvPr id="48" name="Freeform 907">
                <a:extLst>
                  <a:ext uri="{FF2B5EF4-FFF2-40B4-BE49-F238E27FC236}">
                    <a16:creationId xmlns:a16="http://schemas.microsoft.com/office/drawing/2014/main" id="{865CCE6D-D2E4-9759-501D-0CD14997BD21}"/>
                  </a:ext>
                </a:extLst>
              </p:cNvPr>
              <p:cNvSpPr/>
              <p:nvPr/>
            </p:nvSpPr>
            <p:spPr>
              <a:xfrm>
                <a:off x="5935464" y="4344594"/>
                <a:ext cx="205319" cy="205433"/>
              </a:xfrm>
              <a:custGeom>
                <a:avLst/>
                <a:gdLst>
                  <a:gd name="connsiteX0" fmla="*/ 0 w 205319"/>
                  <a:gd name="connsiteY0" fmla="*/ 42623 h 205433"/>
                  <a:gd name="connsiteX1" fmla="*/ 42599 w 205319"/>
                  <a:gd name="connsiteY1" fmla="*/ 0 h 205433"/>
                  <a:gd name="connsiteX2" fmla="*/ 205320 w 205319"/>
                  <a:gd name="connsiteY2" fmla="*/ 162811 h 205433"/>
                  <a:gd name="connsiteX3" fmla="*/ 163104 w 205319"/>
                  <a:gd name="connsiteY3" fmla="*/ 205434 h 205433"/>
                  <a:gd name="connsiteX4" fmla="*/ 0 w 205319"/>
                  <a:gd name="connsiteY4" fmla="*/ 42623 h 205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319" h="205433">
                    <a:moveTo>
                      <a:pt x="0" y="42623"/>
                    </a:moveTo>
                    <a:cubicBezTo>
                      <a:pt x="14200" y="28799"/>
                      <a:pt x="28783" y="14208"/>
                      <a:pt x="42599" y="0"/>
                    </a:cubicBezTo>
                    <a:cubicBezTo>
                      <a:pt x="96712" y="54142"/>
                      <a:pt x="151207" y="108669"/>
                      <a:pt x="205320" y="162811"/>
                    </a:cubicBezTo>
                    <a:cubicBezTo>
                      <a:pt x="191504" y="176635"/>
                      <a:pt x="176920" y="191226"/>
                      <a:pt x="163104" y="205434"/>
                    </a:cubicBezTo>
                    <a:cubicBezTo>
                      <a:pt x="108992" y="151675"/>
                      <a:pt x="54112" y="97149"/>
                      <a:pt x="0" y="42623"/>
                    </a:cubicBezTo>
                    <a:close/>
                  </a:path>
                </a:pathLst>
              </a:custGeom>
              <a:solidFill>
                <a:srgbClr val="F16024"/>
              </a:solidFill>
              <a:ln w="3834" cap="flat">
                <a:noFill/>
                <a:prstDash val="solid"/>
                <a:miter/>
              </a:ln>
            </p:spPr>
            <p:txBody>
              <a:bodyPr rtlCol="0" anchor="ctr"/>
              <a:lstStyle/>
              <a:p>
                <a:endParaRPr lang="en-US"/>
              </a:p>
            </p:txBody>
          </p:sp>
          <p:sp>
            <p:nvSpPr>
              <p:cNvPr id="49" name="Freeform 908">
                <a:extLst>
                  <a:ext uri="{FF2B5EF4-FFF2-40B4-BE49-F238E27FC236}">
                    <a16:creationId xmlns:a16="http://schemas.microsoft.com/office/drawing/2014/main" id="{0E0C0723-A275-D0AE-708E-863A23FF0F8D}"/>
                  </a:ext>
                </a:extLst>
              </p:cNvPr>
              <p:cNvSpPr/>
              <p:nvPr/>
            </p:nvSpPr>
            <p:spPr>
              <a:xfrm>
                <a:off x="6090893" y="3858678"/>
                <a:ext cx="48643" cy="134182"/>
              </a:xfrm>
              <a:custGeom>
                <a:avLst/>
                <a:gdLst>
                  <a:gd name="connsiteX0" fmla="*/ 0 w 48643"/>
                  <a:gd name="connsiteY0" fmla="*/ 134183 h 134182"/>
                  <a:gd name="connsiteX1" fmla="*/ 0 w 48643"/>
                  <a:gd name="connsiteY1" fmla="*/ 171 h 134182"/>
                  <a:gd name="connsiteX2" fmla="*/ 34540 w 48643"/>
                  <a:gd name="connsiteY2" fmla="*/ 171 h 134182"/>
                  <a:gd name="connsiteX3" fmla="*/ 48356 w 48643"/>
                  <a:gd name="connsiteY3" fmla="*/ 14762 h 134182"/>
                  <a:gd name="connsiteX4" fmla="*/ 48356 w 48643"/>
                  <a:gd name="connsiteY4" fmla="*/ 119207 h 134182"/>
                  <a:gd name="connsiteX5" fmla="*/ 33005 w 48643"/>
                  <a:gd name="connsiteY5" fmla="*/ 133799 h 134182"/>
                  <a:gd name="connsiteX6" fmla="*/ 0 w 48643"/>
                  <a:gd name="connsiteY6" fmla="*/ 134183 h 13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643" h="134182">
                    <a:moveTo>
                      <a:pt x="0" y="134183"/>
                    </a:moveTo>
                    <a:cubicBezTo>
                      <a:pt x="0" y="89256"/>
                      <a:pt x="0" y="45097"/>
                      <a:pt x="0" y="171"/>
                    </a:cubicBezTo>
                    <a:cubicBezTo>
                      <a:pt x="11897" y="171"/>
                      <a:pt x="23410" y="-213"/>
                      <a:pt x="34540" y="171"/>
                    </a:cubicBezTo>
                    <a:cubicBezTo>
                      <a:pt x="42599" y="555"/>
                      <a:pt x="47972" y="6698"/>
                      <a:pt x="48356" y="14762"/>
                    </a:cubicBezTo>
                    <a:cubicBezTo>
                      <a:pt x="48740" y="49705"/>
                      <a:pt x="48740" y="84264"/>
                      <a:pt x="48356" y="119207"/>
                    </a:cubicBezTo>
                    <a:cubicBezTo>
                      <a:pt x="48356" y="128039"/>
                      <a:pt x="42215" y="133799"/>
                      <a:pt x="33005" y="133799"/>
                    </a:cubicBezTo>
                    <a:cubicBezTo>
                      <a:pt x="22259" y="134183"/>
                      <a:pt x="11513" y="134183"/>
                      <a:pt x="0" y="134183"/>
                    </a:cubicBezTo>
                    <a:close/>
                  </a:path>
                </a:pathLst>
              </a:custGeom>
              <a:solidFill>
                <a:srgbClr val="F16024"/>
              </a:solidFill>
              <a:ln w="3834" cap="flat">
                <a:noFill/>
                <a:prstDash val="solid"/>
                <a:miter/>
              </a:ln>
            </p:spPr>
            <p:txBody>
              <a:bodyPr rtlCol="0" anchor="ctr"/>
              <a:lstStyle/>
              <a:p>
                <a:endParaRPr lang="en-US"/>
              </a:p>
            </p:txBody>
          </p:sp>
          <p:sp>
            <p:nvSpPr>
              <p:cNvPr id="50" name="Freeform 909">
                <a:extLst>
                  <a:ext uri="{FF2B5EF4-FFF2-40B4-BE49-F238E27FC236}">
                    <a16:creationId xmlns:a16="http://schemas.microsoft.com/office/drawing/2014/main" id="{5A968EE7-A389-5CCC-FB9B-F288C50FA386}"/>
                  </a:ext>
                </a:extLst>
              </p:cNvPr>
              <p:cNvSpPr/>
              <p:nvPr/>
            </p:nvSpPr>
            <p:spPr>
              <a:xfrm>
                <a:off x="6090893" y="4028401"/>
                <a:ext cx="49027" cy="134737"/>
              </a:xfrm>
              <a:custGeom>
                <a:avLst/>
                <a:gdLst>
                  <a:gd name="connsiteX0" fmla="*/ 0 w 49027"/>
                  <a:gd name="connsiteY0" fmla="*/ 171 h 134737"/>
                  <a:gd name="connsiteX1" fmla="*/ 33389 w 49027"/>
                  <a:gd name="connsiteY1" fmla="*/ 171 h 134737"/>
                  <a:gd name="connsiteX2" fmla="*/ 48740 w 49027"/>
                  <a:gd name="connsiteY2" fmla="*/ 15146 h 134737"/>
                  <a:gd name="connsiteX3" fmla="*/ 48740 w 49027"/>
                  <a:gd name="connsiteY3" fmla="*/ 119591 h 134737"/>
                  <a:gd name="connsiteX4" fmla="*/ 33389 w 49027"/>
                  <a:gd name="connsiteY4" fmla="*/ 134567 h 134737"/>
                  <a:gd name="connsiteX5" fmla="*/ 0 w 49027"/>
                  <a:gd name="connsiteY5" fmla="*/ 134567 h 134737"/>
                  <a:gd name="connsiteX6" fmla="*/ 0 w 49027"/>
                  <a:gd name="connsiteY6" fmla="*/ 171 h 134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27" h="134737">
                    <a:moveTo>
                      <a:pt x="0" y="171"/>
                    </a:moveTo>
                    <a:cubicBezTo>
                      <a:pt x="11513" y="171"/>
                      <a:pt x="22259" y="-213"/>
                      <a:pt x="33389" y="171"/>
                    </a:cubicBezTo>
                    <a:cubicBezTo>
                      <a:pt x="42599" y="555"/>
                      <a:pt x="48740" y="6314"/>
                      <a:pt x="48740" y="15146"/>
                    </a:cubicBezTo>
                    <a:cubicBezTo>
                      <a:pt x="49123" y="50089"/>
                      <a:pt x="49123" y="84648"/>
                      <a:pt x="48740" y="119591"/>
                    </a:cubicBezTo>
                    <a:cubicBezTo>
                      <a:pt x="48740" y="128423"/>
                      <a:pt x="42599" y="134183"/>
                      <a:pt x="33389" y="134567"/>
                    </a:cubicBezTo>
                    <a:cubicBezTo>
                      <a:pt x="22643" y="134950"/>
                      <a:pt x="11513" y="134567"/>
                      <a:pt x="0" y="134567"/>
                    </a:cubicBezTo>
                    <a:cubicBezTo>
                      <a:pt x="0" y="90024"/>
                      <a:pt x="0" y="45481"/>
                      <a:pt x="0" y="171"/>
                    </a:cubicBezTo>
                    <a:close/>
                  </a:path>
                </a:pathLst>
              </a:custGeom>
              <a:solidFill>
                <a:srgbClr val="F16024"/>
              </a:solidFill>
              <a:ln w="3834" cap="flat">
                <a:noFill/>
                <a:prstDash val="solid"/>
                <a:miter/>
              </a:ln>
            </p:spPr>
            <p:txBody>
              <a:bodyPr rtlCol="0" anchor="ctr"/>
              <a:lstStyle/>
              <a:p>
                <a:endParaRPr lang="en-US"/>
              </a:p>
            </p:txBody>
          </p:sp>
          <p:sp>
            <p:nvSpPr>
              <p:cNvPr id="51" name="Freeform 910">
                <a:extLst>
                  <a:ext uri="{FF2B5EF4-FFF2-40B4-BE49-F238E27FC236}">
                    <a16:creationId xmlns:a16="http://schemas.microsoft.com/office/drawing/2014/main" id="{A6A5037D-BAA2-82DA-5E7E-BE16296216EB}"/>
                  </a:ext>
                </a:extLst>
              </p:cNvPr>
              <p:cNvSpPr/>
              <p:nvPr/>
            </p:nvSpPr>
            <p:spPr>
              <a:xfrm>
                <a:off x="6090893" y="4199579"/>
                <a:ext cx="48355" cy="133206"/>
              </a:xfrm>
              <a:custGeom>
                <a:avLst/>
                <a:gdLst>
                  <a:gd name="connsiteX0" fmla="*/ 0 w 48355"/>
                  <a:gd name="connsiteY0" fmla="*/ 133111 h 133206"/>
                  <a:gd name="connsiteX1" fmla="*/ 0 w 48355"/>
                  <a:gd name="connsiteY1" fmla="*/ 251 h 133206"/>
                  <a:gd name="connsiteX2" fmla="*/ 36842 w 48355"/>
                  <a:gd name="connsiteY2" fmla="*/ 635 h 133206"/>
                  <a:gd name="connsiteX3" fmla="*/ 48356 w 48355"/>
                  <a:gd name="connsiteY3" fmla="*/ 15994 h 133206"/>
                  <a:gd name="connsiteX4" fmla="*/ 48356 w 48355"/>
                  <a:gd name="connsiteY4" fmla="*/ 116599 h 133206"/>
                  <a:gd name="connsiteX5" fmla="*/ 34156 w 48355"/>
                  <a:gd name="connsiteY5" fmla="*/ 132727 h 133206"/>
                  <a:gd name="connsiteX6" fmla="*/ 0 w 48355"/>
                  <a:gd name="connsiteY6" fmla="*/ 133111 h 13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55" h="133206">
                    <a:moveTo>
                      <a:pt x="0" y="133111"/>
                    </a:moveTo>
                    <a:cubicBezTo>
                      <a:pt x="0" y="88184"/>
                      <a:pt x="0" y="44793"/>
                      <a:pt x="0" y="251"/>
                    </a:cubicBezTo>
                    <a:cubicBezTo>
                      <a:pt x="12281" y="251"/>
                      <a:pt x="24562" y="-517"/>
                      <a:pt x="36842" y="635"/>
                    </a:cubicBezTo>
                    <a:cubicBezTo>
                      <a:pt x="44902" y="1403"/>
                      <a:pt x="48356" y="8315"/>
                      <a:pt x="48356" y="15994"/>
                    </a:cubicBezTo>
                    <a:cubicBezTo>
                      <a:pt x="48356" y="49401"/>
                      <a:pt x="48356" y="83192"/>
                      <a:pt x="48356" y="116599"/>
                    </a:cubicBezTo>
                    <a:cubicBezTo>
                      <a:pt x="48356" y="126199"/>
                      <a:pt x="42983" y="132343"/>
                      <a:pt x="34156" y="132727"/>
                    </a:cubicBezTo>
                    <a:cubicBezTo>
                      <a:pt x="23027" y="133495"/>
                      <a:pt x="11897" y="133111"/>
                      <a:pt x="0" y="133111"/>
                    </a:cubicBezTo>
                    <a:close/>
                  </a:path>
                </a:pathLst>
              </a:custGeom>
              <a:solidFill>
                <a:srgbClr val="F16024"/>
              </a:solidFill>
              <a:ln w="3834" cap="flat">
                <a:noFill/>
                <a:prstDash val="solid"/>
                <a:miter/>
              </a:ln>
            </p:spPr>
            <p:txBody>
              <a:bodyPr rtlCol="0" anchor="ctr"/>
              <a:lstStyle/>
              <a:p>
                <a:endParaRPr lang="en-US"/>
              </a:p>
            </p:txBody>
          </p:sp>
          <p:sp>
            <p:nvSpPr>
              <p:cNvPr id="52" name="Freeform 911">
                <a:extLst>
                  <a:ext uri="{FF2B5EF4-FFF2-40B4-BE49-F238E27FC236}">
                    <a16:creationId xmlns:a16="http://schemas.microsoft.com/office/drawing/2014/main" id="{8695B2E4-AE8A-1D66-7228-4E159D8AE9B2}"/>
                  </a:ext>
                </a:extLst>
              </p:cNvPr>
              <p:cNvSpPr/>
              <p:nvPr/>
            </p:nvSpPr>
            <p:spPr>
              <a:xfrm>
                <a:off x="5699826" y="4143000"/>
                <a:ext cx="65241" cy="82941"/>
              </a:xfrm>
              <a:custGeom>
                <a:avLst/>
                <a:gdLst>
                  <a:gd name="connsiteX0" fmla="*/ 34540 w 65241"/>
                  <a:gd name="connsiteY0" fmla="*/ 82941 h 82941"/>
                  <a:gd name="connsiteX1" fmla="*/ 0 w 65241"/>
                  <a:gd name="connsiteY1" fmla="*/ 44543 h 82941"/>
                  <a:gd name="connsiteX2" fmla="*/ 27632 w 65241"/>
                  <a:gd name="connsiteY2" fmla="*/ 0 h 82941"/>
                  <a:gd name="connsiteX3" fmla="*/ 35691 w 65241"/>
                  <a:gd name="connsiteY3" fmla="*/ 28799 h 82941"/>
                  <a:gd name="connsiteX4" fmla="*/ 65242 w 65241"/>
                  <a:gd name="connsiteY4" fmla="*/ 38015 h 82941"/>
                  <a:gd name="connsiteX5" fmla="*/ 34540 w 65241"/>
                  <a:gd name="connsiteY5" fmla="*/ 82941 h 8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41" h="82941">
                    <a:moveTo>
                      <a:pt x="34540" y="82941"/>
                    </a:moveTo>
                    <a:cubicBezTo>
                      <a:pt x="34156" y="41087"/>
                      <a:pt x="24945" y="45311"/>
                      <a:pt x="0" y="44543"/>
                    </a:cubicBezTo>
                    <a:cubicBezTo>
                      <a:pt x="9594" y="29183"/>
                      <a:pt x="18805" y="14592"/>
                      <a:pt x="27632" y="0"/>
                    </a:cubicBezTo>
                    <a:cubicBezTo>
                      <a:pt x="29935" y="9984"/>
                      <a:pt x="29551" y="22655"/>
                      <a:pt x="35691" y="28799"/>
                    </a:cubicBezTo>
                    <a:cubicBezTo>
                      <a:pt x="41832" y="34943"/>
                      <a:pt x="54880" y="34943"/>
                      <a:pt x="65242" y="38015"/>
                    </a:cubicBezTo>
                    <a:cubicBezTo>
                      <a:pt x="56032" y="51454"/>
                      <a:pt x="46053" y="66430"/>
                      <a:pt x="34540" y="82941"/>
                    </a:cubicBezTo>
                    <a:close/>
                  </a:path>
                </a:pathLst>
              </a:custGeom>
              <a:solidFill>
                <a:schemeClr val="bg1"/>
              </a:solidFill>
              <a:ln w="3834"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379209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D1632-3857-1221-03A1-DA3D407FF2C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BEE87F1-6FAA-C265-2D10-FB9EB1E56C9C}"/>
              </a:ext>
            </a:extLst>
          </p:cNvPr>
          <p:cNvSpPr>
            <a:spLocks noGrp="1"/>
          </p:cNvSpPr>
          <p:nvPr>
            <p:ph type="body" sz="quarter" idx="61"/>
          </p:nvPr>
        </p:nvSpPr>
        <p:spPr>
          <a:xfrm>
            <a:off x="-9335" y="644872"/>
            <a:ext cx="5880746" cy="586086"/>
          </a:xfrm>
        </p:spPr>
        <p:txBody>
          <a:bodyPr/>
          <a:lstStyle/>
          <a:p>
            <a:r>
              <a:rPr lang="en-IE" dirty="0"/>
              <a:t>05 | TEACHING APPROACHES</a:t>
            </a:r>
          </a:p>
        </p:txBody>
      </p:sp>
      <p:sp>
        <p:nvSpPr>
          <p:cNvPr id="4" name="Slide Number Placeholder 3">
            <a:extLst>
              <a:ext uri="{FF2B5EF4-FFF2-40B4-BE49-F238E27FC236}">
                <a16:creationId xmlns:a16="http://schemas.microsoft.com/office/drawing/2014/main" id="{C72DA231-9F48-EAD1-06B3-9F3BC557F8FB}"/>
              </a:ext>
            </a:extLst>
          </p:cNvPr>
          <p:cNvSpPr>
            <a:spLocks noGrp="1"/>
          </p:cNvSpPr>
          <p:nvPr>
            <p:ph type="sldNum" sz="quarter" idx="4"/>
          </p:nvPr>
        </p:nvSpPr>
        <p:spPr/>
        <p:txBody>
          <a:bodyPr/>
          <a:lstStyle/>
          <a:p>
            <a:fld id="{9C527BFA-2C0E-4CEC-B6A5-913A56FEF4B4}" type="slidenum">
              <a:rPr lang="fr-CA" smtClean="0"/>
              <a:pPr/>
              <a:t>19</a:t>
            </a:fld>
            <a:endParaRPr lang="fr-CA" dirty="0"/>
          </a:p>
        </p:txBody>
      </p:sp>
      <p:graphicFrame>
        <p:nvGraphicFramePr>
          <p:cNvPr id="5" name="Table 4">
            <a:extLst>
              <a:ext uri="{FF2B5EF4-FFF2-40B4-BE49-F238E27FC236}">
                <a16:creationId xmlns:a16="http://schemas.microsoft.com/office/drawing/2014/main" id="{8ED42CBB-AD72-C1A5-8D0D-7E15533997E7}"/>
              </a:ext>
            </a:extLst>
          </p:cNvPr>
          <p:cNvGraphicFramePr>
            <a:graphicFrameLocks noGrp="1"/>
          </p:cNvGraphicFramePr>
          <p:nvPr>
            <p:extLst>
              <p:ext uri="{D42A27DB-BD31-4B8C-83A1-F6EECF244321}">
                <p14:modId xmlns:p14="http://schemas.microsoft.com/office/powerpoint/2010/main" val="2576720331"/>
              </p:ext>
            </p:extLst>
          </p:nvPr>
        </p:nvGraphicFramePr>
        <p:xfrm>
          <a:off x="613611" y="1640046"/>
          <a:ext cx="6039852" cy="6131560"/>
        </p:xfrm>
        <a:graphic>
          <a:graphicData uri="http://schemas.openxmlformats.org/drawingml/2006/table">
            <a:tbl>
              <a:tblPr firstRow="1" bandRow="1">
                <a:tableStyleId>{5C22544A-7EE6-4342-B048-85BDC9FD1C3A}</a:tableStyleId>
              </a:tblPr>
              <a:tblGrid>
                <a:gridCol w="1227221">
                  <a:extLst>
                    <a:ext uri="{9D8B030D-6E8A-4147-A177-3AD203B41FA5}">
                      <a16:colId xmlns:a16="http://schemas.microsoft.com/office/drawing/2014/main" val="1435428655"/>
                    </a:ext>
                  </a:extLst>
                </a:gridCol>
                <a:gridCol w="1793619">
                  <a:extLst>
                    <a:ext uri="{9D8B030D-6E8A-4147-A177-3AD203B41FA5}">
                      <a16:colId xmlns:a16="http://schemas.microsoft.com/office/drawing/2014/main" val="69849975"/>
                    </a:ext>
                  </a:extLst>
                </a:gridCol>
                <a:gridCol w="1731633">
                  <a:extLst>
                    <a:ext uri="{9D8B030D-6E8A-4147-A177-3AD203B41FA5}">
                      <a16:colId xmlns:a16="http://schemas.microsoft.com/office/drawing/2014/main" val="1383596773"/>
                    </a:ext>
                  </a:extLst>
                </a:gridCol>
                <a:gridCol w="1287379">
                  <a:extLst>
                    <a:ext uri="{9D8B030D-6E8A-4147-A177-3AD203B41FA5}">
                      <a16:colId xmlns:a16="http://schemas.microsoft.com/office/drawing/2014/main" val="3150789666"/>
                    </a:ext>
                  </a:extLst>
                </a:gridCol>
              </a:tblGrid>
              <a:tr h="370840">
                <a:tc>
                  <a:txBody>
                    <a:bodyPr/>
                    <a:lstStyle/>
                    <a:p>
                      <a:pPr algn="ctr"/>
                      <a:r>
                        <a:rPr lang="en-GB" sz="1400" noProof="0" dirty="0"/>
                        <a:t>Approach</a:t>
                      </a:r>
                    </a:p>
                  </a:txBody>
                  <a:tcPr anchor="ctr"/>
                </a:tc>
                <a:tc>
                  <a:txBody>
                    <a:bodyPr/>
                    <a:lstStyle/>
                    <a:p>
                      <a:pPr algn="ctr"/>
                      <a:r>
                        <a:rPr lang="en-GB" sz="1400" noProof="0"/>
                        <a:t>Characteristics</a:t>
                      </a:r>
                    </a:p>
                  </a:txBody>
                  <a:tcPr anchor="ctr"/>
                </a:tc>
                <a:tc>
                  <a:txBody>
                    <a:bodyPr/>
                    <a:lstStyle/>
                    <a:p>
                      <a:pPr algn="ctr"/>
                      <a:r>
                        <a:rPr lang="en-GB" sz="1400" noProof="0"/>
                        <a:t>Benefits</a:t>
                      </a:r>
                    </a:p>
                  </a:txBody>
                  <a:tcPr anchor="ctr"/>
                </a:tc>
                <a:tc>
                  <a:txBody>
                    <a:bodyPr/>
                    <a:lstStyle/>
                    <a:p>
                      <a:pPr algn="ctr"/>
                      <a:r>
                        <a:rPr lang="en-GB" sz="1400" noProof="0" dirty="0"/>
                        <a:t>Applicability </a:t>
                      </a:r>
                    </a:p>
                  </a:txBody>
                  <a:tcPr anchor="ctr"/>
                </a:tc>
                <a:extLst>
                  <a:ext uri="{0D108BD9-81ED-4DB2-BD59-A6C34878D82A}">
                    <a16:rowId xmlns:a16="http://schemas.microsoft.com/office/drawing/2014/main" val="58225362"/>
                  </a:ext>
                </a:extLst>
              </a:tr>
              <a:tr h="370840">
                <a:tc>
                  <a:txBody>
                    <a:bodyPr/>
                    <a:lstStyle/>
                    <a:p>
                      <a:pPr marL="0" lvl="0" algn="l" defTabSz="755934" rtl="0" eaLnBrk="1" latinLnBrk="0" hangingPunct="1"/>
                      <a:r>
                        <a:rPr lang="it-IT" sz="1200" b="1" kern="1200">
                          <a:solidFill>
                            <a:srgbClr val="09465E"/>
                          </a:solidFill>
                          <a:effectLst/>
                          <a:latin typeface="+mn-lt"/>
                          <a:ea typeface="+mn-ea"/>
                          <a:cs typeface="+mn-cs"/>
                        </a:rPr>
                        <a:t>Gamification</a:t>
                      </a: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200" kern="1200">
                          <a:solidFill>
                            <a:srgbClr val="09465E"/>
                          </a:solidFill>
                          <a:effectLst/>
                          <a:latin typeface="+mn-lt"/>
                          <a:ea typeface="+mn-ea"/>
                          <a:cs typeface="+mn-cs"/>
                        </a:rPr>
                        <a:t>Incorporates game elements into the learning process </a:t>
                      </a:r>
                      <a:endParaRPr lang="it-IT" sz="1200" kern="1200">
                        <a:solidFill>
                          <a:srgbClr val="09465E"/>
                        </a:solidFill>
                        <a:effectLst/>
                        <a:latin typeface="+mn-lt"/>
                        <a:ea typeface="+mn-ea"/>
                        <a:cs typeface="+mn-cs"/>
                      </a:endParaRPr>
                    </a:p>
                    <a:p>
                      <a:pPr marL="0" lvl="0" algn="l" defTabSz="755934" rtl="0" eaLnBrk="1" latinLnBrk="0" hangingPunct="1"/>
                      <a:r>
                        <a:rPr lang="en-US" sz="1200" kern="1200">
                          <a:solidFill>
                            <a:srgbClr val="09465E"/>
                          </a:solidFill>
                          <a:effectLst/>
                          <a:latin typeface="+mn-lt"/>
                          <a:ea typeface="+mn-ea"/>
                          <a:cs typeface="+mn-cs"/>
                        </a:rPr>
                        <a:t>like point systems, leaderboards, badges, or other elements related to games into “conventional” learning activities.</a:t>
                      </a:r>
                    </a:p>
                    <a:p>
                      <a:pPr marL="0" lvl="0" algn="l" defTabSz="755934" rtl="0" eaLnBrk="1" latinLnBrk="0" hangingPunct="1"/>
                      <a:r>
                        <a:rPr lang="en-US" sz="1200" kern="1200">
                          <a:solidFill>
                            <a:srgbClr val="09465E"/>
                          </a:solidFill>
                          <a:effectLst/>
                          <a:latin typeface="+mn-lt"/>
                          <a:ea typeface="+mn-ea"/>
                          <a:cs typeface="+mn-cs"/>
                        </a:rPr>
                        <a:t>Focuses on motivation and engagement through challenges and rewards.</a:t>
                      </a:r>
                    </a:p>
                  </a:txBody>
                  <a:tcPr/>
                </a:tc>
                <a:tc>
                  <a:txBody>
                    <a:bodyPr/>
                    <a:lstStyle/>
                    <a:p>
                      <a:pPr marL="171450" lvl="0" indent="-171450">
                        <a:buFont typeface="Arial" panose="020B0604020202020204" pitchFamily="34" charset="0"/>
                        <a:buChar char="•"/>
                      </a:pPr>
                      <a:r>
                        <a:rPr lang="en-US" sz="1200" kern="1200" dirty="0">
                          <a:solidFill>
                            <a:srgbClr val="09465E"/>
                          </a:solidFill>
                          <a:effectLst/>
                          <a:latin typeface="+mn-lt"/>
                          <a:ea typeface="+mn-ea"/>
                          <a:cs typeface="+mn-cs"/>
                        </a:rPr>
                        <a:t>Increases learner motivation and participation.</a:t>
                      </a:r>
                      <a:endParaRPr lang="it-IT"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en-US" sz="1200" kern="1200" dirty="0">
                          <a:solidFill>
                            <a:srgbClr val="09465E"/>
                          </a:solidFill>
                          <a:effectLst/>
                          <a:latin typeface="+mn-lt"/>
                          <a:ea typeface="+mn-ea"/>
                          <a:cs typeface="+mn-cs"/>
                        </a:rPr>
                        <a:t>Makes learning fun and interactive.</a:t>
                      </a:r>
                      <a:endParaRPr lang="it-IT" sz="1200" kern="1200" dirty="0">
                        <a:solidFill>
                          <a:srgbClr val="09465E"/>
                        </a:solidFill>
                        <a:effectLst/>
                        <a:latin typeface="+mn-lt"/>
                        <a:ea typeface="+mn-ea"/>
                        <a:cs typeface="+mn-cs"/>
                      </a:endParaRPr>
                    </a:p>
                  </a:txBody>
                  <a:tcPr/>
                </a:tc>
                <a:tc>
                  <a:txBody>
                    <a:bodyPr/>
                    <a:lstStyle/>
                    <a:p>
                      <a:r>
                        <a:rPr lang="en-GB" sz="1200" noProof="0" dirty="0">
                          <a:solidFill>
                            <a:srgbClr val="09465E"/>
                          </a:solidFill>
                        </a:rPr>
                        <a:t>Face to face lessons </a:t>
                      </a:r>
                    </a:p>
                    <a:p>
                      <a:r>
                        <a:rPr lang="en-GB" sz="1200" noProof="0" dirty="0">
                          <a:solidFill>
                            <a:srgbClr val="09465E"/>
                          </a:solidFill>
                        </a:rPr>
                        <a:t>Online Synchronous lessons</a:t>
                      </a:r>
                    </a:p>
                    <a:p>
                      <a:r>
                        <a:rPr lang="en-GB" sz="1200" noProof="0" dirty="0">
                          <a:solidFill>
                            <a:srgbClr val="09465E"/>
                          </a:solidFill>
                        </a:rPr>
                        <a:t>Hybrid Lessons</a:t>
                      </a:r>
                    </a:p>
                    <a:p>
                      <a:r>
                        <a:rPr lang="en-GB" sz="1200" noProof="0" dirty="0">
                          <a:solidFill>
                            <a:srgbClr val="09465E"/>
                          </a:solidFill>
                        </a:rPr>
                        <a:t>Blended lessons</a:t>
                      </a:r>
                    </a:p>
                    <a:p>
                      <a:r>
                        <a:rPr lang="en-GB" sz="1200" noProof="0" dirty="0">
                          <a:solidFill>
                            <a:srgbClr val="09465E"/>
                          </a:solidFill>
                        </a:rPr>
                        <a:t>Online Learning</a:t>
                      </a:r>
                    </a:p>
                  </a:txBody>
                  <a:tcPr/>
                </a:tc>
                <a:extLst>
                  <a:ext uri="{0D108BD9-81ED-4DB2-BD59-A6C34878D82A}">
                    <a16:rowId xmlns:a16="http://schemas.microsoft.com/office/drawing/2014/main" val="1364579842"/>
                  </a:ext>
                </a:extLst>
              </a:tr>
              <a:tr h="370840">
                <a:tc>
                  <a:txBody>
                    <a:bodyPr/>
                    <a:lstStyle/>
                    <a:p>
                      <a:pPr marL="0" lvl="0" algn="l" defTabSz="755934" rtl="0" eaLnBrk="1" latinLnBrk="0" hangingPunct="1"/>
                      <a:r>
                        <a:rPr lang="it-IT" sz="1200" b="1" kern="1200" dirty="0">
                          <a:solidFill>
                            <a:srgbClr val="09465E"/>
                          </a:solidFill>
                          <a:effectLst/>
                          <a:latin typeface="+mn-lt"/>
                          <a:ea typeface="+mn-ea"/>
                          <a:cs typeface="+mn-cs"/>
                        </a:rPr>
                        <a:t>Differentiated Instruction</a:t>
                      </a:r>
                    </a:p>
                    <a:p>
                      <a:pPr marL="0" lvl="0" algn="l" defTabSz="755934" rtl="0" eaLnBrk="1" latinLnBrk="0" hangingPunct="1"/>
                      <a:endParaRPr lang="it-IT" sz="1200" b="1"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en-US" sz="1200" kern="1200" dirty="0">
                          <a:solidFill>
                            <a:srgbClr val="09465E"/>
                          </a:solidFill>
                          <a:effectLst/>
                          <a:latin typeface="+mn-lt"/>
                          <a:ea typeface="+mn-ea"/>
                          <a:cs typeface="+mn-cs"/>
                        </a:rPr>
                        <a:t>Tailors teaching methods and materials to meet diverse learner needs </a:t>
                      </a:r>
                      <a:endParaRPr lang="it-IT"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en-US" sz="1200" kern="1200" dirty="0">
                          <a:solidFill>
                            <a:srgbClr val="09465E"/>
                          </a:solidFill>
                          <a:effectLst/>
                          <a:latin typeface="+mn-lt"/>
                          <a:ea typeface="+mn-ea"/>
                          <a:cs typeface="+mn-cs"/>
                        </a:rPr>
                        <a:t>Focuses on individual learning styles and abilities.</a:t>
                      </a:r>
                      <a:endParaRPr lang="it-IT" sz="1200"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en-US" sz="1200" kern="1200" dirty="0">
                          <a:solidFill>
                            <a:srgbClr val="09465E"/>
                          </a:solidFill>
                          <a:effectLst/>
                          <a:latin typeface="+mn-lt"/>
                          <a:ea typeface="+mn-ea"/>
                          <a:cs typeface="+mn-cs"/>
                        </a:rPr>
                        <a:t>Addresses the unique needs of each learner.</a:t>
                      </a:r>
                      <a:endParaRPr lang="it-IT"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en-US" sz="1200" kern="1200" dirty="0">
                          <a:solidFill>
                            <a:srgbClr val="09465E"/>
                          </a:solidFill>
                          <a:effectLst/>
                          <a:latin typeface="+mn-lt"/>
                          <a:ea typeface="+mn-ea"/>
                          <a:cs typeface="+mn-cs"/>
                        </a:rPr>
                        <a:t>Promotes inclusivity and equity in the classroom.</a:t>
                      </a:r>
                      <a:endParaRPr lang="it-IT" sz="1200" kern="1200" dirty="0">
                        <a:solidFill>
                          <a:srgbClr val="09465E"/>
                        </a:solidFill>
                        <a:effectLst/>
                        <a:latin typeface="+mn-lt"/>
                        <a:ea typeface="+mn-ea"/>
                        <a:cs typeface="+mn-cs"/>
                      </a:endParaRPr>
                    </a:p>
                  </a:txBody>
                  <a:tcPr/>
                </a:tc>
                <a:tc>
                  <a:txBody>
                    <a:bodyPr/>
                    <a:lstStyle/>
                    <a:p>
                      <a:r>
                        <a:rPr lang="en-GB" sz="1200" noProof="0" dirty="0">
                          <a:solidFill>
                            <a:srgbClr val="09465E"/>
                          </a:solidFill>
                        </a:rPr>
                        <a:t>Face to face lessons</a:t>
                      </a:r>
                    </a:p>
                  </a:txBody>
                  <a:tcPr/>
                </a:tc>
                <a:extLst>
                  <a:ext uri="{0D108BD9-81ED-4DB2-BD59-A6C34878D82A}">
                    <a16:rowId xmlns:a16="http://schemas.microsoft.com/office/drawing/2014/main" val="1725665921"/>
                  </a:ext>
                </a:extLst>
              </a:tr>
              <a:tr h="370840">
                <a:tc>
                  <a:txBody>
                    <a:bodyPr/>
                    <a:lstStyle/>
                    <a:p>
                      <a:r>
                        <a:rPr lang="it-IT" sz="1200" b="1" i="0" kern="1200" dirty="0">
                          <a:solidFill>
                            <a:srgbClr val="09465E"/>
                          </a:solidFill>
                          <a:effectLst/>
                          <a:latin typeface="+mn-lt"/>
                          <a:ea typeface="+mn-ea"/>
                          <a:cs typeface="+mn-cs"/>
                        </a:rPr>
                        <a:t>Game-Based Teaching</a:t>
                      </a:r>
                    </a:p>
                    <a:p>
                      <a:endParaRPr lang="it-IT" sz="1200" b="1" i="0" kern="1200" dirty="0">
                        <a:solidFill>
                          <a:srgbClr val="09465E"/>
                        </a:solidFill>
                        <a:effectLst/>
                        <a:latin typeface="+mn-lt"/>
                        <a:ea typeface="+mn-ea"/>
                        <a:cs typeface="+mn-cs"/>
                      </a:endParaRPr>
                    </a:p>
                    <a:p>
                      <a:endParaRPr lang="it-IT" sz="1200" b="1" i="0"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en-US" sz="1200" kern="1200" dirty="0">
                          <a:solidFill>
                            <a:srgbClr val="09465E"/>
                          </a:solidFill>
                          <a:effectLst/>
                          <a:latin typeface="+mn-lt"/>
                          <a:ea typeface="+mn-ea"/>
                          <a:cs typeface="+mn-cs"/>
                        </a:rPr>
                        <a:t>Involves designing learning activities so that game characteristics and game principles inhere within the learning activities themselves. </a:t>
                      </a:r>
                    </a:p>
                    <a:p>
                      <a:pPr marL="171450" lvl="0" indent="-171450" algn="l" defTabSz="755934" rtl="0" eaLnBrk="1" latinLnBrk="0" hangingPunct="1">
                        <a:buFont typeface="Arial" panose="020B0604020202020204" pitchFamily="34" charset="0"/>
                        <a:buChar char="•"/>
                      </a:pPr>
                      <a:r>
                        <a:rPr lang="en-US" sz="1200" kern="1200" dirty="0">
                          <a:solidFill>
                            <a:srgbClr val="09465E"/>
                          </a:solidFill>
                          <a:effectLst/>
                          <a:latin typeface="+mn-lt"/>
                          <a:ea typeface="+mn-ea"/>
                          <a:cs typeface="+mn-cs"/>
                        </a:rPr>
                        <a:t>Use  of games to refresh old concepts or solidify new ones.</a:t>
                      </a:r>
                      <a:endParaRPr lang="it-IT" sz="1200" kern="1200" dirty="0">
                        <a:solidFill>
                          <a:srgbClr val="09465E"/>
                        </a:solidFill>
                        <a:effectLst/>
                        <a:latin typeface="+mn-lt"/>
                        <a:ea typeface="+mn-ea"/>
                        <a:cs typeface="+mn-cs"/>
                      </a:endParaRPr>
                    </a:p>
                  </a:txBody>
                  <a:tcPr/>
                </a:tc>
                <a:tc>
                  <a:txBody>
                    <a:bodyPr/>
                    <a:lstStyle/>
                    <a:p>
                      <a:pPr marL="171450" lvl="0" indent="-171450" algn="l" defTabSz="755934" rtl="0" eaLnBrk="1" latinLnBrk="0" hangingPunct="1">
                        <a:buFont typeface="Arial" panose="020B0604020202020204" pitchFamily="34" charset="0"/>
                        <a:buChar char="•"/>
                      </a:pPr>
                      <a:r>
                        <a:rPr lang="en-US" sz="1200" kern="1200" dirty="0">
                          <a:solidFill>
                            <a:srgbClr val="09465E"/>
                          </a:solidFill>
                          <a:effectLst/>
                          <a:latin typeface="+mn-lt"/>
                          <a:ea typeface="+mn-ea"/>
                          <a:cs typeface="+mn-cs"/>
                        </a:rPr>
                        <a:t>Helps problem-solving </a:t>
                      </a:r>
                    </a:p>
                    <a:p>
                      <a:pPr marL="171450" lvl="0" indent="-171450" algn="l" defTabSz="755934" rtl="0" eaLnBrk="1" latinLnBrk="0" hangingPunct="1">
                        <a:buFont typeface="Arial" panose="020B0604020202020204" pitchFamily="34" charset="0"/>
                        <a:buChar char="•"/>
                      </a:pPr>
                      <a:r>
                        <a:rPr lang="en-US" sz="1200" kern="1200" dirty="0">
                          <a:solidFill>
                            <a:srgbClr val="09465E"/>
                          </a:solidFill>
                          <a:effectLst/>
                          <a:latin typeface="+mn-lt"/>
                          <a:ea typeface="+mn-ea"/>
                          <a:cs typeface="+mn-cs"/>
                        </a:rPr>
                        <a:t>Encourages critical thinking</a:t>
                      </a:r>
                    </a:p>
                    <a:p>
                      <a:pPr marL="171450" lvl="0" indent="-171450" algn="l" defTabSz="755934" rtl="0" eaLnBrk="1" latinLnBrk="0" hangingPunct="1">
                        <a:buFont typeface="Arial" panose="020B0604020202020204" pitchFamily="34" charset="0"/>
                        <a:buChar char="•"/>
                      </a:pPr>
                      <a:r>
                        <a:rPr lang="en-US" sz="1200" kern="1200" dirty="0">
                          <a:solidFill>
                            <a:srgbClr val="09465E"/>
                          </a:solidFill>
                          <a:effectLst/>
                          <a:latin typeface="+mn-lt"/>
                          <a:ea typeface="+mn-ea"/>
                          <a:cs typeface="+mn-cs"/>
                        </a:rPr>
                        <a:t> Increases learner engagement and motivation</a:t>
                      </a:r>
                    </a:p>
                    <a:p>
                      <a:pPr marL="171450" lvl="0" indent="-171450" algn="l" defTabSz="755934" rtl="0" eaLnBrk="1" latinLnBrk="0" hangingPunct="1">
                        <a:buFont typeface="Arial" panose="020B0604020202020204" pitchFamily="34" charset="0"/>
                        <a:buChar char="•"/>
                      </a:pPr>
                      <a:r>
                        <a:rPr lang="en-US" sz="1200" kern="1200" dirty="0">
                          <a:solidFill>
                            <a:srgbClr val="09465E"/>
                          </a:solidFill>
                          <a:effectLst/>
                          <a:latin typeface="+mn-lt"/>
                          <a:ea typeface="+mn-ea"/>
                          <a:cs typeface="+mn-cs"/>
                        </a:rPr>
                        <a:t>Introduces situational learning</a:t>
                      </a:r>
                    </a:p>
                    <a:p>
                      <a:pPr marL="171450" lvl="0" indent="-171450" algn="l" defTabSz="755934" rtl="0" eaLnBrk="1" latinLnBrk="0" hangingPunct="1">
                        <a:buFont typeface="Arial" panose="020B0604020202020204" pitchFamily="34" charset="0"/>
                        <a:buChar char="•"/>
                      </a:pPr>
                      <a:r>
                        <a:rPr lang="en-US" sz="1200" kern="1200" dirty="0">
                          <a:solidFill>
                            <a:srgbClr val="09465E"/>
                          </a:solidFill>
                          <a:effectLst/>
                          <a:latin typeface="+mn-lt"/>
                          <a:ea typeface="+mn-ea"/>
                          <a:cs typeface="+mn-cs"/>
                        </a:rPr>
                        <a:t>Addresses special education needs </a:t>
                      </a:r>
                      <a:endParaRPr lang="en-GB" sz="1200" kern="1200" noProof="0" dirty="0">
                        <a:solidFill>
                          <a:srgbClr val="09465E"/>
                        </a:solidFill>
                        <a:effectLst/>
                        <a:latin typeface="+mn-lt"/>
                        <a:ea typeface="+mn-ea"/>
                        <a:cs typeface="+mn-cs"/>
                      </a:endParaRPr>
                    </a:p>
                  </a:txBody>
                  <a:tcPr/>
                </a:tc>
                <a:tc>
                  <a:txBody>
                    <a:bodyPr/>
                    <a:lstStyle/>
                    <a:p>
                      <a:r>
                        <a:rPr lang="en-GB" sz="1200" noProof="0" dirty="0">
                          <a:solidFill>
                            <a:srgbClr val="09465E"/>
                          </a:solidFill>
                        </a:rPr>
                        <a:t>Face to face lessons </a:t>
                      </a:r>
                    </a:p>
                    <a:p>
                      <a:r>
                        <a:rPr lang="en-GB" sz="1200" noProof="0" dirty="0">
                          <a:solidFill>
                            <a:srgbClr val="09465E"/>
                          </a:solidFill>
                        </a:rPr>
                        <a:t>Online Synchronous lessons</a:t>
                      </a:r>
                    </a:p>
                    <a:p>
                      <a:r>
                        <a:rPr lang="en-GB" sz="1200" noProof="0" dirty="0">
                          <a:solidFill>
                            <a:srgbClr val="09465E"/>
                          </a:solidFill>
                        </a:rPr>
                        <a:t>Hybrid Lessons</a:t>
                      </a:r>
                    </a:p>
                    <a:p>
                      <a:r>
                        <a:rPr lang="en-GB" sz="1200" noProof="0" dirty="0">
                          <a:solidFill>
                            <a:srgbClr val="09465E"/>
                          </a:solidFill>
                        </a:rPr>
                        <a:t>Blended lessons</a:t>
                      </a:r>
                    </a:p>
                    <a:p>
                      <a:r>
                        <a:rPr lang="en-GB" sz="1200" noProof="0" dirty="0">
                          <a:solidFill>
                            <a:srgbClr val="09465E"/>
                          </a:solidFill>
                        </a:rPr>
                        <a:t>Online Learning</a:t>
                      </a:r>
                    </a:p>
                    <a:p>
                      <a:pPr marL="0" algn="l" defTabSz="755934" rtl="0" eaLnBrk="1" latinLnBrk="0" hangingPunct="1"/>
                      <a:endParaRPr lang="en-GB" sz="1200" kern="1200" noProof="0" dirty="0">
                        <a:solidFill>
                          <a:srgbClr val="09465E"/>
                        </a:solidFill>
                        <a:latin typeface="+mn-lt"/>
                        <a:ea typeface="+mn-ea"/>
                        <a:cs typeface="+mn-cs"/>
                      </a:endParaRPr>
                    </a:p>
                  </a:txBody>
                  <a:tcPr/>
                </a:tc>
                <a:extLst>
                  <a:ext uri="{0D108BD9-81ED-4DB2-BD59-A6C34878D82A}">
                    <a16:rowId xmlns:a16="http://schemas.microsoft.com/office/drawing/2014/main" val="428469209"/>
                  </a:ext>
                </a:extLst>
              </a:tr>
            </a:tbl>
          </a:graphicData>
        </a:graphic>
      </p:graphicFrame>
      <p:grpSp>
        <p:nvGrpSpPr>
          <p:cNvPr id="6" name="Group 5">
            <a:extLst>
              <a:ext uri="{FF2B5EF4-FFF2-40B4-BE49-F238E27FC236}">
                <a16:creationId xmlns:a16="http://schemas.microsoft.com/office/drawing/2014/main" id="{7A43FECE-2F27-55DF-5A99-C5B7EF9CF643}"/>
              </a:ext>
            </a:extLst>
          </p:cNvPr>
          <p:cNvGrpSpPr/>
          <p:nvPr/>
        </p:nvGrpSpPr>
        <p:grpSpPr>
          <a:xfrm>
            <a:off x="738324" y="2655904"/>
            <a:ext cx="922512" cy="785349"/>
            <a:chOff x="-4712685" y="3328877"/>
            <a:chExt cx="3646852" cy="3163039"/>
          </a:xfrm>
          <a:solidFill>
            <a:srgbClr val="09465E"/>
          </a:solidFill>
        </p:grpSpPr>
        <p:sp>
          <p:nvSpPr>
            <p:cNvPr id="7" name="Freeform 4">
              <a:extLst>
                <a:ext uri="{FF2B5EF4-FFF2-40B4-BE49-F238E27FC236}">
                  <a16:creationId xmlns:a16="http://schemas.microsoft.com/office/drawing/2014/main" id="{ED5CA718-122A-0F01-16B6-7590BCE725F3}"/>
                </a:ext>
              </a:extLst>
            </p:cNvPr>
            <p:cNvSpPr/>
            <p:nvPr/>
          </p:nvSpPr>
          <p:spPr>
            <a:xfrm>
              <a:off x="-2751053" y="3630243"/>
              <a:ext cx="1336624" cy="1338322"/>
            </a:xfrm>
            <a:custGeom>
              <a:avLst/>
              <a:gdLst>
                <a:gd name="connsiteX0" fmla="*/ 1238337 w 1336624"/>
                <a:gd name="connsiteY0" fmla="*/ 313636 h 1338322"/>
                <a:gd name="connsiteX1" fmla="*/ 1233578 w 1336624"/>
                <a:gd name="connsiteY1" fmla="*/ 332675 h 1338322"/>
                <a:gd name="connsiteX2" fmla="*/ 1304959 w 1336624"/>
                <a:gd name="connsiteY2" fmla="*/ 506885 h 1338322"/>
                <a:gd name="connsiteX3" fmla="*/ 1318283 w 1336624"/>
                <a:gd name="connsiteY3" fmla="*/ 576379 h 1338322"/>
                <a:gd name="connsiteX4" fmla="*/ 1318283 w 1336624"/>
                <a:gd name="connsiteY4" fmla="*/ 762012 h 1338322"/>
                <a:gd name="connsiteX5" fmla="*/ 1305911 w 1336624"/>
                <a:gd name="connsiteY5" fmla="*/ 831506 h 1338322"/>
                <a:gd name="connsiteX6" fmla="*/ 1233578 w 1336624"/>
                <a:gd name="connsiteY6" fmla="*/ 1005716 h 1338322"/>
                <a:gd name="connsiteX7" fmla="*/ 1196460 w 1336624"/>
                <a:gd name="connsiteY7" fmla="*/ 1062834 h 1338322"/>
                <a:gd name="connsiteX8" fmla="*/ 1061312 w 1336624"/>
                <a:gd name="connsiteY8" fmla="*/ 1201821 h 1338322"/>
                <a:gd name="connsiteX9" fmla="*/ 1009918 w 1336624"/>
                <a:gd name="connsiteY9" fmla="*/ 1237044 h 1338322"/>
                <a:gd name="connsiteX10" fmla="*/ 826231 w 1336624"/>
                <a:gd name="connsiteY10" fmla="*/ 1315105 h 1338322"/>
                <a:gd name="connsiteX11" fmla="*/ 767223 w 1336624"/>
                <a:gd name="connsiteY11" fmla="*/ 1326528 h 1338322"/>
                <a:gd name="connsiteX12" fmla="*/ 568308 w 1336624"/>
                <a:gd name="connsiteY12" fmla="*/ 1325576 h 1338322"/>
                <a:gd name="connsiteX13" fmla="*/ 508348 w 1336624"/>
                <a:gd name="connsiteY13" fmla="*/ 1312249 h 1338322"/>
                <a:gd name="connsiteX14" fmla="*/ 326564 w 1336624"/>
                <a:gd name="connsiteY14" fmla="*/ 1237044 h 1338322"/>
                <a:gd name="connsiteX15" fmla="*/ 274218 w 1336624"/>
                <a:gd name="connsiteY15" fmla="*/ 1202773 h 1338322"/>
                <a:gd name="connsiteX16" fmla="*/ 132408 w 1336624"/>
                <a:gd name="connsiteY16" fmla="*/ 1061882 h 1338322"/>
                <a:gd name="connsiteX17" fmla="*/ 99097 w 1336624"/>
                <a:gd name="connsiteY17" fmla="*/ 1012379 h 1338322"/>
                <a:gd name="connsiteX18" fmla="*/ 21054 w 1336624"/>
                <a:gd name="connsiteY18" fmla="*/ 825794 h 1338322"/>
                <a:gd name="connsiteX19" fmla="*/ 10585 w 1336624"/>
                <a:gd name="connsiteY19" fmla="*/ 769628 h 1338322"/>
                <a:gd name="connsiteX20" fmla="*/ 10585 w 1336624"/>
                <a:gd name="connsiteY20" fmla="*/ 567811 h 1338322"/>
                <a:gd name="connsiteX21" fmla="*/ 22957 w 1336624"/>
                <a:gd name="connsiteY21" fmla="*/ 509741 h 1338322"/>
                <a:gd name="connsiteX22" fmla="*/ 99097 w 1336624"/>
                <a:gd name="connsiteY22" fmla="*/ 325060 h 1338322"/>
                <a:gd name="connsiteX23" fmla="*/ 135263 w 1336624"/>
                <a:gd name="connsiteY23" fmla="*/ 274605 h 1338322"/>
                <a:gd name="connsiteX24" fmla="*/ 274218 w 1336624"/>
                <a:gd name="connsiteY24" fmla="*/ 138474 h 1338322"/>
                <a:gd name="connsiteX25" fmla="*/ 328468 w 1336624"/>
                <a:gd name="connsiteY25" fmla="*/ 102300 h 1338322"/>
                <a:gd name="connsiteX26" fmla="*/ 505492 w 1336624"/>
                <a:gd name="connsiteY26" fmla="*/ 28998 h 1338322"/>
                <a:gd name="connsiteX27" fmla="*/ 573066 w 1336624"/>
                <a:gd name="connsiteY27" fmla="*/ 16623 h 1338322"/>
                <a:gd name="connsiteX28" fmla="*/ 761512 w 1336624"/>
                <a:gd name="connsiteY28" fmla="*/ 16623 h 1338322"/>
                <a:gd name="connsiteX29" fmla="*/ 829086 w 1336624"/>
                <a:gd name="connsiteY29" fmla="*/ 28998 h 1338322"/>
                <a:gd name="connsiteX30" fmla="*/ 1006111 w 1336624"/>
                <a:gd name="connsiteY30" fmla="*/ 101348 h 1338322"/>
                <a:gd name="connsiteX31" fmla="*/ 1060360 w 1336624"/>
                <a:gd name="connsiteY31" fmla="*/ 137522 h 1338322"/>
                <a:gd name="connsiteX32" fmla="*/ 1199315 w 1336624"/>
                <a:gd name="connsiteY32" fmla="*/ 273654 h 1338322"/>
                <a:gd name="connsiteX33" fmla="*/ 1238337 w 1336624"/>
                <a:gd name="connsiteY33" fmla="*/ 313636 h 1338322"/>
                <a:gd name="connsiteX34" fmla="*/ 666337 w 1336624"/>
                <a:gd name="connsiteY34" fmla="*/ 1156126 h 1338322"/>
                <a:gd name="connsiteX35" fmla="*/ 1152680 w 1336624"/>
                <a:gd name="connsiteY35" fmla="*/ 673479 h 1338322"/>
                <a:gd name="connsiteX36" fmla="*/ 670145 w 1336624"/>
                <a:gd name="connsiteY36" fmla="*/ 183217 h 1338322"/>
                <a:gd name="connsiteX37" fmla="*/ 181899 w 1336624"/>
                <a:gd name="connsiteY37" fmla="*/ 667768 h 1338322"/>
                <a:gd name="connsiteX38" fmla="*/ 666337 w 1336624"/>
                <a:gd name="connsiteY38" fmla="*/ 1156126 h 133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36624" h="1338322">
                  <a:moveTo>
                    <a:pt x="1238337" y="313636"/>
                  </a:moveTo>
                  <a:cubicBezTo>
                    <a:pt x="1237385" y="318396"/>
                    <a:pt x="1235481" y="326012"/>
                    <a:pt x="1233578" y="332675"/>
                  </a:cubicBezTo>
                  <a:cubicBezTo>
                    <a:pt x="1216446" y="405025"/>
                    <a:pt x="1243096" y="467855"/>
                    <a:pt x="1304959" y="506885"/>
                  </a:cubicBezTo>
                  <a:cubicBezTo>
                    <a:pt x="1343029" y="530684"/>
                    <a:pt x="1344932" y="539252"/>
                    <a:pt x="1318283" y="576379"/>
                  </a:cubicBezTo>
                  <a:cubicBezTo>
                    <a:pt x="1276407" y="634449"/>
                    <a:pt x="1276407" y="702990"/>
                    <a:pt x="1318283" y="762012"/>
                  </a:cubicBezTo>
                  <a:cubicBezTo>
                    <a:pt x="1344932" y="800091"/>
                    <a:pt x="1343981" y="808659"/>
                    <a:pt x="1305911" y="831506"/>
                  </a:cubicBezTo>
                  <a:cubicBezTo>
                    <a:pt x="1243096" y="870536"/>
                    <a:pt x="1216446" y="934318"/>
                    <a:pt x="1233578" y="1005716"/>
                  </a:cubicBezTo>
                  <a:cubicBezTo>
                    <a:pt x="1243096" y="1047602"/>
                    <a:pt x="1238337" y="1055218"/>
                    <a:pt x="1196460" y="1062834"/>
                  </a:cubicBezTo>
                  <a:cubicBezTo>
                    <a:pt x="1118417" y="1077113"/>
                    <a:pt x="1073685" y="1122808"/>
                    <a:pt x="1061312" y="1201821"/>
                  </a:cubicBezTo>
                  <a:cubicBezTo>
                    <a:pt x="1055602" y="1236092"/>
                    <a:pt x="1044181" y="1243707"/>
                    <a:pt x="1009918" y="1237044"/>
                  </a:cubicBezTo>
                  <a:cubicBezTo>
                    <a:pt x="924261" y="1218956"/>
                    <a:pt x="872866" y="1240851"/>
                    <a:pt x="826231" y="1315105"/>
                  </a:cubicBezTo>
                  <a:cubicBezTo>
                    <a:pt x="810051" y="1341760"/>
                    <a:pt x="791968" y="1343664"/>
                    <a:pt x="767223" y="1326528"/>
                  </a:cubicBezTo>
                  <a:cubicBezTo>
                    <a:pt x="696793" y="1276074"/>
                    <a:pt x="637785" y="1276074"/>
                    <a:pt x="568308" y="1325576"/>
                  </a:cubicBezTo>
                  <a:cubicBezTo>
                    <a:pt x="540707" y="1345568"/>
                    <a:pt x="527383" y="1342712"/>
                    <a:pt x="508348" y="1312249"/>
                  </a:cubicBezTo>
                  <a:cubicBezTo>
                    <a:pt x="463616" y="1241803"/>
                    <a:pt x="409366" y="1218956"/>
                    <a:pt x="326564" y="1237044"/>
                  </a:cubicBezTo>
                  <a:cubicBezTo>
                    <a:pt x="297060" y="1243707"/>
                    <a:pt x="279929" y="1237044"/>
                    <a:pt x="274218" y="1202773"/>
                  </a:cubicBezTo>
                  <a:cubicBezTo>
                    <a:pt x="260894" y="1118048"/>
                    <a:pt x="219017" y="1077113"/>
                    <a:pt x="132408" y="1061882"/>
                  </a:cubicBezTo>
                  <a:cubicBezTo>
                    <a:pt x="101952" y="1056170"/>
                    <a:pt x="92435" y="1040938"/>
                    <a:pt x="99097" y="1012379"/>
                  </a:cubicBezTo>
                  <a:cubicBezTo>
                    <a:pt x="117180" y="921943"/>
                    <a:pt x="99097" y="878152"/>
                    <a:pt x="21054" y="825794"/>
                  </a:cubicBezTo>
                  <a:cubicBezTo>
                    <a:pt x="-2740" y="809611"/>
                    <a:pt x="-5595" y="793427"/>
                    <a:pt x="10585" y="769628"/>
                  </a:cubicBezTo>
                  <a:cubicBezTo>
                    <a:pt x="62931" y="694423"/>
                    <a:pt x="62931" y="641113"/>
                    <a:pt x="10585" y="567811"/>
                  </a:cubicBezTo>
                  <a:cubicBezTo>
                    <a:pt x="-7499" y="542108"/>
                    <a:pt x="-1788" y="525925"/>
                    <a:pt x="22957" y="509741"/>
                  </a:cubicBezTo>
                  <a:cubicBezTo>
                    <a:pt x="96242" y="464047"/>
                    <a:pt x="117180" y="411689"/>
                    <a:pt x="99097" y="325060"/>
                  </a:cubicBezTo>
                  <a:cubicBezTo>
                    <a:pt x="92435" y="291741"/>
                    <a:pt x="101000" y="280317"/>
                    <a:pt x="135263" y="274605"/>
                  </a:cubicBezTo>
                  <a:cubicBezTo>
                    <a:pt x="212355" y="262230"/>
                    <a:pt x="258990" y="216536"/>
                    <a:pt x="274218" y="138474"/>
                  </a:cubicBezTo>
                  <a:cubicBezTo>
                    <a:pt x="281832" y="98492"/>
                    <a:pt x="289446" y="92780"/>
                    <a:pt x="328468" y="102300"/>
                  </a:cubicBezTo>
                  <a:cubicBezTo>
                    <a:pt x="402704" y="119435"/>
                    <a:pt x="465519" y="93732"/>
                    <a:pt x="505492" y="28998"/>
                  </a:cubicBezTo>
                  <a:cubicBezTo>
                    <a:pt x="527383" y="-6225"/>
                    <a:pt x="537852" y="-8129"/>
                    <a:pt x="573066" y="16623"/>
                  </a:cubicBezTo>
                  <a:cubicBezTo>
                    <a:pt x="633026" y="59461"/>
                    <a:pt x="701552" y="59461"/>
                    <a:pt x="761512" y="16623"/>
                  </a:cubicBezTo>
                  <a:cubicBezTo>
                    <a:pt x="796727" y="-8129"/>
                    <a:pt x="806244" y="-6225"/>
                    <a:pt x="829086" y="28998"/>
                  </a:cubicBezTo>
                  <a:cubicBezTo>
                    <a:pt x="869059" y="93732"/>
                    <a:pt x="931875" y="119435"/>
                    <a:pt x="1006111" y="101348"/>
                  </a:cubicBezTo>
                  <a:cubicBezTo>
                    <a:pt x="1045132" y="91828"/>
                    <a:pt x="1053698" y="97540"/>
                    <a:pt x="1060360" y="137522"/>
                  </a:cubicBezTo>
                  <a:cubicBezTo>
                    <a:pt x="1072733" y="213680"/>
                    <a:pt x="1122224" y="263182"/>
                    <a:pt x="1199315" y="273654"/>
                  </a:cubicBezTo>
                  <a:cubicBezTo>
                    <a:pt x="1222157" y="279365"/>
                    <a:pt x="1238337" y="286029"/>
                    <a:pt x="1238337" y="313636"/>
                  </a:cubicBezTo>
                  <a:close/>
                  <a:moveTo>
                    <a:pt x="666337" y="1156126"/>
                  </a:moveTo>
                  <a:cubicBezTo>
                    <a:pt x="933778" y="1157078"/>
                    <a:pt x="1151728" y="940982"/>
                    <a:pt x="1152680" y="673479"/>
                  </a:cubicBezTo>
                  <a:cubicBezTo>
                    <a:pt x="1153631" y="403121"/>
                    <a:pt x="938537" y="184169"/>
                    <a:pt x="670145" y="183217"/>
                  </a:cubicBezTo>
                  <a:cubicBezTo>
                    <a:pt x="399849" y="182265"/>
                    <a:pt x="182851" y="397409"/>
                    <a:pt x="181899" y="667768"/>
                  </a:cubicBezTo>
                  <a:cubicBezTo>
                    <a:pt x="179996" y="937174"/>
                    <a:pt x="396042" y="1155174"/>
                    <a:pt x="666337" y="1156126"/>
                  </a:cubicBezTo>
                  <a:close/>
                </a:path>
              </a:pathLst>
            </a:custGeom>
            <a:solidFill>
              <a:srgbClr val="F16024"/>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8" name="Graphic 2">
              <a:extLst>
                <a:ext uri="{FF2B5EF4-FFF2-40B4-BE49-F238E27FC236}">
                  <a16:creationId xmlns:a16="http://schemas.microsoft.com/office/drawing/2014/main" id="{5C242C1B-C87D-1A5C-A461-82EAE55E41D7}"/>
                </a:ext>
              </a:extLst>
            </p:cNvPr>
            <p:cNvGrpSpPr/>
            <p:nvPr/>
          </p:nvGrpSpPr>
          <p:grpSpPr>
            <a:xfrm>
              <a:off x="-4712685" y="3328877"/>
              <a:ext cx="3646852" cy="3163039"/>
              <a:chOff x="3595127" y="1330866"/>
              <a:chExt cx="3646852" cy="3163039"/>
            </a:xfrm>
            <a:grpFill/>
          </p:grpSpPr>
          <p:sp>
            <p:nvSpPr>
              <p:cNvPr id="9" name="Freeform 6">
                <a:extLst>
                  <a:ext uri="{FF2B5EF4-FFF2-40B4-BE49-F238E27FC236}">
                    <a16:creationId xmlns:a16="http://schemas.microsoft.com/office/drawing/2014/main" id="{CF948304-E5CB-457A-4034-E75158364168}"/>
                  </a:ext>
                </a:extLst>
              </p:cNvPr>
              <p:cNvSpPr/>
              <p:nvPr/>
            </p:nvSpPr>
            <p:spPr>
              <a:xfrm>
                <a:off x="3595127" y="1330866"/>
                <a:ext cx="3646852" cy="3163039"/>
              </a:xfrm>
              <a:custGeom>
                <a:avLst/>
                <a:gdLst>
                  <a:gd name="connsiteX0" fmla="*/ 0 w 3646852"/>
                  <a:gd name="connsiteY0" fmla="*/ 263695 h 3163039"/>
                  <a:gd name="connsiteX1" fmla="*/ 3807 w 3646852"/>
                  <a:gd name="connsiteY1" fmla="*/ 254175 h 3163039"/>
                  <a:gd name="connsiteX2" fmla="*/ 339773 w 3646852"/>
                  <a:gd name="connsiteY2" fmla="*/ 0 h 3163039"/>
                  <a:gd name="connsiteX3" fmla="*/ 3324449 w 3646852"/>
                  <a:gd name="connsiteY3" fmla="*/ 0 h 3163039"/>
                  <a:gd name="connsiteX4" fmla="*/ 3635670 w 3646852"/>
                  <a:gd name="connsiteY4" fmla="*/ 225616 h 3163039"/>
                  <a:gd name="connsiteX5" fmla="*/ 3646139 w 3646852"/>
                  <a:gd name="connsiteY5" fmla="*/ 313197 h 3163039"/>
                  <a:gd name="connsiteX6" fmla="*/ 3646139 w 3646852"/>
                  <a:gd name="connsiteY6" fmla="*/ 2483680 h 3163039"/>
                  <a:gd name="connsiteX7" fmla="*/ 3331111 w 3646852"/>
                  <a:gd name="connsiteY7" fmla="*/ 2798781 h 3163039"/>
                  <a:gd name="connsiteX8" fmla="*/ 2782905 w 3646852"/>
                  <a:gd name="connsiteY8" fmla="*/ 2798781 h 3163039"/>
                  <a:gd name="connsiteX9" fmla="*/ 2734366 w 3646852"/>
                  <a:gd name="connsiteY9" fmla="*/ 2798781 h 3163039"/>
                  <a:gd name="connsiteX10" fmla="*/ 2734366 w 3646852"/>
                  <a:gd name="connsiteY10" fmla="*/ 2834004 h 3163039"/>
                  <a:gd name="connsiteX11" fmla="*/ 2734366 w 3646852"/>
                  <a:gd name="connsiteY11" fmla="*/ 3087227 h 3163039"/>
                  <a:gd name="connsiteX12" fmla="*/ 2694393 w 3646852"/>
                  <a:gd name="connsiteY12" fmla="*/ 3158625 h 3163039"/>
                  <a:gd name="connsiteX13" fmla="*/ 2619205 w 3646852"/>
                  <a:gd name="connsiteY13" fmla="*/ 3132922 h 3163039"/>
                  <a:gd name="connsiteX14" fmla="*/ 2432663 w 3646852"/>
                  <a:gd name="connsiteY14" fmla="*/ 2942528 h 3163039"/>
                  <a:gd name="connsiteX15" fmla="*/ 2261348 w 3646852"/>
                  <a:gd name="connsiteY15" fmla="*/ 3114834 h 3163039"/>
                  <a:gd name="connsiteX16" fmla="*/ 2233748 w 3646852"/>
                  <a:gd name="connsiteY16" fmla="*/ 3142441 h 3163039"/>
                  <a:gd name="connsiteX17" fmla="*/ 2165222 w 3646852"/>
                  <a:gd name="connsiteY17" fmla="*/ 3157673 h 3163039"/>
                  <a:gd name="connsiteX18" fmla="*/ 2128104 w 3646852"/>
                  <a:gd name="connsiteY18" fmla="*/ 3098651 h 3163039"/>
                  <a:gd name="connsiteX19" fmla="*/ 2128104 w 3646852"/>
                  <a:gd name="connsiteY19" fmla="*/ 2841620 h 3163039"/>
                  <a:gd name="connsiteX20" fmla="*/ 2128104 w 3646852"/>
                  <a:gd name="connsiteY20" fmla="*/ 2797829 h 3163039"/>
                  <a:gd name="connsiteX21" fmla="*/ 2079565 w 3646852"/>
                  <a:gd name="connsiteY21" fmla="*/ 2797829 h 3163039"/>
                  <a:gd name="connsiteX22" fmla="*/ 370229 w 3646852"/>
                  <a:gd name="connsiteY22" fmla="*/ 2799733 h 3163039"/>
                  <a:gd name="connsiteX23" fmla="*/ 0 w 3646852"/>
                  <a:gd name="connsiteY23" fmla="*/ 2536039 h 3163039"/>
                  <a:gd name="connsiteX24" fmla="*/ 0 w 3646852"/>
                  <a:gd name="connsiteY24" fmla="*/ 263695 h 3163039"/>
                  <a:gd name="connsiteX25" fmla="*/ 2129056 w 3646852"/>
                  <a:gd name="connsiteY25" fmla="*/ 2677882 h 3163039"/>
                  <a:gd name="connsiteX26" fmla="*/ 2129056 w 3646852"/>
                  <a:gd name="connsiteY26" fmla="*/ 2628379 h 3163039"/>
                  <a:gd name="connsiteX27" fmla="*/ 2128104 w 3646852"/>
                  <a:gd name="connsiteY27" fmla="*/ 1937252 h 3163039"/>
                  <a:gd name="connsiteX28" fmla="*/ 2103358 w 3646852"/>
                  <a:gd name="connsiteY28" fmla="*/ 1588832 h 3163039"/>
                  <a:gd name="connsiteX29" fmla="*/ 2058626 w 3646852"/>
                  <a:gd name="connsiteY29" fmla="*/ 1546946 h 3163039"/>
                  <a:gd name="connsiteX30" fmla="*/ 1928237 w 3646852"/>
                  <a:gd name="connsiteY30" fmla="*/ 1352744 h 3163039"/>
                  <a:gd name="connsiteX31" fmla="*/ 1904444 w 3646852"/>
                  <a:gd name="connsiteY31" fmla="*/ 1294674 h 3163039"/>
                  <a:gd name="connsiteX32" fmla="*/ 1859711 w 3646852"/>
                  <a:gd name="connsiteY32" fmla="*/ 1065250 h 3163039"/>
                  <a:gd name="connsiteX33" fmla="*/ 1858760 w 3646852"/>
                  <a:gd name="connsiteY33" fmla="*/ 1002421 h 3163039"/>
                  <a:gd name="connsiteX34" fmla="*/ 1905395 w 3646852"/>
                  <a:gd name="connsiteY34" fmla="*/ 772997 h 3163039"/>
                  <a:gd name="connsiteX35" fmla="*/ 1929189 w 3646852"/>
                  <a:gd name="connsiteY35" fmla="*/ 717783 h 3163039"/>
                  <a:gd name="connsiteX36" fmla="*/ 2063385 w 3646852"/>
                  <a:gd name="connsiteY36" fmla="*/ 519774 h 3163039"/>
                  <a:gd name="connsiteX37" fmla="*/ 2102407 w 3646852"/>
                  <a:gd name="connsiteY37" fmla="*/ 481695 h 3163039"/>
                  <a:gd name="connsiteX38" fmla="*/ 2299418 w 3646852"/>
                  <a:gd name="connsiteY38" fmla="*/ 347468 h 3163039"/>
                  <a:gd name="connsiteX39" fmla="*/ 2354619 w 3646852"/>
                  <a:gd name="connsiteY39" fmla="*/ 323669 h 3163039"/>
                  <a:gd name="connsiteX40" fmla="*/ 2583990 w 3646852"/>
                  <a:gd name="connsiteY40" fmla="*/ 277022 h 3163039"/>
                  <a:gd name="connsiteX41" fmla="*/ 2646805 w 3646852"/>
                  <a:gd name="connsiteY41" fmla="*/ 277974 h 3163039"/>
                  <a:gd name="connsiteX42" fmla="*/ 2876176 w 3646852"/>
                  <a:gd name="connsiteY42" fmla="*/ 323669 h 3163039"/>
                  <a:gd name="connsiteX43" fmla="*/ 2935184 w 3646852"/>
                  <a:gd name="connsiteY43" fmla="*/ 347468 h 3163039"/>
                  <a:gd name="connsiteX44" fmla="*/ 3129341 w 3646852"/>
                  <a:gd name="connsiteY44" fmla="*/ 477887 h 3163039"/>
                  <a:gd name="connsiteX45" fmla="*/ 3171217 w 3646852"/>
                  <a:gd name="connsiteY45" fmla="*/ 520726 h 3163039"/>
                  <a:gd name="connsiteX46" fmla="*/ 3302558 w 3646852"/>
                  <a:gd name="connsiteY46" fmla="*/ 716831 h 3163039"/>
                  <a:gd name="connsiteX47" fmla="*/ 3325400 w 3646852"/>
                  <a:gd name="connsiteY47" fmla="*/ 772997 h 3163039"/>
                  <a:gd name="connsiteX48" fmla="*/ 3371084 w 3646852"/>
                  <a:gd name="connsiteY48" fmla="*/ 1004325 h 3163039"/>
                  <a:gd name="connsiteX49" fmla="*/ 3372036 w 3646852"/>
                  <a:gd name="connsiteY49" fmla="*/ 1064298 h 3163039"/>
                  <a:gd name="connsiteX50" fmla="*/ 3324449 w 3646852"/>
                  <a:gd name="connsiteY50" fmla="*/ 1295626 h 3163039"/>
                  <a:gd name="connsiteX51" fmla="*/ 3301606 w 3646852"/>
                  <a:gd name="connsiteY51" fmla="*/ 1348936 h 3163039"/>
                  <a:gd name="connsiteX52" fmla="*/ 3169314 w 3646852"/>
                  <a:gd name="connsiteY52" fmla="*/ 1547897 h 3163039"/>
                  <a:gd name="connsiteX53" fmla="*/ 3135051 w 3646852"/>
                  <a:gd name="connsiteY53" fmla="*/ 1567889 h 3163039"/>
                  <a:gd name="connsiteX54" fmla="*/ 3102692 w 3646852"/>
                  <a:gd name="connsiteY54" fmla="*/ 1700212 h 3163039"/>
                  <a:gd name="connsiteX55" fmla="*/ 3100788 w 3646852"/>
                  <a:gd name="connsiteY55" fmla="*/ 2444650 h 3163039"/>
                  <a:gd name="connsiteX56" fmla="*/ 3100788 w 3646852"/>
                  <a:gd name="connsiteY56" fmla="*/ 2465593 h 3163039"/>
                  <a:gd name="connsiteX57" fmla="*/ 3065574 w 3646852"/>
                  <a:gd name="connsiteY57" fmla="*/ 2547462 h 3163039"/>
                  <a:gd name="connsiteX58" fmla="*/ 2976109 w 3646852"/>
                  <a:gd name="connsiteY58" fmla="*/ 2515095 h 3163039"/>
                  <a:gd name="connsiteX59" fmla="*/ 2800037 w 3646852"/>
                  <a:gd name="connsiteY59" fmla="*/ 2338030 h 3163039"/>
                  <a:gd name="connsiteX60" fmla="*/ 2735318 w 3646852"/>
                  <a:gd name="connsiteY60" fmla="*/ 2467497 h 3163039"/>
                  <a:gd name="connsiteX61" fmla="*/ 2736269 w 3646852"/>
                  <a:gd name="connsiteY61" fmla="*/ 2674074 h 3163039"/>
                  <a:gd name="connsiteX62" fmla="*/ 2772436 w 3646852"/>
                  <a:gd name="connsiteY62" fmla="*/ 2675978 h 3163039"/>
                  <a:gd name="connsiteX63" fmla="*/ 3324449 w 3646852"/>
                  <a:gd name="connsiteY63" fmla="*/ 2675978 h 3163039"/>
                  <a:gd name="connsiteX64" fmla="*/ 3527170 w 3646852"/>
                  <a:gd name="connsiteY64" fmla="*/ 2471305 h 3163039"/>
                  <a:gd name="connsiteX65" fmla="*/ 3527170 w 3646852"/>
                  <a:gd name="connsiteY65" fmla="*/ 322717 h 3163039"/>
                  <a:gd name="connsiteX66" fmla="*/ 3322545 w 3646852"/>
                  <a:gd name="connsiteY66" fmla="*/ 119948 h 3163039"/>
                  <a:gd name="connsiteX67" fmla="*/ 326449 w 3646852"/>
                  <a:gd name="connsiteY67" fmla="*/ 119948 h 3163039"/>
                  <a:gd name="connsiteX68" fmla="*/ 120872 w 3646852"/>
                  <a:gd name="connsiteY68" fmla="*/ 324621 h 3163039"/>
                  <a:gd name="connsiteX69" fmla="*/ 120872 w 3646852"/>
                  <a:gd name="connsiteY69" fmla="*/ 2470353 h 3163039"/>
                  <a:gd name="connsiteX70" fmla="*/ 325497 w 3646852"/>
                  <a:gd name="connsiteY70" fmla="*/ 2675978 h 3163039"/>
                  <a:gd name="connsiteX71" fmla="*/ 2085275 w 3646852"/>
                  <a:gd name="connsiteY71" fmla="*/ 2675978 h 3163039"/>
                  <a:gd name="connsiteX72" fmla="*/ 2129056 w 3646852"/>
                  <a:gd name="connsiteY72" fmla="*/ 2677882 h 3163039"/>
                  <a:gd name="connsiteX73" fmla="*/ 3185494 w 3646852"/>
                  <a:gd name="connsiteY73" fmla="*/ 678752 h 3163039"/>
                  <a:gd name="connsiteX74" fmla="*/ 3146472 w 3646852"/>
                  <a:gd name="connsiteY74" fmla="*/ 640673 h 3163039"/>
                  <a:gd name="connsiteX75" fmla="*/ 3007517 w 3646852"/>
                  <a:gd name="connsiteY75" fmla="*/ 504542 h 3163039"/>
                  <a:gd name="connsiteX76" fmla="*/ 2953268 w 3646852"/>
                  <a:gd name="connsiteY76" fmla="*/ 468368 h 3163039"/>
                  <a:gd name="connsiteX77" fmla="*/ 2776243 w 3646852"/>
                  <a:gd name="connsiteY77" fmla="*/ 396018 h 3163039"/>
                  <a:gd name="connsiteX78" fmla="*/ 2708669 w 3646852"/>
                  <a:gd name="connsiteY78" fmla="*/ 383642 h 3163039"/>
                  <a:gd name="connsiteX79" fmla="*/ 2520223 w 3646852"/>
                  <a:gd name="connsiteY79" fmla="*/ 383642 h 3163039"/>
                  <a:gd name="connsiteX80" fmla="*/ 2452649 w 3646852"/>
                  <a:gd name="connsiteY80" fmla="*/ 396018 h 3163039"/>
                  <a:gd name="connsiteX81" fmla="*/ 2275624 w 3646852"/>
                  <a:gd name="connsiteY81" fmla="*/ 469319 h 3163039"/>
                  <a:gd name="connsiteX82" fmla="*/ 2221375 w 3646852"/>
                  <a:gd name="connsiteY82" fmla="*/ 505494 h 3163039"/>
                  <a:gd name="connsiteX83" fmla="*/ 2082420 w 3646852"/>
                  <a:gd name="connsiteY83" fmla="*/ 641625 h 3163039"/>
                  <a:gd name="connsiteX84" fmla="*/ 2046254 w 3646852"/>
                  <a:gd name="connsiteY84" fmla="*/ 692080 h 3163039"/>
                  <a:gd name="connsiteX85" fmla="*/ 1970114 w 3646852"/>
                  <a:gd name="connsiteY85" fmla="*/ 876761 h 3163039"/>
                  <a:gd name="connsiteX86" fmla="*/ 1957741 w 3646852"/>
                  <a:gd name="connsiteY86" fmla="*/ 934831 h 3163039"/>
                  <a:gd name="connsiteX87" fmla="*/ 1957741 w 3646852"/>
                  <a:gd name="connsiteY87" fmla="*/ 1136648 h 3163039"/>
                  <a:gd name="connsiteX88" fmla="*/ 1968211 w 3646852"/>
                  <a:gd name="connsiteY88" fmla="*/ 1192814 h 3163039"/>
                  <a:gd name="connsiteX89" fmla="*/ 2046254 w 3646852"/>
                  <a:gd name="connsiteY89" fmla="*/ 1379399 h 3163039"/>
                  <a:gd name="connsiteX90" fmla="*/ 2079565 w 3646852"/>
                  <a:gd name="connsiteY90" fmla="*/ 1428902 h 3163039"/>
                  <a:gd name="connsiteX91" fmla="*/ 2221375 w 3646852"/>
                  <a:gd name="connsiteY91" fmla="*/ 1569793 h 3163039"/>
                  <a:gd name="connsiteX92" fmla="*/ 2273721 w 3646852"/>
                  <a:gd name="connsiteY92" fmla="*/ 1604063 h 3163039"/>
                  <a:gd name="connsiteX93" fmla="*/ 2455504 w 3646852"/>
                  <a:gd name="connsiteY93" fmla="*/ 1679269 h 3163039"/>
                  <a:gd name="connsiteX94" fmla="*/ 2515465 w 3646852"/>
                  <a:gd name="connsiteY94" fmla="*/ 1692596 h 3163039"/>
                  <a:gd name="connsiteX95" fmla="*/ 2714379 w 3646852"/>
                  <a:gd name="connsiteY95" fmla="*/ 1693548 h 3163039"/>
                  <a:gd name="connsiteX96" fmla="*/ 2773387 w 3646852"/>
                  <a:gd name="connsiteY96" fmla="*/ 1682125 h 3163039"/>
                  <a:gd name="connsiteX97" fmla="*/ 2957075 w 3646852"/>
                  <a:gd name="connsiteY97" fmla="*/ 1604063 h 3163039"/>
                  <a:gd name="connsiteX98" fmla="*/ 3008469 w 3646852"/>
                  <a:gd name="connsiteY98" fmla="*/ 1568841 h 3163039"/>
                  <a:gd name="connsiteX99" fmla="*/ 3143617 w 3646852"/>
                  <a:gd name="connsiteY99" fmla="*/ 1429854 h 3163039"/>
                  <a:gd name="connsiteX100" fmla="*/ 3180735 w 3646852"/>
                  <a:gd name="connsiteY100" fmla="*/ 1372736 h 3163039"/>
                  <a:gd name="connsiteX101" fmla="*/ 3253068 w 3646852"/>
                  <a:gd name="connsiteY101" fmla="*/ 1198526 h 3163039"/>
                  <a:gd name="connsiteX102" fmla="*/ 3265440 w 3646852"/>
                  <a:gd name="connsiteY102" fmla="*/ 1129032 h 3163039"/>
                  <a:gd name="connsiteX103" fmla="*/ 3265440 w 3646852"/>
                  <a:gd name="connsiteY103" fmla="*/ 943399 h 3163039"/>
                  <a:gd name="connsiteX104" fmla="*/ 3252116 w 3646852"/>
                  <a:gd name="connsiteY104" fmla="*/ 873905 h 3163039"/>
                  <a:gd name="connsiteX105" fmla="*/ 3180735 w 3646852"/>
                  <a:gd name="connsiteY105" fmla="*/ 699695 h 3163039"/>
                  <a:gd name="connsiteX106" fmla="*/ 3185494 w 3646852"/>
                  <a:gd name="connsiteY106" fmla="*/ 678752 h 3163039"/>
                  <a:gd name="connsiteX107" fmla="*/ 2612542 w 3646852"/>
                  <a:gd name="connsiteY107" fmla="*/ 2524615 h 3163039"/>
                  <a:gd name="connsiteX108" fmla="*/ 2524030 w 3646852"/>
                  <a:gd name="connsiteY108" fmla="*/ 2547462 h 3163039"/>
                  <a:gd name="connsiteX109" fmla="*/ 2493574 w 3646852"/>
                  <a:gd name="connsiteY109" fmla="*/ 2462737 h 3163039"/>
                  <a:gd name="connsiteX110" fmla="*/ 2493574 w 3646852"/>
                  <a:gd name="connsiteY110" fmla="*/ 1864902 h 3163039"/>
                  <a:gd name="connsiteX111" fmla="*/ 2493574 w 3646852"/>
                  <a:gd name="connsiteY111" fmla="*/ 1826824 h 3163039"/>
                  <a:gd name="connsiteX112" fmla="*/ 2349861 w 3646852"/>
                  <a:gd name="connsiteY112" fmla="*/ 1741147 h 3163039"/>
                  <a:gd name="connsiteX113" fmla="*/ 2313694 w 3646852"/>
                  <a:gd name="connsiteY113" fmla="*/ 1720203 h 3163039"/>
                  <a:gd name="connsiteX114" fmla="*/ 2253734 w 3646852"/>
                  <a:gd name="connsiteY114" fmla="*/ 1731627 h 3163039"/>
                  <a:gd name="connsiteX115" fmla="*/ 2253734 w 3646852"/>
                  <a:gd name="connsiteY115" fmla="*/ 2955856 h 3163039"/>
                  <a:gd name="connsiteX116" fmla="*/ 2373654 w 3646852"/>
                  <a:gd name="connsiteY116" fmla="*/ 2833052 h 3163039"/>
                  <a:gd name="connsiteX117" fmla="*/ 2490719 w 3646852"/>
                  <a:gd name="connsiteY117" fmla="*/ 2834004 h 3163039"/>
                  <a:gd name="connsiteX118" fmla="*/ 2612542 w 3646852"/>
                  <a:gd name="connsiteY118" fmla="*/ 2959664 h 3163039"/>
                  <a:gd name="connsiteX119" fmla="*/ 2612542 w 3646852"/>
                  <a:gd name="connsiteY119" fmla="*/ 2524615 h 3163039"/>
                  <a:gd name="connsiteX120" fmla="*/ 2617301 w 3646852"/>
                  <a:gd name="connsiteY120" fmla="*/ 1785889 h 3163039"/>
                  <a:gd name="connsiteX121" fmla="*/ 2617301 w 3646852"/>
                  <a:gd name="connsiteY121" fmla="*/ 2349453 h 3163039"/>
                  <a:gd name="connsiteX122" fmla="*/ 2731511 w 3646852"/>
                  <a:gd name="connsiteY122" fmla="*/ 2230457 h 3163039"/>
                  <a:gd name="connsiteX123" fmla="*/ 2860948 w 3646852"/>
                  <a:gd name="connsiteY123" fmla="*/ 2229505 h 3163039"/>
                  <a:gd name="connsiteX124" fmla="*/ 2976109 w 3646852"/>
                  <a:gd name="connsiteY124" fmla="*/ 2346597 h 3163039"/>
                  <a:gd name="connsiteX125" fmla="*/ 2976109 w 3646852"/>
                  <a:gd name="connsiteY125" fmla="*/ 1728771 h 3163039"/>
                  <a:gd name="connsiteX126" fmla="*/ 2950412 w 3646852"/>
                  <a:gd name="connsiteY126" fmla="*/ 1724963 h 3163039"/>
                  <a:gd name="connsiteX127" fmla="*/ 2864755 w 3646852"/>
                  <a:gd name="connsiteY127" fmla="*/ 1760186 h 3163039"/>
                  <a:gd name="connsiteX128" fmla="*/ 2741980 w 3646852"/>
                  <a:gd name="connsiteY128" fmla="*/ 1823016 h 3163039"/>
                  <a:gd name="connsiteX129" fmla="*/ 2617301 w 3646852"/>
                  <a:gd name="connsiteY129" fmla="*/ 1785889 h 316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3646852" h="3163039">
                    <a:moveTo>
                      <a:pt x="0" y="263695"/>
                    </a:moveTo>
                    <a:cubicBezTo>
                      <a:pt x="1904" y="260839"/>
                      <a:pt x="2855" y="257983"/>
                      <a:pt x="3807" y="254175"/>
                    </a:cubicBezTo>
                    <a:cubicBezTo>
                      <a:pt x="55201" y="75205"/>
                      <a:pt x="155135" y="0"/>
                      <a:pt x="339773" y="0"/>
                    </a:cubicBezTo>
                    <a:cubicBezTo>
                      <a:pt x="1334348" y="0"/>
                      <a:pt x="2329874" y="0"/>
                      <a:pt x="3324449" y="0"/>
                    </a:cubicBezTo>
                    <a:cubicBezTo>
                      <a:pt x="3479583" y="0"/>
                      <a:pt x="3598551" y="85677"/>
                      <a:pt x="3635670" y="225616"/>
                    </a:cubicBezTo>
                    <a:cubicBezTo>
                      <a:pt x="3643283" y="254175"/>
                      <a:pt x="3646139" y="284638"/>
                      <a:pt x="3646139" y="313197"/>
                    </a:cubicBezTo>
                    <a:cubicBezTo>
                      <a:pt x="3647090" y="1036691"/>
                      <a:pt x="3647090" y="1760186"/>
                      <a:pt x="3646139" y="2483680"/>
                    </a:cubicBezTo>
                    <a:cubicBezTo>
                      <a:pt x="3646139" y="2666458"/>
                      <a:pt x="3515749" y="2796877"/>
                      <a:pt x="3331111" y="2798781"/>
                    </a:cubicBezTo>
                    <a:cubicBezTo>
                      <a:pt x="3148376" y="2799733"/>
                      <a:pt x="2965640" y="2798781"/>
                      <a:pt x="2782905" y="2798781"/>
                    </a:cubicBezTo>
                    <a:cubicBezTo>
                      <a:pt x="2768629" y="2798781"/>
                      <a:pt x="2754353" y="2798781"/>
                      <a:pt x="2734366" y="2798781"/>
                    </a:cubicBezTo>
                    <a:cubicBezTo>
                      <a:pt x="2734366" y="2811157"/>
                      <a:pt x="2734366" y="2822581"/>
                      <a:pt x="2734366" y="2834004"/>
                    </a:cubicBezTo>
                    <a:cubicBezTo>
                      <a:pt x="2734366" y="2918729"/>
                      <a:pt x="2733414" y="3002502"/>
                      <a:pt x="2734366" y="3087227"/>
                    </a:cubicBezTo>
                    <a:cubicBezTo>
                      <a:pt x="2734366" y="3119594"/>
                      <a:pt x="2726752" y="3146249"/>
                      <a:pt x="2694393" y="3158625"/>
                    </a:cubicBezTo>
                    <a:cubicBezTo>
                      <a:pt x="2662033" y="3171000"/>
                      <a:pt x="2640143" y="3154817"/>
                      <a:pt x="2619205" y="3132922"/>
                    </a:cubicBezTo>
                    <a:cubicBezTo>
                      <a:pt x="2558293" y="3070092"/>
                      <a:pt x="2496430" y="3007262"/>
                      <a:pt x="2432663" y="2942528"/>
                    </a:cubicBezTo>
                    <a:cubicBezTo>
                      <a:pt x="2372703" y="3002502"/>
                      <a:pt x="2317501" y="3058668"/>
                      <a:pt x="2261348" y="3114834"/>
                    </a:cubicBezTo>
                    <a:cubicBezTo>
                      <a:pt x="2251831" y="3124354"/>
                      <a:pt x="2243265" y="3133873"/>
                      <a:pt x="2233748" y="3142441"/>
                    </a:cubicBezTo>
                    <a:cubicBezTo>
                      <a:pt x="2213761" y="3161481"/>
                      <a:pt x="2191871" y="3169096"/>
                      <a:pt x="2165222" y="3157673"/>
                    </a:cubicBezTo>
                    <a:cubicBezTo>
                      <a:pt x="2139525" y="3146249"/>
                      <a:pt x="2128104" y="3126258"/>
                      <a:pt x="2128104" y="3098651"/>
                    </a:cubicBezTo>
                    <a:cubicBezTo>
                      <a:pt x="2128104" y="3012974"/>
                      <a:pt x="2128104" y="2927297"/>
                      <a:pt x="2128104" y="2841620"/>
                    </a:cubicBezTo>
                    <a:cubicBezTo>
                      <a:pt x="2128104" y="2829244"/>
                      <a:pt x="2128104" y="2815917"/>
                      <a:pt x="2128104" y="2797829"/>
                    </a:cubicBezTo>
                    <a:cubicBezTo>
                      <a:pt x="2110021" y="2797829"/>
                      <a:pt x="2094793" y="2797829"/>
                      <a:pt x="2079565" y="2797829"/>
                    </a:cubicBezTo>
                    <a:cubicBezTo>
                      <a:pt x="1509469" y="2797829"/>
                      <a:pt x="939373" y="2794974"/>
                      <a:pt x="370229" y="2799733"/>
                    </a:cubicBezTo>
                    <a:cubicBezTo>
                      <a:pt x="188446" y="2801637"/>
                      <a:pt x="43780" y="2731192"/>
                      <a:pt x="0" y="2536039"/>
                    </a:cubicBezTo>
                    <a:cubicBezTo>
                      <a:pt x="0" y="1779225"/>
                      <a:pt x="0" y="1021460"/>
                      <a:pt x="0" y="263695"/>
                    </a:cubicBezTo>
                    <a:close/>
                    <a:moveTo>
                      <a:pt x="2129056" y="2677882"/>
                    </a:moveTo>
                    <a:cubicBezTo>
                      <a:pt x="2129056" y="2656938"/>
                      <a:pt x="2129056" y="2642659"/>
                      <a:pt x="2129056" y="2628379"/>
                    </a:cubicBezTo>
                    <a:cubicBezTo>
                      <a:pt x="2129056" y="2398003"/>
                      <a:pt x="2130959" y="2167627"/>
                      <a:pt x="2128104" y="1937252"/>
                    </a:cubicBezTo>
                    <a:cubicBezTo>
                      <a:pt x="2126200" y="1821112"/>
                      <a:pt x="2147139" y="1703068"/>
                      <a:pt x="2103358" y="1588832"/>
                    </a:cubicBezTo>
                    <a:cubicBezTo>
                      <a:pt x="2093841" y="1564081"/>
                      <a:pt x="2084323" y="1550753"/>
                      <a:pt x="2058626" y="1546946"/>
                    </a:cubicBezTo>
                    <a:cubicBezTo>
                      <a:pt x="1959645" y="1532666"/>
                      <a:pt x="1903492" y="1449845"/>
                      <a:pt x="1928237" y="1352744"/>
                    </a:cubicBezTo>
                    <a:cubicBezTo>
                      <a:pt x="1934900" y="1325137"/>
                      <a:pt x="1929189" y="1309906"/>
                      <a:pt x="1904444" y="1294674"/>
                    </a:cubicBezTo>
                    <a:cubicBezTo>
                      <a:pt x="1818786" y="1244220"/>
                      <a:pt x="1799752" y="1146168"/>
                      <a:pt x="1859711" y="1065250"/>
                    </a:cubicBezTo>
                    <a:cubicBezTo>
                      <a:pt x="1876843" y="1041451"/>
                      <a:pt x="1875891" y="1025268"/>
                      <a:pt x="1858760" y="1002421"/>
                    </a:cubicBezTo>
                    <a:cubicBezTo>
                      <a:pt x="1798800" y="921503"/>
                      <a:pt x="1818786" y="825355"/>
                      <a:pt x="1905395" y="772997"/>
                    </a:cubicBezTo>
                    <a:cubicBezTo>
                      <a:pt x="1928237" y="758717"/>
                      <a:pt x="1935851" y="744438"/>
                      <a:pt x="1929189" y="717783"/>
                    </a:cubicBezTo>
                    <a:cubicBezTo>
                      <a:pt x="1904444" y="615922"/>
                      <a:pt x="1958693" y="535957"/>
                      <a:pt x="2063385" y="519774"/>
                    </a:cubicBezTo>
                    <a:cubicBezTo>
                      <a:pt x="2087179" y="515966"/>
                      <a:pt x="2098600" y="504542"/>
                      <a:pt x="2102407" y="481695"/>
                    </a:cubicBezTo>
                    <a:cubicBezTo>
                      <a:pt x="2119538" y="376027"/>
                      <a:pt x="2195678" y="323669"/>
                      <a:pt x="2299418" y="347468"/>
                    </a:cubicBezTo>
                    <a:cubicBezTo>
                      <a:pt x="2325115" y="353180"/>
                      <a:pt x="2341295" y="347468"/>
                      <a:pt x="2354619" y="323669"/>
                    </a:cubicBezTo>
                    <a:cubicBezTo>
                      <a:pt x="2406014" y="237040"/>
                      <a:pt x="2504043" y="217048"/>
                      <a:pt x="2583990" y="277022"/>
                    </a:cubicBezTo>
                    <a:cubicBezTo>
                      <a:pt x="2606832" y="294158"/>
                      <a:pt x="2623964" y="295110"/>
                      <a:pt x="2646805" y="277974"/>
                    </a:cubicBezTo>
                    <a:cubicBezTo>
                      <a:pt x="2726752" y="218000"/>
                      <a:pt x="2823830" y="237040"/>
                      <a:pt x="2876176" y="323669"/>
                    </a:cubicBezTo>
                    <a:cubicBezTo>
                      <a:pt x="2891404" y="348420"/>
                      <a:pt x="2907584" y="354132"/>
                      <a:pt x="2935184" y="347468"/>
                    </a:cubicBezTo>
                    <a:cubicBezTo>
                      <a:pt x="3032262" y="323669"/>
                      <a:pt x="3116016" y="379835"/>
                      <a:pt x="3129341" y="477887"/>
                    </a:cubicBezTo>
                    <a:cubicBezTo>
                      <a:pt x="3133148" y="504542"/>
                      <a:pt x="3143617" y="516918"/>
                      <a:pt x="3171217" y="520726"/>
                    </a:cubicBezTo>
                    <a:cubicBezTo>
                      <a:pt x="3272103" y="535005"/>
                      <a:pt x="3326352" y="616874"/>
                      <a:pt x="3302558" y="716831"/>
                    </a:cubicBezTo>
                    <a:cubicBezTo>
                      <a:pt x="3296848" y="742534"/>
                      <a:pt x="3302558" y="758717"/>
                      <a:pt x="3325400" y="772997"/>
                    </a:cubicBezTo>
                    <a:cubicBezTo>
                      <a:pt x="3413912" y="826307"/>
                      <a:pt x="3431996" y="920552"/>
                      <a:pt x="3371084" y="1004325"/>
                    </a:cubicBezTo>
                    <a:cubicBezTo>
                      <a:pt x="3354904" y="1026220"/>
                      <a:pt x="3355856" y="1042403"/>
                      <a:pt x="3372036" y="1064298"/>
                    </a:cubicBezTo>
                    <a:cubicBezTo>
                      <a:pt x="3432947" y="1146168"/>
                      <a:pt x="3413912" y="1242316"/>
                      <a:pt x="3324449" y="1295626"/>
                    </a:cubicBezTo>
                    <a:cubicBezTo>
                      <a:pt x="3302558" y="1308954"/>
                      <a:pt x="3295896" y="1324185"/>
                      <a:pt x="3301606" y="1348936"/>
                    </a:cubicBezTo>
                    <a:cubicBezTo>
                      <a:pt x="3325400" y="1454605"/>
                      <a:pt x="3274958" y="1528858"/>
                      <a:pt x="3169314" y="1547897"/>
                    </a:cubicBezTo>
                    <a:cubicBezTo>
                      <a:pt x="3156941" y="1549801"/>
                      <a:pt x="3137906" y="1558369"/>
                      <a:pt x="3135051" y="1567889"/>
                    </a:cubicBezTo>
                    <a:cubicBezTo>
                      <a:pt x="3121726" y="1611679"/>
                      <a:pt x="3103643" y="1655470"/>
                      <a:pt x="3102692" y="1700212"/>
                    </a:cubicBezTo>
                    <a:cubicBezTo>
                      <a:pt x="3099836" y="1948675"/>
                      <a:pt x="3100788" y="2197139"/>
                      <a:pt x="3100788" y="2444650"/>
                    </a:cubicBezTo>
                    <a:cubicBezTo>
                      <a:pt x="3100788" y="2451314"/>
                      <a:pt x="3100788" y="2458929"/>
                      <a:pt x="3100788" y="2465593"/>
                    </a:cubicBezTo>
                    <a:cubicBezTo>
                      <a:pt x="3102692" y="2498912"/>
                      <a:pt x="3101740" y="2532231"/>
                      <a:pt x="3065574" y="2547462"/>
                    </a:cubicBezTo>
                    <a:cubicBezTo>
                      <a:pt x="3026552" y="2564598"/>
                      <a:pt x="3000855" y="2540798"/>
                      <a:pt x="2976109" y="2515095"/>
                    </a:cubicBezTo>
                    <a:cubicBezTo>
                      <a:pt x="2917101" y="2455121"/>
                      <a:pt x="2857141" y="2396099"/>
                      <a:pt x="2800037" y="2338030"/>
                    </a:cubicBezTo>
                    <a:cubicBezTo>
                      <a:pt x="2748642" y="2368492"/>
                      <a:pt x="2731511" y="2410379"/>
                      <a:pt x="2735318" y="2467497"/>
                    </a:cubicBezTo>
                    <a:cubicBezTo>
                      <a:pt x="2740076" y="2535087"/>
                      <a:pt x="2736269" y="2604580"/>
                      <a:pt x="2736269" y="2674074"/>
                    </a:cubicBezTo>
                    <a:cubicBezTo>
                      <a:pt x="2751497" y="2675026"/>
                      <a:pt x="2761967" y="2675978"/>
                      <a:pt x="2772436" y="2675978"/>
                    </a:cubicBezTo>
                    <a:cubicBezTo>
                      <a:pt x="2956123" y="2675978"/>
                      <a:pt x="3140761" y="2675978"/>
                      <a:pt x="3324449" y="2675978"/>
                    </a:cubicBezTo>
                    <a:cubicBezTo>
                      <a:pt x="3452934" y="2675978"/>
                      <a:pt x="3527170" y="2600772"/>
                      <a:pt x="3527170" y="2471305"/>
                    </a:cubicBezTo>
                    <a:cubicBezTo>
                      <a:pt x="3527170" y="1755426"/>
                      <a:pt x="3527170" y="1038595"/>
                      <a:pt x="3527170" y="322717"/>
                    </a:cubicBezTo>
                    <a:cubicBezTo>
                      <a:pt x="3527170" y="194201"/>
                      <a:pt x="3452934" y="119948"/>
                      <a:pt x="3322545" y="119948"/>
                    </a:cubicBezTo>
                    <a:cubicBezTo>
                      <a:pt x="2324164" y="119948"/>
                      <a:pt x="1325782" y="119948"/>
                      <a:pt x="326449" y="119948"/>
                    </a:cubicBezTo>
                    <a:cubicBezTo>
                      <a:pt x="195108" y="119948"/>
                      <a:pt x="120872" y="193249"/>
                      <a:pt x="120872" y="324621"/>
                    </a:cubicBezTo>
                    <a:cubicBezTo>
                      <a:pt x="120872" y="1039547"/>
                      <a:pt x="120872" y="1754474"/>
                      <a:pt x="120872" y="2470353"/>
                    </a:cubicBezTo>
                    <a:cubicBezTo>
                      <a:pt x="120872" y="2601724"/>
                      <a:pt x="194156" y="2675978"/>
                      <a:pt x="325497" y="2675978"/>
                    </a:cubicBezTo>
                    <a:cubicBezTo>
                      <a:pt x="911773" y="2675978"/>
                      <a:pt x="1499000" y="2675978"/>
                      <a:pt x="2085275" y="2675978"/>
                    </a:cubicBezTo>
                    <a:cubicBezTo>
                      <a:pt x="2098600" y="2677882"/>
                      <a:pt x="2110973" y="2677882"/>
                      <a:pt x="2129056" y="2677882"/>
                    </a:cubicBezTo>
                    <a:close/>
                    <a:moveTo>
                      <a:pt x="3185494" y="678752"/>
                    </a:moveTo>
                    <a:cubicBezTo>
                      <a:pt x="3185494" y="651145"/>
                      <a:pt x="3169314" y="644481"/>
                      <a:pt x="3146472" y="640673"/>
                    </a:cubicBezTo>
                    <a:cubicBezTo>
                      <a:pt x="3069380" y="630202"/>
                      <a:pt x="3020841" y="580700"/>
                      <a:pt x="3007517" y="504542"/>
                    </a:cubicBezTo>
                    <a:cubicBezTo>
                      <a:pt x="3000855" y="464560"/>
                      <a:pt x="2992289" y="458848"/>
                      <a:pt x="2953268" y="468368"/>
                    </a:cubicBezTo>
                    <a:cubicBezTo>
                      <a:pt x="2879031" y="485503"/>
                      <a:pt x="2816216" y="459800"/>
                      <a:pt x="2776243" y="396018"/>
                    </a:cubicBezTo>
                    <a:cubicBezTo>
                      <a:pt x="2754353" y="360795"/>
                      <a:pt x="2743884" y="358891"/>
                      <a:pt x="2708669" y="383642"/>
                    </a:cubicBezTo>
                    <a:cubicBezTo>
                      <a:pt x="2647757" y="426481"/>
                      <a:pt x="2580183" y="426481"/>
                      <a:pt x="2520223" y="383642"/>
                    </a:cubicBezTo>
                    <a:cubicBezTo>
                      <a:pt x="2485009" y="358891"/>
                      <a:pt x="2474539" y="360795"/>
                      <a:pt x="2452649" y="396018"/>
                    </a:cubicBezTo>
                    <a:cubicBezTo>
                      <a:pt x="2412676" y="460752"/>
                      <a:pt x="2349861" y="486455"/>
                      <a:pt x="2275624" y="469319"/>
                    </a:cubicBezTo>
                    <a:cubicBezTo>
                      <a:pt x="2236603" y="459800"/>
                      <a:pt x="2228037" y="465512"/>
                      <a:pt x="2221375" y="505494"/>
                    </a:cubicBezTo>
                    <a:cubicBezTo>
                      <a:pt x="2207099" y="583555"/>
                      <a:pt x="2160463" y="630202"/>
                      <a:pt x="2082420" y="641625"/>
                    </a:cubicBezTo>
                    <a:cubicBezTo>
                      <a:pt x="2048157" y="647337"/>
                      <a:pt x="2039592" y="658761"/>
                      <a:pt x="2046254" y="692080"/>
                    </a:cubicBezTo>
                    <a:cubicBezTo>
                      <a:pt x="2064337" y="778708"/>
                      <a:pt x="2043399" y="830115"/>
                      <a:pt x="1970114" y="876761"/>
                    </a:cubicBezTo>
                    <a:cubicBezTo>
                      <a:pt x="1944417" y="892944"/>
                      <a:pt x="1939658" y="909128"/>
                      <a:pt x="1957741" y="934831"/>
                    </a:cubicBezTo>
                    <a:cubicBezTo>
                      <a:pt x="2010087" y="1008132"/>
                      <a:pt x="2010087" y="1061443"/>
                      <a:pt x="1957741" y="1136648"/>
                    </a:cubicBezTo>
                    <a:cubicBezTo>
                      <a:pt x="1941562" y="1160447"/>
                      <a:pt x="1944417" y="1176631"/>
                      <a:pt x="1968211" y="1192814"/>
                    </a:cubicBezTo>
                    <a:cubicBezTo>
                      <a:pt x="2046254" y="1245172"/>
                      <a:pt x="2065289" y="1288963"/>
                      <a:pt x="2046254" y="1379399"/>
                    </a:cubicBezTo>
                    <a:cubicBezTo>
                      <a:pt x="2040543" y="1407958"/>
                      <a:pt x="2049109" y="1423190"/>
                      <a:pt x="2079565" y="1428902"/>
                    </a:cubicBezTo>
                    <a:cubicBezTo>
                      <a:pt x="2166174" y="1444133"/>
                      <a:pt x="2207099" y="1485068"/>
                      <a:pt x="2221375" y="1569793"/>
                    </a:cubicBezTo>
                    <a:cubicBezTo>
                      <a:pt x="2227085" y="1603111"/>
                      <a:pt x="2244217" y="1610727"/>
                      <a:pt x="2273721" y="1604063"/>
                    </a:cubicBezTo>
                    <a:cubicBezTo>
                      <a:pt x="2356523" y="1585976"/>
                      <a:pt x="2410773" y="1608823"/>
                      <a:pt x="2455504" y="1679269"/>
                    </a:cubicBezTo>
                    <a:cubicBezTo>
                      <a:pt x="2474539" y="1708780"/>
                      <a:pt x="2487864" y="1711636"/>
                      <a:pt x="2515465" y="1692596"/>
                    </a:cubicBezTo>
                    <a:cubicBezTo>
                      <a:pt x="2584942" y="1643094"/>
                      <a:pt x="2643950" y="1643094"/>
                      <a:pt x="2714379" y="1693548"/>
                    </a:cubicBezTo>
                    <a:cubicBezTo>
                      <a:pt x="2739125" y="1710684"/>
                      <a:pt x="2756256" y="1708780"/>
                      <a:pt x="2773387" y="1682125"/>
                    </a:cubicBezTo>
                    <a:cubicBezTo>
                      <a:pt x="2820023" y="1607871"/>
                      <a:pt x="2871417" y="1586928"/>
                      <a:pt x="2957075" y="1604063"/>
                    </a:cubicBezTo>
                    <a:cubicBezTo>
                      <a:pt x="2991337" y="1610727"/>
                      <a:pt x="3002758" y="1603111"/>
                      <a:pt x="3008469" y="1568841"/>
                    </a:cubicBezTo>
                    <a:cubicBezTo>
                      <a:pt x="3021793" y="1489828"/>
                      <a:pt x="3065574" y="1444133"/>
                      <a:pt x="3143617" y="1429854"/>
                    </a:cubicBezTo>
                    <a:cubicBezTo>
                      <a:pt x="3185494" y="1422238"/>
                      <a:pt x="3191204" y="1413670"/>
                      <a:pt x="3180735" y="1372736"/>
                    </a:cubicBezTo>
                    <a:cubicBezTo>
                      <a:pt x="3163603" y="1300386"/>
                      <a:pt x="3190252" y="1237556"/>
                      <a:pt x="3253068" y="1198526"/>
                    </a:cubicBezTo>
                    <a:cubicBezTo>
                      <a:pt x="3290186" y="1174727"/>
                      <a:pt x="3292089" y="1167111"/>
                      <a:pt x="3265440" y="1129032"/>
                    </a:cubicBezTo>
                    <a:cubicBezTo>
                      <a:pt x="3223563" y="1070010"/>
                      <a:pt x="3223563" y="1001469"/>
                      <a:pt x="3265440" y="943399"/>
                    </a:cubicBezTo>
                    <a:cubicBezTo>
                      <a:pt x="3292089" y="906272"/>
                      <a:pt x="3290186" y="897704"/>
                      <a:pt x="3252116" y="873905"/>
                    </a:cubicBezTo>
                    <a:cubicBezTo>
                      <a:pt x="3189301" y="834875"/>
                      <a:pt x="3163603" y="771093"/>
                      <a:pt x="3180735" y="699695"/>
                    </a:cubicBezTo>
                    <a:cubicBezTo>
                      <a:pt x="3182638" y="691128"/>
                      <a:pt x="3184542" y="684464"/>
                      <a:pt x="3185494" y="678752"/>
                    </a:cubicBezTo>
                    <a:close/>
                    <a:moveTo>
                      <a:pt x="2612542" y="2524615"/>
                    </a:moveTo>
                    <a:cubicBezTo>
                      <a:pt x="2584942" y="2550318"/>
                      <a:pt x="2557341" y="2565550"/>
                      <a:pt x="2524030" y="2547462"/>
                    </a:cubicBezTo>
                    <a:cubicBezTo>
                      <a:pt x="2488816" y="2528423"/>
                      <a:pt x="2493574" y="2495104"/>
                      <a:pt x="2493574" y="2462737"/>
                    </a:cubicBezTo>
                    <a:cubicBezTo>
                      <a:pt x="2493574" y="2263776"/>
                      <a:pt x="2493574" y="2063863"/>
                      <a:pt x="2493574" y="1864902"/>
                    </a:cubicBezTo>
                    <a:cubicBezTo>
                      <a:pt x="2493574" y="1852527"/>
                      <a:pt x="2493574" y="1840151"/>
                      <a:pt x="2493574" y="1826824"/>
                    </a:cubicBezTo>
                    <a:cubicBezTo>
                      <a:pt x="2426952" y="1823016"/>
                      <a:pt x="2380317" y="1795409"/>
                      <a:pt x="2349861" y="1741147"/>
                    </a:cubicBezTo>
                    <a:cubicBezTo>
                      <a:pt x="2343199" y="1730675"/>
                      <a:pt x="2326067" y="1720203"/>
                      <a:pt x="2313694" y="1720203"/>
                    </a:cubicBezTo>
                    <a:cubicBezTo>
                      <a:pt x="2293708" y="1719251"/>
                      <a:pt x="2272769" y="1727819"/>
                      <a:pt x="2253734" y="1731627"/>
                    </a:cubicBezTo>
                    <a:cubicBezTo>
                      <a:pt x="2253734" y="2139068"/>
                      <a:pt x="2253734" y="2542702"/>
                      <a:pt x="2253734" y="2955856"/>
                    </a:cubicBezTo>
                    <a:cubicBezTo>
                      <a:pt x="2297515" y="2911113"/>
                      <a:pt x="2335584" y="2872083"/>
                      <a:pt x="2373654" y="2833052"/>
                    </a:cubicBezTo>
                    <a:cubicBezTo>
                      <a:pt x="2418386" y="2788310"/>
                      <a:pt x="2445987" y="2788310"/>
                      <a:pt x="2490719" y="2834004"/>
                    </a:cubicBezTo>
                    <a:cubicBezTo>
                      <a:pt x="2529741" y="2873035"/>
                      <a:pt x="2567811" y="2913017"/>
                      <a:pt x="2612542" y="2959664"/>
                    </a:cubicBezTo>
                    <a:cubicBezTo>
                      <a:pt x="2612542" y="2807349"/>
                      <a:pt x="2612542" y="2668362"/>
                      <a:pt x="2612542" y="2524615"/>
                    </a:cubicBezTo>
                    <a:close/>
                    <a:moveTo>
                      <a:pt x="2617301" y="1785889"/>
                    </a:moveTo>
                    <a:cubicBezTo>
                      <a:pt x="2617301" y="1965811"/>
                      <a:pt x="2617301" y="2152396"/>
                      <a:pt x="2617301" y="2349453"/>
                    </a:cubicBezTo>
                    <a:cubicBezTo>
                      <a:pt x="2660130" y="2304711"/>
                      <a:pt x="2695344" y="2267584"/>
                      <a:pt x="2731511" y="2230457"/>
                    </a:cubicBezTo>
                    <a:cubicBezTo>
                      <a:pt x="2784809" y="2176195"/>
                      <a:pt x="2807650" y="2176195"/>
                      <a:pt x="2860948" y="2229505"/>
                    </a:cubicBezTo>
                    <a:cubicBezTo>
                      <a:pt x="2898066" y="2266632"/>
                      <a:pt x="2935184" y="2303759"/>
                      <a:pt x="2976109" y="2346597"/>
                    </a:cubicBezTo>
                    <a:cubicBezTo>
                      <a:pt x="2976109" y="2135261"/>
                      <a:pt x="2976109" y="1932492"/>
                      <a:pt x="2976109" y="1728771"/>
                    </a:cubicBezTo>
                    <a:cubicBezTo>
                      <a:pt x="2966592" y="1727819"/>
                      <a:pt x="2957075" y="1727819"/>
                      <a:pt x="2950412" y="1724963"/>
                    </a:cubicBezTo>
                    <a:cubicBezTo>
                      <a:pt x="2910439" y="1709732"/>
                      <a:pt x="2886645" y="1721155"/>
                      <a:pt x="2864755" y="1760186"/>
                    </a:cubicBezTo>
                    <a:cubicBezTo>
                      <a:pt x="2839058" y="1804928"/>
                      <a:pt x="2793374" y="1829679"/>
                      <a:pt x="2741980" y="1823016"/>
                    </a:cubicBezTo>
                    <a:cubicBezTo>
                      <a:pt x="2700103" y="1818256"/>
                      <a:pt x="2660130" y="1799217"/>
                      <a:pt x="2617301" y="178588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 name="Freeform 7">
                <a:extLst>
                  <a:ext uri="{FF2B5EF4-FFF2-40B4-BE49-F238E27FC236}">
                    <a16:creationId xmlns:a16="http://schemas.microsoft.com/office/drawing/2014/main" id="{846E640D-93EF-84B7-514A-60A6B64A455F}"/>
                  </a:ext>
                </a:extLst>
              </p:cNvPr>
              <p:cNvSpPr/>
              <p:nvPr/>
            </p:nvSpPr>
            <p:spPr>
              <a:xfrm>
                <a:off x="3958932" y="1816221"/>
                <a:ext cx="1519700" cy="1825688"/>
              </a:xfrm>
              <a:custGeom>
                <a:avLst/>
                <a:gdLst>
                  <a:gd name="connsiteX0" fmla="*/ 121585 w 1519700"/>
                  <a:gd name="connsiteY0" fmla="*/ 914987 h 1825688"/>
                  <a:gd name="connsiteX1" fmla="*/ 121585 w 1519700"/>
                  <a:gd name="connsiteY1" fmla="*/ 1499494 h 1825688"/>
                  <a:gd name="connsiteX2" fmla="*/ 326211 w 1519700"/>
                  <a:gd name="connsiteY2" fmla="*/ 1704167 h 1825688"/>
                  <a:gd name="connsiteX3" fmla="*/ 1419767 w 1519700"/>
                  <a:gd name="connsiteY3" fmla="*/ 1704167 h 1825688"/>
                  <a:gd name="connsiteX4" fmla="*/ 1448319 w 1519700"/>
                  <a:gd name="connsiteY4" fmla="*/ 1704167 h 1825688"/>
                  <a:gd name="connsiteX5" fmla="*/ 1519700 w 1519700"/>
                  <a:gd name="connsiteY5" fmla="*/ 1766045 h 1825688"/>
                  <a:gd name="connsiteX6" fmla="*/ 1450223 w 1519700"/>
                  <a:gd name="connsiteY6" fmla="*/ 1825067 h 1825688"/>
                  <a:gd name="connsiteX7" fmla="*/ 303369 w 1519700"/>
                  <a:gd name="connsiteY7" fmla="*/ 1824115 h 1825688"/>
                  <a:gd name="connsiteX8" fmla="*/ 714 w 1519700"/>
                  <a:gd name="connsiteY8" fmla="*/ 1516630 h 1825688"/>
                  <a:gd name="connsiteX9" fmla="*/ 714 w 1519700"/>
                  <a:gd name="connsiteY9" fmla="*/ 312392 h 1825688"/>
                  <a:gd name="connsiteX10" fmla="*/ 311935 w 1519700"/>
                  <a:gd name="connsiteY10" fmla="*/ 1099 h 1825688"/>
                  <a:gd name="connsiteX11" fmla="*/ 1384552 w 1519700"/>
                  <a:gd name="connsiteY11" fmla="*/ 1099 h 1825688"/>
                  <a:gd name="connsiteX12" fmla="*/ 1459740 w 1519700"/>
                  <a:gd name="connsiteY12" fmla="*/ 62977 h 1825688"/>
                  <a:gd name="connsiteX13" fmla="*/ 1382649 w 1519700"/>
                  <a:gd name="connsiteY13" fmla="*/ 122951 h 1825688"/>
                  <a:gd name="connsiteX14" fmla="*/ 324307 w 1519700"/>
                  <a:gd name="connsiteY14" fmla="*/ 122951 h 1825688"/>
                  <a:gd name="connsiteX15" fmla="*/ 179642 w 1519700"/>
                  <a:gd name="connsiteY15" fmla="*/ 172453 h 1825688"/>
                  <a:gd name="connsiteX16" fmla="*/ 120634 w 1519700"/>
                  <a:gd name="connsiteY16" fmla="*/ 320008 h 1825688"/>
                  <a:gd name="connsiteX17" fmla="*/ 121585 w 1519700"/>
                  <a:gd name="connsiteY17" fmla="*/ 914987 h 182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9700" h="1825688">
                    <a:moveTo>
                      <a:pt x="121585" y="914987"/>
                    </a:moveTo>
                    <a:cubicBezTo>
                      <a:pt x="121585" y="1110140"/>
                      <a:pt x="121585" y="1304341"/>
                      <a:pt x="121585" y="1499494"/>
                    </a:cubicBezTo>
                    <a:cubicBezTo>
                      <a:pt x="121585" y="1631818"/>
                      <a:pt x="193918" y="1704167"/>
                      <a:pt x="326211" y="1704167"/>
                    </a:cubicBezTo>
                    <a:cubicBezTo>
                      <a:pt x="690730" y="1704167"/>
                      <a:pt x="1055248" y="1704167"/>
                      <a:pt x="1419767" y="1704167"/>
                    </a:cubicBezTo>
                    <a:cubicBezTo>
                      <a:pt x="1429284" y="1704167"/>
                      <a:pt x="1438802" y="1704167"/>
                      <a:pt x="1448319" y="1704167"/>
                    </a:cubicBezTo>
                    <a:cubicBezTo>
                      <a:pt x="1493051" y="1705119"/>
                      <a:pt x="1519700" y="1728918"/>
                      <a:pt x="1519700" y="1766045"/>
                    </a:cubicBezTo>
                    <a:cubicBezTo>
                      <a:pt x="1518749" y="1802220"/>
                      <a:pt x="1493051" y="1825067"/>
                      <a:pt x="1450223" y="1825067"/>
                    </a:cubicBezTo>
                    <a:cubicBezTo>
                      <a:pt x="1067621" y="1825067"/>
                      <a:pt x="685019" y="1826971"/>
                      <a:pt x="303369" y="1824115"/>
                    </a:cubicBezTo>
                    <a:cubicBezTo>
                      <a:pt x="129199" y="1823163"/>
                      <a:pt x="1666" y="1690840"/>
                      <a:pt x="714" y="1516630"/>
                    </a:cubicBezTo>
                    <a:cubicBezTo>
                      <a:pt x="-238" y="1114900"/>
                      <a:pt x="-238" y="713170"/>
                      <a:pt x="714" y="312392"/>
                    </a:cubicBezTo>
                    <a:cubicBezTo>
                      <a:pt x="714" y="133423"/>
                      <a:pt x="131103" y="2051"/>
                      <a:pt x="311935" y="1099"/>
                    </a:cubicBezTo>
                    <a:cubicBezTo>
                      <a:pt x="669791" y="-805"/>
                      <a:pt x="1026696" y="147"/>
                      <a:pt x="1384552" y="1099"/>
                    </a:cubicBezTo>
                    <a:cubicBezTo>
                      <a:pt x="1432140" y="1099"/>
                      <a:pt x="1460692" y="24898"/>
                      <a:pt x="1459740" y="62977"/>
                    </a:cubicBezTo>
                    <a:cubicBezTo>
                      <a:pt x="1459740" y="101056"/>
                      <a:pt x="1432140" y="122951"/>
                      <a:pt x="1382649" y="122951"/>
                    </a:cubicBezTo>
                    <a:cubicBezTo>
                      <a:pt x="1029551" y="122951"/>
                      <a:pt x="677405" y="122951"/>
                      <a:pt x="324307" y="122951"/>
                    </a:cubicBezTo>
                    <a:cubicBezTo>
                      <a:pt x="270058" y="122951"/>
                      <a:pt x="220567" y="134374"/>
                      <a:pt x="179642" y="172453"/>
                    </a:cubicBezTo>
                    <a:cubicBezTo>
                      <a:pt x="136813" y="212436"/>
                      <a:pt x="120634" y="262890"/>
                      <a:pt x="120634" y="320008"/>
                    </a:cubicBezTo>
                    <a:cubicBezTo>
                      <a:pt x="122537" y="518969"/>
                      <a:pt x="121585" y="716978"/>
                      <a:pt x="121585" y="91498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8">
                <a:extLst>
                  <a:ext uri="{FF2B5EF4-FFF2-40B4-BE49-F238E27FC236}">
                    <a16:creationId xmlns:a16="http://schemas.microsoft.com/office/drawing/2014/main" id="{A4079070-2B98-7F9E-AB60-C749B8C205C3}"/>
                  </a:ext>
                </a:extLst>
              </p:cNvPr>
              <p:cNvSpPr/>
              <p:nvPr/>
            </p:nvSpPr>
            <p:spPr>
              <a:xfrm>
                <a:off x="4263501" y="3034109"/>
                <a:ext cx="1032395" cy="364577"/>
              </a:xfrm>
              <a:custGeom>
                <a:avLst/>
                <a:gdLst>
                  <a:gd name="connsiteX0" fmla="*/ 553668 w 1032395"/>
                  <a:gd name="connsiteY0" fmla="*/ 266375 h 364577"/>
                  <a:gd name="connsiteX1" fmla="*/ 280517 w 1032395"/>
                  <a:gd name="connsiteY1" fmla="*/ 214969 h 364577"/>
                  <a:gd name="connsiteX2" fmla="*/ 90168 w 1032395"/>
                  <a:gd name="connsiteY2" fmla="*/ 357763 h 364577"/>
                  <a:gd name="connsiteX3" fmla="*/ 9269 w 1032395"/>
                  <a:gd name="connsiteY3" fmla="*/ 335868 h 364577"/>
                  <a:gd name="connsiteX4" fmla="*/ 39725 w 1032395"/>
                  <a:gd name="connsiteY4" fmla="*/ 247335 h 364577"/>
                  <a:gd name="connsiteX5" fmla="*/ 126334 w 1032395"/>
                  <a:gd name="connsiteY5" fmla="*/ 199737 h 364577"/>
                  <a:gd name="connsiteX6" fmla="*/ 198666 w 1032395"/>
                  <a:gd name="connsiteY6" fmla="*/ 71222 h 364577"/>
                  <a:gd name="connsiteX7" fmla="*/ 250061 w 1032395"/>
                  <a:gd name="connsiteY7" fmla="*/ 776 h 364577"/>
                  <a:gd name="connsiteX8" fmla="*/ 320490 w 1032395"/>
                  <a:gd name="connsiteY8" fmla="*/ 52182 h 364577"/>
                  <a:gd name="connsiteX9" fmla="*/ 418520 w 1032395"/>
                  <a:gd name="connsiteY9" fmla="*/ 170226 h 364577"/>
                  <a:gd name="connsiteX10" fmla="*/ 473721 w 1032395"/>
                  <a:gd name="connsiteY10" fmla="*/ 147379 h 364577"/>
                  <a:gd name="connsiteX11" fmla="*/ 521308 w 1032395"/>
                  <a:gd name="connsiteY11" fmla="*/ 92165 h 364577"/>
                  <a:gd name="connsiteX12" fmla="*/ 588882 w 1032395"/>
                  <a:gd name="connsiteY12" fmla="*/ 125484 h 364577"/>
                  <a:gd name="connsiteX13" fmla="*/ 656456 w 1032395"/>
                  <a:gd name="connsiteY13" fmla="*/ 177842 h 364577"/>
                  <a:gd name="connsiteX14" fmla="*/ 963870 w 1032395"/>
                  <a:gd name="connsiteY14" fmla="*/ 228296 h 364577"/>
                  <a:gd name="connsiteX15" fmla="*/ 1032396 w 1032395"/>
                  <a:gd name="connsiteY15" fmla="*/ 289222 h 364577"/>
                  <a:gd name="connsiteX16" fmla="*/ 966726 w 1032395"/>
                  <a:gd name="connsiteY16" fmla="*/ 349196 h 364577"/>
                  <a:gd name="connsiteX17" fmla="*/ 553668 w 1032395"/>
                  <a:gd name="connsiteY17" fmla="*/ 266375 h 364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2395" h="364577">
                    <a:moveTo>
                      <a:pt x="553668" y="266375"/>
                    </a:moveTo>
                    <a:cubicBezTo>
                      <a:pt x="462300" y="330157"/>
                      <a:pt x="396630" y="317781"/>
                      <a:pt x="280517" y="214969"/>
                    </a:cubicBezTo>
                    <a:cubicBezTo>
                      <a:pt x="232929" y="283510"/>
                      <a:pt x="167259" y="328252"/>
                      <a:pt x="90168" y="357763"/>
                    </a:cubicBezTo>
                    <a:cubicBezTo>
                      <a:pt x="54001" y="372043"/>
                      <a:pt x="25449" y="363475"/>
                      <a:pt x="9269" y="335868"/>
                    </a:cubicBezTo>
                    <a:cubicBezTo>
                      <a:pt x="-10718" y="303501"/>
                      <a:pt x="2607" y="266375"/>
                      <a:pt x="39725" y="247335"/>
                    </a:cubicBezTo>
                    <a:cubicBezTo>
                      <a:pt x="69229" y="232104"/>
                      <a:pt x="98733" y="216872"/>
                      <a:pt x="126334" y="199737"/>
                    </a:cubicBezTo>
                    <a:cubicBezTo>
                      <a:pt x="172969" y="170226"/>
                      <a:pt x="194860" y="125484"/>
                      <a:pt x="198666" y="71222"/>
                    </a:cubicBezTo>
                    <a:cubicBezTo>
                      <a:pt x="201522" y="27431"/>
                      <a:pt x="217701" y="6488"/>
                      <a:pt x="250061" y="776"/>
                    </a:cubicBezTo>
                    <a:cubicBezTo>
                      <a:pt x="280517" y="-3984"/>
                      <a:pt x="304310" y="13152"/>
                      <a:pt x="320490" y="52182"/>
                    </a:cubicBezTo>
                    <a:cubicBezTo>
                      <a:pt x="341428" y="101685"/>
                      <a:pt x="372836" y="141667"/>
                      <a:pt x="418520" y="170226"/>
                    </a:cubicBezTo>
                    <a:cubicBezTo>
                      <a:pt x="452783" y="192121"/>
                      <a:pt x="467059" y="186410"/>
                      <a:pt x="473721" y="147379"/>
                    </a:cubicBezTo>
                    <a:cubicBezTo>
                      <a:pt x="478480" y="118820"/>
                      <a:pt x="491804" y="97876"/>
                      <a:pt x="521308" y="92165"/>
                    </a:cubicBezTo>
                    <a:cubicBezTo>
                      <a:pt x="551764" y="85501"/>
                      <a:pt x="576510" y="96925"/>
                      <a:pt x="588882" y="125484"/>
                    </a:cubicBezTo>
                    <a:cubicBezTo>
                      <a:pt x="602207" y="155946"/>
                      <a:pt x="626952" y="170226"/>
                      <a:pt x="656456" y="177842"/>
                    </a:cubicBezTo>
                    <a:cubicBezTo>
                      <a:pt x="757341" y="204497"/>
                      <a:pt x="858226" y="230200"/>
                      <a:pt x="963870" y="228296"/>
                    </a:cubicBezTo>
                    <a:cubicBezTo>
                      <a:pt x="1004795" y="227344"/>
                      <a:pt x="1032396" y="253999"/>
                      <a:pt x="1032396" y="289222"/>
                    </a:cubicBezTo>
                    <a:cubicBezTo>
                      <a:pt x="1032396" y="323493"/>
                      <a:pt x="1004795" y="347292"/>
                      <a:pt x="966726" y="349196"/>
                    </a:cubicBezTo>
                    <a:cubicBezTo>
                      <a:pt x="849661" y="353956"/>
                      <a:pt x="656456" y="315877"/>
                      <a:pt x="553668" y="26637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 name="Freeform 9">
                <a:extLst>
                  <a:ext uri="{FF2B5EF4-FFF2-40B4-BE49-F238E27FC236}">
                    <a16:creationId xmlns:a16="http://schemas.microsoft.com/office/drawing/2014/main" id="{B87AA6F5-3A32-B980-86D6-5F7E23ABFED5}"/>
                  </a:ext>
                </a:extLst>
              </p:cNvPr>
              <p:cNvSpPr/>
              <p:nvPr/>
            </p:nvSpPr>
            <p:spPr>
              <a:xfrm>
                <a:off x="4265055" y="2670044"/>
                <a:ext cx="971860" cy="122089"/>
              </a:xfrm>
              <a:custGeom>
                <a:avLst/>
                <a:gdLst>
                  <a:gd name="connsiteX0" fmla="*/ 484540 w 971860"/>
                  <a:gd name="connsiteY0" fmla="*/ 122090 h 122089"/>
                  <a:gd name="connsiteX1" fmla="*/ 79096 w 971860"/>
                  <a:gd name="connsiteY1" fmla="*/ 122090 h 122089"/>
                  <a:gd name="connsiteX2" fmla="*/ 34364 w 971860"/>
                  <a:gd name="connsiteY2" fmla="*/ 114474 h 122089"/>
                  <a:gd name="connsiteX3" fmla="*/ 1053 w 971860"/>
                  <a:gd name="connsiteY3" fmla="*/ 50692 h 122089"/>
                  <a:gd name="connsiteX4" fmla="*/ 54351 w 971860"/>
                  <a:gd name="connsiteY4" fmla="*/ 1190 h 122089"/>
                  <a:gd name="connsiteX5" fmla="*/ 140008 w 971860"/>
                  <a:gd name="connsiteY5" fmla="*/ 238 h 122089"/>
                  <a:gd name="connsiteX6" fmla="*/ 880466 w 971860"/>
                  <a:gd name="connsiteY6" fmla="*/ 238 h 122089"/>
                  <a:gd name="connsiteX7" fmla="*/ 909018 w 971860"/>
                  <a:gd name="connsiteY7" fmla="*/ 238 h 122089"/>
                  <a:gd name="connsiteX8" fmla="*/ 971834 w 971860"/>
                  <a:gd name="connsiteY8" fmla="*/ 58308 h 122089"/>
                  <a:gd name="connsiteX9" fmla="*/ 909018 w 971860"/>
                  <a:gd name="connsiteY9" fmla="*/ 121138 h 122089"/>
                  <a:gd name="connsiteX10" fmla="*/ 706297 w 971860"/>
                  <a:gd name="connsiteY10" fmla="*/ 121138 h 122089"/>
                  <a:gd name="connsiteX11" fmla="*/ 484540 w 971860"/>
                  <a:gd name="connsiteY11" fmla="*/ 122090 h 122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1860" h="122089">
                    <a:moveTo>
                      <a:pt x="484540" y="122090"/>
                    </a:moveTo>
                    <a:cubicBezTo>
                      <a:pt x="349392" y="122090"/>
                      <a:pt x="214244" y="122090"/>
                      <a:pt x="79096" y="122090"/>
                    </a:cubicBezTo>
                    <a:cubicBezTo>
                      <a:pt x="63868" y="122090"/>
                      <a:pt x="47688" y="121138"/>
                      <a:pt x="34364" y="114474"/>
                    </a:cubicBezTo>
                    <a:cubicBezTo>
                      <a:pt x="7715" y="103050"/>
                      <a:pt x="-3706" y="79251"/>
                      <a:pt x="1053" y="50692"/>
                    </a:cubicBezTo>
                    <a:cubicBezTo>
                      <a:pt x="5811" y="22133"/>
                      <a:pt x="24846" y="4046"/>
                      <a:pt x="54351" y="1190"/>
                    </a:cubicBezTo>
                    <a:cubicBezTo>
                      <a:pt x="82903" y="-714"/>
                      <a:pt x="111455" y="238"/>
                      <a:pt x="140008" y="238"/>
                    </a:cubicBezTo>
                    <a:cubicBezTo>
                      <a:pt x="386510" y="238"/>
                      <a:pt x="633012" y="238"/>
                      <a:pt x="880466" y="238"/>
                    </a:cubicBezTo>
                    <a:cubicBezTo>
                      <a:pt x="889983" y="238"/>
                      <a:pt x="899501" y="238"/>
                      <a:pt x="909018" y="238"/>
                    </a:cubicBezTo>
                    <a:cubicBezTo>
                      <a:pt x="947088" y="2142"/>
                      <a:pt x="970882" y="24037"/>
                      <a:pt x="971834" y="58308"/>
                    </a:cubicBezTo>
                    <a:cubicBezTo>
                      <a:pt x="972785" y="94483"/>
                      <a:pt x="948040" y="120186"/>
                      <a:pt x="909018" y="121138"/>
                    </a:cubicBezTo>
                    <a:cubicBezTo>
                      <a:pt x="841445" y="122090"/>
                      <a:pt x="773871" y="121138"/>
                      <a:pt x="706297" y="121138"/>
                    </a:cubicBezTo>
                    <a:cubicBezTo>
                      <a:pt x="631109" y="122090"/>
                      <a:pt x="557824" y="122090"/>
                      <a:pt x="484540" y="12209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 name="Freeform 10">
                <a:extLst>
                  <a:ext uri="{FF2B5EF4-FFF2-40B4-BE49-F238E27FC236}">
                    <a16:creationId xmlns:a16="http://schemas.microsoft.com/office/drawing/2014/main" id="{200A68BB-FD23-6A4C-382C-C51463AB7D4F}"/>
                  </a:ext>
                </a:extLst>
              </p:cNvPr>
              <p:cNvSpPr/>
              <p:nvPr/>
            </p:nvSpPr>
            <p:spPr>
              <a:xfrm>
                <a:off x="4264094" y="2427108"/>
                <a:ext cx="971432" cy="122274"/>
              </a:xfrm>
              <a:custGeom>
                <a:avLst/>
                <a:gdLst>
                  <a:gd name="connsiteX0" fmla="*/ 485501 w 971432"/>
                  <a:gd name="connsiteY0" fmla="*/ 423 h 122274"/>
                  <a:gd name="connsiteX1" fmla="*/ 901414 w 971432"/>
                  <a:gd name="connsiteY1" fmla="*/ 423 h 122274"/>
                  <a:gd name="connsiteX2" fmla="*/ 968988 w 971432"/>
                  <a:gd name="connsiteY2" fmla="*/ 45166 h 122274"/>
                  <a:gd name="connsiteX3" fmla="*/ 925207 w 971432"/>
                  <a:gd name="connsiteY3" fmla="*/ 119419 h 122274"/>
                  <a:gd name="connsiteX4" fmla="*/ 889993 w 971432"/>
                  <a:gd name="connsiteY4" fmla="*/ 122275 h 122274"/>
                  <a:gd name="connsiteX5" fmla="*/ 81961 w 971432"/>
                  <a:gd name="connsiteY5" fmla="*/ 122275 h 122274"/>
                  <a:gd name="connsiteX6" fmla="*/ 57215 w 971432"/>
                  <a:gd name="connsiteY6" fmla="*/ 121323 h 122274"/>
                  <a:gd name="connsiteX7" fmla="*/ 110 w 971432"/>
                  <a:gd name="connsiteY7" fmla="*/ 56589 h 122274"/>
                  <a:gd name="connsiteX8" fmla="*/ 61974 w 971432"/>
                  <a:gd name="connsiteY8" fmla="*/ 423 h 122274"/>
                  <a:gd name="connsiteX9" fmla="*/ 378905 w 971432"/>
                  <a:gd name="connsiteY9" fmla="*/ 423 h 122274"/>
                  <a:gd name="connsiteX10" fmla="*/ 485501 w 971432"/>
                  <a:gd name="connsiteY10" fmla="*/ 423 h 12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432" h="122274">
                    <a:moveTo>
                      <a:pt x="485501" y="423"/>
                    </a:moveTo>
                    <a:cubicBezTo>
                      <a:pt x="624456" y="423"/>
                      <a:pt x="763411" y="423"/>
                      <a:pt x="901414" y="423"/>
                    </a:cubicBezTo>
                    <a:cubicBezTo>
                      <a:pt x="934725" y="423"/>
                      <a:pt x="959470" y="11847"/>
                      <a:pt x="968988" y="45166"/>
                    </a:cubicBezTo>
                    <a:cubicBezTo>
                      <a:pt x="978505" y="78484"/>
                      <a:pt x="959470" y="110851"/>
                      <a:pt x="925207" y="119419"/>
                    </a:cubicBezTo>
                    <a:cubicBezTo>
                      <a:pt x="913787" y="122275"/>
                      <a:pt x="901414" y="122275"/>
                      <a:pt x="889993" y="122275"/>
                    </a:cubicBezTo>
                    <a:cubicBezTo>
                      <a:pt x="620649" y="122275"/>
                      <a:pt x="351305" y="122275"/>
                      <a:pt x="81961" y="122275"/>
                    </a:cubicBezTo>
                    <a:cubicBezTo>
                      <a:pt x="73395" y="122275"/>
                      <a:pt x="64829" y="122275"/>
                      <a:pt x="57215" y="121323"/>
                    </a:cubicBezTo>
                    <a:cubicBezTo>
                      <a:pt x="21049" y="116563"/>
                      <a:pt x="-1793" y="90860"/>
                      <a:pt x="110" y="56589"/>
                    </a:cubicBezTo>
                    <a:cubicBezTo>
                      <a:pt x="2014" y="24222"/>
                      <a:pt x="25808" y="1375"/>
                      <a:pt x="61974" y="423"/>
                    </a:cubicBezTo>
                    <a:cubicBezTo>
                      <a:pt x="167618" y="-529"/>
                      <a:pt x="273262" y="423"/>
                      <a:pt x="378905" y="423"/>
                    </a:cubicBezTo>
                    <a:cubicBezTo>
                      <a:pt x="414120" y="423"/>
                      <a:pt x="450286" y="423"/>
                      <a:pt x="485501" y="42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 name="Freeform 11">
                <a:extLst>
                  <a:ext uri="{FF2B5EF4-FFF2-40B4-BE49-F238E27FC236}">
                    <a16:creationId xmlns:a16="http://schemas.microsoft.com/office/drawing/2014/main" id="{D0D78CCD-42EE-6766-EF4F-6EB6E3F12E06}"/>
                  </a:ext>
                </a:extLst>
              </p:cNvPr>
              <p:cNvSpPr/>
              <p:nvPr/>
            </p:nvSpPr>
            <p:spPr>
              <a:xfrm>
                <a:off x="4266005" y="2183827"/>
                <a:ext cx="970857" cy="121851"/>
              </a:xfrm>
              <a:custGeom>
                <a:avLst/>
                <a:gdLst>
                  <a:gd name="connsiteX0" fmla="*/ 486445 w 970857"/>
                  <a:gd name="connsiteY0" fmla="*/ 0 h 121851"/>
                  <a:gd name="connsiteX1" fmla="*/ 895695 w 970857"/>
                  <a:gd name="connsiteY1" fmla="*/ 0 h 121851"/>
                  <a:gd name="connsiteX2" fmla="*/ 967076 w 970857"/>
                  <a:gd name="connsiteY2" fmla="*/ 40935 h 121851"/>
                  <a:gd name="connsiteX3" fmla="*/ 925200 w 970857"/>
                  <a:gd name="connsiteY3" fmla="*/ 118044 h 121851"/>
                  <a:gd name="connsiteX4" fmla="*/ 883323 w 970857"/>
                  <a:gd name="connsiteY4" fmla="*/ 121852 h 121851"/>
                  <a:gd name="connsiteX5" fmla="*/ 86711 w 970857"/>
                  <a:gd name="connsiteY5" fmla="*/ 121852 h 121851"/>
                  <a:gd name="connsiteX6" fmla="*/ 61966 w 970857"/>
                  <a:gd name="connsiteY6" fmla="*/ 121852 h 121851"/>
                  <a:gd name="connsiteX7" fmla="*/ 103 w 970857"/>
                  <a:gd name="connsiteY7" fmla="*/ 58070 h 121851"/>
                  <a:gd name="connsiteX8" fmla="*/ 64821 w 970857"/>
                  <a:gd name="connsiteY8" fmla="*/ 952 h 121851"/>
                  <a:gd name="connsiteX9" fmla="*/ 292289 w 970857"/>
                  <a:gd name="connsiteY9" fmla="*/ 952 h 121851"/>
                  <a:gd name="connsiteX10" fmla="*/ 486445 w 970857"/>
                  <a:gd name="connsiteY10" fmla="*/ 0 h 1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0857" h="121851">
                    <a:moveTo>
                      <a:pt x="486445" y="0"/>
                    </a:moveTo>
                    <a:cubicBezTo>
                      <a:pt x="622544" y="0"/>
                      <a:pt x="759596" y="0"/>
                      <a:pt x="895695" y="0"/>
                    </a:cubicBezTo>
                    <a:cubicBezTo>
                      <a:pt x="928055" y="0"/>
                      <a:pt x="954704" y="7616"/>
                      <a:pt x="967076" y="40935"/>
                    </a:cubicBezTo>
                    <a:cubicBezTo>
                      <a:pt x="979449" y="75205"/>
                      <a:pt x="960414" y="109476"/>
                      <a:pt x="925200" y="118044"/>
                    </a:cubicBezTo>
                    <a:cubicBezTo>
                      <a:pt x="911875" y="121852"/>
                      <a:pt x="896647" y="121852"/>
                      <a:pt x="883323" y="121852"/>
                    </a:cubicBezTo>
                    <a:cubicBezTo>
                      <a:pt x="617786" y="121852"/>
                      <a:pt x="352249" y="121852"/>
                      <a:pt x="86711" y="121852"/>
                    </a:cubicBezTo>
                    <a:cubicBezTo>
                      <a:pt x="78146" y="121852"/>
                      <a:pt x="70532" y="121852"/>
                      <a:pt x="61966" y="121852"/>
                    </a:cubicBezTo>
                    <a:cubicBezTo>
                      <a:pt x="22945" y="118044"/>
                      <a:pt x="-1801" y="92341"/>
                      <a:pt x="103" y="58070"/>
                    </a:cubicBezTo>
                    <a:cubicBezTo>
                      <a:pt x="2006" y="23799"/>
                      <a:pt x="25800" y="1904"/>
                      <a:pt x="64821" y="952"/>
                    </a:cubicBezTo>
                    <a:cubicBezTo>
                      <a:pt x="140961" y="0"/>
                      <a:pt x="216149" y="952"/>
                      <a:pt x="292289" y="952"/>
                    </a:cubicBezTo>
                    <a:cubicBezTo>
                      <a:pt x="356055" y="0"/>
                      <a:pt x="420774" y="0"/>
                      <a:pt x="486445"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12">
                <a:extLst>
                  <a:ext uri="{FF2B5EF4-FFF2-40B4-BE49-F238E27FC236}">
                    <a16:creationId xmlns:a16="http://schemas.microsoft.com/office/drawing/2014/main" id="{47A133EB-7BC9-5805-0A50-C5238AFA917D}"/>
                  </a:ext>
                </a:extLst>
              </p:cNvPr>
              <p:cNvSpPr/>
              <p:nvPr/>
            </p:nvSpPr>
            <p:spPr>
              <a:xfrm>
                <a:off x="5724179" y="1879195"/>
                <a:ext cx="970796" cy="972915"/>
              </a:xfrm>
              <a:custGeom>
                <a:avLst/>
                <a:gdLst>
                  <a:gd name="connsiteX0" fmla="*/ 484442 w 970796"/>
                  <a:gd name="connsiteY0" fmla="*/ 972913 h 972915"/>
                  <a:gd name="connsiteX1" fmla="*/ 3 w 970796"/>
                  <a:gd name="connsiteY1" fmla="*/ 484554 h 972915"/>
                  <a:gd name="connsiteX2" fmla="*/ 488249 w 970796"/>
                  <a:gd name="connsiteY2" fmla="*/ 3 h 972915"/>
                  <a:gd name="connsiteX3" fmla="*/ 970784 w 970796"/>
                  <a:gd name="connsiteY3" fmla="*/ 490266 h 972915"/>
                  <a:gd name="connsiteX4" fmla="*/ 484442 w 970796"/>
                  <a:gd name="connsiteY4" fmla="*/ 972913 h 972915"/>
                  <a:gd name="connsiteX5" fmla="*/ 485394 w 970796"/>
                  <a:gd name="connsiteY5" fmla="*/ 851061 h 972915"/>
                  <a:gd name="connsiteX6" fmla="*/ 849912 w 970796"/>
                  <a:gd name="connsiteY6" fmla="*/ 487410 h 972915"/>
                  <a:gd name="connsiteX7" fmla="*/ 485394 w 970796"/>
                  <a:gd name="connsiteY7" fmla="*/ 122807 h 972915"/>
                  <a:gd name="connsiteX8" fmla="*/ 120875 w 970796"/>
                  <a:gd name="connsiteY8" fmla="*/ 487410 h 972915"/>
                  <a:gd name="connsiteX9" fmla="*/ 485394 w 970796"/>
                  <a:gd name="connsiteY9" fmla="*/ 851061 h 97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0796" h="972915">
                    <a:moveTo>
                      <a:pt x="484442" y="972913"/>
                    </a:moveTo>
                    <a:cubicBezTo>
                      <a:pt x="215098" y="971961"/>
                      <a:pt x="-949" y="753961"/>
                      <a:pt x="3" y="484554"/>
                    </a:cubicBezTo>
                    <a:cubicBezTo>
                      <a:pt x="955" y="215148"/>
                      <a:pt x="218905" y="-949"/>
                      <a:pt x="488249" y="3"/>
                    </a:cubicBezTo>
                    <a:cubicBezTo>
                      <a:pt x="757593" y="955"/>
                      <a:pt x="972687" y="219907"/>
                      <a:pt x="970784" y="490266"/>
                    </a:cubicBezTo>
                    <a:cubicBezTo>
                      <a:pt x="969832" y="757768"/>
                      <a:pt x="751882" y="973865"/>
                      <a:pt x="484442" y="972913"/>
                    </a:cubicBezTo>
                    <a:close/>
                    <a:moveTo>
                      <a:pt x="485394" y="851061"/>
                    </a:moveTo>
                    <a:cubicBezTo>
                      <a:pt x="687163" y="851061"/>
                      <a:pt x="849912" y="689227"/>
                      <a:pt x="849912" y="487410"/>
                    </a:cubicBezTo>
                    <a:cubicBezTo>
                      <a:pt x="849912" y="285593"/>
                      <a:pt x="687163" y="122807"/>
                      <a:pt x="485394" y="122807"/>
                    </a:cubicBezTo>
                    <a:cubicBezTo>
                      <a:pt x="284575" y="122807"/>
                      <a:pt x="120875" y="285593"/>
                      <a:pt x="120875" y="487410"/>
                    </a:cubicBezTo>
                    <a:cubicBezTo>
                      <a:pt x="120875" y="689227"/>
                      <a:pt x="282671" y="851061"/>
                      <a:pt x="485394" y="851061"/>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16" name="Group 15">
            <a:extLst>
              <a:ext uri="{FF2B5EF4-FFF2-40B4-BE49-F238E27FC236}">
                <a16:creationId xmlns:a16="http://schemas.microsoft.com/office/drawing/2014/main" id="{F405CF17-1849-EA06-E643-DC644EB4FF4F}"/>
              </a:ext>
            </a:extLst>
          </p:cNvPr>
          <p:cNvGrpSpPr/>
          <p:nvPr/>
        </p:nvGrpSpPr>
        <p:grpSpPr>
          <a:xfrm>
            <a:off x="818484" y="4655991"/>
            <a:ext cx="792587" cy="831788"/>
            <a:chOff x="7190753" y="5365577"/>
            <a:chExt cx="745522" cy="754273"/>
          </a:xfrm>
          <a:solidFill>
            <a:srgbClr val="09465E"/>
          </a:solidFill>
        </p:grpSpPr>
        <p:grpSp>
          <p:nvGrpSpPr>
            <p:cNvPr id="17" name="Graphic 2">
              <a:extLst>
                <a:ext uri="{FF2B5EF4-FFF2-40B4-BE49-F238E27FC236}">
                  <a16:creationId xmlns:a16="http://schemas.microsoft.com/office/drawing/2014/main" id="{BF441446-EA0C-706C-3EA8-84E542D156C9}"/>
                </a:ext>
              </a:extLst>
            </p:cNvPr>
            <p:cNvGrpSpPr/>
            <p:nvPr/>
          </p:nvGrpSpPr>
          <p:grpSpPr>
            <a:xfrm>
              <a:off x="7353351" y="5647412"/>
              <a:ext cx="420044" cy="75879"/>
              <a:chOff x="7353351" y="5647412"/>
              <a:chExt cx="420044" cy="75879"/>
            </a:xfrm>
            <a:grpFill/>
          </p:grpSpPr>
          <p:sp>
            <p:nvSpPr>
              <p:cNvPr id="63" name="Freeform 385">
                <a:extLst>
                  <a:ext uri="{FF2B5EF4-FFF2-40B4-BE49-F238E27FC236}">
                    <a16:creationId xmlns:a16="http://schemas.microsoft.com/office/drawing/2014/main" id="{82C6B878-A04E-F80E-76F0-18914FB18A73}"/>
                  </a:ext>
                </a:extLst>
              </p:cNvPr>
              <p:cNvSpPr/>
              <p:nvPr/>
            </p:nvSpPr>
            <p:spPr>
              <a:xfrm>
                <a:off x="7353351" y="5649220"/>
                <a:ext cx="131884" cy="74071"/>
              </a:xfrm>
              <a:custGeom>
                <a:avLst/>
                <a:gdLst>
                  <a:gd name="connsiteX0" fmla="*/ 123755 w 131884"/>
                  <a:gd name="connsiteY0" fmla="*/ 23486 h 74071"/>
                  <a:gd name="connsiteX1" fmla="*/ 60523 w 131884"/>
                  <a:gd name="connsiteY1" fmla="*/ 74072 h 74071"/>
                  <a:gd name="connsiteX2" fmla="*/ 0 w 131884"/>
                  <a:gd name="connsiteY2" fmla="*/ 74072 h 74071"/>
                  <a:gd name="connsiteX3" fmla="*/ 0 w 131884"/>
                  <a:gd name="connsiteY3" fmla="*/ 63233 h 74071"/>
                  <a:gd name="connsiteX4" fmla="*/ 31616 w 131884"/>
                  <a:gd name="connsiteY4" fmla="*/ 27100 h 74071"/>
                  <a:gd name="connsiteX5" fmla="*/ 68652 w 131884"/>
                  <a:gd name="connsiteY5" fmla="*/ 18970 h 74071"/>
                  <a:gd name="connsiteX6" fmla="*/ 80396 w 131884"/>
                  <a:gd name="connsiteY6" fmla="*/ 5420 h 74071"/>
                  <a:gd name="connsiteX7" fmla="*/ 80396 w 131884"/>
                  <a:gd name="connsiteY7" fmla="*/ 0 h 74071"/>
                  <a:gd name="connsiteX8" fmla="*/ 89429 w 131884"/>
                  <a:gd name="connsiteY8" fmla="*/ 0 h 74071"/>
                  <a:gd name="connsiteX9" fmla="*/ 98462 w 131884"/>
                  <a:gd name="connsiteY9" fmla="*/ 0 h 74071"/>
                  <a:gd name="connsiteX10" fmla="*/ 98462 w 131884"/>
                  <a:gd name="connsiteY10" fmla="*/ 2709 h 74071"/>
                  <a:gd name="connsiteX11" fmla="*/ 103882 w 131884"/>
                  <a:gd name="connsiteY11" fmla="*/ 13550 h 74071"/>
                  <a:gd name="connsiteX12" fmla="*/ 109302 w 131884"/>
                  <a:gd name="connsiteY12" fmla="*/ 16259 h 74071"/>
                  <a:gd name="connsiteX13" fmla="*/ 131885 w 131884"/>
                  <a:gd name="connsiteY13" fmla="*/ 21680 h 74071"/>
                  <a:gd name="connsiteX14" fmla="*/ 123755 w 131884"/>
                  <a:gd name="connsiteY14" fmla="*/ 23486 h 7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884" h="74071">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F1602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4" name="Freeform 386">
                <a:extLst>
                  <a:ext uri="{FF2B5EF4-FFF2-40B4-BE49-F238E27FC236}">
                    <a16:creationId xmlns:a16="http://schemas.microsoft.com/office/drawing/2014/main" id="{D2DE683A-95AA-26FC-0B85-6D7C7364BBC1}"/>
                  </a:ext>
                </a:extLst>
              </p:cNvPr>
              <p:cNvSpPr/>
              <p:nvPr/>
            </p:nvSpPr>
            <p:spPr>
              <a:xfrm>
                <a:off x="7640607" y="5647412"/>
                <a:ext cx="132788" cy="75879"/>
              </a:xfrm>
              <a:custGeom>
                <a:avLst/>
                <a:gdLst>
                  <a:gd name="connsiteX0" fmla="*/ 132788 w 132788"/>
                  <a:gd name="connsiteY0" fmla="*/ 75879 h 75879"/>
                  <a:gd name="connsiteX1" fmla="*/ 72266 w 132788"/>
                  <a:gd name="connsiteY1" fmla="*/ 75879 h 75879"/>
                  <a:gd name="connsiteX2" fmla="*/ 9033 w 132788"/>
                  <a:gd name="connsiteY2" fmla="*/ 27100 h 75879"/>
                  <a:gd name="connsiteX3" fmla="*/ 0 w 132788"/>
                  <a:gd name="connsiteY3" fmla="*/ 24390 h 75879"/>
                  <a:gd name="connsiteX4" fmla="*/ 22583 w 132788"/>
                  <a:gd name="connsiteY4" fmla="*/ 18971 h 75879"/>
                  <a:gd name="connsiteX5" fmla="*/ 28003 w 132788"/>
                  <a:gd name="connsiteY5" fmla="*/ 16260 h 75879"/>
                  <a:gd name="connsiteX6" fmla="*/ 33423 w 132788"/>
                  <a:gd name="connsiteY6" fmla="*/ 5421 h 75879"/>
                  <a:gd name="connsiteX7" fmla="*/ 33423 w 132788"/>
                  <a:gd name="connsiteY7" fmla="*/ 0 h 75879"/>
                  <a:gd name="connsiteX8" fmla="*/ 42456 w 132788"/>
                  <a:gd name="connsiteY8" fmla="*/ 0 h 75879"/>
                  <a:gd name="connsiteX9" fmla="*/ 51489 w 132788"/>
                  <a:gd name="connsiteY9" fmla="*/ 0 h 75879"/>
                  <a:gd name="connsiteX10" fmla="*/ 51489 w 132788"/>
                  <a:gd name="connsiteY10" fmla="*/ 5421 h 75879"/>
                  <a:gd name="connsiteX11" fmla="*/ 63233 w 132788"/>
                  <a:gd name="connsiteY11" fmla="*/ 18971 h 75879"/>
                  <a:gd name="connsiteX12" fmla="*/ 100269 w 132788"/>
                  <a:gd name="connsiteY12" fmla="*/ 27100 h 75879"/>
                  <a:gd name="connsiteX13" fmla="*/ 131885 w 132788"/>
                  <a:gd name="connsiteY13" fmla="*/ 62329 h 75879"/>
                  <a:gd name="connsiteX14" fmla="*/ 131885 w 132788"/>
                  <a:gd name="connsiteY14" fmla="*/ 75879 h 7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788" h="75879">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F1602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8" name="Graphic 2">
              <a:extLst>
                <a:ext uri="{FF2B5EF4-FFF2-40B4-BE49-F238E27FC236}">
                  <a16:creationId xmlns:a16="http://schemas.microsoft.com/office/drawing/2014/main" id="{6F9588B8-FC0F-4A09-EACC-6AB2A1FE7367}"/>
                </a:ext>
              </a:extLst>
            </p:cNvPr>
            <p:cNvGrpSpPr/>
            <p:nvPr/>
          </p:nvGrpSpPr>
          <p:grpSpPr>
            <a:xfrm>
              <a:off x="7190753" y="5365577"/>
              <a:ext cx="745522" cy="754273"/>
              <a:chOff x="7190753" y="5365577"/>
              <a:chExt cx="745522" cy="754273"/>
            </a:xfrm>
            <a:grpFill/>
          </p:grpSpPr>
          <p:sp>
            <p:nvSpPr>
              <p:cNvPr id="19" name="Freeform 376">
                <a:extLst>
                  <a:ext uri="{FF2B5EF4-FFF2-40B4-BE49-F238E27FC236}">
                    <a16:creationId xmlns:a16="http://schemas.microsoft.com/office/drawing/2014/main" id="{1EAE6655-4A51-C92C-1CF2-54E7A79DEC3E}"/>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 name="Freeform 377">
                <a:extLst>
                  <a:ext uri="{FF2B5EF4-FFF2-40B4-BE49-F238E27FC236}">
                    <a16:creationId xmlns:a16="http://schemas.microsoft.com/office/drawing/2014/main" id="{85F89B6B-9CE5-50A0-FA44-9B9487879853}"/>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378">
                <a:extLst>
                  <a:ext uri="{FF2B5EF4-FFF2-40B4-BE49-F238E27FC236}">
                    <a16:creationId xmlns:a16="http://schemas.microsoft.com/office/drawing/2014/main" id="{1796E446-4587-D6C9-8C70-7F9CD952BDAC}"/>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 name="Freeform 379">
                <a:extLst>
                  <a:ext uri="{FF2B5EF4-FFF2-40B4-BE49-F238E27FC236}">
                    <a16:creationId xmlns:a16="http://schemas.microsoft.com/office/drawing/2014/main" id="{228344BC-35DB-1AF2-10C3-2E28E5808D4C}"/>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3" name="Freeform 380">
                <a:extLst>
                  <a:ext uri="{FF2B5EF4-FFF2-40B4-BE49-F238E27FC236}">
                    <a16:creationId xmlns:a16="http://schemas.microsoft.com/office/drawing/2014/main" id="{BBB3070D-5386-F3D5-761F-A7E5C22C6820}"/>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4" name="Freeform 381">
                <a:extLst>
                  <a:ext uri="{FF2B5EF4-FFF2-40B4-BE49-F238E27FC236}">
                    <a16:creationId xmlns:a16="http://schemas.microsoft.com/office/drawing/2014/main" id="{41695591-E685-C609-6060-6D52BCE842A4}"/>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5" name="Freeform 382">
                <a:extLst>
                  <a:ext uri="{FF2B5EF4-FFF2-40B4-BE49-F238E27FC236}">
                    <a16:creationId xmlns:a16="http://schemas.microsoft.com/office/drawing/2014/main" id="{926BD876-4302-DC5E-EAE2-84DEC6C0D9F8}"/>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6" name="Freeform 383">
                <a:extLst>
                  <a:ext uri="{FF2B5EF4-FFF2-40B4-BE49-F238E27FC236}">
                    <a16:creationId xmlns:a16="http://schemas.microsoft.com/office/drawing/2014/main" id="{8685206A-8FDE-724C-3D9F-3B4E4120E3AB}"/>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2" name="Freeform 384">
                <a:extLst>
                  <a:ext uri="{FF2B5EF4-FFF2-40B4-BE49-F238E27FC236}">
                    <a16:creationId xmlns:a16="http://schemas.microsoft.com/office/drawing/2014/main" id="{3DCF2F24-4C93-FE04-0EC5-7B47566F140A}"/>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65" name="Group 64">
            <a:extLst>
              <a:ext uri="{FF2B5EF4-FFF2-40B4-BE49-F238E27FC236}">
                <a16:creationId xmlns:a16="http://schemas.microsoft.com/office/drawing/2014/main" id="{CFA123B0-709E-94F9-4FCE-63B7B4219649}"/>
              </a:ext>
            </a:extLst>
          </p:cNvPr>
          <p:cNvGrpSpPr>
            <a:grpSpLocks noChangeAspect="1"/>
          </p:cNvGrpSpPr>
          <p:nvPr/>
        </p:nvGrpSpPr>
        <p:grpSpPr>
          <a:xfrm>
            <a:off x="720992" y="6108217"/>
            <a:ext cx="1020883" cy="1024196"/>
            <a:chOff x="1922188" y="6190011"/>
            <a:chExt cx="918702" cy="921682"/>
          </a:xfrm>
          <a:solidFill>
            <a:srgbClr val="09465E"/>
          </a:solidFill>
        </p:grpSpPr>
        <p:sp>
          <p:nvSpPr>
            <p:cNvPr id="66" name="Freeform 81">
              <a:extLst>
                <a:ext uri="{FF2B5EF4-FFF2-40B4-BE49-F238E27FC236}">
                  <a16:creationId xmlns:a16="http://schemas.microsoft.com/office/drawing/2014/main" id="{FE00DFCD-CB0C-6273-80EA-136DD0E0D9C7}"/>
                </a:ext>
              </a:extLst>
            </p:cNvPr>
            <p:cNvSpPr/>
            <p:nvPr/>
          </p:nvSpPr>
          <p:spPr>
            <a:xfrm>
              <a:off x="2427303" y="6212970"/>
              <a:ext cx="284007" cy="241881"/>
            </a:xfrm>
            <a:custGeom>
              <a:avLst/>
              <a:gdLst>
                <a:gd name="connsiteX0" fmla="*/ 58848 w 284007"/>
                <a:gd name="connsiteY0" fmla="*/ 241747 h 241881"/>
                <a:gd name="connsiteX1" fmla="*/ 57752 w 284007"/>
                <a:gd name="connsiteY1" fmla="*/ 215994 h 241881"/>
                <a:gd name="connsiteX2" fmla="*/ 1850 w 284007"/>
                <a:gd name="connsiteY2" fmla="*/ 197912 h 241881"/>
                <a:gd name="connsiteX3" fmla="*/ 1850 w 284007"/>
                <a:gd name="connsiteY3" fmla="*/ 30244 h 241881"/>
                <a:gd name="connsiteX4" fmla="*/ 23224 w 284007"/>
                <a:gd name="connsiteY4" fmla="*/ 8874 h 241881"/>
                <a:gd name="connsiteX5" fmla="*/ 263276 w 284007"/>
                <a:gd name="connsiteY5" fmla="*/ 8874 h 241881"/>
                <a:gd name="connsiteX6" fmla="*/ 282458 w 284007"/>
                <a:gd name="connsiteY6" fmla="*/ 28052 h 241881"/>
                <a:gd name="connsiteX7" fmla="*/ 282458 w 284007"/>
                <a:gd name="connsiteY7" fmla="*/ 196268 h 241881"/>
                <a:gd name="connsiteX8" fmla="*/ 266565 w 284007"/>
                <a:gd name="connsiteY8" fmla="*/ 212159 h 241881"/>
                <a:gd name="connsiteX9" fmla="*/ 113655 w 284007"/>
                <a:gd name="connsiteY9" fmla="*/ 212159 h 241881"/>
                <a:gd name="connsiteX10" fmla="*/ 58848 w 284007"/>
                <a:gd name="connsiteY10" fmla="*/ 241747 h 241881"/>
                <a:gd name="connsiteX11" fmla="*/ 40762 w 284007"/>
                <a:gd name="connsiteY11" fmla="*/ 69147 h 241881"/>
                <a:gd name="connsiteX12" fmla="*/ 47339 w 284007"/>
                <a:gd name="connsiteY12" fmla="*/ 72983 h 241881"/>
                <a:gd name="connsiteX13" fmla="*/ 235325 w 284007"/>
                <a:gd name="connsiteY13" fmla="*/ 71887 h 241881"/>
                <a:gd name="connsiteX14" fmla="*/ 231489 w 284007"/>
                <a:gd name="connsiteY14" fmla="*/ 43942 h 241881"/>
                <a:gd name="connsiteX15" fmla="*/ 50628 w 284007"/>
                <a:gd name="connsiteY15" fmla="*/ 43942 h 241881"/>
                <a:gd name="connsiteX16" fmla="*/ 41310 w 284007"/>
                <a:gd name="connsiteY16" fmla="*/ 69147 h 241881"/>
                <a:gd name="connsiteX17" fmla="*/ 50628 w 284007"/>
                <a:gd name="connsiteY17" fmla="*/ 95996 h 241881"/>
                <a:gd name="connsiteX18" fmla="*/ 53916 w 284007"/>
                <a:gd name="connsiteY18" fmla="*/ 126681 h 241881"/>
                <a:gd name="connsiteX19" fmla="*/ 227652 w 284007"/>
                <a:gd name="connsiteY19" fmla="*/ 126681 h 241881"/>
                <a:gd name="connsiteX20" fmla="*/ 227652 w 284007"/>
                <a:gd name="connsiteY20" fmla="*/ 95448 h 241881"/>
                <a:gd name="connsiteX21" fmla="*/ 51175 w 284007"/>
                <a:gd name="connsiteY21" fmla="*/ 95448 h 241881"/>
                <a:gd name="connsiteX22" fmla="*/ 40762 w 284007"/>
                <a:gd name="connsiteY22" fmla="*/ 153529 h 241881"/>
                <a:gd name="connsiteX23" fmla="*/ 50079 w 284007"/>
                <a:gd name="connsiteY23" fmla="*/ 178735 h 241881"/>
                <a:gd name="connsiteX24" fmla="*/ 230940 w 284007"/>
                <a:gd name="connsiteY24" fmla="*/ 178735 h 241881"/>
                <a:gd name="connsiteX25" fmla="*/ 234777 w 284007"/>
                <a:gd name="connsiteY25" fmla="*/ 150790 h 241881"/>
                <a:gd name="connsiteX26" fmla="*/ 46791 w 284007"/>
                <a:gd name="connsiteY26" fmla="*/ 149694 h 241881"/>
                <a:gd name="connsiteX27" fmla="*/ 40214 w 284007"/>
                <a:gd name="connsiteY27" fmla="*/ 153529 h 24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4007" h="241881">
                  <a:moveTo>
                    <a:pt x="58848" y="241747"/>
                  </a:moveTo>
                  <a:cubicBezTo>
                    <a:pt x="57752" y="240103"/>
                    <a:pt x="69810" y="225857"/>
                    <a:pt x="57752" y="215994"/>
                  </a:cubicBezTo>
                  <a:cubicBezTo>
                    <a:pt x="45695" y="206131"/>
                    <a:pt x="7330" y="224761"/>
                    <a:pt x="1850" y="197912"/>
                  </a:cubicBezTo>
                  <a:cubicBezTo>
                    <a:pt x="5138" y="144214"/>
                    <a:pt x="-3631" y="83394"/>
                    <a:pt x="1850" y="30244"/>
                  </a:cubicBezTo>
                  <a:cubicBezTo>
                    <a:pt x="7330" y="-22906"/>
                    <a:pt x="8975" y="10518"/>
                    <a:pt x="23224" y="8874"/>
                  </a:cubicBezTo>
                  <a:cubicBezTo>
                    <a:pt x="99405" y="1751"/>
                    <a:pt x="185999" y="14354"/>
                    <a:pt x="263276" y="8874"/>
                  </a:cubicBezTo>
                  <a:cubicBezTo>
                    <a:pt x="275882" y="9970"/>
                    <a:pt x="281362" y="15449"/>
                    <a:pt x="282458" y="28052"/>
                  </a:cubicBezTo>
                  <a:cubicBezTo>
                    <a:pt x="287391" y="81202"/>
                    <a:pt x="278622" y="142023"/>
                    <a:pt x="282458" y="196268"/>
                  </a:cubicBezTo>
                  <a:cubicBezTo>
                    <a:pt x="281910" y="205035"/>
                    <a:pt x="275334" y="211063"/>
                    <a:pt x="266565" y="212159"/>
                  </a:cubicBezTo>
                  <a:cubicBezTo>
                    <a:pt x="219979" y="217638"/>
                    <a:pt x="159692" y="205583"/>
                    <a:pt x="113655" y="212159"/>
                  </a:cubicBezTo>
                  <a:cubicBezTo>
                    <a:pt x="67617" y="218734"/>
                    <a:pt x="61041" y="243939"/>
                    <a:pt x="58848" y="241747"/>
                  </a:cubicBezTo>
                  <a:close/>
                  <a:moveTo>
                    <a:pt x="40762" y="69147"/>
                  </a:moveTo>
                  <a:cubicBezTo>
                    <a:pt x="42407" y="70791"/>
                    <a:pt x="45147" y="71887"/>
                    <a:pt x="47339" y="72983"/>
                  </a:cubicBezTo>
                  <a:lnTo>
                    <a:pt x="235325" y="71887"/>
                  </a:lnTo>
                  <a:cubicBezTo>
                    <a:pt x="249026" y="64764"/>
                    <a:pt x="247382" y="45586"/>
                    <a:pt x="231489" y="43942"/>
                  </a:cubicBezTo>
                  <a:lnTo>
                    <a:pt x="50628" y="43942"/>
                  </a:lnTo>
                  <a:cubicBezTo>
                    <a:pt x="37474" y="44490"/>
                    <a:pt x="32541" y="59832"/>
                    <a:pt x="41310" y="69147"/>
                  </a:cubicBezTo>
                  <a:close/>
                  <a:moveTo>
                    <a:pt x="50628" y="95996"/>
                  </a:moveTo>
                  <a:cubicBezTo>
                    <a:pt x="29801" y="100927"/>
                    <a:pt x="33089" y="125585"/>
                    <a:pt x="53916" y="126681"/>
                  </a:cubicBezTo>
                  <a:cubicBezTo>
                    <a:pt x="108722" y="122297"/>
                    <a:pt x="173394" y="132708"/>
                    <a:pt x="227652" y="126681"/>
                  </a:cubicBezTo>
                  <a:cubicBezTo>
                    <a:pt x="281910" y="120653"/>
                    <a:pt x="250123" y="97092"/>
                    <a:pt x="227652" y="95448"/>
                  </a:cubicBezTo>
                  <a:lnTo>
                    <a:pt x="51175" y="95448"/>
                  </a:lnTo>
                  <a:close/>
                  <a:moveTo>
                    <a:pt x="40762" y="153529"/>
                  </a:moveTo>
                  <a:cubicBezTo>
                    <a:pt x="31993" y="162844"/>
                    <a:pt x="36926" y="178187"/>
                    <a:pt x="50079" y="178735"/>
                  </a:cubicBezTo>
                  <a:lnTo>
                    <a:pt x="230940" y="178735"/>
                  </a:lnTo>
                  <a:cubicBezTo>
                    <a:pt x="246834" y="177091"/>
                    <a:pt x="248478" y="157913"/>
                    <a:pt x="234777" y="150790"/>
                  </a:cubicBezTo>
                  <a:lnTo>
                    <a:pt x="46791" y="149694"/>
                  </a:lnTo>
                  <a:cubicBezTo>
                    <a:pt x="44599" y="150790"/>
                    <a:pt x="41858" y="151886"/>
                    <a:pt x="40214" y="153529"/>
                  </a:cubicBezTo>
                  <a:close/>
                </a:path>
              </a:pathLst>
            </a:custGeom>
            <a:solidFill>
              <a:srgbClr val="F16024"/>
            </a:solidFill>
            <a:ln w="5475" cap="flat">
              <a:noFill/>
              <a:prstDash val="solid"/>
              <a:miter/>
            </a:ln>
          </p:spPr>
          <p:txBody>
            <a:bodyPr rtlCol="0" anchor="ctr"/>
            <a:lstStyle/>
            <a:p>
              <a:endParaRPr lang="en-US"/>
            </a:p>
          </p:txBody>
        </p:sp>
        <p:grpSp>
          <p:nvGrpSpPr>
            <p:cNvPr id="67" name="Graphic 97">
              <a:extLst>
                <a:ext uri="{FF2B5EF4-FFF2-40B4-BE49-F238E27FC236}">
                  <a16:creationId xmlns:a16="http://schemas.microsoft.com/office/drawing/2014/main" id="{99D979E8-576D-BB92-4B0C-5CE2186D1D15}"/>
                </a:ext>
              </a:extLst>
            </p:cNvPr>
            <p:cNvGrpSpPr/>
            <p:nvPr/>
          </p:nvGrpSpPr>
          <p:grpSpPr>
            <a:xfrm>
              <a:off x="1922188" y="6190011"/>
              <a:ext cx="918702" cy="921682"/>
              <a:chOff x="1922188" y="6190011"/>
              <a:chExt cx="918702" cy="921682"/>
            </a:xfrm>
            <a:grpFill/>
          </p:grpSpPr>
          <p:sp>
            <p:nvSpPr>
              <p:cNvPr id="69" name="Freeform 84">
                <a:extLst>
                  <a:ext uri="{FF2B5EF4-FFF2-40B4-BE49-F238E27FC236}">
                    <a16:creationId xmlns:a16="http://schemas.microsoft.com/office/drawing/2014/main" id="{7FD0A682-9E03-5060-9E41-358889FD2FEA}"/>
                  </a:ext>
                </a:extLst>
              </p:cNvPr>
              <p:cNvSpPr/>
              <p:nvPr/>
            </p:nvSpPr>
            <p:spPr>
              <a:xfrm>
                <a:off x="1922188" y="6190011"/>
                <a:ext cx="918702" cy="921682"/>
              </a:xfrm>
              <a:custGeom>
                <a:avLst/>
                <a:gdLst>
                  <a:gd name="connsiteX0" fmla="*/ 476822 w 918702"/>
                  <a:gd name="connsiteY0" fmla="*/ 40052 h 921682"/>
                  <a:gd name="connsiteX1" fmla="*/ 520119 w 918702"/>
                  <a:gd name="connsiteY1" fmla="*/ 2245 h 921682"/>
                  <a:gd name="connsiteX2" fmla="*/ 774968 w 918702"/>
                  <a:gd name="connsiteY2" fmla="*/ 2245 h 921682"/>
                  <a:gd name="connsiteX3" fmla="*/ 816621 w 918702"/>
                  <a:gd name="connsiteY3" fmla="*/ 43888 h 921682"/>
                  <a:gd name="connsiteX4" fmla="*/ 816621 w 918702"/>
                  <a:gd name="connsiteY4" fmla="*/ 226351 h 921682"/>
                  <a:gd name="connsiteX5" fmla="*/ 786478 w 918702"/>
                  <a:gd name="connsiteY5" fmla="*/ 262515 h 921682"/>
                  <a:gd name="connsiteX6" fmla="*/ 785381 w 918702"/>
                  <a:gd name="connsiteY6" fmla="*/ 509086 h 921682"/>
                  <a:gd name="connsiteX7" fmla="*/ 766199 w 918702"/>
                  <a:gd name="connsiteY7" fmla="*/ 674015 h 921682"/>
                  <a:gd name="connsiteX8" fmla="*/ 744277 w 918702"/>
                  <a:gd name="connsiteY8" fmla="*/ 690453 h 921682"/>
                  <a:gd name="connsiteX9" fmla="*/ 743181 w 918702"/>
                  <a:gd name="connsiteY9" fmla="*/ 694289 h 921682"/>
                  <a:gd name="connsiteX10" fmla="*/ 913628 w 918702"/>
                  <a:gd name="connsiteY10" fmla="*/ 875656 h 921682"/>
                  <a:gd name="connsiteX11" fmla="*/ 904859 w 918702"/>
                  <a:gd name="connsiteY11" fmla="*/ 921682 h 921682"/>
                  <a:gd name="connsiteX12" fmla="*/ 434621 w 918702"/>
                  <a:gd name="connsiteY12" fmla="*/ 921682 h 921682"/>
                  <a:gd name="connsiteX13" fmla="*/ 428592 w 918702"/>
                  <a:gd name="connsiteY13" fmla="*/ 878943 h 921682"/>
                  <a:gd name="connsiteX14" fmla="*/ 460928 w 918702"/>
                  <a:gd name="connsiteY14" fmla="*/ 799493 h 921682"/>
                  <a:gd name="connsiteX15" fmla="*/ 129897 w 918702"/>
                  <a:gd name="connsiteY15" fmla="*/ 799493 h 921682"/>
                  <a:gd name="connsiteX16" fmla="*/ 122772 w 918702"/>
                  <a:gd name="connsiteY16" fmla="*/ 791821 h 921682"/>
                  <a:gd name="connsiteX17" fmla="*/ 121676 w 918702"/>
                  <a:gd name="connsiteY17" fmla="*/ 737576 h 921682"/>
                  <a:gd name="connsiteX18" fmla="*/ 175935 w 918702"/>
                  <a:gd name="connsiteY18" fmla="*/ 690453 h 921682"/>
                  <a:gd name="connsiteX19" fmla="*/ 258144 w 918702"/>
                  <a:gd name="connsiteY19" fmla="*/ 690453 h 921682"/>
                  <a:gd name="connsiteX20" fmla="*/ 258144 w 918702"/>
                  <a:gd name="connsiteY20" fmla="*/ 627988 h 921682"/>
                  <a:gd name="connsiteX21" fmla="*/ 59745 w 918702"/>
                  <a:gd name="connsiteY21" fmla="*/ 627988 h 921682"/>
                  <a:gd name="connsiteX22" fmla="*/ 6 w 918702"/>
                  <a:gd name="connsiteY22" fmla="*/ 563880 h 921682"/>
                  <a:gd name="connsiteX23" fmla="*/ 6 w 918702"/>
                  <a:gd name="connsiteY23" fmla="*/ 149092 h 921682"/>
                  <a:gd name="connsiteX24" fmla="*/ 65226 w 918702"/>
                  <a:gd name="connsiteY24" fmla="*/ 81696 h 921682"/>
                  <a:gd name="connsiteX25" fmla="*/ 477918 w 918702"/>
                  <a:gd name="connsiteY25" fmla="*/ 81696 h 921682"/>
                  <a:gd name="connsiteX26" fmla="*/ 477918 w 918702"/>
                  <a:gd name="connsiteY26" fmla="*/ 40052 h 921682"/>
                  <a:gd name="connsiteX27" fmla="*/ 563964 w 918702"/>
                  <a:gd name="connsiteY27" fmla="*/ 264706 h 921682"/>
                  <a:gd name="connsiteX28" fmla="*/ 618770 w 918702"/>
                  <a:gd name="connsiteY28" fmla="*/ 235118 h 921682"/>
                  <a:gd name="connsiteX29" fmla="*/ 771680 w 918702"/>
                  <a:gd name="connsiteY29" fmla="*/ 235118 h 921682"/>
                  <a:gd name="connsiteX30" fmla="*/ 787574 w 918702"/>
                  <a:gd name="connsiteY30" fmla="*/ 219228 h 921682"/>
                  <a:gd name="connsiteX31" fmla="*/ 787574 w 918702"/>
                  <a:gd name="connsiteY31" fmla="*/ 51011 h 921682"/>
                  <a:gd name="connsiteX32" fmla="*/ 768391 w 918702"/>
                  <a:gd name="connsiteY32" fmla="*/ 31833 h 921682"/>
                  <a:gd name="connsiteX33" fmla="*/ 528340 w 918702"/>
                  <a:gd name="connsiteY33" fmla="*/ 31833 h 921682"/>
                  <a:gd name="connsiteX34" fmla="*/ 506965 w 918702"/>
                  <a:gd name="connsiteY34" fmla="*/ 53203 h 921682"/>
                  <a:gd name="connsiteX35" fmla="*/ 506965 w 918702"/>
                  <a:gd name="connsiteY35" fmla="*/ 220871 h 921682"/>
                  <a:gd name="connsiteX36" fmla="*/ 562868 w 918702"/>
                  <a:gd name="connsiteY36" fmla="*/ 238953 h 921682"/>
                  <a:gd name="connsiteX37" fmla="*/ 563964 w 918702"/>
                  <a:gd name="connsiteY37" fmla="*/ 264706 h 921682"/>
                  <a:gd name="connsiteX38" fmla="*/ 476822 w 918702"/>
                  <a:gd name="connsiteY38" fmla="*/ 112928 h 921682"/>
                  <a:gd name="connsiteX39" fmla="*/ 60841 w 918702"/>
                  <a:gd name="connsiteY39" fmla="*/ 112928 h 921682"/>
                  <a:gd name="connsiteX40" fmla="*/ 28505 w 918702"/>
                  <a:gd name="connsiteY40" fmla="*/ 152379 h 921682"/>
                  <a:gd name="connsiteX41" fmla="*/ 28505 w 918702"/>
                  <a:gd name="connsiteY41" fmla="*/ 554565 h 921682"/>
                  <a:gd name="connsiteX42" fmla="*/ 50976 w 918702"/>
                  <a:gd name="connsiteY42" fmla="*/ 592920 h 921682"/>
                  <a:gd name="connsiteX43" fmla="*/ 64130 w 918702"/>
                  <a:gd name="connsiteY43" fmla="*/ 597852 h 921682"/>
                  <a:gd name="connsiteX44" fmla="*/ 539301 w 918702"/>
                  <a:gd name="connsiteY44" fmla="*/ 597852 h 921682"/>
                  <a:gd name="connsiteX45" fmla="*/ 537657 w 918702"/>
                  <a:gd name="connsiteY45" fmla="*/ 595112 h 921682"/>
                  <a:gd name="connsiteX46" fmla="*/ 537657 w 918702"/>
                  <a:gd name="connsiteY46" fmla="*/ 563880 h 921682"/>
                  <a:gd name="connsiteX47" fmla="*/ 546974 w 918702"/>
                  <a:gd name="connsiteY47" fmla="*/ 529908 h 921682"/>
                  <a:gd name="connsiteX48" fmla="*/ 57005 w 918702"/>
                  <a:gd name="connsiteY48" fmla="*/ 529908 h 921682"/>
                  <a:gd name="connsiteX49" fmla="*/ 46592 w 918702"/>
                  <a:gd name="connsiteY49" fmla="*/ 512374 h 921682"/>
                  <a:gd name="connsiteX50" fmla="*/ 46592 w 918702"/>
                  <a:gd name="connsiteY50" fmla="*/ 156215 h 921682"/>
                  <a:gd name="connsiteX51" fmla="*/ 62485 w 918702"/>
                  <a:gd name="connsiteY51" fmla="*/ 131558 h 921682"/>
                  <a:gd name="connsiteX52" fmla="*/ 476822 w 918702"/>
                  <a:gd name="connsiteY52" fmla="*/ 131558 h 921682"/>
                  <a:gd name="connsiteX53" fmla="*/ 476822 w 918702"/>
                  <a:gd name="connsiteY53" fmla="*/ 112928 h 921682"/>
                  <a:gd name="connsiteX54" fmla="*/ 476822 w 918702"/>
                  <a:gd name="connsiteY54" fmla="*/ 161146 h 921682"/>
                  <a:gd name="connsiteX55" fmla="*/ 78379 w 918702"/>
                  <a:gd name="connsiteY55" fmla="*/ 161146 h 921682"/>
                  <a:gd name="connsiteX56" fmla="*/ 78379 w 918702"/>
                  <a:gd name="connsiteY56" fmla="*/ 500867 h 921682"/>
                  <a:gd name="connsiteX57" fmla="*/ 564512 w 918702"/>
                  <a:gd name="connsiteY57" fmla="*/ 500867 h 921682"/>
                  <a:gd name="connsiteX58" fmla="*/ 705912 w 918702"/>
                  <a:gd name="connsiteY58" fmla="*/ 451005 h 921682"/>
                  <a:gd name="connsiteX59" fmla="*/ 705912 w 918702"/>
                  <a:gd name="connsiteY59" fmla="*/ 266350 h 921682"/>
                  <a:gd name="connsiteX60" fmla="*/ 619866 w 918702"/>
                  <a:gd name="connsiteY60" fmla="*/ 266350 h 921682"/>
                  <a:gd name="connsiteX61" fmla="*/ 526147 w 918702"/>
                  <a:gd name="connsiteY61" fmla="*/ 322240 h 921682"/>
                  <a:gd name="connsiteX62" fmla="*/ 504773 w 918702"/>
                  <a:gd name="connsiteY62" fmla="*/ 315116 h 921682"/>
                  <a:gd name="connsiteX63" fmla="*/ 526695 w 918702"/>
                  <a:gd name="connsiteY63" fmla="*/ 266350 h 921682"/>
                  <a:gd name="connsiteX64" fmla="*/ 482850 w 918702"/>
                  <a:gd name="connsiteY64" fmla="*/ 241145 h 921682"/>
                  <a:gd name="connsiteX65" fmla="*/ 476822 w 918702"/>
                  <a:gd name="connsiteY65" fmla="*/ 226899 h 921682"/>
                  <a:gd name="connsiteX66" fmla="*/ 476822 w 918702"/>
                  <a:gd name="connsiteY66" fmla="*/ 161146 h 921682"/>
                  <a:gd name="connsiteX67" fmla="*/ 755786 w 918702"/>
                  <a:gd name="connsiteY67" fmla="*/ 266350 h 921682"/>
                  <a:gd name="connsiteX68" fmla="*/ 737152 w 918702"/>
                  <a:gd name="connsiteY68" fmla="*/ 266350 h 921682"/>
                  <a:gd name="connsiteX69" fmla="*/ 737152 w 918702"/>
                  <a:gd name="connsiteY69" fmla="*/ 465799 h 921682"/>
                  <a:gd name="connsiteX70" fmla="*/ 755786 w 918702"/>
                  <a:gd name="connsiteY70" fmla="*/ 476758 h 921682"/>
                  <a:gd name="connsiteX71" fmla="*/ 755786 w 918702"/>
                  <a:gd name="connsiteY71" fmla="*/ 266350 h 921682"/>
                  <a:gd name="connsiteX72" fmla="*/ 663163 w 918702"/>
                  <a:gd name="connsiteY72" fmla="*/ 477306 h 921682"/>
                  <a:gd name="connsiteX73" fmla="*/ 679057 w 918702"/>
                  <a:gd name="connsiteY73" fmla="*/ 683330 h 921682"/>
                  <a:gd name="connsiteX74" fmla="*/ 663163 w 918702"/>
                  <a:gd name="connsiteY74" fmla="*/ 477306 h 921682"/>
                  <a:gd name="connsiteX75" fmla="*/ 495456 w 918702"/>
                  <a:gd name="connsiteY75" fmla="*/ 627988 h 921682"/>
                  <a:gd name="connsiteX76" fmla="*/ 288836 w 918702"/>
                  <a:gd name="connsiteY76" fmla="*/ 627988 h 921682"/>
                  <a:gd name="connsiteX77" fmla="*/ 288836 w 918702"/>
                  <a:gd name="connsiteY77" fmla="*/ 690453 h 921682"/>
                  <a:gd name="connsiteX78" fmla="*/ 495456 w 918702"/>
                  <a:gd name="connsiteY78" fmla="*/ 690453 h 921682"/>
                  <a:gd name="connsiteX79" fmla="*/ 495456 w 918702"/>
                  <a:gd name="connsiteY79" fmla="*/ 627988 h 921682"/>
                  <a:gd name="connsiteX80" fmla="*/ 526695 w 918702"/>
                  <a:gd name="connsiteY80" fmla="*/ 627988 h 921682"/>
                  <a:gd name="connsiteX81" fmla="*/ 526695 w 918702"/>
                  <a:gd name="connsiteY81" fmla="*/ 690453 h 921682"/>
                  <a:gd name="connsiteX82" fmla="*/ 595203 w 918702"/>
                  <a:gd name="connsiteY82" fmla="*/ 690453 h 921682"/>
                  <a:gd name="connsiteX83" fmla="*/ 546974 w 918702"/>
                  <a:gd name="connsiteY83" fmla="*/ 627988 h 921682"/>
                  <a:gd name="connsiteX84" fmla="*/ 526695 w 918702"/>
                  <a:gd name="connsiteY84" fmla="*/ 627988 h 921682"/>
                  <a:gd name="connsiteX85" fmla="*/ 884581 w 918702"/>
                  <a:gd name="connsiteY85" fmla="*/ 891546 h 921682"/>
                  <a:gd name="connsiteX86" fmla="*/ 640693 w 918702"/>
                  <a:gd name="connsiteY86" fmla="*/ 715110 h 921682"/>
                  <a:gd name="connsiteX87" fmla="*/ 456543 w 918702"/>
                  <a:gd name="connsiteY87" fmla="*/ 891546 h 921682"/>
                  <a:gd name="connsiteX88" fmla="*/ 884581 w 918702"/>
                  <a:gd name="connsiteY88" fmla="*/ 891546 h 921682"/>
                  <a:gd name="connsiteX89" fmla="*/ 150176 w 918702"/>
                  <a:gd name="connsiteY89" fmla="*/ 739767 h 921682"/>
                  <a:gd name="connsiteX90" fmla="*/ 150176 w 918702"/>
                  <a:gd name="connsiteY90" fmla="*/ 770452 h 921682"/>
                  <a:gd name="connsiteX91" fmla="*/ 481206 w 918702"/>
                  <a:gd name="connsiteY91" fmla="*/ 770452 h 921682"/>
                  <a:gd name="connsiteX92" fmla="*/ 537657 w 918702"/>
                  <a:gd name="connsiteY92" fmla="*/ 720590 h 921682"/>
                  <a:gd name="connsiteX93" fmla="*/ 187992 w 918702"/>
                  <a:gd name="connsiteY93" fmla="*/ 720590 h 921682"/>
                  <a:gd name="connsiteX94" fmla="*/ 150176 w 918702"/>
                  <a:gd name="connsiteY94" fmla="*/ 739767 h 92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18702" h="921682">
                    <a:moveTo>
                      <a:pt x="476822" y="40052"/>
                    </a:moveTo>
                    <a:cubicBezTo>
                      <a:pt x="480110" y="21423"/>
                      <a:pt x="502032" y="3888"/>
                      <a:pt x="520119" y="2245"/>
                    </a:cubicBezTo>
                    <a:cubicBezTo>
                      <a:pt x="601232" y="-4879"/>
                      <a:pt x="692759" y="7724"/>
                      <a:pt x="774968" y="2245"/>
                    </a:cubicBezTo>
                    <a:cubicBezTo>
                      <a:pt x="796343" y="5532"/>
                      <a:pt x="814429" y="21423"/>
                      <a:pt x="816621" y="43888"/>
                    </a:cubicBezTo>
                    <a:cubicBezTo>
                      <a:pt x="821554" y="101969"/>
                      <a:pt x="812785" y="167722"/>
                      <a:pt x="816621" y="226351"/>
                    </a:cubicBezTo>
                    <a:cubicBezTo>
                      <a:pt x="812785" y="243337"/>
                      <a:pt x="802371" y="255939"/>
                      <a:pt x="786478" y="262515"/>
                    </a:cubicBezTo>
                    <a:lnTo>
                      <a:pt x="785381" y="509086"/>
                    </a:lnTo>
                    <a:cubicBezTo>
                      <a:pt x="814977" y="562784"/>
                      <a:pt x="810044" y="630180"/>
                      <a:pt x="766199" y="674015"/>
                    </a:cubicBezTo>
                    <a:cubicBezTo>
                      <a:pt x="722354" y="717850"/>
                      <a:pt x="749757" y="685522"/>
                      <a:pt x="744277" y="690453"/>
                    </a:cubicBezTo>
                    <a:cubicBezTo>
                      <a:pt x="738796" y="695385"/>
                      <a:pt x="742632" y="692097"/>
                      <a:pt x="743181" y="694289"/>
                    </a:cubicBezTo>
                    <a:cubicBezTo>
                      <a:pt x="827034" y="717850"/>
                      <a:pt x="894446" y="790726"/>
                      <a:pt x="913628" y="875656"/>
                    </a:cubicBezTo>
                    <a:cubicBezTo>
                      <a:pt x="916917" y="889902"/>
                      <a:pt x="926782" y="918943"/>
                      <a:pt x="904859" y="921682"/>
                    </a:cubicBezTo>
                    <a:lnTo>
                      <a:pt x="434621" y="921682"/>
                    </a:lnTo>
                    <a:cubicBezTo>
                      <a:pt x="418727" y="917847"/>
                      <a:pt x="426400" y="890450"/>
                      <a:pt x="428592" y="878943"/>
                    </a:cubicBezTo>
                    <a:cubicBezTo>
                      <a:pt x="434621" y="850451"/>
                      <a:pt x="446130" y="824150"/>
                      <a:pt x="460928" y="799493"/>
                    </a:cubicBezTo>
                    <a:lnTo>
                      <a:pt x="129897" y="799493"/>
                    </a:lnTo>
                    <a:cubicBezTo>
                      <a:pt x="129897" y="799493"/>
                      <a:pt x="122772" y="792917"/>
                      <a:pt x="122772" y="791821"/>
                    </a:cubicBezTo>
                    <a:cubicBezTo>
                      <a:pt x="121128" y="787986"/>
                      <a:pt x="121128" y="744699"/>
                      <a:pt x="121676" y="737576"/>
                    </a:cubicBezTo>
                    <a:cubicBezTo>
                      <a:pt x="124417" y="715110"/>
                      <a:pt x="154560" y="690453"/>
                      <a:pt x="175935" y="690453"/>
                    </a:cubicBezTo>
                    <a:lnTo>
                      <a:pt x="258144" y="690453"/>
                    </a:lnTo>
                    <a:lnTo>
                      <a:pt x="258144" y="627988"/>
                    </a:lnTo>
                    <a:lnTo>
                      <a:pt x="59745" y="627988"/>
                    </a:lnTo>
                    <a:cubicBezTo>
                      <a:pt x="35630" y="627988"/>
                      <a:pt x="-542" y="589633"/>
                      <a:pt x="6" y="563880"/>
                    </a:cubicBezTo>
                    <a:lnTo>
                      <a:pt x="6" y="149092"/>
                    </a:lnTo>
                    <a:cubicBezTo>
                      <a:pt x="6" y="118407"/>
                      <a:pt x="35082" y="81696"/>
                      <a:pt x="65226" y="81696"/>
                    </a:cubicBezTo>
                    <a:lnTo>
                      <a:pt x="477918" y="81696"/>
                    </a:lnTo>
                    <a:cubicBezTo>
                      <a:pt x="479562" y="69093"/>
                      <a:pt x="475725" y="52107"/>
                      <a:pt x="477918" y="40052"/>
                    </a:cubicBezTo>
                    <a:close/>
                    <a:moveTo>
                      <a:pt x="563964" y="264706"/>
                    </a:moveTo>
                    <a:cubicBezTo>
                      <a:pt x="566156" y="266898"/>
                      <a:pt x="608905" y="236762"/>
                      <a:pt x="618770" y="235118"/>
                    </a:cubicBezTo>
                    <a:cubicBezTo>
                      <a:pt x="664807" y="228543"/>
                      <a:pt x="725094" y="240597"/>
                      <a:pt x="771680" y="235118"/>
                    </a:cubicBezTo>
                    <a:cubicBezTo>
                      <a:pt x="818265" y="229638"/>
                      <a:pt x="786478" y="227995"/>
                      <a:pt x="787574" y="219228"/>
                    </a:cubicBezTo>
                    <a:cubicBezTo>
                      <a:pt x="783737" y="165530"/>
                      <a:pt x="792506" y="104161"/>
                      <a:pt x="787574" y="51011"/>
                    </a:cubicBezTo>
                    <a:cubicBezTo>
                      <a:pt x="786478" y="38408"/>
                      <a:pt x="780997" y="32929"/>
                      <a:pt x="768391" y="31833"/>
                    </a:cubicBezTo>
                    <a:cubicBezTo>
                      <a:pt x="691114" y="37313"/>
                      <a:pt x="604520" y="24710"/>
                      <a:pt x="528340" y="31833"/>
                    </a:cubicBezTo>
                    <a:cubicBezTo>
                      <a:pt x="452159" y="38956"/>
                      <a:pt x="508609" y="38956"/>
                      <a:pt x="506965" y="53203"/>
                    </a:cubicBezTo>
                    <a:cubicBezTo>
                      <a:pt x="502032" y="105805"/>
                      <a:pt x="510253" y="167174"/>
                      <a:pt x="506965" y="220871"/>
                    </a:cubicBezTo>
                    <a:cubicBezTo>
                      <a:pt x="512446" y="247172"/>
                      <a:pt x="549166" y="227447"/>
                      <a:pt x="562868" y="238953"/>
                    </a:cubicBezTo>
                    <a:cubicBezTo>
                      <a:pt x="576569" y="250460"/>
                      <a:pt x="562868" y="263062"/>
                      <a:pt x="563964" y="264706"/>
                    </a:cubicBezTo>
                    <a:close/>
                    <a:moveTo>
                      <a:pt x="476822" y="112928"/>
                    </a:moveTo>
                    <a:lnTo>
                      <a:pt x="60841" y="112928"/>
                    </a:lnTo>
                    <a:cubicBezTo>
                      <a:pt x="47688" y="112928"/>
                      <a:pt x="27409" y="138681"/>
                      <a:pt x="28505" y="152379"/>
                    </a:cubicBezTo>
                    <a:lnTo>
                      <a:pt x="28505" y="554565"/>
                    </a:lnTo>
                    <a:cubicBezTo>
                      <a:pt x="29054" y="569359"/>
                      <a:pt x="37823" y="585797"/>
                      <a:pt x="50976" y="592920"/>
                    </a:cubicBezTo>
                    <a:cubicBezTo>
                      <a:pt x="64130" y="600044"/>
                      <a:pt x="63581" y="597852"/>
                      <a:pt x="64130" y="597852"/>
                    </a:cubicBezTo>
                    <a:lnTo>
                      <a:pt x="539301" y="597852"/>
                    </a:lnTo>
                    <a:cubicBezTo>
                      <a:pt x="539301" y="596756"/>
                      <a:pt x="537657" y="595660"/>
                      <a:pt x="537657" y="595112"/>
                    </a:cubicBezTo>
                    <a:lnTo>
                      <a:pt x="537657" y="563880"/>
                    </a:lnTo>
                    <a:lnTo>
                      <a:pt x="546974" y="529908"/>
                    </a:lnTo>
                    <a:lnTo>
                      <a:pt x="57005" y="529908"/>
                    </a:lnTo>
                    <a:cubicBezTo>
                      <a:pt x="52072" y="529908"/>
                      <a:pt x="45495" y="517305"/>
                      <a:pt x="46592" y="512374"/>
                    </a:cubicBezTo>
                    <a:lnTo>
                      <a:pt x="46592" y="156215"/>
                    </a:lnTo>
                    <a:cubicBezTo>
                      <a:pt x="44947" y="149092"/>
                      <a:pt x="56457" y="131558"/>
                      <a:pt x="62485" y="131558"/>
                    </a:cubicBezTo>
                    <a:lnTo>
                      <a:pt x="476822" y="131558"/>
                    </a:lnTo>
                    <a:lnTo>
                      <a:pt x="476822" y="112928"/>
                    </a:lnTo>
                    <a:close/>
                    <a:moveTo>
                      <a:pt x="476822" y="161146"/>
                    </a:moveTo>
                    <a:lnTo>
                      <a:pt x="78379" y="161146"/>
                    </a:lnTo>
                    <a:lnTo>
                      <a:pt x="78379" y="500867"/>
                    </a:lnTo>
                    <a:lnTo>
                      <a:pt x="564512" y="500867"/>
                    </a:lnTo>
                    <a:cubicBezTo>
                      <a:pt x="596848" y="456484"/>
                      <a:pt x="652202" y="438402"/>
                      <a:pt x="705912" y="451005"/>
                    </a:cubicBezTo>
                    <a:lnTo>
                      <a:pt x="705912" y="266350"/>
                    </a:lnTo>
                    <a:lnTo>
                      <a:pt x="619866" y="266350"/>
                    </a:lnTo>
                    <a:cubicBezTo>
                      <a:pt x="590819" y="280049"/>
                      <a:pt x="555195" y="310733"/>
                      <a:pt x="526147" y="322240"/>
                    </a:cubicBezTo>
                    <a:cubicBezTo>
                      <a:pt x="497100" y="333746"/>
                      <a:pt x="507513" y="323883"/>
                      <a:pt x="504773" y="315116"/>
                    </a:cubicBezTo>
                    <a:cubicBezTo>
                      <a:pt x="500388" y="300322"/>
                      <a:pt x="520119" y="280049"/>
                      <a:pt x="526695" y="266350"/>
                    </a:cubicBezTo>
                    <a:cubicBezTo>
                      <a:pt x="509157" y="264706"/>
                      <a:pt x="491619" y="257583"/>
                      <a:pt x="482850" y="241145"/>
                    </a:cubicBezTo>
                    <a:cubicBezTo>
                      <a:pt x="474081" y="224707"/>
                      <a:pt x="476822" y="227447"/>
                      <a:pt x="476822" y="226899"/>
                    </a:cubicBezTo>
                    <a:lnTo>
                      <a:pt x="476822" y="161146"/>
                    </a:lnTo>
                    <a:close/>
                    <a:moveTo>
                      <a:pt x="755786" y="266350"/>
                    </a:moveTo>
                    <a:lnTo>
                      <a:pt x="737152" y="266350"/>
                    </a:lnTo>
                    <a:lnTo>
                      <a:pt x="737152" y="465799"/>
                    </a:lnTo>
                    <a:lnTo>
                      <a:pt x="755786" y="476758"/>
                    </a:lnTo>
                    <a:lnTo>
                      <a:pt x="755786" y="266350"/>
                    </a:lnTo>
                    <a:close/>
                    <a:moveTo>
                      <a:pt x="663163" y="477306"/>
                    </a:moveTo>
                    <a:cubicBezTo>
                      <a:pt x="528340" y="487717"/>
                      <a:pt x="544233" y="693741"/>
                      <a:pt x="679057" y="683330"/>
                    </a:cubicBezTo>
                    <a:cubicBezTo>
                      <a:pt x="813333" y="672919"/>
                      <a:pt x="798535" y="466895"/>
                      <a:pt x="663163" y="477306"/>
                    </a:cubicBezTo>
                    <a:close/>
                    <a:moveTo>
                      <a:pt x="495456" y="627988"/>
                    </a:moveTo>
                    <a:lnTo>
                      <a:pt x="288836" y="627988"/>
                    </a:lnTo>
                    <a:lnTo>
                      <a:pt x="288836" y="690453"/>
                    </a:lnTo>
                    <a:lnTo>
                      <a:pt x="495456" y="690453"/>
                    </a:lnTo>
                    <a:lnTo>
                      <a:pt x="495456" y="627988"/>
                    </a:lnTo>
                    <a:close/>
                    <a:moveTo>
                      <a:pt x="526695" y="627988"/>
                    </a:moveTo>
                    <a:lnTo>
                      <a:pt x="526695" y="690453"/>
                    </a:lnTo>
                    <a:lnTo>
                      <a:pt x="595203" y="690453"/>
                    </a:lnTo>
                    <a:cubicBezTo>
                      <a:pt x="574925" y="672371"/>
                      <a:pt x="556291" y="653741"/>
                      <a:pt x="546974" y="627988"/>
                    </a:cubicBezTo>
                    <a:lnTo>
                      <a:pt x="526695" y="627988"/>
                    </a:lnTo>
                    <a:close/>
                    <a:moveTo>
                      <a:pt x="884581" y="891546"/>
                    </a:moveTo>
                    <a:cubicBezTo>
                      <a:pt x="865947" y="777575"/>
                      <a:pt x="755238" y="698672"/>
                      <a:pt x="640693" y="715110"/>
                    </a:cubicBezTo>
                    <a:cubicBezTo>
                      <a:pt x="549166" y="727713"/>
                      <a:pt x="471889" y="800040"/>
                      <a:pt x="456543" y="891546"/>
                    </a:cubicBezTo>
                    <a:lnTo>
                      <a:pt x="884581" y="891546"/>
                    </a:lnTo>
                    <a:close/>
                    <a:moveTo>
                      <a:pt x="150176" y="739767"/>
                    </a:moveTo>
                    <a:lnTo>
                      <a:pt x="150176" y="770452"/>
                    </a:lnTo>
                    <a:lnTo>
                      <a:pt x="481206" y="770452"/>
                    </a:lnTo>
                    <a:cubicBezTo>
                      <a:pt x="498196" y="751274"/>
                      <a:pt x="517926" y="736480"/>
                      <a:pt x="537657" y="720590"/>
                    </a:cubicBezTo>
                    <a:lnTo>
                      <a:pt x="187992" y="720590"/>
                    </a:lnTo>
                    <a:cubicBezTo>
                      <a:pt x="177031" y="720590"/>
                      <a:pt x="152916" y="727713"/>
                      <a:pt x="150176" y="739767"/>
                    </a:cubicBezTo>
                    <a:close/>
                  </a:path>
                </a:pathLst>
              </a:custGeom>
              <a:grpFill/>
              <a:ln w="5475" cap="flat">
                <a:noFill/>
                <a:prstDash val="solid"/>
                <a:miter/>
              </a:ln>
            </p:spPr>
            <p:txBody>
              <a:bodyPr rtlCol="0" anchor="ctr"/>
              <a:lstStyle/>
              <a:p>
                <a:endParaRPr lang="en-US"/>
              </a:p>
            </p:txBody>
          </p:sp>
          <p:sp>
            <p:nvSpPr>
              <p:cNvPr id="70" name="Freeform 85">
                <a:extLst>
                  <a:ext uri="{FF2B5EF4-FFF2-40B4-BE49-F238E27FC236}">
                    <a16:creationId xmlns:a16="http://schemas.microsoft.com/office/drawing/2014/main" id="{DE4E627A-BC4A-E412-EF76-EF0B4653015B}"/>
                  </a:ext>
                </a:extLst>
              </p:cNvPr>
              <p:cNvSpPr/>
              <p:nvPr/>
            </p:nvSpPr>
            <p:spPr>
              <a:xfrm>
                <a:off x="2053226" y="6358516"/>
                <a:ext cx="322701" cy="323078"/>
              </a:xfrm>
              <a:custGeom>
                <a:avLst/>
                <a:gdLst>
                  <a:gd name="connsiteX0" fmla="*/ 151769 w 322701"/>
                  <a:gd name="connsiteY0" fmla="*/ 313 h 323078"/>
                  <a:gd name="connsiteX1" fmla="*/ 291525 w 322701"/>
                  <a:gd name="connsiteY1" fmla="*/ 257843 h 323078"/>
                  <a:gd name="connsiteX2" fmla="*/ 20234 w 322701"/>
                  <a:gd name="connsiteY2" fmla="*/ 241405 h 323078"/>
                  <a:gd name="connsiteX3" fmla="*/ 151769 w 322701"/>
                  <a:gd name="connsiteY3" fmla="*/ 313 h 323078"/>
                  <a:gd name="connsiteX4" fmla="*/ 272343 w 322701"/>
                  <a:gd name="connsiteY4" fmla="*/ 234282 h 323078"/>
                  <a:gd name="connsiteX5" fmla="*/ 129298 w 322701"/>
                  <a:gd name="connsiteY5" fmla="*/ 34833 h 323078"/>
                  <a:gd name="connsiteX6" fmla="*/ 52021 w 322701"/>
                  <a:gd name="connsiteY6" fmla="*/ 234282 h 323078"/>
                  <a:gd name="connsiteX7" fmla="*/ 113952 w 322701"/>
                  <a:gd name="connsiteY7" fmla="*/ 170721 h 323078"/>
                  <a:gd name="connsiteX8" fmla="*/ 145192 w 322701"/>
                  <a:gd name="connsiteY8" fmla="*/ 60038 h 323078"/>
                  <a:gd name="connsiteX9" fmla="*/ 209864 w 322701"/>
                  <a:gd name="connsiteY9" fmla="*/ 170721 h 323078"/>
                  <a:gd name="connsiteX10" fmla="*/ 250420 w 322701"/>
                  <a:gd name="connsiteY10" fmla="*/ 201953 h 323078"/>
                  <a:gd name="connsiteX11" fmla="*/ 272343 w 322701"/>
                  <a:gd name="connsiteY11" fmla="*/ 234282 h 323078"/>
                  <a:gd name="connsiteX12" fmla="*/ 151769 w 322701"/>
                  <a:gd name="connsiteY12" fmla="*/ 89078 h 323078"/>
                  <a:gd name="connsiteX13" fmla="*/ 153413 w 322701"/>
                  <a:gd name="connsiteY13" fmla="*/ 160310 h 323078"/>
                  <a:gd name="connsiteX14" fmla="*/ 151769 w 322701"/>
                  <a:gd name="connsiteY14" fmla="*/ 89078 h 323078"/>
                  <a:gd name="connsiteX15" fmla="*/ 246036 w 322701"/>
                  <a:gd name="connsiteY15" fmla="*/ 263322 h 323078"/>
                  <a:gd name="connsiteX16" fmla="*/ 124914 w 322701"/>
                  <a:gd name="connsiteY16" fmla="*/ 198666 h 323078"/>
                  <a:gd name="connsiteX17" fmla="*/ 78876 w 322701"/>
                  <a:gd name="connsiteY17" fmla="*/ 248528 h 323078"/>
                  <a:gd name="connsiteX18" fmla="*/ 88193 w 322701"/>
                  <a:gd name="connsiteY18" fmla="*/ 271541 h 323078"/>
                  <a:gd name="connsiteX19" fmla="*/ 246036 w 322701"/>
                  <a:gd name="connsiteY19" fmla="*/ 263322 h 32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2701" h="323078">
                    <a:moveTo>
                      <a:pt x="151769" y="313"/>
                    </a:moveTo>
                    <a:cubicBezTo>
                      <a:pt x="287689" y="-7906"/>
                      <a:pt x="371542" y="147708"/>
                      <a:pt x="291525" y="257843"/>
                    </a:cubicBezTo>
                    <a:cubicBezTo>
                      <a:pt x="223017" y="351540"/>
                      <a:pt x="77232" y="342773"/>
                      <a:pt x="20234" y="241405"/>
                    </a:cubicBezTo>
                    <a:cubicBezTo>
                      <a:pt x="-36765" y="140036"/>
                      <a:pt x="32839" y="7436"/>
                      <a:pt x="151769" y="313"/>
                    </a:cubicBezTo>
                    <a:close/>
                    <a:moveTo>
                      <a:pt x="272343" y="234282"/>
                    </a:moveTo>
                    <a:cubicBezTo>
                      <a:pt x="333726" y="131817"/>
                      <a:pt x="247680" y="7436"/>
                      <a:pt x="129298" y="34833"/>
                    </a:cubicBezTo>
                    <a:cubicBezTo>
                      <a:pt x="42156" y="55106"/>
                      <a:pt x="1599" y="160310"/>
                      <a:pt x="52021" y="234282"/>
                    </a:cubicBezTo>
                    <a:cubicBezTo>
                      <a:pt x="65175" y="205789"/>
                      <a:pt x="86001" y="184967"/>
                      <a:pt x="113952" y="170721"/>
                    </a:cubicBezTo>
                    <a:cubicBezTo>
                      <a:pt x="77780" y="134557"/>
                      <a:pt x="95866" y="72640"/>
                      <a:pt x="145192" y="60038"/>
                    </a:cubicBezTo>
                    <a:cubicBezTo>
                      <a:pt x="194518" y="47435"/>
                      <a:pt x="255353" y="121954"/>
                      <a:pt x="209864" y="170721"/>
                    </a:cubicBezTo>
                    <a:cubicBezTo>
                      <a:pt x="224661" y="179488"/>
                      <a:pt x="238911" y="188803"/>
                      <a:pt x="250420" y="201953"/>
                    </a:cubicBezTo>
                    <a:cubicBezTo>
                      <a:pt x="261930" y="215104"/>
                      <a:pt x="264122" y="223871"/>
                      <a:pt x="272343" y="234282"/>
                    </a:cubicBezTo>
                    <a:close/>
                    <a:moveTo>
                      <a:pt x="151769" y="89078"/>
                    </a:moveTo>
                    <a:cubicBezTo>
                      <a:pt x="115597" y="95654"/>
                      <a:pt x="116145" y="154831"/>
                      <a:pt x="153413" y="160310"/>
                    </a:cubicBezTo>
                    <a:cubicBezTo>
                      <a:pt x="213152" y="169077"/>
                      <a:pt x="211508" y="78120"/>
                      <a:pt x="151769" y="89078"/>
                    </a:cubicBezTo>
                    <a:close/>
                    <a:moveTo>
                      <a:pt x="246036" y="263322"/>
                    </a:moveTo>
                    <a:cubicBezTo>
                      <a:pt x="238363" y="206885"/>
                      <a:pt x="176980" y="176200"/>
                      <a:pt x="124914" y="198666"/>
                    </a:cubicBezTo>
                    <a:cubicBezTo>
                      <a:pt x="72848" y="221131"/>
                      <a:pt x="84905" y="228254"/>
                      <a:pt x="78876" y="248528"/>
                    </a:cubicBezTo>
                    <a:cubicBezTo>
                      <a:pt x="72848" y="268802"/>
                      <a:pt x="76136" y="263870"/>
                      <a:pt x="88193" y="271541"/>
                    </a:cubicBezTo>
                    <a:cubicBezTo>
                      <a:pt x="136423" y="304418"/>
                      <a:pt x="201095" y="299486"/>
                      <a:pt x="246036" y="263322"/>
                    </a:cubicBezTo>
                    <a:close/>
                  </a:path>
                </a:pathLst>
              </a:custGeom>
              <a:grpFill/>
              <a:ln w="5475" cap="flat">
                <a:noFill/>
                <a:prstDash val="solid"/>
                <a:miter/>
              </a:ln>
            </p:spPr>
            <p:txBody>
              <a:bodyPr rtlCol="0" anchor="ctr"/>
              <a:lstStyle/>
              <a:p>
                <a:endParaRPr lang="en-US"/>
              </a:p>
            </p:txBody>
          </p:sp>
          <p:sp>
            <p:nvSpPr>
              <p:cNvPr id="71" name="Freeform 86">
                <a:extLst>
                  <a:ext uri="{FF2B5EF4-FFF2-40B4-BE49-F238E27FC236}">
                    <a16:creationId xmlns:a16="http://schemas.microsoft.com/office/drawing/2014/main" id="{113464FF-4C80-1CF5-A9F9-88FB2A6795A3}"/>
                  </a:ext>
                </a:extLst>
              </p:cNvPr>
              <p:cNvSpPr/>
              <p:nvPr/>
            </p:nvSpPr>
            <p:spPr>
              <a:xfrm>
                <a:off x="2463310" y="6308966"/>
                <a:ext cx="208363" cy="32615"/>
              </a:xfrm>
              <a:custGeom>
                <a:avLst/>
                <a:gdLst>
                  <a:gd name="connsiteX0" fmla="*/ 14621 w 208363"/>
                  <a:gd name="connsiteY0" fmla="*/ 0 h 32615"/>
                  <a:gd name="connsiteX1" fmla="*/ 191097 w 208363"/>
                  <a:gd name="connsiteY1" fmla="*/ 0 h 32615"/>
                  <a:gd name="connsiteX2" fmla="*/ 191097 w 208363"/>
                  <a:gd name="connsiteY2" fmla="*/ 30684 h 32615"/>
                  <a:gd name="connsiteX3" fmla="*/ 17361 w 208363"/>
                  <a:gd name="connsiteY3" fmla="*/ 30684 h 32615"/>
                  <a:gd name="connsiteX4" fmla="*/ 14073 w 208363"/>
                  <a:gd name="connsiteY4" fmla="*/ 0 h 32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63" h="32615">
                    <a:moveTo>
                      <a:pt x="14621" y="0"/>
                    </a:moveTo>
                    <a:lnTo>
                      <a:pt x="191097" y="0"/>
                    </a:lnTo>
                    <a:cubicBezTo>
                      <a:pt x="213568" y="1644"/>
                      <a:pt x="214664" y="28493"/>
                      <a:pt x="191097" y="30684"/>
                    </a:cubicBezTo>
                    <a:cubicBezTo>
                      <a:pt x="137387" y="36712"/>
                      <a:pt x="72715" y="26301"/>
                      <a:pt x="17361" y="30684"/>
                    </a:cubicBezTo>
                    <a:cubicBezTo>
                      <a:pt x="-3465" y="29041"/>
                      <a:pt x="-6754" y="4931"/>
                      <a:pt x="14073" y="0"/>
                    </a:cubicBezTo>
                    <a:close/>
                  </a:path>
                </a:pathLst>
              </a:custGeom>
              <a:grpFill/>
              <a:ln w="5475" cap="flat">
                <a:noFill/>
                <a:prstDash val="solid"/>
                <a:miter/>
              </a:ln>
            </p:spPr>
            <p:txBody>
              <a:bodyPr rtlCol="0" anchor="ctr"/>
              <a:lstStyle/>
              <a:p>
                <a:endParaRPr lang="en-US"/>
              </a:p>
            </p:txBody>
          </p:sp>
          <p:sp>
            <p:nvSpPr>
              <p:cNvPr id="72" name="Freeform 87">
                <a:extLst>
                  <a:ext uri="{FF2B5EF4-FFF2-40B4-BE49-F238E27FC236}">
                    <a16:creationId xmlns:a16="http://schemas.microsoft.com/office/drawing/2014/main" id="{BCEFAE3A-A0F3-13FD-570C-84168FA3558C}"/>
                  </a:ext>
                </a:extLst>
              </p:cNvPr>
              <p:cNvSpPr/>
              <p:nvPr/>
            </p:nvSpPr>
            <p:spPr>
              <a:xfrm>
                <a:off x="2463657" y="6256912"/>
                <a:ext cx="207698" cy="29040"/>
              </a:xfrm>
              <a:custGeom>
                <a:avLst/>
                <a:gdLst>
                  <a:gd name="connsiteX0" fmla="*/ 4409 w 207698"/>
                  <a:gd name="connsiteY0" fmla="*/ 25205 h 29040"/>
                  <a:gd name="connsiteX1" fmla="*/ 13726 w 207698"/>
                  <a:gd name="connsiteY1" fmla="*/ 0 h 29040"/>
                  <a:gd name="connsiteX2" fmla="*/ 194587 w 207698"/>
                  <a:gd name="connsiteY2" fmla="*/ 0 h 29040"/>
                  <a:gd name="connsiteX3" fmla="*/ 198423 w 207698"/>
                  <a:gd name="connsiteY3" fmla="*/ 27945 h 29040"/>
                  <a:gd name="connsiteX4" fmla="*/ 10437 w 207698"/>
                  <a:gd name="connsiteY4" fmla="*/ 29041 h 29040"/>
                  <a:gd name="connsiteX5" fmla="*/ 3860 w 207698"/>
                  <a:gd name="connsiteY5" fmla="*/ 25205 h 2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8" h="29040">
                    <a:moveTo>
                      <a:pt x="4409" y="25205"/>
                    </a:moveTo>
                    <a:cubicBezTo>
                      <a:pt x="-4361" y="15890"/>
                      <a:pt x="572" y="548"/>
                      <a:pt x="13726" y="0"/>
                    </a:cubicBezTo>
                    <a:lnTo>
                      <a:pt x="194587" y="0"/>
                    </a:lnTo>
                    <a:cubicBezTo>
                      <a:pt x="210481" y="1644"/>
                      <a:pt x="212125" y="20822"/>
                      <a:pt x="198423" y="27945"/>
                    </a:cubicBezTo>
                    <a:lnTo>
                      <a:pt x="10437" y="29041"/>
                    </a:lnTo>
                    <a:cubicBezTo>
                      <a:pt x="8245" y="27945"/>
                      <a:pt x="5505" y="26849"/>
                      <a:pt x="3860" y="25205"/>
                    </a:cubicBezTo>
                    <a:close/>
                  </a:path>
                </a:pathLst>
              </a:custGeom>
              <a:grpFill/>
              <a:ln w="5475" cap="flat">
                <a:noFill/>
                <a:prstDash val="solid"/>
                <a:miter/>
              </a:ln>
            </p:spPr>
            <p:txBody>
              <a:bodyPr rtlCol="0" anchor="ctr"/>
              <a:lstStyle/>
              <a:p>
                <a:endParaRPr lang="en-US"/>
              </a:p>
            </p:txBody>
          </p:sp>
          <p:sp>
            <p:nvSpPr>
              <p:cNvPr id="73" name="Freeform 88">
                <a:extLst>
                  <a:ext uri="{FF2B5EF4-FFF2-40B4-BE49-F238E27FC236}">
                    <a16:creationId xmlns:a16="http://schemas.microsoft.com/office/drawing/2014/main" id="{2DE29A88-9131-E145-0B17-F8BFB392E41F}"/>
                  </a:ext>
                </a:extLst>
              </p:cNvPr>
              <p:cNvSpPr/>
              <p:nvPr/>
            </p:nvSpPr>
            <p:spPr>
              <a:xfrm>
                <a:off x="2464205" y="6362664"/>
                <a:ext cx="207698" cy="29040"/>
              </a:xfrm>
              <a:custGeom>
                <a:avLst/>
                <a:gdLst>
                  <a:gd name="connsiteX0" fmla="*/ 3860 w 207698"/>
                  <a:gd name="connsiteY0" fmla="*/ 3836 h 29040"/>
                  <a:gd name="connsiteX1" fmla="*/ 10437 w 207698"/>
                  <a:gd name="connsiteY1" fmla="*/ 0 h 29040"/>
                  <a:gd name="connsiteX2" fmla="*/ 198423 w 207698"/>
                  <a:gd name="connsiteY2" fmla="*/ 1096 h 29040"/>
                  <a:gd name="connsiteX3" fmla="*/ 194587 w 207698"/>
                  <a:gd name="connsiteY3" fmla="*/ 29041 h 29040"/>
                  <a:gd name="connsiteX4" fmla="*/ 13726 w 207698"/>
                  <a:gd name="connsiteY4" fmla="*/ 29041 h 29040"/>
                  <a:gd name="connsiteX5" fmla="*/ 4409 w 207698"/>
                  <a:gd name="connsiteY5" fmla="*/ 3836 h 2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8" h="29040">
                    <a:moveTo>
                      <a:pt x="3860" y="3836"/>
                    </a:moveTo>
                    <a:cubicBezTo>
                      <a:pt x="5505" y="2192"/>
                      <a:pt x="8245" y="1096"/>
                      <a:pt x="10437" y="0"/>
                    </a:cubicBezTo>
                    <a:lnTo>
                      <a:pt x="198423" y="1096"/>
                    </a:lnTo>
                    <a:cubicBezTo>
                      <a:pt x="212125" y="8219"/>
                      <a:pt x="210481" y="27397"/>
                      <a:pt x="194587" y="29041"/>
                    </a:cubicBezTo>
                    <a:lnTo>
                      <a:pt x="13726" y="29041"/>
                    </a:lnTo>
                    <a:cubicBezTo>
                      <a:pt x="572" y="28493"/>
                      <a:pt x="-4360" y="13151"/>
                      <a:pt x="4409" y="3836"/>
                    </a:cubicBezTo>
                    <a:close/>
                  </a:path>
                </a:pathLst>
              </a:custGeom>
              <a:grpFill/>
              <a:ln w="5475" cap="flat">
                <a:noFill/>
                <a:prstDash val="solid"/>
                <a:miter/>
              </a:ln>
            </p:spPr>
            <p:txBody>
              <a:bodyPr rtlCol="0" anchor="ctr"/>
              <a:lstStyle/>
              <a:p>
                <a:endParaRPr lang="en-US"/>
              </a:p>
            </p:txBody>
          </p:sp>
        </p:grpSp>
        <p:sp>
          <p:nvSpPr>
            <p:cNvPr id="68" name="Freeform 83">
              <a:extLst>
                <a:ext uri="{FF2B5EF4-FFF2-40B4-BE49-F238E27FC236}">
                  <a16:creationId xmlns:a16="http://schemas.microsoft.com/office/drawing/2014/main" id="{106A37E5-07AF-70A1-9615-F48D41DC5B13}"/>
                </a:ext>
              </a:extLst>
            </p:cNvPr>
            <p:cNvSpPr/>
            <p:nvPr/>
          </p:nvSpPr>
          <p:spPr>
            <a:xfrm>
              <a:off x="2083233" y="6389501"/>
              <a:ext cx="262984" cy="203296"/>
            </a:xfrm>
            <a:custGeom>
              <a:avLst/>
              <a:gdLst>
                <a:gd name="connsiteX0" fmla="*/ 242336 w 262984"/>
                <a:gd name="connsiteY0" fmla="*/ 203297 h 203296"/>
                <a:gd name="connsiteX1" fmla="*/ 220413 w 262984"/>
                <a:gd name="connsiteY1" fmla="*/ 170968 h 203296"/>
                <a:gd name="connsiteX2" fmla="*/ 179857 w 262984"/>
                <a:gd name="connsiteY2" fmla="*/ 139736 h 203296"/>
                <a:gd name="connsiteX3" fmla="*/ 115185 w 262984"/>
                <a:gd name="connsiteY3" fmla="*/ 29053 h 203296"/>
                <a:gd name="connsiteX4" fmla="*/ 83946 w 262984"/>
                <a:gd name="connsiteY4" fmla="*/ 139736 h 203296"/>
                <a:gd name="connsiteX5" fmla="*/ 22014 w 262984"/>
                <a:gd name="connsiteY5" fmla="*/ 203297 h 203296"/>
                <a:gd name="connsiteX6" fmla="*/ 99291 w 262984"/>
                <a:gd name="connsiteY6" fmla="*/ 3848 h 203296"/>
                <a:gd name="connsiteX7" fmla="*/ 242336 w 262984"/>
                <a:gd name="connsiteY7" fmla="*/ 203297 h 20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984" h="203296">
                  <a:moveTo>
                    <a:pt x="242336" y="203297"/>
                  </a:moveTo>
                  <a:cubicBezTo>
                    <a:pt x="234115" y="192886"/>
                    <a:pt x="229182" y="181379"/>
                    <a:pt x="220413" y="170968"/>
                  </a:cubicBezTo>
                  <a:cubicBezTo>
                    <a:pt x="211644" y="160558"/>
                    <a:pt x="194654" y="148503"/>
                    <a:pt x="179857" y="139736"/>
                  </a:cubicBezTo>
                  <a:cubicBezTo>
                    <a:pt x="225346" y="90970"/>
                    <a:pt x="179857" y="12615"/>
                    <a:pt x="115185" y="29053"/>
                  </a:cubicBezTo>
                  <a:cubicBezTo>
                    <a:pt x="50514" y="45491"/>
                    <a:pt x="47773" y="103572"/>
                    <a:pt x="83946" y="139736"/>
                  </a:cubicBezTo>
                  <a:cubicBezTo>
                    <a:pt x="55994" y="153982"/>
                    <a:pt x="35168" y="174804"/>
                    <a:pt x="22014" y="203297"/>
                  </a:cubicBezTo>
                  <a:cubicBezTo>
                    <a:pt x="-28407" y="129325"/>
                    <a:pt x="12149" y="24121"/>
                    <a:pt x="99291" y="3848"/>
                  </a:cubicBezTo>
                  <a:cubicBezTo>
                    <a:pt x="218221" y="-23549"/>
                    <a:pt x="304267" y="100833"/>
                    <a:pt x="242336" y="203297"/>
                  </a:cubicBezTo>
                  <a:close/>
                </a:path>
              </a:pathLst>
            </a:custGeom>
            <a:solidFill>
              <a:srgbClr val="F16024"/>
            </a:solidFill>
            <a:ln w="5475" cap="flat">
              <a:noFill/>
              <a:prstDash val="solid"/>
              <a:miter/>
            </a:ln>
          </p:spPr>
          <p:txBody>
            <a:bodyPr rtlCol="0" anchor="ctr"/>
            <a:lstStyle/>
            <a:p>
              <a:endParaRPr lang="en-US"/>
            </a:p>
          </p:txBody>
        </p:sp>
      </p:grpSp>
    </p:spTree>
    <p:extLst>
      <p:ext uri="{BB962C8B-B14F-4D97-AF65-F5344CB8AC3E}">
        <p14:creationId xmlns:p14="http://schemas.microsoft.com/office/powerpoint/2010/main" val="3533395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B8096-199A-46CC-9B2C-5AC88E28FF9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C958373-CDF9-F4AD-B2ED-7539CC6F48DE}"/>
              </a:ext>
            </a:extLst>
          </p:cNvPr>
          <p:cNvSpPr>
            <a:spLocks noGrp="1"/>
          </p:cNvSpPr>
          <p:nvPr>
            <p:ph type="body" sz="quarter" idx="61"/>
          </p:nvPr>
        </p:nvSpPr>
        <p:spPr>
          <a:xfrm>
            <a:off x="-9335" y="644872"/>
            <a:ext cx="5880746" cy="586086"/>
          </a:xfrm>
        </p:spPr>
        <p:txBody>
          <a:bodyPr/>
          <a:lstStyle/>
          <a:p>
            <a:r>
              <a:rPr lang="en-IE" dirty="0"/>
              <a:t>05 | TEACHING APPROACHES</a:t>
            </a:r>
          </a:p>
        </p:txBody>
      </p:sp>
      <p:sp>
        <p:nvSpPr>
          <p:cNvPr id="4" name="Slide Number Placeholder 3">
            <a:extLst>
              <a:ext uri="{FF2B5EF4-FFF2-40B4-BE49-F238E27FC236}">
                <a16:creationId xmlns:a16="http://schemas.microsoft.com/office/drawing/2014/main" id="{5A449B57-E502-6650-0788-2A4436D7DDBF}"/>
              </a:ext>
            </a:extLst>
          </p:cNvPr>
          <p:cNvSpPr>
            <a:spLocks noGrp="1"/>
          </p:cNvSpPr>
          <p:nvPr>
            <p:ph type="sldNum" sz="quarter" idx="4"/>
          </p:nvPr>
        </p:nvSpPr>
        <p:spPr/>
        <p:txBody>
          <a:bodyPr/>
          <a:lstStyle/>
          <a:p>
            <a:fld id="{9C527BFA-2C0E-4CEC-B6A5-913A56FEF4B4}" type="slidenum">
              <a:rPr lang="fr-CA" smtClean="0"/>
              <a:pPr/>
              <a:t>20</a:t>
            </a:fld>
            <a:endParaRPr lang="fr-CA" dirty="0"/>
          </a:p>
        </p:txBody>
      </p:sp>
      <p:graphicFrame>
        <p:nvGraphicFramePr>
          <p:cNvPr id="3" name="Table 2">
            <a:extLst>
              <a:ext uri="{FF2B5EF4-FFF2-40B4-BE49-F238E27FC236}">
                <a16:creationId xmlns:a16="http://schemas.microsoft.com/office/drawing/2014/main" id="{0667FD28-5D95-6D46-4310-39A99D0C142F}"/>
              </a:ext>
            </a:extLst>
          </p:cNvPr>
          <p:cNvGraphicFramePr>
            <a:graphicFrameLocks noGrp="1"/>
          </p:cNvGraphicFramePr>
          <p:nvPr>
            <p:extLst>
              <p:ext uri="{D42A27DB-BD31-4B8C-83A1-F6EECF244321}">
                <p14:modId xmlns:p14="http://schemas.microsoft.com/office/powerpoint/2010/main" val="640966577"/>
              </p:ext>
            </p:extLst>
          </p:nvPr>
        </p:nvGraphicFramePr>
        <p:xfrm>
          <a:off x="391292" y="1496499"/>
          <a:ext cx="6433228" cy="7137400"/>
        </p:xfrm>
        <a:graphic>
          <a:graphicData uri="http://schemas.openxmlformats.org/drawingml/2006/table">
            <a:tbl>
              <a:tblPr firstRow="1" bandRow="1">
                <a:tableStyleId>{5C22544A-7EE6-4342-B048-85BDC9FD1C3A}</a:tableStyleId>
              </a:tblPr>
              <a:tblGrid>
                <a:gridCol w="1432965">
                  <a:extLst>
                    <a:ext uri="{9D8B030D-6E8A-4147-A177-3AD203B41FA5}">
                      <a16:colId xmlns:a16="http://schemas.microsoft.com/office/drawing/2014/main" val="2182031750"/>
                    </a:ext>
                  </a:extLst>
                </a:gridCol>
                <a:gridCol w="1909823">
                  <a:extLst>
                    <a:ext uri="{9D8B030D-6E8A-4147-A177-3AD203B41FA5}">
                      <a16:colId xmlns:a16="http://schemas.microsoft.com/office/drawing/2014/main" val="2817277420"/>
                    </a:ext>
                  </a:extLst>
                </a:gridCol>
                <a:gridCol w="1482133">
                  <a:extLst>
                    <a:ext uri="{9D8B030D-6E8A-4147-A177-3AD203B41FA5}">
                      <a16:colId xmlns:a16="http://schemas.microsoft.com/office/drawing/2014/main" val="4017095510"/>
                    </a:ext>
                  </a:extLst>
                </a:gridCol>
                <a:gridCol w="1608307">
                  <a:extLst>
                    <a:ext uri="{9D8B030D-6E8A-4147-A177-3AD203B41FA5}">
                      <a16:colId xmlns:a16="http://schemas.microsoft.com/office/drawing/2014/main" val="2831401963"/>
                    </a:ext>
                  </a:extLst>
                </a:gridCol>
              </a:tblGrid>
              <a:tr h="370840">
                <a:tc>
                  <a:txBody>
                    <a:bodyPr/>
                    <a:lstStyle/>
                    <a:p>
                      <a:pPr algn="ctr"/>
                      <a:r>
                        <a:rPr lang="en-GB" sz="1400" noProof="0" dirty="0"/>
                        <a:t>Approach</a:t>
                      </a:r>
                    </a:p>
                  </a:txBody>
                  <a:tcPr anchor="ctr"/>
                </a:tc>
                <a:tc>
                  <a:txBody>
                    <a:bodyPr/>
                    <a:lstStyle/>
                    <a:p>
                      <a:pPr algn="ctr"/>
                      <a:r>
                        <a:rPr lang="en-GB" sz="1400" noProof="0" dirty="0"/>
                        <a:t>Characteristics</a:t>
                      </a:r>
                    </a:p>
                  </a:txBody>
                  <a:tcPr anchor="ctr"/>
                </a:tc>
                <a:tc>
                  <a:txBody>
                    <a:bodyPr/>
                    <a:lstStyle/>
                    <a:p>
                      <a:pPr algn="ctr"/>
                      <a:r>
                        <a:rPr lang="en-GB" sz="1400" noProof="0" dirty="0"/>
                        <a:t>Benefits</a:t>
                      </a:r>
                    </a:p>
                  </a:txBody>
                  <a:tcPr anchor="ctr"/>
                </a:tc>
                <a:tc>
                  <a:txBody>
                    <a:bodyPr/>
                    <a:lstStyle/>
                    <a:p>
                      <a:pPr algn="ctr"/>
                      <a:r>
                        <a:rPr lang="en-GB" sz="1400" noProof="0" dirty="0"/>
                        <a:t>Applicability </a:t>
                      </a:r>
                    </a:p>
                  </a:txBody>
                  <a:tcPr anchor="ctr"/>
                </a:tc>
                <a:extLst>
                  <a:ext uri="{0D108BD9-81ED-4DB2-BD59-A6C34878D82A}">
                    <a16:rowId xmlns:a16="http://schemas.microsoft.com/office/drawing/2014/main" val="4138632035"/>
                  </a:ext>
                </a:extLst>
              </a:tr>
              <a:tr h="370840">
                <a:tc>
                  <a:txBody>
                    <a:bodyPr/>
                    <a:lstStyle/>
                    <a:p>
                      <a:r>
                        <a:rPr lang="it-IT" sz="1200" b="1" kern="1200" dirty="0">
                          <a:solidFill>
                            <a:srgbClr val="09465E"/>
                          </a:solidFill>
                          <a:effectLst/>
                          <a:latin typeface="+mn-lt"/>
                          <a:ea typeface="+mn-ea"/>
                          <a:cs typeface="+mn-cs"/>
                        </a:rPr>
                        <a:t>Experiential Learning</a:t>
                      </a:r>
                    </a:p>
                  </a:txBody>
                  <a:tcPr/>
                </a:tc>
                <a:tc>
                  <a:txBody>
                    <a:bodyPr/>
                    <a:lstStyle/>
                    <a:p>
                      <a:pPr marL="171450" lvl="0" indent="-171450">
                        <a:buFont typeface="Arial" panose="020B0604020202020204" pitchFamily="34" charset="0"/>
                        <a:buChar char="•"/>
                      </a:pPr>
                      <a:r>
                        <a:rPr lang="en-US" sz="1200" kern="1200">
                          <a:solidFill>
                            <a:srgbClr val="09465E"/>
                          </a:solidFill>
                          <a:effectLst/>
                          <a:latin typeface="+mn-lt"/>
                          <a:ea typeface="+mn-ea"/>
                          <a:cs typeface="+mn-cs"/>
                        </a:rPr>
                        <a:t>Learning through direct experience and reflection.</a:t>
                      </a:r>
                      <a:endParaRPr lang="it-IT" sz="1200" kern="1200">
                        <a:solidFill>
                          <a:srgbClr val="09465E"/>
                        </a:solidFill>
                        <a:effectLst/>
                        <a:latin typeface="+mn-lt"/>
                        <a:ea typeface="+mn-ea"/>
                        <a:cs typeface="+mn-cs"/>
                      </a:endParaRPr>
                    </a:p>
                    <a:p>
                      <a:pPr marL="171450" lvl="0" indent="-171450">
                        <a:buFont typeface="Arial" panose="020B0604020202020204" pitchFamily="34" charset="0"/>
                        <a:buChar char="•"/>
                      </a:pPr>
                      <a:r>
                        <a:rPr lang="en-US" sz="1200" kern="1200">
                          <a:solidFill>
                            <a:srgbClr val="09465E"/>
                          </a:solidFill>
                          <a:effectLst/>
                          <a:latin typeface="+mn-lt"/>
                          <a:ea typeface="+mn-ea"/>
                          <a:cs typeface="+mn-cs"/>
                        </a:rPr>
                        <a:t>Focuses on hands-on activities and real-world applications</a:t>
                      </a:r>
                    </a:p>
                  </a:txBody>
                  <a:tcPr/>
                </a:tc>
                <a:tc>
                  <a:txBody>
                    <a:bodyPr/>
                    <a:lstStyle/>
                    <a:p>
                      <a:pPr marL="171450" lvl="0" indent="-171450">
                        <a:buFont typeface="Arial" panose="020B0604020202020204" pitchFamily="34" charset="0"/>
                        <a:buChar char="•"/>
                      </a:pPr>
                      <a:r>
                        <a:rPr lang="en-US" sz="1200" kern="1200">
                          <a:solidFill>
                            <a:srgbClr val="09465E"/>
                          </a:solidFill>
                          <a:effectLst/>
                          <a:latin typeface="+mn-lt"/>
                          <a:ea typeface="+mn-ea"/>
                          <a:cs typeface="+mn-cs"/>
                        </a:rPr>
                        <a:t>Provides meaningful and memorable learning experiences.</a:t>
                      </a:r>
                      <a:endParaRPr lang="it-IT" sz="1200" kern="1200">
                        <a:solidFill>
                          <a:srgbClr val="09465E"/>
                        </a:solidFill>
                        <a:effectLst/>
                        <a:latin typeface="+mn-lt"/>
                        <a:ea typeface="+mn-ea"/>
                        <a:cs typeface="+mn-cs"/>
                      </a:endParaRPr>
                    </a:p>
                    <a:p>
                      <a:pPr marL="171450" lvl="0" indent="-171450">
                        <a:buFont typeface="Arial" panose="020B0604020202020204" pitchFamily="34" charset="0"/>
                        <a:buChar char="•"/>
                      </a:pPr>
                      <a:r>
                        <a:rPr lang="en-US" sz="1200" kern="1200">
                          <a:solidFill>
                            <a:srgbClr val="09465E"/>
                          </a:solidFill>
                          <a:effectLst/>
                          <a:latin typeface="+mn-lt"/>
                          <a:ea typeface="+mn-ea"/>
                          <a:cs typeface="+mn-cs"/>
                        </a:rPr>
                        <a:t>Develops practical skills and knowledge</a:t>
                      </a:r>
                      <a:endParaRPr lang="en-GB" sz="1200" b="0" noProof="0">
                        <a:solidFill>
                          <a:srgbClr val="09465E"/>
                        </a:solidFill>
                      </a:endParaRPr>
                    </a:p>
                  </a:txBody>
                  <a:tcPr/>
                </a:tc>
                <a:tc>
                  <a:txBody>
                    <a:bodyPr/>
                    <a:lstStyle/>
                    <a:p>
                      <a:r>
                        <a:rPr lang="en-GB" sz="1200" noProof="0" dirty="0">
                          <a:solidFill>
                            <a:srgbClr val="09465E"/>
                          </a:solidFill>
                        </a:rPr>
                        <a:t>Face to face lessons </a:t>
                      </a:r>
                    </a:p>
                    <a:p>
                      <a:r>
                        <a:rPr lang="en-GB" sz="1200" noProof="0" dirty="0">
                          <a:solidFill>
                            <a:srgbClr val="09465E"/>
                          </a:solidFill>
                        </a:rPr>
                        <a:t>Online Synchronous lessons</a:t>
                      </a:r>
                    </a:p>
                    <a:p>
                      <a:r>
                        <a:rPr lang="en-GB" sz="1200" noProof="0" dirty="0">
                          <a:solidFill>
                            <a:srgbClr val="09465E"/>
                          </a:solidFill>
                        </a:rPr>
                        <a:t>Blended lessons</a:t>
                      </a:r>
                    </a:p>
                    <a:p>
                      <a:r>
                        <a:rPr lang="en-GB" sz="1200" noProof="0" dirty="0">
                          <a:solidFill>
                            <a:srgbClr val="09465E"/>
                          </a:solidFill>
                        </a:rPr>
                        <a:t>Online Learning</a:t>
                      </a:r>
                    </a:p>
                  </a:txBody>
                  <a:tcPr/>
                </a:tc>
                <a:extLst>
                  <a:ext uri="{0D108BD9-81ED-4DB2-BD59-A6C34878D82A}">
                    <a16:rowId xmlns:a16="http://schemas.microsoft.com/office/drawing/2014/main" val="3500324277"/>
                  </a:ext>
                </a:extLst>
              </a:tr>
              <a:tr h="370840">
                <a:tc>
                  <a:txBody>
                    <a:bodyPr/>
                    <a:lstStyle/>
                    <a:p>
                      <a:r>
                        <a:rPr lang="it-IT" sz="1200" b="1" kern="1200">
                          <a:solidFill>
                            <a:srgbClr val="09465E"/>
                          </a:solidFill>
                          <a:effectLst/>
                          <a:latin typeface="+mn-lt"/>
                          <a:ea typeface="+mn-ea"/>
                          <a:cs typeface="+mn-cs"/>
                        </a:rPr>
                        <a:t>Technology-Enhanced Learning</a:t>
                      </a:r>
                    </a:p>
                  </a:txBody>
                  <a:tcPr/>
                </a:tc>
                <a:tc>
                  <a:txBody>
                    <a:bodyPr/>
                    <a:lstStyle/>
                    <a:p>
                      <a:pPr marL="171450" lvl="0" indent="-171450">
                        <a:buFont typeface="Arial" panose="020B0604020202020204" pitchFamily="34" charset="0"/>
                        <a:buChar char="•"/>
                      </a:pPr>
                      <a:r>
                        <a:rPr lang="en-US" sz="1200" kern="1200" dirty="0" err="1">
                          <a:solidFill>
                            <a:srgbClr val="09465E"/>
                          </a:solidFill>
                          <a:effectLst/>
                          <a:latin typeface="+mn-lt"/>
                          <a:ea typeface="+mn-ea"/>
                          <a:cs typeface="+mn-cs"/>
                        </a:rPr>
                        <a:t>Utilises</a:t>
                      </a:r>
                      <a:r>
                        <a:rPr lang="en-US" sz="1200" kern="1200" dirty="0">
                          <a:solidFill>
                            <a:srgbClr val="09465E"/>
                          </a:solidFill>
                          <a:effectLst/>
                          <a:latin typeface="+mn-lt"/>
                          <a:ea typeface="+mn-ea"/>
                          <a:cs typeface="+mn-cs"/>
                        </a:rPr>
                        <a:t> digital tools and resources to support learning.</a:t>
                      </a:r>
                      <a:endParaRPr lang="it-IT"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en-US" sz="1200" kern="1200" dirty="0">
                          <a:solidFill>
                            <a:srgbClr val="09465E"/>
                          </a:solidFill>
                          <a:effectLst/>
                          <a:latin typeface="+mn-lt"/>
                          <a:ea typeface="+mn-ea"/>
                          <a:cs typeface="+mn-cs"/>
                        </a:rPr>
                        <a:t>Focuses on integrating technology into the curriculum.</a:t>
                      </a:r>
                      <a:endParaRPr lang="it-IT" sz="1200"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en-US" sz="1200" kern="1200">
                          <a:solidFill>
                            <a:srgbClr val="09465E"/>
                          </a:solidFill>
                          <a:effectLst/>
                          <a:latin typeface="+mn-lt"/>
                          <a:ea typeface="+mn-ea"/>
                          <a:cs typeface="+mn-cs"/>
                        </a:rPr>
                        <a:t>Provides access to a wide range of resources and information.</a:t>
                      </a:r>
                      <a:endParaRPr lang="it-IT" sz="1200" kern="1200">
                        <a:solidFill>
                          <a:srgbClr val="09465E"/>
                        </a:solidFill>
                        <a:effectLst/>
                        <a:latin typeface="+mn-lt"/>
                        <a:ea typeface="+mn-ea"/>
                        <a:cs typeface="+mn-cs"/>
                      </a:endParaRPr>
                    </a:p>
                    <a:p>
                      <a:pPr marL="171450" lvl="0" indent="-171450">
                        <a:buFont typeface="Arial" panose="020B0604020202020204" pitchFamily="34" charset="0"/>
                        <a:buChar char="•"/>
                      </a:pPr>
                      <a:r>
                        <a:rPr lang="en-US" sz="1200" kern="1200">
                          <a:solidFill>
                            <a:srgbClr val="09465E"/>
                          </a:solidFill>
                          <a:effectLst/>
                          <a:latin typeface="+mn-lt"/>
                          <a:ea typeface="+mn-ea"/>
                          <a:cs typeface="+mn-cs"/>
                        </a:rPr>
                        <a:t>Enhances interactive and personalized learning experiences.</a:t>
                      </a:r>
                      <a:endParaRPr lang="it-IT" sz="1200" kern="1200">
                        <a:solidFill>
                          <a:srgbClr val="09465E"/>
                        </a:solidFill>
                        <a:effectLst/>
                        <a:latin typeface="+mn-lt"/>
                        <a:ea typeface="+mn-ea"/>
                        <a:cs typeface="+mn-cs"/>
                      </a:endParaRPr>
                    </a:p>
                  </a:txBody>
                  <a:tcPr/>
                </a:tc>
                <a:tc>
                  <a:txBody>
                    <a:bodyPr/>
                    <a:lstStyle/>
                    <a:p>
                      <a:r>
                        <a:rPr lang="en-GB" sz="1200" noProof="0">
                          <a:solidFill>
                            <a:srgbClr val="09465E"/>
                          </a:solidFill>
                        </a:rPr>
                        <a:t>Face to face lessons </a:t>
                      </a:r>
                    </a:p>
                    <a:p>
                      <a:r>
                        <a:rPr lang="en-GB" sz="1200" noProof="0">
                          <a:solidFill>
                            <a:srgbClr val="09465E"/>
                          </a:solidFill>
                        </a:rPr>
                        <a:t>Online Synchronous lessons</a:t>
                      </a:r>
                    </a:p>
                    <a:p>
                      <a:r>
                        <a:rPr lang="en-GB" sz="1200" noProof="0">
                          <a:solidFill>
                            <a:srgbClr val="09465E"/>
                          </a:solidFill>
                        </a:rPr>
                        <a:t>Hybrid Lessons</a:t>
                      </a:r>
                    </a:p>
                    <a:p>
                      <a:r>
                        <a:rPr lang="en-GB" sz="1200" noProof="0">
                          <a:solidFill>
                            <a:srgbClr val="09465E"/>
                          </a:solidFill>
                        </a:rPr>
                        <a:t>Blended lessons</a:t>
                      </a:r>
                    </a:p>
                    <a:p>
                      <a:r>
                        <a:rPr lang="en-GB" sz="1200" noProof="0">
                          <a:solidFill>
                            <a:srgbClr val="09465E"/>
                          </a:solidFill>
                        </a:rPr>
                        <a:t>Online Learning</a:t>
                      </a:r>
                    </a:p>
                  </a:txBody>
                  <a:tcPr/>
                </a:tc>
                <a:extLst>
                  <a:ext uri="{0D108BD9-81ED-4DB2-BD59-A6C34878D82A}">
                    <a16:rowId xmlns:a16="http://schemas.microsoft.com/office/drawing/2014/main" val="521645775"/>
                  </a:ext>
                </a:extLst>
              </a:tr>
              <a:tr h="370840">
                <a:tc>
                  <a:txBody>
                    <a:bodyPr/>
                    <a:lstStyle/>
                    <a:p>
                      <a:pPr marL="0" algn="l" defTabSz="755934" rtl="0" eaLnBrk="1" latinLnBrk="0" hangingPunct="1"/>
                      <a:r>
                        <a:rPr lang="it-IT" sz="1200" b="1" kern="1200">
                          <a:solidFill>
                            <a:srgbClr val="09465E"/>
                          </a:solidFill>
                          <a:effectLst/>
                          <a:latin typeface="+mn-lt"/>
                          <a:ea typeface="+mn-ea"/>
                          <a:cs typeface="+mn-cs"/>
                        </a:rPr>
                        <a:t>Inquiry-Based Learning</a:t>
                      </a:r>
                    </a:p>
                  </a:txBody>
                  <a:tcPr/>
                </a:tc>
                <a:tc>
                  <a:txBody>
                    <a:bodyPr/>
                    <a:lstStyle/>
                    <a:p>
                      <a:pPr marL="171450" lvl="0" indent="-171450">
                        <a:buFont typeface="Arial" panose="020B0604020202020204" pitchFamily="34" charset="0"/>
                        <a:buChar char="•"/>
                      </a:pPr>
                      <a:r>
                        <a:rPr lang="en-US" sz="1200" kern="1200" dirty="0">
                          <a:solidFill>
                            <a:srgbClr val="09465E"/>
                          </a:solidFill>
                          <a:effectLst/>
                          <a:latin typeface="+mn-lt"/>
                          <a:ea typeface="+mn-ea"/>
                          <a:cs typeface="+mn-cs"/>
                        </a:rPr>
                        <a:t>learners explore questions and problems, conducting research and investigations.</a:t>
                      </a:r>
                      <a:endParaRPr lang="it-IT"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en-US" sz="1200" kern="1200" dirty="0">
                          <a:solidFill>
                            <a:srgbClr val="09465E"/>
                          </a:solidFill>
                          <a:effectLst/>
                          <a:latin typeface="+mn-lt"/>
                          <a:ea typeface="+mn-ea"/>
                          <a:cs typeface="+mn-cs"/>
                        </a:rPr>
                        <a:t>Focuses on learner-driven learning and discovery.</a:t>
                      </a:r>
                    </a:p>
                  </a:txBody>
                  <a:tcPr/>
                </a:tc>
                <a:tc>
                  <a:txBody>
                    <a:bodyPr/>
                    <a:lstStyle/>
                    <a:p>
                      <a:pPr marL="171450" lvl="0" indent="-171450">
                        <a:buFont typeface="Arial" panose="020B0604020202020204" pitchFamily="34" charset="0"/>
                        <a:buChar char="•"/>
                      </a:pPr>
                      <a:r>
                        <a:rPr lang="en-US" sz="1200" kern="1200">
                          <a:solidFill>
                            <a:srgbClr val="09465E"/>
                          </a:solidFill>
                          <a:effectLst/>
                          <a:latin typeface="+mn-lt"/>
                          <a:ea typeface="+mn-ea"/>
                          <a:cs typeface="+mn-cs"/>
                        </a:rPr>
                        <a:t>Encourages curiosity and independent thinking.</a:t>
                      </a:r>
                      <a:endParaRPr lang="it-IT" sz="1200" kern="1200">
                        <a:solidFill>
                          <a:srgbClr val="09465E"/>
                        </a:solidFill>
                        <a:effectLst/>
                        <a:latin typeface="+mn-lt"/>
                        <a:ea typeface="+mn-ea"/>
                        <a:cs typeface="+mn-cs"/>
                      </a:endParaRPr>
                    </a:p>
                    <a:p>
                      <a:pPr marL="171450" lvl="0" indent="-171450">
                        <a:buFont typeface="Arial" panose="020B0604020202020204" pitchFamily="34" charset="0"/>
                        <a:buChar char="•"/>
                      </a:pPr>
                      <a:r>
                        <a:rPr lang="en-US" sz="1200" kern="1200">
                          <a:solidFill>
                            <a:srgbClr val="09465E"/>
                          </a:solidFill>
                          <a:effectLst/>
                          <a:latin typeface="+mn-lt"/>
                          <a:ea typeface="+mn-ea"/>
                          <a:cs typeface="+mn-cs"/>
                        </a:rPr>
                        <a:t>Develops research and inquiry skills.</a:t>
                      </a:r>
                      <a:endParaRPr lang="it-IT" sz="1200" kern="1200">
                        <a:solidFill>
                          <a:srgbClr val="09465E"/>
                        </a:solidFill>
                        <a:effectLst/>
                        <a:latin typeface="+mn-lt"/>
                        <a:ea typeface="+mn-ea"/>
                        <a:cs typeface="+mn-cs"/>
                      </a:endParaRPr>
                    </a:p>
                  </a:txBody>
                  <a:tcPr/>
                </a:tc>
                <a:tc>
                  <a:txBody>
                    <a:bodyPr/>
                    <a:lstStyle/>
                    <a:p>
                      <a:r>
                        <a:rPr lang="en-GB" sz="1200" noProof="0">
                          <a:solidFill>
                            <a:srgbClr val="09465E"/>
                          </a:solidFill>
                        </a:rPr>
                        <a:t>Face to face lessons </a:t>
                      </a:r>
                    </a:p>
                    <a:p>
                      <a:r>
                        <a:rPr lang="en-GB" sz="1200" noProof="0">
                          <a:solidFill>
                            <a:srgbClr val="09465E"/>
                          </a:solidFill>
                        </a:rPr>
                        <a:t>Online Synchronous lessons</a:t>
                      </a:r>
                    </a:p>
                    <a:p>
                      <a:r>
                        <a:rPr lang="en-GB" sz="1200" noProof="0">
                          <a:solidFill>
                            <a:srgbClr val="09465E"/>
                          </a:solidFill>
                        </a:rPr>
                        <a:t>Hybrid Lessons</a:t>
                      </a:r>
                    </a:p>
                    <a:p>
                      <a:r>
                        <a:rPr lang="en-GB" sz="1200" noProof="0">
                          <a:solidFill>
                            <a:srgbClr val="09465E"/>
                          </a:solidFill>
                        </a:rPr>
                        <a:t>Blended lessons</a:t>
                      </a:r>
                    </a:p>
                    <a:p>
                      <a:r>
                        <a:rPr lang="en-GB" sz="1200" noProof="0">
                          <a:solidFill>
                            <a:srgbClr val="09465E"/>
                          </a:solidFill>
                        </a:rPr>
                        <a:t>Online Learning</a:t>
                      </a:r>
                    </a:p>
                    <a:p>
                      <a:pPr marL="0" algn="l" defTabSz="755934" rtl="0" eaLnBrk="1" latinLnBrk="0" hangingPunct="1"/>
                      <a:endParaRPr lang="en-GB" sz="1200" kern="1200" noProof="0">
                        <a:solidFill>
                          <a:srgbClr val="09465E"/>
                        </a:solidFill>
                        <a:latin typeface="+mn-lt"/>
                        <a:ea typeface="+mn-ea"/>
                        <a:cs typeface="+mn-cs"/>
                      </a:endParaRPr>
                    </a:p>
                  </a:txBody>
                  <a:tcPr/>
                </a:tc>
                <a:extLst>
                  <a:ext uri="{0D108BD9-81ED-4DB2-BD59-A6C34878D82A}">
                    <a16:rowId xmlns:a16="http://schemas.microsoft.com/office/drawing/2014/main" val="677711361"/>
                  </a:ext>
                </a:extLst>
              </a:tr>
              <a:tr h="370840">
                <a:tc>
                  <a:txBody>
                    <a:bodyPr/>
                    <a:lstStyle/>
                    <a:p>
                      <a:r>
                        <a:rPr lang="en-US" sz="1200" b="1" kern="1200" dirty="0">
                          <a:solidFill>
                            <a:srgbClr val="09465E"/>
                          </a:solidFill>
                          <a:effectLst/>
                          <a:latin typeface="+mn-lt"/>
                          <a:ea typeface="+mn-ea"/>
                          <a:cs typeface="+mn-cs"/>
                        </a:rPr>
                        <a:t>Critical and Design Thinkings</a:t>
                      </a:r>
                    </a:p>
                  </a:txBody>
                  <a:tcPr/>
                </a:tc>
                <a:tc>
                  <a:txBody>
                    <a:bodyPr/>
                    <a:lstStyle/>
                    <a:p>
                      <a:pPr marL="171450" indent="-171450">
                        <a:buFont typeface="Arial" panose="020B0604020202020204" pitchFamily="34" charset="0"/>
                        <a:buChar char="•"/>
                      </a:pPr>
                      <a:r>
                        <a:rPr lang="en-US" sz="1200" kern="1200" dirty="0">
                          <a:solidFill>
                            <a:srgbClr val="09465E"/>
                          </a:solidFill>
                          <a:effectLst/>
                          <a:latin typeface="+mn-lt"/>
                          <a:ea typeface="+mn-ea"/>
                          <a:cs typeface="+mn-cs"/>
                        </a:rPr>
                        <a:t>It emphasises active learning and encourages learners to question, </a:t>
                      </a:r>
                      <a:r>
                        <a:rPr lang="en-US" sz="1200" kern="1200" dirty="0" err="1">
                          <a:solidFill>
                            <a:srgbClr val="09465E"/>
                          </a:solidFill>
                          <a:effectLst/>
                          <a:latin typeface="+mn-lt"/>
                          <a:ea typeface="+mn-ea"/>
                          <a:cs typeface="+mn-cs"/>
                        </a:rPr>
                        <a:t>analyse</a:t>
                      </a:r>
                      <a:r>
                        <a:rPr lang="en-US" sz="1200" kern="1200" dirty="0">
                          <a:solidFill>
                            <a:srgbClr val="09465E"/>
                          </a:solidFill>
                          <a:effectLst/>
                          <a:latin typeface="+mn-lt"/>
                          <a:ea typeface="+mn-ea"/>
                          <a:cs typeface="+mn-cs"/>
                        </a:rPr>
                        <a:t>, and evaluate information.</a:t>
                      </a:r>
                    </a:p>
                    <a:p>
                      <a:pPr marL="171450" indent="-171450">
                        <a:buFont typeface="Arial" panose="020B0604020202020204" pitchFamily="34" charset="0"/>
                        <a:buChar char="•"/>
                      </a:pPr>
                      <a:r>
                        <a:rPr lang="en-US" sz="1200" kern="1200" dirty="0">
                          <a:solidFill>
                            <a:srgbClr val="09465E"/>
                          </a:solidFill>
                          <a:effectLst/>
                          <a:latin typeface="+mn-lt"/>
                          <a:ea typeface="+mn-ea"/>
                          <a:cs typeface="+mn-cs"/>
                        </a:rPr>
                        <a:t> It focuses on developing skills like problem-solving, communication, and decision-making.</a:t>
                      </a:r>
                      <a:endParaRPr lang="en-GB" sz="1200" kern="1200" noProof="0" dirty="0">
                        <a:solidFill>
                          <a:srgbClr val="09465E"/>
                        </a:solidFill>
                        <a:effectLst/>
                        <a:latin typeface="+mn-lt"/>
                        <a:ea typeface="+mn-ea"/>
                        <a:cs typeface="+mn-cs"/>
                      </a:endParaRPr>
                    </a:p>
                  </a:txBody>
                  <a:tcPr/>
                </a:tc>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rgbClr val="09465E"/>
                          </a:solidFill>
                          <a:effectLst/>
                          <a:latin typeface="+mn-lt"/>
                          <a:ea typeface="+mn-ea"/>
                          <a:cs typeface="+mn-cs"/>
                        </a:rPr>
                        <a:t>Become Future-Ready</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rgbClr val="09465E"/>
                          </a:solidFill>
                          <a:effectLst/>
                          <a:latin typeface="+mn-lt"/>
                          <a:ea typeface="+mn-ea"/>
                          <a:cs typeface="+mn-cs"/>
                        </a:rPr>
                        <a:t>Enhanced Creative Problem-Solving Skills </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rgbClr val="09465E"/>
                          </a:solidFill>
                          <a:effectLst/>
                          <a:latin typeface="+mn-lt"/>
                          <a:ea typeface="+mn-ea"/>
                          <a:cs typeface="+mn-cs"/>
                        </a:rPr>
                        <a:t>Promote Self-Assertion &amp; Self-Reflection</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rgbClr val="09465E"/>
                          </a:solidFill>
                          <a:effectLst/>
                          <a:latin typeface="+mn-lt"/>
                          <a:ea typeface="+mn-ea"/>
                          <a:cs typeface="+mn-cs"/>
                        </a:rPr>
                        <a:t>Enhanced Interdisciplinary Learning</a:t>
                      </a:r>
                    </a:p>
                  </a:txBody>
                  <a:tcPr/>
                </a:tc>
                <a:tc>
                  <a:txBody>
                    <a:bodyPr/>
                    <a:lstStyle/>
                    <a:p>
                      <a:r>
                        <a:rPr lang="en-GB" sz="1200" kern="1200" noProof="0" dirty="0">
                          <a:solidFill>
                            <a:srgbClr val="09465E"/>
                          </a:solidFill>
                          <a:effectLst/>
                          <a:latin typeface="+mn-lt"/>
                          <a:ea typeface="+mn-ea"/>
                          <a:cs typeface="+mn-cs"/>
                        </a:rPr>
                        <a:t>Face to face lessons </a:t>
                      </a:r>
                    </a:p>
                    <a:p>
                      <a:r>
                        <a:rPr lang="en-GB" sz="1200" kern="1200" noProof="0" dirty="0">
                          <a:solidFill>
                            <a:srgbClr val="09465E"/>
                          </a:solidFill>
                          <a:effectLst/>
                          <a:latin typeface="+mn-lt"/>
                          <a:ea typeface="+mn-ea"/>
                          <a:cs typeface="+mn-cs"/>
                        </a:rPr>
                        <a:t>Online Synchronous lessons</a:t>
                      </a:r>
                    </a:p>
                    <a:p>
                      <a:r>
                        <a:rPr lang="en-GB" sz="1200" kern="1200" noProof="0" dirty="0">
                          <a:solidFill>
                            <a:srgbClr val="09465E"/>
                          </a:solidFill>
                          <a:effectLst/>
                          <a:latin typeface="+mn-lt"/>
                          <a:ea typeface="+mn-ea"/>
                          <a:cs typeface="+mn-cs"/>
                        </a:rPr>
                        <a:t>Hybrid Lessons</a:t>
                      </a:r>
                    </a:p>
                    <a:p>
                      <a:r>
                        <a:rPr lang="en-GB" sz="1200" kern="1200" noProof="0" dirty="0">
                          <a:solidFill>
                            <a:srgbClr val="09465E"/>
                          </a:solidFill>
                          <a:effectLst/>
                          <a:latin typeface="+mn-lt"/>
                          <a:ea typeface="+mn-ea"/>
                          <a:cs typeface="+mn-cs"/>
                        </a:rPr>
                        <a:t>Blended lessons</a:t>
                      </a:r>
                    </a:p>
                    <a:p>
                      <a:r>
                        <a:rPr lang="en-GB" sz="1200" kern="1200" noProof="0" dirty="0">
                          <a:solidFill>
                            <a:srgbClr val="09465E"/>
                          </a:solidFill>
                          <a:effectLst/>
                          <a:latin typeface="+mn-lt"/>
                          <a:ea typeface="+mn-ea"/>
                          <a:cs typeface="+mn-cs"/>
                        </a:rPr>
                        <a:t>Online Learning</a:t>
                      </a:r>
                    </a:p>
                    <a:p>
                      <a:pPr marL="0" marR="0" lvl="0" indent="0" algn="l" defTabSz="755934" rtl="0" eaLnBrk="1" fontAlgn="auto" latinLnBrk="0" hangingPunct="1">
                        <a:lnSpc>
                          <a:spcPct val="100000"/>
                        </a:lnSpc>
                        <a:spcBef>
                          <a:spcPts val="0"/>
                        </a:spcBef>
                        <a:spcAft>
                          <a:spcPts val="0"/>
                        </a:spcAft>
                        <a:buClrTx/>
                        <a:buSzTx/>
                        <a:buFontTx/>
                        <a:buNone/>
                        <a:tabLst/>
                        <a:defRPr/>
                      </a:pPr>
                      <a:endParaRPr lang="en-US" sz="1488" b="1" i="0" kern="1200" dirty="0">
                        <a:solidFill>
                          <a:srgbClr val="09465E"/>
                        </a:solidFill>
                        <a:effectLst/>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lang="en-US" sz="1488" b="1" i="0" kern="1200" dirty="0">
                        <a:solidFill>
                          <a:srgbClr val="09465E"/>
                        </a:solidFill>
                        <a:effectLst/>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lang="en-US" sz="1488" b="1" i="0" kern="1200" dirty="0">
                        <a:solidFill>
                          <a:srgbClr val="09465E"/>
                        </a:solidFill>
                        <a:effectLst/>
                        <a:latin typeface="+mn-lt"/>
                        <a:ea typeface="+mn-ea"/>
                        <a:cs typeface="+mn-cs"/>
                      </a:endParaRPr>
                    </a:p>
                  </a:txBody>
                  <a:tcPr/>
                </a:tc>
                <a:extLst>
                  <a:ext uri="{0D108BD9-81ED-4DB2-BD59-A6C34878D82A}">
                    <a16:rowId xmlns:a16="http://schemas.microsoft.com/office/drawing/2014/main" val="704148083"/>
                  </a:ext>
                </a:extLst>
              </a:tr>
            </a:tbl>
          </a:graphicData>
        </a:graphic>
      </p:graphicFrame>
      <p:grpSp>
        <p:nvGrpSpPr>
          <p:cNvPr id="27" name="Group 26">
            <a:extLst>
              <a:ext uri="{FF2B5EF4-FFF2-40B4-BE49-F238E27FC236}">
                <a16:creationId xmlns:a16="http://schemas.microsoft.com/office/drawing/2014/main" id="{DEC07FF2-EDFF-4AC0-EA0E-554263EB5B6B}"/>
              </a:ext>
            </a:extLst>
          </p:cNvPr>
          <p:cNvGrpSpPr/>
          <p:nvPr/>
        </p:nvGrpSpPr>
        <p:grpSpPr>
          <a:xfrm>
            <a:off x="621337" y="2521694"/>
            <a:ext cx="722734" cy="780629"/>
            <a:chOff x="7257599" y="768348"/>
            <a:chExt cx="868457" cy="867509"/>
          </a:xfrm>
          <a:solidFill>
            <a:srgbClr val="09465E"/>
          </a:solidFill>
        </p:grpSpPr>
        <p:sp>
          <p:nvSpPr>
            <p:cNvPr id="28" name="Freeform 314">
              <a:extLst>
                <a:ext uri="{FF2B5EF4-FFF2-40B4-BE49-F238E27FC236}">
                  <a16:creationId xmlns:a16="http://schemas.microsoft.com/office/drawing/2014/main" id="{F56A71D6-EE9B-E2F3-8A95-EEB1BEF3CC84}"/>
                </a:ext>
              </a:extLst>
            </p:cNvPr>
            <p:cNvSpPr/>
            <p:nvPr/>
          </p:nvSpPr>
          <p:spPr>
            <a:xfrm>
              <a:off x="7672223" y="1282564"/>
              <a:ext cx="303614" cy="275513"/>
            </a:xfrm>
            <a:custGeom>
              <a:avLst/>
              <a:gdLst>
                <a:gd name="connsiteX0" fmla="*/ 5420 w 303614"/>
                <a:gd name="connsiteY0" fmla="*/ 194214 h 275513"/>
                <a:gd name="connsiteX1" fmla="*/ 8130 w 303614"/>
                <a:gd name="connsiteY1" fmla="*/ 193311 h 275513"/>
                <a:gd name="connsiteX2" fmla="*/ 18970 w 303614"/>
                <a:gd name="connsiteY2" fmla="*/ 193311 h 275513"/>
                <a:gd name="connsiteX3" fmla="*/ 79492 w 303614"/>
                <a:gd name="connsiteY3" fmla="*/ 229444 h 275513"/>
                <a:gd name="connsiteX4" fmla="*/ 93946 w 303614"/>
                <a:gd name="connsiteY4" fmla="*/ 229444 h 275513"/>
                <a:gd name="connsiteX5" fmla="*/ 101172 w 303614"/>
                <a:gd name="connsiteY5" fmla="*/ 216797 h 275513"/>
                <a:gd name="connsiteX6" fmla="*/ 101172 w 303614"/>
                <a:gd name="connsiteY6" fmla="*/ 14453 h 275513"/>
                <a:gd name="connsiteX7" fmla="*/ 115625 w 303614"/>
                <a:gd name="connsiteY7" fmla="*/ 0 h 275513"/>
                <a:gd name="connsiteX8" fmla="*/ 130079 w 303614"/>
                <a:gd name="connsiteY8" fmla="*/ 14453 h 275513"/>
                <a:gd name="connsiteX9" fmla="*/ 130079 w 303614"/>
                <a:gd name="connsiteY9" fmla="*/ 130982 h 275513"/>
                <a:gd name="connsiteX10" fmla="*/ 144531 w 303614"/>
                <a:gd name="connsiteY10" fmla="*/ 145435 h 275513"/>
                <a:gd name="connsiteX11" fmla="*/ 158985 w 303614"/>
                <a:gd name="connsiteY11" fmla="*/ 130982 h 275513"/>
                <a:gd name="connsiteX12" fmla="*/ 173438 w 303614"/>
                <a:gd name="connsiteY12" fmla="*/ 116529 h 275513"/>
                <a:gd name="connsiteX13" fmla="*/ 187891 w 303614"/>
                <a:gd name="connsiteY13" fmla="*/ 130982 h 275513"/>
                <a:gd name="connsiteX14" fmla="*/ 202344 w 303614"/>
                <a:gd name="connsiteY14" fmla="*/ 145435 h 275513"/>
                <a:gd name="connsiteX15" fmla="*/ 216797 w 303614"/>
                <a:gd name="connsiteY15" fmla="*/ 130982 h 275513"/>
                <a:gd name="connsiteX16" fmla="*/ 231251 w 303614"/>
                <a:gd name="connsiteY16" fmla="*/ 116529 h 275513"/>
                <a:gd name="connsiteX17" fmla="*/ 245704 w 303614"/>
                <a:gd name="connsiteY17" fmla="*/ 130982 h 275513"/>
                <a:gd name="connsiteX18" fmla="*/ 260156 w 303614"/>
                <a:gd name="connsiteY18" fmla="*/ 145435 h 275513"/>
                <a:gd name="connsiteX19" fmla="*/ 274610 w 303614"/>
                <a:gd name="connsiteY19" fmla="*/ 130982 h 275513"/>
                <a:gd name="connsiteX20" fmla="*/ 280030 w 303614"/>
                <a:gd name="connsiteY20" fmla="*/ 120142 h 275513"/>
                <a:gd name="connsiteX21" fmla="*/ 291773 w 303614"/>
                <a:gd name="connsiteY21" fmla="*/ 117432 h 275513"/>
                <a:gd name="connsiteX22" fmla="*/ 303516 w 303614"/>
                <a:gd name="connsiteY22" fmla="*/ 132788 h 275513"/>
                <a:gd name="connsiteX23" fmla="*/ 303516 w 303614"/>
                <a:gd name="connsiteY23" fmla="*/ 275513 h 275513"/>
                <a:gd name="connsiteX24" fmla="*/ 91236 w 303614"/>
                <a:gd name="connsiteY24" fmla="*/ 275513 h 275513"/>
                <a:gd name="connsiteX25" fmla="*/ 4517 w 303614"/>
                <a:gd name="connsiteY25" fmla="*/ 213184 h 275513"/>
                <a:gd name="connsiteX26" fmla="*/ 0 w 303614"/>
                <a:gd name="connsiteY26" fmla="*/ 203247 h 275513"/>
                <a:gd name="connsiteX27" fmla="*/ 5420 w 303614"/>
                <a:gd name="connsiteY27" fmla="*/ 194214 h 275513"/>
                <a:gd name="connsiteX28" fmla="*/ 5420 w 303614"/>
                <a:gd name="connsiteY28" fmla="*/ 194214 h 27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3614" h="275513">
                  <a:moveTo>
                    <a:pt x="5420" y="194214"/>
                  </a:moveTo>
                  <a:lnTo>
                    <a:pt x="8130" y="193311"/>
                  </a:lnTo>
                  <a:cubicBezTo>
                    <a:pt x="11743" y="191504"/>
                    <a:pt x="15357" y="191504"/>
                    <a:pt x="18970" y="193311"/>
                  </a:cubicBezTo>
                  <a:lnTo>
                    <a:pt x="79492" y="229444"/>
                  </a:lnTo>
                  <a:cubicBezTo>
                    <a:pt x="84009" y="232154"/>
                    <a:pt x="89429" y="232154"/>
                    <a:pt x="93946" y="229444"/>
                  </a:cubicBezTo>
                  <a:cubicBezTo>
                    <a:pt x="98462" y="226733"/>
                    <a:pt x="101172" y="222217"/>
                    <a:pt x="101172" y="216797"/>
                  </a:cubicBezTo>
                  <a:lnTo>
                    <a:pt x="101172" y="14453"/>
                  </a:lnTo>
                  <a:cubicBezTo>
                    <a:pt x="101172" y="6323"/>
                    <a:pt x="107495" y="0"/>
                    <a:pt x="115625" y="0"/>
                  </a:cubicBezTo>
                  <a:cubicBezTo>
                    <a:pt x="123755" y="0"/>
                    <a:pt x="130079" y="6323"/>
                    <a:pt x="130079" y="14453"/>
                  </a:cubicBezTo>
                  <a:lnTo>
                    <a:pt x="130079" y="130982"/>
                  </a:lnTo>
                  <a:cubicBezTo>
                    <a:pt x="130079" y="139112"/>
                    <a:pt x="136402" y="145435"/>
                    <a:pt x="144531" y="145435"/>
                  </a:cubicBezTo>
                  <a:cubicBezTo>
                    <a:pt x="152662" y="145435"/>
                    <a:pt x="158985" y="139112"/>
                    <a:pt x="158985" y="130982"/>
                  </a:cubicBezTo>
                  <a:cubicBezTo>
                    <a:pt x="158985" y="122852"/>
                    <a:pt x="165308" y="116529"/>
                    <a:pt x="173438" y="116529"/>
                  </a:cubicBezTo>
                  <a:cubicBezTo>
                    <a:pt x="181568" y="116529"/>
                    <a:pt x="187891" y="122852"/>
                    <a:pt x="187891" y="130982"/>
                  </a:cubicBezTo>
                  <a:cubicBezTo>
                    <a:pt x="187891" y="139112"/>
                    <a:pt x="194214" y="145435"/>
                    <a:pt x="202344" y="145435"/>
                  </a:cubicBezTo>
                  <a:cubicBezTo>
                    <a:pt x="210474" y="145435"/>
                    <a:pt x="216797" y="139112"/>
                    <a:pt x="216797" y="130982"/>
                  </a:cubicBezTo>
                  <a:cubicBezTo>
                    <a:pt x="216797" y="122852"/>
                    <a:pt x="223121" y="116529"/>
                    <a:pt x="231251" y="116529"/>
                  </a:cubicBezTo>
                  <a:cubicBezTo>
                    <a:pt x="239380" y="116529"/>
                    <a:pt x="245704" y="122852"/>
                    <a:pt x="245704" y="130982"/>
                  </a:cubicBezTo>
                  <a:cubicBezTo>
                    <a:pt x="245704" y="139112"/>
                    <a:pt x="252027" y="145435"/>
                    <a:pt x="260156" y="145435"/>
                  </a:cubicBezTo>
                  <a:cubicBezTo>
                    <a:pt x="268287" y="145435"/>
                    <a:pt x="274610" y="139112"/>
                    <a:pt x="274610" y="130982"/>
                  </a:cubicBezTo>
                  <a:cubicBezTo>
                    <a:pt x="274610" y="126465"/>
                    <a:pt x="276417" y="122852"/>
                    <a:pt x="280030" y="120142"/>
                  </a:cubicBezTo>
                  <a:cubicBezTo>
                    <a:pt x="283643" y="117432"/>
                    <a:pt x="287256" y="116529"/>
                    <a:pt x="291773" y="117432"/>
                  </a:cubicBezTo>
                  <a:cubicBezTo>
                    <a:pt x="299000" y="119239"/>
                    <a:pt x="304419" y="125562"/>
                    <a:pt x="303516" y="132788"/>
                  </a:cubicBezTo>
                  <a:lnTo>
                    <a:pt x="303516" y="275513"/>
                  </a:lnTo>
                  <a:lnTo>
                    <a:pt x="91236" y="275513"/>
                  </a:lnTo>
                  <a:lnTo>
                    <a:pt x="4517" y="213184"/>
                  </a:lnTo>
                  <a:cubicBezTo>
                    <a:pt x="1807" y="211377"/>
                    <a:pt x="0" y="206861"/>
                    <a:pt x="0" y="203247"/>
                  </a:cubicBezTo>
                  <a:cubicBezTo>
                    <a:pt x="0" y="199634"/>
                    <a:pt x="1807" y="196021"/>
                    <a:pt x="5420" y="194214"/>
                  </a:cubicBezTo>
                  <a:lnTo>
                    <a:pt x="5420" y="194214"/>
                  </a:lnTo>
                  <a:close/>
                </a:path>
              </a:pathLst>
            </a:custGeom>
            <a:solidFill>
              <a:srgbClr val="F1602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29" name="Graphic 2">
              <a:extLst>
                <a:ext uri="{FF2B5EF4-FFF2-40B4-BE49-F238E27FC236}">
                  <a16:creationId xmlns:a16="http://schemas.microsoft.com/office/drawing/2014/main" id="{3EFBCF6E-2A41-A5A4-7A76-E6B092C81F74}"/>
                </a:ext>
              </a:extLst>
            </p:cNvPr>
            <p:cNvGrpSpPr/>
            <p:nvPr/>
          </p:nvGrpSpPr>
          <p:grpSpPr>
            <a:xfrm>
              <a:off x="7257599" y="768348"/>
              <a:ext cx="868457" cy="867509"/>
              <a:chOff x="7257599" y="768348"/>
              <a:chExt cx="868457" cy="867509"/>
            </a:xfrm>
            <a:grpFill/>
          </p:grpSpPr>
          <p:sp>
            <p:nvSpPr>
              <p:cNvPr id="30" name="Freeform 316">
                <a:extLst>
                  <a:ext uri="{FF2B5EF4-FFF2-40B4-BE49-F238E27FC236}">
                    <a16:creationId xmlns:a16="http://schemas.microsoft.com/office/drawing/2014/main" id="{17F19CAF-E976-E05A-3E33-0C871898BB0A}"/>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17">
                <a:extLst>
                  <a:ext uri="{FF2B5EF4-FFF2-40B4-BE49-F238E27FC236}">
                    <a16:creationId xmlns:a16="http://schemas.microsoft.com/office/drawing/2014/main" id="{0BD81FFE-FB87-3822-01D8-EC6B5F1EBF98}"/>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318">
                <a:extLst>
                  <a:ext uri="{FF2B5EF4-FFF2-40B4-BE49-F238E27FC236}">
                    <a16:creationId xmlns:a16="http://schemas.microsoft.com/office/drawing/2014/main" id="{EF3EBB90-6788-58C4-4866-2F8CB3D6F7B3}"/>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319">
                <a:extLst>
                  <a:ext uri="{FF2B5EF4-FFF2-40B4-BE49-F238E27FC236}">
                    <a16:creationId xmlns:a16="http://schemas.microsoft.com/office/drawing/2014/main" id="{0E3A63B8-A74C-52E4-0BB9-3B9A08EDFE58}"/>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320">
                <a:extLst>
                  <a:ext uri="{FF2B5EF4-FFF2-40B4-BE49-F238E27FC236}">
                    <a16:creationId xmlns:a16="http://schemas.microsoft.com/office/drawing/2014/main" id="{D64D7D74-655A-43DA-F80E-8BB741C61F3D}"/>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35" name="Graphic 3">
            <a:extLst>
              <a:ext uri="{FF2B5EF4-FFF2-40B4-BE49-F238E27FC236}">
                <a16:creationId xmlns:a16="http://schemas.microsoft.com/office/drawing/2014/main" id="{32B9CF02-FC0E-544A-778D-51146E8E0860}"/>
              </a:ext>
            </a:extLst>
          </p:cNvPr>
          <p:cNvGrpSpPr/>
          <p:nvPr/>
        </p:nvGrpSpPr>
        <p:grpSpPr>
          <a:xfrm>
            <a:off x="621337" y="4290677"/>
            <a:ext cx="875140" cy="744980"/>
            <a:chOff x="665400" y="3833425"/>
            <a:chExt cx="948997" cy="948995"/>
          </a:xfrm>
          <a:solidFill>
            <a:srgbClr val="09465E"/>
          </a:solidFill>
        </p:grpSpPr>
        <p:sp>
          <p:nvSpPr>
            <p:cNvPr id="36" name="Freeform 1464">
              <a:extLst>
                <a:ext uri="{FF2B5EF4-FFF2-40B4-BE49-F238E27FC236}">
                  <a16:creationId xmlns:a16="http://schemas.microsoft.com/office/drawing/2014/main" id="{6AE592AD-67EA-1A8C-A878-9301E191F9B4}"/>
                </a:ext>
              </a:extLst>
            </p:cNvPr>
            <p:cNvSpPr/>
            <p:nvPr/>
          </p:nvSpPr>
          <p:spPr>
            <a:xfrm>
              <a:off x="665400" y="3833425"/>
              <a:ext cx="948997" cy="948995"/>
            </a:xfrm>
            <a:custGeom>
              <a:avLst/>
              <a:gdLst>
                <a:gd name="connsiteX0" fmla="*/ 872200 w 948997"/>
                <a:gd name="connsiteY0" fmla="*/ 677462 h 948995"/>
                <a:gd name="connsiteX1" fmla="*/ 641808 w 948997"/>
                <a:gd name="connsiteY1" fmla="*/ 677462 h 948995"/>
                <a:gd name="connsiteX2" fmla="*/ 641808 w 948997"/>
                <a:gd name="connsiteY2" fmla="*/ 320903 h 948995"/>
                <a:gd name="connsiteX3" fmla="*/ 658264 w 948997"/>
                <a:gd name="connsiteY3" fmla="*/ 312675 h 948995"/>
                <a:gd name="connsiteX4" fmla="*/ 713120 w 948997"/>
                <a:gd name="connsiteY4" fmla="*/ 381244 h 948995"/>
                <a:gd name="connsiteX5" fmla="*/ 671978 w 948997"/>
                <a:gd name="connsiteY5" fmla="*/ 477240 h 948995"/>
                <a:gd name="connsiteX6" fmla="*/ 809116 w 948997"/>
                <a:gd name="connsiteY6" fmla="*/ 614379 h 948995"/>
                <a:gd name="connsiteX7" fmla="*/ 946255 w 948997"/>
                <a:gd name="connsiteY7" fmla="*/ 477240 h 948995"/>
                <a:gd name="connsiteX8" fmla="*/ 809116 w 948997"/>
                <a:gd name="connsiteY8" fmla="*/ 340102 h 948995"/>
                <a:gd name="connsiteX9" fmla="*/ 735062 w 948997"/>
                <a:gd name="connsiteY9" fmla="*/ 362045 h 948995"/>
                <a:gd name="connsiteX10" fmla="*/ 680206 w 948997"/>
                <a:gd name="connsiteY10" fmla="*/ 293475 h 948995"/>
                <a:gd name="connsiteX11" fmla="*/ 732319 w 948997"/>
                <a:gd name="connsiteY11" fmla="*/ 186508 h 948995"/>
                <a:gd name="connsiteX12" fmla="*/ 784432 w 948997"/>
                <a:gd name="connsiteY12" fmla="*/ 186508 h 948995"/>
                <a:gd name="connsiteX13" fmla="*/ 814602 w 948997"/>
                <a:gd name="connsiteY13" fmla="*/ 246849 h 948995"/>
                <a:gd name="connsiteX14" fmla="*/ 940769 w 948997"/>
                <a:gd name="connsiteY14" fmla="*/ 246849 h 948995"/>
                <a:gd name="connsiteX15" fmla="*/ 902371 w 948997"/>
                <a:gd name="connsiteY15" fmla="*/ 170051 h 948995"/>
                <a:gd name="connsiteX16" fmla="*/ 940769 w 948997"/>
                <a:gd name="connsiteY16" fmla="*/ 93254 h 948995"/>
                <a:gd name="connsiteX17" fmla="*/ 814602 w 948997"/>
                <a:gd name="connsiteY17" fmla="*/ 93254 h 948995"/>
                <a:gd name="connsiteX18" fmla="*/ 784432 w 948997"/>
                <a:gd name="connsiteY18" fmla="*/ 153594 h 948995"/>
                <a:gd name="connsiteX19" fmla="*/ 732319 w 948997"/>
                <a:gd name="connsiteY19" fmla="*/ 153594 h 948995"/>
                <a:gd name="connsiteX20" fmla="*/ 565010 w 948997"/>
                <a:gd name="connsiteY20" fmla="*/ 0 h 948995"/>
                <a:gd name="connsiteX21" fmla="*/ 458042 w 948997"/>
                <a:gd name="connsiteY21" fmla="*/ 38399 h 948995"/>
                <a:gd name="connsiteX22" fmla="*/ 414158 w 948997"/>
                <a:gd name="connsiteY22" fmla="*/ 0 h 948995"/>
                <a:gd name="connsiteX23" fmla="*/ 230393 w 948997"/>
                <a:gd name="connsiteY23" fmla="*/ 0 h 948995"/>
                <a:gd name="connsiteX24" fmla="*/ 186508 w 948997"/>
                <a:gd name="connsiteY24" fmla="*/ 30170 h 948995"/>
                <a:gd name="connsiteX25" fmla="*/ 76798 w 948997"/>
                <a:gd name="connsiteY25" fmla="*/ 30170 h 948995"/>
                <a:gd name="connsiteX26" fmla="*/ 0 w 948997"/>
                <a:gd name="connsiteY26" fmla="*/ 106968 h 948995"/>
                <a:gd name="connsiteX27" fmla="*/ 0 w 948997"/>
                <a:gd name="connsiteY27" fmla="*/ 872198 h 948995"/>
                <a:gd name="connsiteX28" fmla="*/ 76798 w 948997"/>
                <a:gd name="connsiteY28" fmla="*/ 948995 h 948995"/>
                <a:gd name="connsiteX29" fmla="*/ 565010 w 948997"/>
                <a:gd name="connsiteY29" fmla="*/ 948995 h 948995"/>
                <a:gd name="connsiteX30" fmla="*/ 641808 w 948997"/>
                <a:gd name="connsiteY30" fmla="*/ 872198 h 948995"/>
                <a:gd name="connsiteX31" fmla="*/ 641808 w 948997"/>
                <a:gd name="connsiteY31" fmla="*/ 825571 h 948995"/>
                <a:gd name="connsiteX32" fmla="*/ 872200 w 948997"/>
                <a:gd name="connsiteY32" fmla="*/ 825571 h 948995"/>
                <a:gd name="connsiteX33" fmla="*/ 948998 w 948997"/>
                <a:gd name="connsiteY33" fmla="*/ 748774 h 948995"/>
                <a:gd name="connsiteX34" fmla="*/ 872200 w 948997"/>
                <a:gd name="connsiteY34" fmla="*/ 677462 h 948995"/>
                <a:gd name="connsiteX35" fmla="*/ 872200 w 948997"/>
                <a:gd name="connsiteY35" fmla="*/ 677462 h 948995"/>
                <a:gd name="connsiteX36" fmla="*/ 918827 w 948997"/>
                <a:gd name="connsiteY36" fmla="*/ 477240 h 948995"/>
                <a:gd name="connsiteX37" fmla="*/ 811859 w 948997"/>
                <a:gd name="connsiteY37" fmla="*/ 584208 h 948995"/>
                <a:gd name="connsiteX38" fmla="*/ 704891 w 948997"/>
                <a:gd name="connsiteY38" fmla="*/ 477240 h 948995"/>
                <a:gd name="connsiteX39" fmla="*/ 811859 w 948997"/>
                <a:gd name="connsiteY39" fmla="*/ 370273 h 948995"/>
                <a:gd name="connsiteX40" fmla="*/ 918827 w 948997"/>
                <a:gd name="connsiteY40" fmla="*/ 477240 h 948995"/>
                <a:gd name="connsiteX41" fmla="*/ 918827 w 948997"/>
                <a:gd name="connsiteY41" fmla="*/ 477240 h 948995"/>
                <a:gd name="connsiteX42" fmla="*/ 836544 w 948997"/>
                <a:gd name="connsiteY42" fmla="*/ 216678 h 948995"/>
                <a:gd name="connsiteX43" fmla="*/ 820088 w 948997"/>
                <a:gd name="connsiteY43" fmla="*/ 186508 h 948995"/>
                <a:gd name="connsiteX44" fmla="*/ 877686 w 948997"/>
                <a:gd name="connsiteY44" fmla="*/ 186508 h 948995"/>
                <a:gd name="connsiteX45" fmla="*/ 894142 w 948997"/>
                <a:gd name="connsiteY45" fmla="*/ 216678 h 948995"/>
                <a:gd name="connsiteX46" fmla="*/ 836544 w 948997"/>
                <a:gd name="connsiteY46" fmla="*/ 216678 h 948995"/>
                <a:gd name="connsiteX47" fmla="*/ 836544 w 948997"/>
                <a:gd name="connsiteY47" fmla="*/ 126167 h 948995"/>
                <a:gd name="connsiteX48" fmla="*/ 894142 w 948997"/>
                <a:gd name="connsiteY48" fmla="*/ 126167 h 948995"/>
                <a:gd name="connsiteX49" fmla="*/ 877686 w 948997"/>
                <a:gd name="connsiteY49" fmla="*/ 156337 h 948995"/>
                <a:gd name="connsiteX50" fmla="*/ 820088 w 948997"/>
                <a:gd name="connsiteY50" fmla="*/ 156337 h 948995"/>
                <a:gd name="connsiteX51" fmla="*/ 836544 w 948997"/>
                <a:gd name="connsiteY51" fmla="*/ 126167 h 948995"/>
                <a:gd name="connsiteX52" fmla="*/ 186508 w 948997"/>
                <a:gd name="connsiteY52" fmla="*/ 126167 h 948995"/>
                <a:gd name="connsiteX53" fmla="*/ 230393 w 948997"/>
                <a:gd name="connsiteY53" fmla="*/ 156337 h 948995"/>
                <a:gd name="connsiteX54" fmla="*/ 400444 w 948997"/>
                <a:gd name="connsiteY54" fmla="*/ 156337 h 948995"/>
                <a:gd name="connsiteX55" fmla="*/ 400444 w 948997"/>
                <a:gd name="connsiteY55" fmla="*/ 172794 h 948995"/>
                <a:gd name="connsiteX56" fmla="*/ 455300 w 948997"/>
                <a:gd name="connsiteY56" fmla="*/ 296218 h 948995"/>
                <a:gd name="connsiteX57" fmla="*/ 430615 w 948997"/>
                <a:gd name="connsiteY57" fmla="*/ 326389 h 948995"/>
                <a:gd name="connsiteX58" fmla="*/ 323647 w 948997"/>
                <a:gd name="connsiteY58" fmla="*/ 293475 h 948995"/>
                <a:gd name="connsiteX59" fmla="*/ 126167 w 948997"/>
                <a:gd name="connsiteY59" fmla="*/ 490954 h 948995"/>
                <a:gd name="connsiteX60" fmla="*/ 323647 w 948997"/>
                <a:gd name="connsiteY60" fmla="*/ 688433 h 948995"/>
                <a:gd name="connsiteX61" fmla="*/ 521126 w 948997"/>
                <a:gd name="connsiteY61" fmla="*/ 490954 h 948995"/>
                <a:gd name="connsiteX62" fmla="*/ 455300 w 948997"/>
                <a:gd name="connsiteY62" fmla="*/ 342845 h 948995"/>
                <a:gd name="connsiteX63" fmla="*/ 479984 w 948997"/>
                <a:gd name="connsiteY63" fmla="*/ 312675 h 948995"/>
                <a:gd name="connsiteX64" fmla="*/ 554039 w 948997"/>
                <a:gd name="connsiteY64" fmla="*/ 337360 h 948995"/>
                <a:gd name="connsiteX65" fmla="*/ 554039 w 948997"/>
                <a:gd name="connsiteY65" fmla="*/ 677462 h 948995"/>
                <a:gd name="connsiteX66" fmla="*/ 474499 w 948997"/>
                <a:gd name="connsiteY66" fmla="*/ 677462 h 948995"/>
                <a:gd name="connsiteX67" fmla="*/ 364788 w 948997"/>
                <a:gd name="connsiteY67" fmla="*/ 718604 h 948995"/>
                <a:gd name="connsiteX68" fmla="*/ 340103 w 948997"/>
                <a:gd name="connsiteY68" fmla="*/ 754260 h 948995"/>
                <a:gd name="connsiteX69" fmla="*/ 364788 w 948997"/>
                <a:gd name="connsiteY69" fmla="*/ 789916 h 948995"/>
                <a:gd name="connsiteX70" fmla="*/ 474499 w 948997"/>
                <a:gd name="connsiteY70" fmla="*/ 831057 h 948995"/>
                <a:gd name="connsiteX71" fmla="*/ 554039 w 948997"/>
                <a:gd name="connsiteY71" fmla="*/ 831057 h 948995"/>
                <a:gd name="connsiteX72" fmla="*/ 554039 w 948997"/>
                <a:gd name="connsiteY72" fmla="*/ 861227 h 948995"/>
                <a:gd name="connsiteX73" fmla="*/ 93254 w 948997"/>
                <a:gd name="connsiteY73" fmla="*/ 861227 h 948995"/>
                <a:gd name="connsiteX74" fmla="*/ 93254 w 948997"/>
                <a:gd name="connsiteY74" fmla="*/ 126167 h 948995"/>
                <a:gd name="connsiteX75" fmla="*/ 186508 w 948997"/>
                <a:gd name="connsiteY75" fmla="*/ 126167 h 948995"/>
                <a:gd name="connsiteX76" fmla="*/ 397701 w 948997"/>
                <a:gd name="connsiteY76" fmla="*/ 570495 h 948995"/>
                <a:gd name="connsiteX77" fmla="*/ 367531 w 948997"/>
                <a:gd name="connsiteY77" fmla="*/ 570495 h 948995"/>
                <a:gd name="connsiteX78" fmla="*/ 367531 w 948997"/>
                <a:gd name="connsiteY78" fmla="*/ 447070 h 948995"/>
                <a:gd name="connsiteX79" fmla="*/ 397701 w 948997"/>
                <a:gd name="connsiteY79" fmla="*/ 447070 h 948995"/>
                <a:gd name="connsiteX80" fmla="*/ 397701 w 948997"/>
                <a:gd name="connsiteY80" fmla="*/ 570495 h 948995"/>
                <a:gd name="connsiteX81" fmla="*/ 337360 w 948997"/>
                <a:gd name="connsiteY81" fmla="*/ 570495 h 948995"/>
                <a:gd name="connsiteX82" fmla="*/ 307190 w 948997"/>
                <a:gd name="connsiteY82" fmla="*/ 570495 h 948995"/>
                <a:gd name="connsiteX83" fmla="*/ 307190 w 948997"/>
                <a:gd name="connsiteY83" fmla="*/ 416900 h 948995"/>
                <a:gd name="connsiteX84" fmla="*/ 337360 w 948997"/>
                <a:gd name="connsiteY84" fmla="*/ 416900 h 948995"/>
                <a:gd name="connsiteX85" fmla="*/ 337360 w 948997"/>
                <a:gd name="connsiteY85" fmla="*/ 570495 h 948995"/>
                <a:gd name="connsiteX86" fmla="*/ 277020 w 948997"/>
                <a:gd name="connsiteY86" fmla="*/ 570495 h 948995"/>
                <a:gd name="connsiteX87" fmla="*/ 246849 w 948997"/>
                <a:gd name="connsiteY87" fmla="*/ 570495 h 948995"/>
                <a:gd name="connsiteX88" fmla="*/ 246849 w 948997"/>
                <a:gd name="connsiteY88" fmla="*/ 510154 h 948995"/>
                <a:gd name="connsiteX89" fmla="*/ 277020 w 948997"/>
                <a:gd name="connsiteY89" fmla="*/ 510154 h 948995"/>
                <a:gd name="connsiteX90" fmla="*/ 277020 w 948997"/>
                <a:gd name="connsiteY90" fmla="*/ 570495 h 948995"/>
                <a:gd name="connsiteX91" fmla="*/ 452557 w 948997"/>
                <a:gd name="connsiteY91" fmla="*/ 600665 h 948995"/>
                <a:gd name="connsiteX92" fmla="*/ 323647 w 948997"/>
                <a:gd name="connsiteY92" fmla="*/ 661005 h 948995"/>
                <a:gd name="connsiteX93" fmla="*/ 194737 w 948997"/>
                <a:gd name="connsiteY93" fmla="*/ 600665 h 948995"/>
                <a:gd name="connsiteX94" fmla="*/ 452557 w 948997"/>
                <a:gd name="connsiteY94" fmla="*/ 600665 h 948995"/>
                <a:gd name="connsiteX95" fmla="*/ 471756 w 948997"/>
                <a:gd name="connsiteY95" fmla="*/ 570495 h 948995"/>
                <a:gd name="connsiteX96" fmla="*/ 427872 w 948997"/>
                <a:gd name="connsiteY96" fmla="*/ 570495 h 948995"/>
                <a:gd name="connsiteX97" fmla="*/ 427872 w 948997"/>
                <a:gd name="connsiteY97" fmla="*/ 416900 h 948995"/>
                <a:gd name="connsiteX98" fmla="*/ 367531 w 948997"/>
                <a:gd name="connsiteY98" fmla="*/ 416900 h 948995"/>
                <a:gd name="connsiteX99" fmla="*/ 367531 w 948997"/>
                <a:gd name="connsiteY99" fmla="*/ 386729 h 948995"/>
                <a:gd name="connsiteX100" fmla="*/ 277020 w 948997"/>
                <a:gd name="connsiteY100" fmla="*/ 386729 h 948995"/>
                <a:gd name="connsiteX101" fmla="*/ 277020 w 948997"/>
                <a:gd name="connsiteY101" fmla="*/ 477240 h 948995"/>
                <a:gd name="connsiteX102" fmla="*/ 216679 w 948997"/>
                <a:gd name="connsiteY102" fmla="*/ 477240 h 948995"/>
                <a:gd name="connsiteX103" fmla="*/ 216679 w 948997"/>
                <a:gd name="connsiteY103" fmla="*/ 567752 h 948995"/>
                <a:gd name="connsiteX104" fmla="*/ 172794 w 948997"/>
                <a:gd name="connsiteY104" fmla="*/ 567752 h 948995"/>
                <a:gd name="connsiteX105" fmla="*/ 153595 w 948997"/>
                <a:gd name="connsiteY105" fmla="*/ 490954 h 948995"/>
                <a:gd name="connsiteX106" fmla="*/ 320904 w 948997"/>
                <a:gd name="connsiteY106" fmla="*/ 323646 h 948995"/>
                <a:gd name="connsiteX107" fmla="*/ 488213 w 948997"/>
                <a:gd name="connsiteY107" fmla="*/ 490954 h 948995"/>
                <a:gd name="connsiteX108" fmla="*/ 471756 w 948997"/>
                <a:gd name="connsiteY108" fmla="*/ 570495 h 948995"/>
                <a:gd name="connsiteX109" fmla="*/ 471756 w 948997"/>
                <a:gd name="connsiteY109" fmla="*/ 570495 h 948995"/>
                <a:gd name="connsiteX110" fmla="*/ 373017 w 948997"/>
                <a:gd name="connsiteY110" fmla="*/ 759745 h 948995"/>
                <a:gd name="connsiteX111" fmla="*/ 367531 w 948997"/>
                <a:gd name="connsiteY111" fmla="*/ 754260 h 948995"/>
                <a:gd name="connsiteX112" fmla="*/ 373017 w 948997"/>
                <a:gd name="connsiteY112" fmla="*/ 748774 h 948995"/>
                <a:gd name="connsiteX113" fmla="*/ 460785 w 948997"/>
                <a:gd name="connsiteY113" fmla="*/ 715861 h 948995"/>
                <a:gd name="connsiteX114" fmla="*/ 460785 w 948997"/>
                <a:gd name="connsiteY114" fmla="*/ 795401 h 948995"/>
                <a:gd name="connsiteX115" fmla="*/ 373017 w 948997"/>
                <a:gd name="connsiteY115" fmla="*/ 759745 h 948995"/>
                <a:gd name="connsiteX116" fmla="*/ 490955 w 948997"/>
                <a:gd name="connsiteY116" fmla="*/ 798144 h 948995"/>
                <a:gd name="connsiteX117" fmla="*/ 490955 w 948997"/>
                <a:gd name="connsiteY117" fmla="*/ 767973 h 948995"/>
                <a:gd name="connsiteX118" fmla="*/ 795403 w 948997"/>
                <a:gd name="connsiteY118" fmla="*/ 767973 h 948995"/>
                <a:gd name="connsiteX119" fmla="*/ 795403 w 948997"/>
                <a:gd name="connsiteY119" fmla="*/ 798144 h 948995"/>
                <a:gd name="connsiteX120" fmla="*/ 490955 w 948997"/>
                <a:gd name="connsiteY120" fmla="*/ 798144 h 948995"/>
                <a:gd name="connsiteX121" fmla="*/ 795403 w 948997"/>
                <a:gd name="connsiteY121" fmla="*/ 737803 h 948995"/>
                <a:gd name="connsiteX122" fmla="*/ 490955 w 948997"/>
                <a:gd name="connsiteY122" fmla="*/ 737803 h 948995"/>
                <a:gd name="connsiteX123" fmla="*/ 490955 w 948997"/>
                <a:gd name="connsiteY123" fmla="*/ 707633 h 948995"/>
                <a:gd name="connsiteX124" fmla="*/ 795403 w 948997"/>
                <a:gd name="connsiteY124" fmla="*/ 707633 h 948995"/>
                <a:gd name="connsiteX125" fmla="*/ 795403 w 948997"/>
                <a:gd name="connsiteY125" fmla="*/ 737803 h 948995"/>
                <a:gd name="connsiteX126" fmla="*/ 611637 w 948997"/>
                <a:gd name="connsiteY126" fmla="*/ 677462 h 948995"/>
                <a:gd name="connsiteX127" fmla="*/ 581467 w 948997"/>
                <a:gd name="connsiteY127" fmla="*/ 677462 h 948995"/>
                <a:gd name="connsiteX128" fmla="*/ 581467 w 948997"/>
                <a:gd name="connsiteY128" fmla="*/ 340102 h 948995"/>
                <a:gd name="connsiteX129" fmla="*/ 611637 w 948997"/>
                <a:gd name="connsiteY129" fmla="*/ 334617 h 948995"/>
                <a:gd name="connsiteX130" fmla="*/ 611637 w 948997"/>
                <a:gd name="connsiteY130" fmla="*/ 677462 h 948995"/>
                <a:gd name="connsiteX131" fmla="*/ 567753 w 948997"/>
                <a:gd name="connsiteY131" fmla="*/ 32913 h 948995"/>
                <a:gd name="connsiteX132" fmla="*/ 704891 w 948997"/>
                <a:gd name="connsiteY132" fmla="*/ 156337 h 948995"/>
                <a:gd name="connsiteX133" fmla="*/ 641808 w 948997"/>
                <a:gd name="connsiteY133" fmla="*/ 156337 h 948995"/>
                <a:gd name="connsiteX134" fmla="*/ 567753 w 948997"/>
                <a:gd name="connsiteY134" fmla="*/ 95997 h 948995"/>
                <a:gd name="connsiteX135" fmla="*/ 490955 w 948997"/>
                <a:gd name="connsiteY135" fmla="*/ 172794 h 948995"/>
                <a:gd name="connsiteX136" fmla="*/ 567753 w 948997"/>
                <a:gd name="connsiteY136" fmla="*/ 249591 h 948995"/>
                <a:gd name="connsiteX137" fmla="*/ 641808 w 948997"/>
                <a:gd name="connsiteY137" fmla="*/ 189250 h 948995"/>
                <a:gd name="connsiteX138" fmla="*/ 704891 w 948997"/>
                <a:gd name="connsiteY138" fmla="*/ 189250 h 948995"/>
                <a:gd name="connsiteX139" fmla="*/ 567753 w 948997"/>
                <a:gd name="connsiteY139" fmla="*/ 312675 h 948995"/>
                <a:gd name="connsiteX140" fmla="*/ 430615 w 948997"/>
                <a:gd name="connsiteY140" fmla="*/ 175537 h 948995"/>
                <a:gd name="connsiteX141" fmla="*/ 567753 w 948997"/>
                <a:gd name="connsiteY141" fmla="*/ 32913 h 948995"/>
                <a:gd name="connsiteX142" fmla="*/ 567753 w 948997"/>
                <a:gd name="connsiteY142" fmla="*/ 32913 h 948995"/>
                <a:gd name="connsiteX143" fmla="*/ 608895 w 948997"/>
                <a:gd name="connsiteY143" fmla="*/ 186508 h 948995"/>
                <a:gd name="connsiteX144" fmla="*/ 565010 w 948997"/>
                <a:gd name="connsiteY144" fmla="*/ 216678 h 948995"/>
                <a:gd name="connsiteX145" fmla="*/ 518383 w 948997"/>
                <a:gd name="connsiteY145" fmla="*/ 170051 h 948995"/>
                <a:gd name="connsiteX146" fmla="*/ 565010 w 948997"/>
                <a:gd name="connsiteY146" fmla="*/ 123424 h 948995"/>
                <a:gd name="connsiteX147" fmla="*/ 608895 w 948997"/>
                <a:gd name="connsiteY147" fmla="*/ 153594 h 948995"/>
                <a:gd name="connsiteX148" fmla="*/ 551296 w 948997"/>
                <a:gd name="connsiteY148" fmla="*/ 153594 h 948995"/>
                <a:gd name="connsiteX149" fmla="*/ 551296 w 948997"/>
                <a:gd name="connsiteY149" fmla="*/ 183765 h 948995"/>
                <a:gd name="connsiteX150" fmla="*/ 608895 w 948997"/>
                <a:gd name="connsiteY150" fmla="*/ 183765 h 948995"/>
                <a:gd name="connsiteX151" fmla="*/ 213936 w 948997"/>
                <a:gd name="connsiteY151" fmla="*/ 49370 h 948995"/>
                <a:gd name="connsiteX152" fmla="*/ 230393 w 948997"/>
                <a:gd name="connsiteY152" fmla="*/ 32913 h 948995"/>
                <a:gd name="connsiteX153" fmla="*/ 414158 w 948997"/>
                <a:gd name="connsiteY153" fmla="*/ 32913 h 948995"/>
                <a:gd name="connsiteX154" fmla="*/ 430615 w 948997"/>
                <a:gd name="connsiteY154" fmla="*/ 49370 h 948995"/>
                <a:gd name="connsiteX155" fmla="*/ 430615 w 948997"/>
                <a:gd name="connsiteY155" fmla="*/ 74054 h 948995"/>
                <a:gd name="connsiteX156" fmla="*/ 405930 w 948997"/>
                <a:gd name="connsiteY156" fmla="*/ 123424 h 948995"/>
                <a:gd name="connsiteX157" fmla="*/ 230393 w 948997"/>
                <a:gd name="connsiteY157" fmla="*/ 123424 h 948995"/>
                <a:gd name="connsiteX158" fmla="*/ 213936 w 948997"/>
                <a:gd name="connsiteY158" fmla="*/ 106968 h 948995"/>
                <a:gd name="connsiteX159" fmla="*/ 213936 w 948997"/>
                <a:gd name="connsiteY159" fmla="*/ 49370 h 948995"/>
                <a:gd name="connsiteX160" fmla="*/ 611637 w 948997"/>
                <a:gd name="connsiteY160" fmla="*/ 874941 h 948995"/>
                <a:gd name="connsiteX161" fmla="*/ 565010 w 948997"/>
                <a:gd name="connsiteY161" fmla="*/ 921568 h 948995"/>
                <a:gd name="connsiteX162" fmla="*/ 76798 w 948997"/>
                <a:gd name="connsiteY162" fmla="*/ 921568 h 948995"/>
                <a:gd name="connsiteX163" fmla="*/ 30171 w 948997"/>
                <a:gd name="connsiteY163" fmla="*/ 874941 h 948995"/>
                <a:gd name="connsiteX164" fmla="*/ 30171 w 948997"/>
                <a:gd name="connsiteY164" fmla="*/ 109710 h 948995"/>
                <a:gd name="connsiteX165" fmla="*/ 76798 w 948997"/>
                <a:gd name="connsiteY165" fmla="*/ 63084 h 948995"/>
                <a:gd name="connsiteX166" fmla="*/ 183766 w 948997"/>
                <a:gd name="connsiteY166" fmla="*/ 63084 h 948995"/>
                <a:gd name="connsiteX167" fmla="*/ 183766 w 948997"/>
                <a:gd name="connsiteY167" fmla="*/ 93254 h 948995"/>
                <a:gd name="connsiteX168" fmla="*/ 93254 w 948997"/>
                <a:gd name="connsiteY168" fmla="*/ 93254 h 948995"/>
                <a:gd name="connsiteX169" fmla="*/ 63084 w 948997"/>
                <a:gd name="connsiteY169" fmla="*/ 123424 h 948995"/>
                <a:gd name="connsiteX170" fmla="*/ 63084 w 948997"/>
                <a:gd name="connsiteY170" fmla="*/ 858485 h 948995"/>
                <a:gd name="connsiteX171" fmla="*/ 93254 w 948997"/>
                <a:gd name="connsiteY171" fmla="*/ 888655 h 948995"/>
                <a:gd name="connsiteX172" fmla="*/ 551296 w 948997"/>
                <a:gd name="connsiteY172" fmla="*/ 888655 h 948995"/>
                <a:gd name="connsiteX173" fmla="*/ 581467 w 948997"/>
                <a:gd name="connsiteY173" fmla="*/ 858485 h 948995"/>
                <a:gd name="connsiteX174" fmla="*/ 581467 w 948997"/>
                <a:gd name="connsiteY174" fmla="*/ 828314 h 948995"/>
                <a:gd name="connsiteX175" fmla="*/ 611637 w 948997"/>
                <a:gd name="connsiteY175" fmla="*/ 828314 h 948995"/>
                <a:gd name="connsiteX176" fmla="*/ 611637 w 948997"/>
                <a:gd name="connsiteY176" fmla="*/ 874941 h 948995"/>
                <a:gd name="connsiteX177" fmla="*/ 872200 w 948997"/>
                <a:gd name="connsiteY177" fmla="*/ 798144 h 948995"/>
                <a:gd name="connsiteX178" fmla="*/ 825573 w 948997"/>
                <a:gd name="connsiteY178" fmla="*/ 798144 h 948995"/>
                <a:gd name="connsiteX179" fmla="*/ 825573 w 948997"/>
                <a:gd name="connsiteY179" fmla="*/ 707633 h 948995"/>
                <a:gd name="connsiteX180" fmla="*/ 872200 w 948997"/>
                <a:gd name="connsiteY180" fmla="*/ 707633 h 948995"/>
                <a:gd name="connsiteX181" fmla="*/ 918827 w 948997"/>
                <a:gd name="connsiteY181" fmla="*/ 754260 h 948995"/>
                <a:gd name="connsiteX182" fmla="*/ 872200 w 948997"/>
                <a:gd name="connsiteY182" fmla="*/ 798144 h 948995"/>
                <a:gd name="connsiteX183" fmla="*/ 872200 w 948997"/>
                <a:gd name="connsiteY183" fmla="*/ 798144 h 9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948997" h="948995">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grpFill/>
            <a:ln w="27426" cap="flat">
              <a:noFill/>
              <a:prstDash val="solid"/>
              <a:miter/>
            </a:ln>
          </p:spPr>
          <p:txBody>
            <a:bodyPr rtlCol="0" anchor="ctr"/>
            <a:lstStyle/>
            <a:p>
              <a:endParaRPr lang="en-US"/>
            </a:p>
          </p:txBody>
        </p:sp>
        <p:sp>
          <p:nvSpPr>
            <p:cNvPr id="37" name="Freeform 1465">
              <a:extLst>
                <a:ext uri="{FF2B5EF4-FFF2-40B4-BE49-F238E27FC236}">
                  <a16:creationId xmlns:a16="http://schemas.microsoft.com/office/drawing/2014/main" id="{BCE9FA51-FFE7-72C3-D5ED-418477B98375}"/>
                </a:ext>
              </a:extLst>
            </p:cNvPr>
            <p:cNvSpPr/>
            <p:nvPr/>
          </p:nvSpPr>
          <p:spPr>
            <a:xfrm>
              <a:off x="1400461" y="4233868"/>
              <a:ext cx="156337" cy="153594"/>
            </a:xfrm>
            <a:custGeom>
              <a:avLst/>
              <a:gdLst>
                <a:gd name="connsiteX0" fmla="*/ 0 w 156337"/>
                <a:gd name="connsiteY0" fmla="*/ 112453 h 153594"/>
                <a:gd name="connsiteX1" fmla="*/ 41142 w 156337"/>
                <a:gd name="connsiteY1" fmla="*/ 153595 h 153594"/>
                <a:gd name="connsiteX2" fmla="*/ 60341 w 156337"/>
                <a:gd name="connsiteY2" fmla="*/ 148109 h 153594"/>
                <a:gd name="connsiteX3" fmla="*/ 134396 w 156337"/>
                <a:gd name="connsiteY3" fmla="*/ 112453 h 153594"/>
                <a:gd name="connsiteX4" fmla="*/ 156338 w 156337"/>
                <a:gd name="connsiteY4" fmla="*/ 76797 h 153594"/>
                <a:gd name="connsiteX5" fmla="*/ 134396 w 156337"/>
                <a:gd name="connsiteY5" fmla="*/ 41141 h 153594"/>
                <a:gd name="connsiteX6" fmla="*/ 60341 w 156337"/>
                <a:gd name="connsiteY6" fmla="*/ 5486 h 153594"/>
                <a:gd name="connsiteX7" fmla="*/ 41142 w 156337"/>
                <a:gd name="connsiteY7" fmla="*/ 0 h 153594"/>
                <a:gd name="connsiteX8" fmla="*/ 0 w 156337"/>
                <a:gd name="connsiteY8" fmla="*/ 41141 h 153594"/>
                <a:gd name="connsiteX9" fmla="*/ 0 w 156337"/>
                <a:gd name="connsiteY9" fmla="*/ 112453 h 153594"/>
                <a:gd name="connsiteX10" fmla="*/ 30170 w 156337"/>
                <a:gd name="connsiteY10" fmla="*/ 41141 h 153594"/>
                <a:gd name="connsiteX11" fmla="*/ 38399 w 156337"/>
                <a:gd name="connsiteY11" fmla="*/ 32913 h 153594"/>
                <a:gd name="connsiteX12" fmla="*/ 43884 w 156337"/>
                <a:gd name="connsiteY12" fmla="*/ 32913 h 153594"/>
                <a:gd name="connsiteX13" fmla="*/ 117939 w 156337"/>
                <a:gd name="connsiteY13" fmla="*/ 68569 h 153594"/>
                <a:gd name="connsiteX14" fmla="*/ 123425 w 156337"/>
                <a:gd name="connsiteY14" fmla="*/ 76797 h 153594"/>
                <a:gd name="connsiteX15" fmla="*/ 117939 w 156337"/>
                <a:gd name="connsiteY15" fmla="*/ 85026 h 153594"/>
                <a:gd name="connsiteX16" fmla="*/ 43884 w 156337"/>
                <a:gd name="connsiteY16" fmla="*/ 120682 h 153594"/>
                <a:gd name="connsiteX17" fmla="*/ 30170 w 156337"/>
                <a:gd name="connsiteY17" fmla="*/ 112453 h 153594"/>
                <a:gd name="connsiteX18" fmla="*/ 30170 w 156337"/>
                <a:gd name="connsiteY18" fmla="*/ 41141 h 15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337" h="153594">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grpFill/>
            <a:ln w="27426" cap="flat">
              <a:noFill/>
              <a:prstDash val="solid"/>
              <a:miter/>
            </a:ln>
          </p:spPr>
          <p:txBody>
            <a:bodyPr rtlCol="0" anchor="ctr"/>
            <a:lstStyle/>
            <a:p>
              <a:endParaRPr lang="en-US"/>
            </a:p>
          </p:txBody>
        </p:sp>
        <p:grpSp>
          <p:nvGrpSpPr>
            <p:cNvPr id="38" name="Graphic 3">
              <a:extLst>
                <a:ext uri="{FF2B5EF4-FFF2-40B4-BE49-F238E27FC236}">
                  <a16:creationId xmlns:a16="http://schemas.microsoft.com/office/drawing/2014/main" id="{4C340891-EC9C-77A5-D11D-A002AB5574BE}"/>
                </a:ext>
              </a:extLst>
            </p:cNvPr>
            <p:cNvGrpSpPr/>
            <p:nvPr/>
          </p:nvGrpSpPr>
          <p:grpSpPr>
            <a:xfrm>
              <a:off x="788824" y="4019932"/>
              <a:ext cx="244106" cy="641806"/>
              <a:chOff x="788824" y="4019932"/>
              <a:chExt cx="244106" cy="641806"/>
            </a:xfrm>
            <a:grpFill/>
          </p:grpSpPr>
          <p:sp>
            <p:nvSpPr>
              <p:cNvPr id="39" name="Freeform 1467">
                <a:extLst>
                  <a:ext uri="{FF2B5EF4-FFF2-40B4-BE49-F238E27FC236}">
                    <a16:creationId xmlns:a16="http://schemas.microsoft.com/office/drawing/2014/main" id="{F78065BB-4BE1-81AA-7C44-7D5A62BCF07D}"/>
                  </a:ext>
                </a:extLst>
              </p:cNvPr>
              <p:cNvSpPr/>
              <p:nvPr/>
            </p:nvSpPr>
            <p:spPr>
              <a:xfrm>
                <a:off x="788824" y="457122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solidFill>
                <a:srgbClr val="F16024"/>
              </a:solidFill>
              <a:ln w="27426" cap="flat">
                <a:noFill/>
                <a:prstDash val="solid"/>
                <a:miter/>
              </a:ln>
            </p:spPr>
            <p:txBody>
              <a:bodyPr rtlCol="0" anchor="ctr"/>
              <a:lstStyle/>
              <a:p>
                <a:endParaRPr lang="en-US"/>
              </a:p>
            </p:txBody>
          </p:sp>
          <p:sp>
            <p:nvSpPr>
              <p:cNvPr id="40" name="Freeform 1468">
                <a:extLst>
                  <a:ext uri="{FF2B5EF4-FFF2-40B4-BE49-F238E27FC236}">
                    <a16:creationId xmlns:a16="http://schemas.microsoft.com/office/drawing/2014/main" id="{1FCDFE3F-4A6A-16B8-0E0E-6AB3024A5B9A}"/>
                  </a:ext>
                </a:extLst>
              </p:cNvPr>
              <p:cNvSpPr/>
              <p:nvPr/>
            </p:nvSpPr>
            <p:spPr>
              <a:xfrm>
                <a:off x="788824" y="463156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solidFill>
                <a:srgbClr val="F16024"/>
              </a:solidFill>
              <a:ln w="27426" cap="flat">
                <a:noFill/>
                <a:prstDash val="solid"/>
                <a:miter/>
              </a:ln>
            </p:spPr>
            <p:txBody>
              <a:bodyPr rtlCol="0" anchor="ctr"/>
              <a:lstStyle/>
              <a:p>
                <a:endParaRPr lang="en-US"/>
              </a:p>
            </p:txBody>
          </p:sp>
          <p:sp>
            <p:nvSpPr>
              <p:cNvPr id="41" name="Freeform 1469">
                <a:extLst>
                  <a:ext uri="{FF2B5EF4-FFF2-40B4-BE49-F238E27FC236}">
                    <a16:creationId xmlns:a16="http://schemas.microsoft.com/office/drawing/2014/main" id="{07FD66E5-EF87-5E1A-8308-7FF5B7E4467F}"/>
                  </a:ext>
                </a:extLst>
              </p:cNvPr>
              <p:cNvSpPr/>
              <p:nvPr/>
            </p:nvSpPr>
            <p:spPr>
              <a:xfrm>
                <a:off x="788824" y="4019932"/>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solidFill>
                <a:srgbClr val="60BA47"/>
              </a:solidFill>
              <a:ln w="27426" cap="flat">
                <a:noFill/>
                <a:prstDash val="solid"/>
                <a:miter/>
              </a:ln>
            </p:spPr>
            <p:txBody>
              <a:bodyPr rtlCol="0" anchor="ctr"/>
              <a:lstStyle/>
              <a:p>
                <a:endParaRPr lang="en-US"/>
              </a:p>
            </p:txBody>
          </p:sp>
          <p:sp>
            <p:nvSpPr>
              <p:cNvPr id="42" name="Freeform 1470">
                <a:extLst>
                  <a:ext uri="{FF2B5EF4-FFF2-40B4-BE49-F238E27FC236}">
                    <a16:creationId xmlns:a16="http://schemas.microsoft.com/office/drawing/2014/main" id="{3103327B-EA9C-C0FD-EB81-E8B84C3734EA}"/>
                  </a:ext>
                </a:extLst>
              </p:cNvPr>
              <p:cNvSpPr/>
              <p:nvPr/>
            </p:nvSpPr>
            <p:spPr>
              <a:xfrm>
                <a:off x="849165" y="4019932"/>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F16024"/>
              </a:solidFill>
              <a:ln w="27426" cap="flat">
                <a:noFill/>
                <a:prstDash val="solid"/>
                <a:miter/>
              </a:ln>
            </p:spPr>
            <p:txBody>
              <a:bodyPr rtlCol="0" anchor="ctr"/>
              <a:lstStyle/>
              <a:p>
                <a:endParaRPr lang="en-US"/>
              </a:p>
            </p:txBody>
          </p:sp>
          <p:sp>
            <p:nvSpPr>
              <p:cNvPr id="43" name="Freeform 1471">
                <a:extLst>
                  <a:ext uri="{FF2B5EF4-FFF2-40B4-BE49-F238E27FC236}">
                    <a16:creationId xmlns:a16="http://schemas.microsoft.com/office/drawing/2014/main" id="{E1AFADF8-DBC9-3215-D1FC-E660D67A4BC2}"/>
                  </a:ext>
                </a:extLst>
              </p:cNvPr>
              <p:cNvSpPr/>
              <p:nvPr/>
            </p:nvSpPr>
            <p:spPr>
              <a:xfrm>
                <a:off x="788824" y="4080273"/>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solidFill>
                <a:srgbClr val="60BA47"/>
              </a:solidFill>
              <a:ln w="27426" cap="flat">
                <a:noFill/>
                <a:prstDash val="solid"/>
                <a:miter/>
              </a:ln>
            </p:spPr>
            <p:txBody>
              <a:bodyPr rtlCol="0" anchor="ctr"/>
              <a:lstStyle/>
              <a:p>
                <a:endParaRPr lang="en-US"/>
              </a:p>
            </p:txBody>
          </p:sp>
          <p:sp>
            <p:nvSpPr>
              <p:cNvPr id="44" name="Freeform 1472">
                <a:extLst>
                  <a:ext uri="{FF2B5EF4-FFF2-40B4-BE49-F238E27FC236}">
                    <a16:creationId xmlns:a16="http://schemas.microsoft.com/office/drawing/2014/main" id="{099A1715-B6E7-4095-2A63-989396E0F411}"/>
                  </a:ext>
                </a:extLst>
              </p:cNvPr>
              <p:cNvSpPr/>
              <p:nvPr/>
            </p:nvSpPr>
            <p:spPr>
              <a:xfrm>
                <a:off x="849165" y="4080273"/>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F16024"/>
              </a:solidFill>
              <a:ln w="27426" cap="flat">
                <a:noFill/>
                <a:prstDash val="solid"/>
                <a:miter/>
              </a:ln>
            </p:spPr>
            <p:txBody>
              <a:bodyPr rtlCol="0" anchor="ctr"/>
              <a:lstStyle/>
              <a:p>
                <a:endParaRPr lang="en-US"/>
              </a:p>
            </p:txBody>
          </p:sp>
        </p:grpSp>
      </p:grpSp>
      <p:grpSp>
        <p:nvGrpSpPr>
          <p:cNvPr id="45" name="Graphic 37">
            <a:extLst>
              <a:ext uri="{FF2B5EF4-FFF2-40B4-BE49-F238E27FC236}">
                <a16:creationId xmlns:a16="http://schemas.microsoft.com/office/drawing/2014/main" id="{A074E475-A63D-9BF1-8DD7-7F34C31E6117}"/>
              </a:ext>
            </a:extLst>
          </p:cNvPr>
          <p:cNvGrpSpPr/>
          <p:nvPr/>
        </p:nvGrpSpPr>
        <p:grpSpPr>
          <a:xfrm>
            <a:off x="749066" y="5599103"/>
            <a:ext cx="791570" cy="879188"/>
            <a:chOff x="3797784" y="3095426"/>
            <a:chExt cx="1030844" cy="1030831"/>
          </a:xfrm>
          <a:solidFill>
            <a:srgbClr val="09465E"/>
          </a:solidFill>
        </p:grpSpPr>
        <p:sp>
          <p:nvSpPr>
            <p:cNvPr id="46" name="Freeform 52">
              <a:extLst>
                <a:ext uri="{FF2B5EF4-FFF2-40B4-BE49-F238E27FC236}">
                  <a16:creationId xmlns:a16="http://schemas.microsoft.com/office/drawing/2014/main" id="{F845D5FF-EF99-F68B-B945-BFF7FCFB524E}"/>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pPr defTabSz="913738"/>
              <a:endParaRPr lang="en-US">
                <a:solidFill>
                  <a:srgbClr val="000000"/>
                </a:solidFill>
                <a:latin typeface="Roboto"/>
              </a:endParaRPr>
            </a:p>
          </p:txBody>
        </p:sp>
        <p:sp>
          <p:nvSpPr>
            <p:cNvPr id="47" name="Freeform 53">
              <a:extLst>
                <a:ext uri="{FF2B5EF4-FFF2-40B4-BE49-F238E27FC236}">
                  <a16:creationId xmlns:a16="http://schemas.microsoft.com/office/drawing/2014/main" id="{5E0725B6-1189-936F-21B7-0DA94B2D47A3}"/>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pPr defTabSz="913738"/>
              <a:endParaRPr lang="en-US">
                <a:solidFill>
                  <a:srgbClr val="000000"/>
                </a:solidFill>
                <a:latin typeface="Roboto"/>
              </a:endParaRPr>
            </a:p>
          </p:txBody>
        </p:sp>
        <p:sp>
          <p:nvSpPr>
            <p:cNvPr id="48" name="Freeform 54">
              <a:extLst>
                <a:ext uri="{FF2B5EF4-FFF2-40B4-BE49-F238E27FC236}">
                  <a16:creationId xmlns:a16="http://schemas.microsoft.com/office/drawing/2014/main" id="{CDAE8DF0-A096-F697-5508-E45601BB0422}"/>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pPr defTabSz="913738"/>
              <a:endParaRPr lang="en-US">
                <a:solidFill>
                  <a:srgbClr val="000000"/>
                </a:solidFill>
                <a:latin typeface="Roboto"/>
              </a:endParaRPr>
            </a:p>
          </p:txBody>
        </p:sp>
        <p:sp>
          <p:nvSpPr>
            <p:cNvPr id="49" name="Freeform 55">
              <a:extLst>
                <a:ext uri="{FF2B5EF4-FFF2-40B4-BE49-F238E27FC236}">
                  <a16:creationId xmlns:a16="http://schemas.microsoft.com/office/drawing/2014/main" id="{A349FAF7-5221-F2B9-12A8-249D80BE0968}"/>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pPr defTabSz="913738"/>
              <a:endParaRPr lang="en-US">
                <a:solidFill>
                  <a:srgbClr val="000000"/>
                </a:solidFill>
                <a:latin typeface="Roboto"/>
              </a:endParaRPr>
            </a:p>
          </p:txBody>
        </p:sp>
        <p:sp>
          <p:nvSpPr>
            <p:cNvPr id="50" name="Freeform 56">
              <a:extLst>
                <a:ext uri="{FF2B5EF4-FFF2-40B4-BE49-F238E27FC236}">
                  <a16:creationId xmlns:a16="http://schemas.microsoft.com/office/drawing/2014/main" id="{B0181F98-906D-561A-9B56-F3F32753D22D}"/>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solidFill>
              <a:srgbClr val="F16024"/>
            </a:solidFill>
            <a:ln w="9502" cap="flat">
              <a:noFill/>
              <a:prstDash val="solid"/>
              <a:miter/>
            </a:ln>
          </p:spPr>
          <p:txBody>
            <a:bodyPr rtlCol="0" anchor="ctr"/>
            <a:lstStyle/>
            <a:p>
              <a:pPr defTabSz="913738"/>
              <a:endParaRPr lang="en-US">
                <a:solidFill>
                  <a:srgbClr val="000000"/>
                </a:solidFill>
                <a:latin typeface="Roboto"/>
              </a:endParaRPr>
            </a:p>
          </p:txBody>
        </p:sp>
      </p:grpSp>
      <p:grpSp>
        <p:nvGrpSpPr>
          <p:cNvPr id="51" name="Group 50">
            <a:extLst>
              <a:ext uri="{FF2B5EF4-FFF2-40B4-BE49-F238E27FC236}">
                <a16:creationId xmlns:a16="http://schemas.microsoft.com/office/drawing/2014/main" id="{B9312FDE-E45F-F834-2C81-771A13FE0A3C}"/>
              </a:ext>
            </a:extLst>
          </p:cNvPr>
          <p:cNvGrpSpPr/>
          <p:nvPr/>
        </p:nvGrpSpPr>
        <p:grpSpPr>
          <a:xfrm>
            <a:off x="629857" y="7352819"/>
            <a:ext cx="910779" cy="912108"/>
            <a:chOff x="5846399" y="5075944"/>
            <a:chExt cx="910779" cy="912108"/>
          </a:xfrm>
          <a:solidFill>
            <a:srgbClr val="09465E"/>
          </a:solidFill>
        </p:grpSpPr>
        <p:grpSp>
          <p:nvGrpSpPr>
            <p:cNvPr id="52" name="Graphic 2">
              <a:extLst>
                <a:ext uri="{FF2B5EF4-FFF2-40B4-BE49-F238E27FC236}">
                  <a16:creationId xmlns:a16="http://schemas.microsoft.com/office/drawing/2014/main" id="{58CE748C-3F4B-E33F-772D-7FB4D126726C}"/>
                </a:ext>
              </a:extLst>
            </p:cNvPr>
            <p:cNvGrpSpPr/>
            <p:nvPr userDrawn="1"/>
          </p:nvGrpSpPr>
          <p:grpSpPr>
            <a:xfrm>
              <a:off x="6118625" y="5123402"/>
              <a:ext cx="376897" cy="533617"/>
              <a:chOff x="2711364" y="4936062"/>
              <a:chExt cx="376897" cy="533617"/>
            </a:xfrm>
            <a:grpFill/>
          </p:grpSpPr>
          <p:sp>
            <p:nvSpPr>
              <p:cNvPr id="76" name="Freeform 281">
                <a:extLst>
                  <a:ext uri="{FF2B5EF4-FFF2-40B4-BE49-F238E27FC236}">
                    <a16:creationId xmlns:a16="http://schemas.microsoft.com/office/drawing/2014/main" id="{0FCD8BE0-A3CA-3684-F420-2DBF5664C935}"/>
                  </a:ext>
                </a:extLst>
              </p:cNvPr>
              <p:cNvSpPr/>
              <p:nvPr/>
            </p:nvSpPr>
            <p:spPr>
              <a:xfrm>
                <a:off x="2711364" y="4936062"/>
                <a:ext cx="376897" cy="408053"/>
              </a:xfrm>
              <a:custGeom>
                <a:avLst/>
                <a:gdLst>
                  <a:gd name="connsiteX0" fmla="*/ 125501 w 376897"/>
                  <a:gd name="connsiteY0" fmla="*/ 282489 h 408053"/>
                  <a:gd name="connsiteX1" fmla="*/ 125501 w 376897"/>
                  <a:gd name="connsiteY1" fmla="*/ 407669 h 408053"/>
                  <a:gd name="connsiteX2" fmla="*/ 94415 w 376897"/>
                  <a:gd name="connsiteY2" fmla="*/ 407669 h 408053"/>
                  <a:gd name="connsiteX3" fmla="*/ 46827 w 376897"/>
                  <a:gd name="connsiteY3" fmla="*/ 310136 h 408053"/>
                  <a:gd name="connsiteX4" fmla="*/ 6 w 376897"/>
                  <a:gd name="connsiteY4" fmla="*/ 192252 h 408053"/>
                  <a:gd name="connsiteX5" fmla="*/ 166181 w 376897"/>
                  <a:gd name="connsiteY5" fmla="*/ 1410 h 408053"/>
                  <a:gd name="connsiteX6" fmla="*/ 366895 w 376897"/>
                  <a:gd name="connsiteY6" fmla="*/ 248314 h 408053"/>
                  <a:gd name="connsiteX7" fmla="*/ 335426 w 376897"/>
                  <a:gd name="connsiteY7" fmla="*/ 303225 h 408053"/>
                  <a:gd name="connsiteX8" fmla="*/ 320075 w 376897"/>
                  <a:gd name="connsiteY8" fmla="*/ 322424 h 408053"/>
                  <a:gd name="connsiteX9" fmla="*/ 282465 w 376897"/>
                  <a:gd name="connsiteY9" fmla="*/ 408053 h 408053"/>
                  <a:gd name="connsiteX10" fmla="*/ 251763 w 376897"/>
                  <a:gd name="connsiteY10" fmla="*/ 408053 h 408053"/>
                  <a:gd name="connsiteX11" fmla="*/ 251763 w 376897"/>
                  <a:gd name="connsiteY11" fmla="*/ 282873 h 408053"/>
                  <a:gd name="connsiteX12" fmla="*/ 267114 w 376897"/>
                  <a:gd name="connsiteY12" fmla="*/ 282873 h 408053"/>
                  <a:gd name="connsiteX13" fmla="*/ 313934 w 376897"/>
                  <a:gd name="connsiteY13" fmla="*/ 234875 h 408053"/>
                  <a:gd name="connsiteX14" fmla="*/ 267114 w 376897"/>
                  <a:gd name="connsiteY14" fmla="*/ 188796 h 408053"/>
                  <a:gd name="connsiteX15" fmla="*/ 219909 w 376897"/>
                  <a:gd name="connsiteY15" fmla="*/ 235259 h 408053"/>
                  <a:gd name="connsiteX16" fmla="*/ 219909 w 376897"/>
                  <a:gd name="connsiteY16" fmla="*/ 250618 h 408053"/>
                  <a:gd name="connsiteX17" fmla="*/ 156970 w 376897"/>
                  <a:gd name="connsiteY17" fmla="*/ 250618 h 408053"/>
                  <a:gd name="connsiteX18" fmla="*/ 156970 w 376897"/>
                  <a:gd name="connsiteY18" fmla="*/ 234491 h 408053"/>
                  <a:gd name="connsiteX19" fmla="*/ 109382 w 376897"/>
                  <a:gd name="connsiteY19" fmla="*/ 188412 h 408053"/>
                  <a:gd name="connsiteX20" fmla="*/ 62945 w 376897"/>
                  <a:gd name="connsiteY20" fmla="*/ 234875 h 408053"/>
                  <a:gd name="connsiteX21" fmla="*/ 108998 w 376897"/>
                  <a:gd name="connsiteY21" fmla="*/ 282489 h 408053"/>
                  <a:gd name="connsiteX22" fmla="*/ 125501 w 376897"/>
                  <a:gd name="connsiteY22" fmla="*/ 282489 h 40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6897" h="408053">
                    <a:moveTo>
                      <a:pt x="125501" y="282489"/>
                    </a:moveTo>
                    <a:cubicBezTo>
                      <a:pt x="125501" y="325112"/>
                      <a:pt x="125501" y="365815"/>
                      <a:pt x="125501" y="407669"/>
                    </a:cubicBezTo>
                    <a:cubicBezTo>
                      <a:pt x="115522" y="407669"/>
                      <a:pt x="105544" y="407669"/>
                      <a:pt x="94415" y="407669"/>
                    </a:cubicBezTo>
                    <a:cubicBezTo>
                      <a:pt x="94799" y="367735"/>
                      <a:pt x="71005" y="338552"/>
                      <a:pt x="46827" y="310136"/>
                    </a:cubicBezTo>
                    <a:cubicBezTo>
                      <a:pt x="18044" y="275962"/>
                      <a:pt x="774" y="237947"/>
                      <a:pt x="6" y="192252"/>
                    </a:cubicBezTo>
                    <a:cubicBezTo>
                      <a:pt x="-761" y="94335"/>
                      <a:pt x="69086" y="13314"/>
                      <a:pt x="166181" y="1410"/>
                    </a:cubicBezTo>
                    <a:cubicBezTo>
                      <a:pt x="302805" y="-15102"/>
                      <a:pt x="411029" y="116222"/>
                      <a:pt x="366895" y="248314"/>
                    </a:cubicBezTo>
                    <a:cubicBezTo>
                      <a:pt x="360371" y="267898"/>
                      <a:pt x="346555" y="285177"/>
                      <a:pt x="335426" y="303225"/>
                    </a:cubicBezTo>
                    <a:cubicBezTo>
                      <a:pt x="331204" y="310136"/>
                      <a:pt x="325447" y="316280"/>
                      <a:pt x="320075" y="322424"/>
                    </a:cubicBezTo>
                    <a:cubicBezTo>
                      <a:pt x="299734" y="347383"/>
                      <a:pt x="282849" y="373879"/>
                      <a:pt x="282465" y="408053"/>
                    </a:cubicBezTo>
                    <a:cubicBezTo>
                      <a:pt x="272103" y="408053"/>
                      <a:pt x="262125" y="408053"/>
                      <a:pt x="251763" y="408053"/>
                    </a:cubicBezTo>
                    <a:cubicBezTo>
                      <a:pt x="251763" y="366583"/>
                      <a:pt x="251763" y="325496"/>
                      <a:pt x="251763" y="282873"/>
                    </a:cubicBezTo>
                    <a:cubicBezTo>
                      <a:pt x="256752" y="282873"/>
                      <a:pt x="261741" y="282873"/>
                      <a:pt x="267114" y="282873"/>
                    </a:cubicBezTo>
                    <a:cubicBezTo>
                      <a:pt x="293978" y="282105"/>
                      <a:pt x="314318" y="260986"/>
                      <a:pt x="313934" y="234875"/>
                    </a:cubicBezTo>
                    <a:cubicBezTo>
                      <a:pt x="313551" y="209531"/>
                      <a:pt x="292443" y="188796"/>
                      <a:pt x="267114" y="188796"/>
                    </a:cubicBezTo>
                    <a:cubicBezTo>
                      <a:pt x="241401" y="188796"/>
                      <a:pt x="220677" y="209148"/>
                      <a:pt x="219909" y="235259"/>
                    </a:cubicBezTo>
                    <a:cubicBezTo>
                      <a:pt x="219909" y="240250"/>
                      <a:pt x="219909" y="245243"/>
                      <a:pt x="219909" y="250618"/>
                    </a:cubicBezTo>
                    <a:cubicBezTo>
                      <a:pt x="199186" y="250618"/>
                      <a:pt x="178845" y="250618"/>
                      <a:pt x="156970" y="250618"/>
                    </a:cubicBezTo>
                    <a:cubicBezTo>
                      <a:pt x="156970" y="245626"/>
                      <a:pt x="156970" y="240250"/>
                      <a:pt x="156970" y="234491"/>
                    </a:cubicBezTo>
                    <a:cubicBezTo>
                      <a:pt x="155819" y="208379"/>
                      <a:pt x="135095" y="188028"/>
                      <a:pt x="109382" y="188412"/>
                    </a:cubicBezTo>
                    <a:cubicBezTo>
                      <a:pt x="84053" y="188796"/>
                      <a:pt x="63329" y="209531"/>
                      <a:pt x="62945" y="234875"/>
                    </a:cubicBezTo>
                    <a:cubicBezTo>
                      <a:pt x="62562" y="260602"/>
                      <a:pt x="82902" y="281721"/>
                      <a:pt x="108998" y="282489"/>
                    </a:cubicBezTo>
                    <a:cubicBezTo>
                      <a:pt x="114371" y="282873"/>
                      <a:pt x="119360" y="282489"/>
                      <a:pt x="125501" y="282489"/>
                    </a:cubicBezTo>
                    <a:close/>
                  </a:path>
                </a:pathLst>
              </a:custGeom>
              <a:solidFill>
                <a:srgbClr val="F16024"/>
              </a:solidFill>
              <a:ln w="3834" cap="flat">
                <a:noFill/>
                <a:prstDash val="solid"/>
                <a:miter/>
              </a:ln>
            </p:spPr>
            <p:txBody>
              <a:bodyPr rtlCol="0" anchor="ctr"/>
              <a:lstStyle/>
              <a:p>
                <a:endParaRPr lang="en-US"/>
              </a:p>
            </p:txBody>
          </p:sp>
          <p:sp>
            <p:nvSpPr>
              <p:cNvPr id="77" name="Freeform 282">
                <a:extLst>
                  <a:ext uri="{FF2B5EF4-FFF2-40B4-BE49-F238E27FC236}">
                    <a16:creationId xmlns:a16="http://schemas.microsoft.com/office/drawing/2014/main" id="{7E71A30E-975F-35FD-A7A3-6C51445B00C0}"/>
                  </a:ext>
                </a:extLst>
              </p:cNvPr>
              <p:cNvSpPr/>
              <p:nvPr/>
            </p:nvSpPr>
            <p:spPr>
              <a:xfrm>
                <a:off x="2869101" y="5218935"/>
                <a:ext cx="61404" cy="124796"/>
              </a:xfrm>
              <a:custGeom>
                <a:avLst/>
                <a:gdLst>
                  <a:gd name="connsiteX0" fmla="*/ 0 w 61404"/>
                  <a:gd name="connsiteY0" fmla="*/ 0 h 124796"/>
                  <a:gd name="connsiteX1" fmla="*/ 61404 w 61404"/>
                  <a:gd name="connsiteY1" fmla="*/ 0 h 124796"/>
                  <a:gd name="connsiteX2" fmla="*/ 61404 w 61404"/>
                  <a:gd name="connsiteY2" fmla="*/ 124796 h 124796"/>
                  <a:gd name="connsiteX3" fmla="*/ 0 w 61404"/>
                  <a:gd name="connsiteY3" fmla="*/ 124796 h 124796"/>
                  <a:gd name="connsiteX4" fmla="*/ 0 w 61404"/>
                  <a:gd name="connsiteY4" fmla="*/ 0 h 124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04" h="124796">
                    <a:moveTo>
                      <a:pt x="0" y="0"/>
                    </a:moveTo>
                    <a:cubicBezTo>
                      <a:pt x="20724" y="0"/>
                      <a:pt x="40680" y="0"/>
                      <a:pt x="61404" y="0"/>
                    </a:cubicBezTo>
                    <a:cubicBezTo>
                      <a:pt x="61404" y="41471"/>
                      <a:pt x="61404" y="82941"/>
                      <a:pt x="61404" y="124796"/>
                    </a:cubicBezTo>
                    <a:cubicBezTo>
                      <a:pt x="41448" y="124796"/>
                      <a:pt x="21108" y="124796"/>
                      <a:pt x="0" y="124796"/>
                    </a:cubicBezTo>
                    <a:cubicBezTo>
                      <a:pt x="0" y="83326"/>
                      <a:pt x="0" y="42239"/>
                      <a:pt x="0" y="0"/>
                    </a:cubicBezTo>
                    <a:close/>
                  </a:path>
                </a:pathLst>
              </a:custGeom>
              <a:grpFill/>
              <a:ln w="3834" cap="flat">
                <a:noFill/>
                <a:prstDash val="solid"/>
                <a:miter/>
              </a:ln>
            </p:spPr>
            <p:txBody>
              <a:bodyPr rtlCol="0" anchor="ctr"/>
              <a:lstStyle/>
              <a:p>
                <a:endParaRPr lang="en-US"/>
              </a:p>
            </p:txBody>
          </p:sp>
          <p:sp>
            <p:nvSpPr>
              <p:cNvPr id="78" name="Freeform 283">
                <a:extLst>
                  <a:ext uri="{FF2B5EF4-FFF2-40B4-BE49-F238E27FC236}">
                    <a16:creationId xmlns:a16="http://schemas.microsoft.com/office/drawing/2014/main" id="{3CDF2690-8C8B-34D7-B295-AE0CCDFA70DE}"/>
                  </a:ext>
                </a:extLst>
              </p:cNvPr>
              <p:cNvSpPr/>
              <p:nvPr/>
            </p:nvSpPr>
            <p:spPr>
              <a:xfrm>
                <a:off x="2837632" y="5376370"/>
                <a:ext cx="124342" cy="30334"/>
              </a:xfrm>
              <a:custGeom>
                <a:avLst/>
                <a:gdLst>
                  <a:gd name="connsiteX0" fmla="*/ 0 w 124342"/>
                  <a:gd name="connsiteY0" fmla="*/ 0 h 30334"/>
                  <a:gd name="connsiteX1" fmla="*/ 124343 w 124342"/>
                  <a:gd name="connsiteY1" fmla="*/ 0 h 30334"/>
                  <a:gd name="connsiteX2" fmla="*/ 124343 w 124342"/>
                  <a:gd name="connsiteY2" fmla="*/ 30335 h 30334"/>
                  <a:gd name="connsiteX3" fmla="*/ 0 w 124342"/>
                  <a:gd name="connsiteY3" fmla="*/ 30335 h 30334"/>
                  <a:gd name="connsiteX4" fmla="*/ 0 w 124342"/>
                  <a:gd name="connsiteY4" fmla="*/ 0 h 30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42" h="30334">
                    <a:moveTo>
                      <a:pt x="0" y="0"/>
                    </a:moveTo>
                    <a:cubicBezTo>
                      <a:pt x="41448" y="0"/>
                      <a:pt x="82512" y="0"/>
                      <a:pt x="124343" y="0"/>
                    </a:cubicBezTo>
                    <a:cubicBezTo>
                      <a:pt x="124343" y="9984"/>
                      <a:pt x="124343" y="19967"/>
                      <a:pt x="124343" y="30335"/>
                    </a:cubicBezTo>
                    <a:cubicBezTo>
                      <a:pt x="83279" y="30335"/>
                      <a:pt x="41831" y="30335"/>
                      <a:pt x="0" y="30335"/>
                    </a:cubicBezTo>
                    <a:cubicBezTo>
                      <a:pt x="0" y="20351"/>
                      <a:pt x="0" y="10752"/>
                      <a:pt x="0" y="0"/>
                    </a:cubicBezTo>
                    <a:close/>
                  </a:path>
                </a:pathLst>
              </a:custGeom>
              <a:grpFill/>
              <a:ln w="3834" cap="flat">
                <a:noFill/>
                <a:prstDash val="solid"/>
                <a:miter/>
              </a:ln>
            </p:spPr>
            <p:txBody>
              <a:bodyPr rtlCol="0" anchor="ctr"/>
              <a:lstStyle/>
              <a:p>
                <a:endParaRPr lang="en-US"/>
              </a:p>
            </p:txBody>
          </p:sp>
          <p:sp>
            <p:nvSpPr>
              <p:cNvPr id="79" name="Freeform 284">
                <a:extLst>
                  <a:ext uri="{FF2B5EF4-FFF2-40B4-BE49-F238E27FC236}">
                    <a16:creationId xmlns:a16="http://schemas.microsoft.com/office/drawing/2014/main" id="{C7CAEFA9-747C-BB54-C7CE-10EBD281B92F}"/>
                  </a:ext>
                </a:extLst>
              </p:cNvPr>
              <p:cNvSpPr/>
              <p:nvPr/>
            </p:nvSpPr>
            <p:spPr>
              <a:xfrm>
                <a:off x="2857588" y="5439344"/>
                <a:ext cx="84814" cy="30335"/>
              </a:xfrm>
              <a:custGeom>
                <a:avLst/>
                <a:gdLst>
                  <a:gd name="connsiteX0" fmla="*/ 84814 w 84814"/>
                  <a:gd name="connsiteY0" fmla="*/ 0 h 30335"/>
                  <a:gd name="connsiteX1" fmla="*/ 77523 w 84814"/>
                  <a:gd name="connsiteY1" fmla="*/ 30335 h 30335"/>
                  <a:gd name="connsiteX2" fmla="*/ 7676 w 84814"/>
                  <a:gd name="connsiteY2" fmla="*/ 30335 h 30335"/>
                  <a:gd name="connsiteX3" fmla="*/ 0 w 84814"/>
                  <a:gd name="connsiteY3" fmla="*/ 0 h 30335"/>
                  <a:gd name="connsiteX4" fmla="*/ 84814 w 84814"/>
                  <a:gd name="connsiteY4" fmla="*/ 0 h 3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14" h="30335">
                    <a:moveTo>
                      <a:pt x="84814" y="0"/>
                    </a:moveTo>
                    <a:cubicBezTo>
                      <a:pt x="82128" y="10368"/>
                      <a:pt x="79825" y="19967"/>
                      <a:pt x="77523" y="30335"/>
                    </a:cubicBezTo>
                    <a:cubicBezTo>
                      <a:pt x="54496" y="30335"/>
                      <a:pt x="31854" y="30335"/>
                      <a:pt x="7676" y="30335"/>
                    </a:cubicBezTo>
                    <a:cubicBezTo>
                      <a:pt x="5373" y="20735"/>
                      <a:pt x="2686" y="10752"/>
                      <a:pt x="0" y="0"/>
                    </a:cubicBezTo>
                    <a:cubicBezTo>
                      <a:pt x="28016" y="0"/>
                      <a:pt x="55647" y="0"/>
                      <a:pt x="84814" y="0"/>
                    </a:cubicBezTo>
                    <a:close/>
                  </a:path>
                </a:pathLst>
              </a:custGeom>
              <a:grpFill/>
              <a:ln w="3834" cap="flat">
                <a:noFill/>
                <a:prstDash val="solid"/>
                <a:miter/>
              </a:ln>
            </p:spPr>
            <p:txBody>
              <a:bodyPr rtlCol="0" anchor="ctr"/>
              <a:lstStyle/>
              <a:p>
                <a:endParaRPr lang="en-US"/>
              </a:p>
            </p:txBody>
          </p:sp>
          <p:sp>
            <p:nvSpPr>
              <p:cNvPr id="80" name="Freeform 285">
                <a:extLst>
                  <a:ext uri="{FF2B5EF4-FFF2-40B4-BE49-F238E27FC236}">
                    <a16:creationId xmlns:a16="http://schemas.microsoft.com/office/drawing/2014/main" id="{D8570373-1EC7-2A2E-9F81-D19998611AA4}"/>
                  </a:ext>
                </a:extLst>
              </p:cNvPr>
              <p:cNvSpPr/>
              <p:nvPr/>
            </p:nvSpPr>
            <p:spPr>
              <a:xfrm>
                <a:off x="2805762" y="5155943"/>
                <a:ext cx="31444" cy="31291"/>
              </a:xfrm>
              <a:custGeom>
                <a:avLst/>
                <a:gdLst>
                  <a:gd name="connsiteX0" fmla="*/ 31103 w 31444"/>
                  <a:gd name="connsiteY0" fmla="*/ 31121 h 31291"/>
                  <a:gd name="connsiteX1" fmla="*/ 14217 w 31444"/>
                  <a:gd name="connsiteY1" fmla="*/ 31121 h 31291"/>
                  <a:gd name="connsiteX2" fmla="*/ 17 w 31444"/>
                  <a:gd name="connsiteY2" fmla="*/ 15378 h 31291"/>
                  <a:gd name="connsiteX3" fmla="*/ 14984 w 31444"/>
                  <a:gd name="connsiteY3" fmla="*/ 18 h 31291"/>
                  <a:gd name="connsiteX4" fmla="*/ 31103 w 31444"/>
                  <a:gd name="connsiteY4" fmla="*/ 13842 h 31291"/>
                  <a:gd name="connsiteX5" fmla="*/ 31103 w 31444"/>
                  <a:gd name="connsiteY5" fmla="*/ 31121 h 3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444" h="31291">
                    <a:moveTo>
                      <a:pt x="31103" y="31121"/>
                    </a:moveTo>
                    <a:cubicBezTo>
                      <a:pt x="24579" y="31121"/>
                      <a:pt x="19206" y="31505"/>
                      <a:pt x="14217" y="31121"/>
                    </a:cubicBezTo>
                    <a:cubicBezTo>
                      <a:pt x="5774" y="30353"/>
                      <a:pt x="-367" y="23442"/>
                      <a:pt x="17" y="15378"/>
                    </a:cubicBezTo>
                    <a:cubicBezTo>
                      <a:pt x="17" y="7314"/>
                      <a:pt x="6925" y="402"/>
                      <a:pt x="14984" y="18"/>
                    </a:cubicBezTo>
                    <a:cubicBezTo>
                      <a:pt x="23044" y="-366"/>
                      <a:pt x="30335" y="5394"/>
                      <a:pt x="31103" y="13842"/>
                    </a:cubicBezTo>
                    <a:cubicBezTo>
                      <a:pt x="31871" y="19218"/>
                      <a:pt x="31103" y="24977"/>
                      <a:pt x="31103" y="31121"/>
                    </a:cubicBezTo>
                    <a:close/>
                  </a:path>
                </a:pathLst>
              </a:custGeom>
              <a:grpFill/>
              <a:ln w="3834" cap="flat">
                <a:noFill/>
                <a:prstDash val="solid"/>
                <a:miter/>
              </a:ln>
            </p:spPr>
            <p:txBody>
              <a:bodyPr rtlCol="0" anchor="ctr"/>
              <a:lstStyle/>
              <a:p>
                <a:endParaRPr lang="en-US"/>
              </a:p>
            </p:txBody>
          </p:sp>
          <p:sp>
            <p:nvSpPr>
              <p:cNvPr id="81" name="Freeform 286">
                <a:extLst>
                  <a:ext uri="{FF2B5EF4-FFF2-40B4-BE49-F238E27FC236}">
                    <a16:creationId xmlns:a16="http://schemas.microsoft.com/office/drawing/2014/main" id="{33268CCF-6F3C-61A1-5CFE-66005113BE97}"/>
                  </a:ext>
                </a:extLst>
              </p:cNvPr>
              <p:cNvSpPr/>
              <p:nvPr/>
            </p:nvSpPr>
            <p:spPr>
              <a:xfrm>
                <a:off x="2962572" y="5155944"/>
                <a:ext cx="31274" cy="31504"/>
              </a:xfrm>
              <a:custGeom>
                <a:avLst/>
                <a:gdLst>
                  <a:gd name="connsiteX0" fmla="*/ 171 w 31274"/>
                  <a:gd name="connsiteY0" fmla="*/ 31504 h 31504"/>
                  <a:gd name="connsiteX1" fmla="*/ 171 w 31274"/>
                  <a:gd name="connsiteY1" fmla="*/ 14225 h 31504"/>
                  <a:gd name="connsiteX2" fmla="*/ 15905 w 31274"/>
                  <a:gd name="connsiteY2" fmla="*/ 17 h 31504"/>
                  <a:gd name="connsiteX3" fmla="*/ 31256 w 31274"/>
                  <a:gd name="connsiteY3" fmla="*/ 14993 h 31504"/>
                  <a:gd name="connsiteX4" fmla="*/ 17440 w 31274"/>
                  <a:gd name="connsiteY4" fmla="*/ 31120 h 31504"/>
                  <a:gd name="connsiteX5" fmla="*/ 12451 w 31274"/>
                  <a:gd name="connsiteY5" fmla="*/ 31120 h 31504"/>
                  <a:gd name="connsiteX6" fmla="*/ 171 w 31274"/>
                  <a:gd name="connsiteY6" fmla="*/ 31504 h 31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74" h="31504">
                    <a:moveTo>
                      <a:pt x="171" y="31504"/>
                    </a:moveTo>
                    <a:cubicBezTo>
                      <a:pt x="171" y="24976"/>
                      <a:pt x="-213" y="19601"/>
                      <a:pt x="171" y="14225"/>
                    </a:cubicBezTo>
                    <a:cubicBezTo>
                      <a:pt x="938" y="5777"/>
                      <a:pt x="7846" y="-367"/>
                      <a:pt x="15905" y="17"/>
                    </a:cubicBezTo>
                    <a:cubicBezTo>
                      <a:pt x="23965" y="17"/>
                      <a:pt x="30873" y="6929"/>
                      <a:pt x="31256" y="14993"/>
                    </a:cubicBezTo>
                    <a:cubicBezTo>
                      <a:pt x="31640" y="23056"/>
                      <a:pt x="25883" y="29968"/>
                      <a:pt x="17440" y="31120"/>
                    </a:cubicBezTo>
                    <a:cubicBezTo>
                      <a:pt x="15905" y="31504"/>
                      <a:pt x="14370" y="31120"/>
                      <a:pt x="12451" y="31120"/>
                    </a:cubicBezTo>
                    <a:cubicBezTo>
                      <a:pt x="8997" y="31504"/>
                      <a:pt x="5160" y="31504"/>
                      <a:pt x="171" y="31504"/>
                    </a:cubicBezTo>
                    <a:close/>
                  </a:path>
                </a:pathLst>
              </a:custGeom>
              <a:grpFill/>
              <a:ln w="3834" cap="flat">
                <a:noFill/>
                <a:prstDash val="solid"/>
                <a:miter/>
              </a:ln>
            </p:spPr>
            <p:txBody>
              <a:bodyPr rtlCol="0" anchor="ctr"/>
              <a:lstStyle/>
              <a:p>
                <a:endParaRPr lang="en-US"/>
              </a:p>
            </p:txBody>
          </p:sp>
        </p:grpSp>
        <p:grpSp>
          <p:nvGrpSpPr>
            <p:cNvPr id="53" name="Graphic 2">
              <a:extLst>
                <a:ext uri="{FF2B5EF4-FFF2-40B4-BE49-F238E27FC236}">
                  <a16:creationId xmlns:a16="http://schemas.microsoft.com/office/drawing/2014/main" id="{E45ED8FC-E418-C263-7B37-314E771BE5BC}"/>
                </a:ext>
              </a:extLst>
            </p:cNvPr>
            <p:cNvGrpSpPr/>
            <p:nvPr userDrawn="1"/>
          </p:nvGrpSpPr>
          <p:grpSpPr>
            <a:xfrm>
              <a:off x="5846399" y="5075944"/>
              <a:ext cx="910779" cy="912108"/>
              <a:chOff x="2444246" y="4903928"/>
              <a:chExt cx="910779" cy="912108"/>
            </a:xfrm>
            <a:grpFill/>
          </p:grpSpPr>
          <p:sp>
            <p:nvSpPr>
              <p:cNvPr id="54" name="Freeform 271">
                <a:extLst>
                  <a:ext uri="{FF2B5EF4-FFF2-40B4-BE49-F238E27FC236}">
                    <a16:creationId xmlns:a16="http://schemas.microsoft.com/office/drawing/2014/main" id="{852C982B-8491-434D-CB18-2AB18EAC9684}"/>
                  </a:ext>
                </a:extLst>
              </p:cNvPr>
              <p:cNvSpPr/>
              <p:nvPr/>
            </p:nvSpPr>
            <p:spPr>
              <a:xfrm>
                <a:off x="2679955" y="4903928"/>
                <a:ext cx="440062" cy="597910"/>
              </a:xfrm>
              <a:custGeom>
                <a:avLst/>
                <a:gdLst>
                  <a:gd name="connsiteX0" fmla="*/ 314257 w 440062"/>
                  <a:gd name="connsiteY0" fmla="*/ 472826 h 597910"/>
                  <a:gd name="connsiteX1" fmla="*/ 314257 w 440062"/>
                  <a:gd name="connsiteY1" fmla="*/ 502777 h 597910"/>
                  <a:gd name="connsiteX2" fmla="*/ 301592 w 440062"/>
                  <a:gd name="connsiteY2" fmla="*/ 528504 h 597910"/>
                  <a:gd name="connsiteX3" fmla="*/ 293917 w 440062"/>
                  <a:gd name="connsiteY3" fmla="*/ 540024 h 597910"/>
                  <a:gd name="connsiteX4" fmla="*/ 285090 w 440062"/>
                  <a:gd name="connsiteY4" fmla="*/ 573047 h 597910"/>
                  <a:gd name="connsiteX5" fmla="*/ 253621 w 440062"/>
                  <a:gd name="connsiteY5" fmla="*/ 597622 h 597910"/>
                  <a:gd name="connsiteX6" fmla="*/ 186076 w 440062"/>
                  <a:gd name="connsiteY6" fmla="*/ 597622 h 597910"/>
                  <a:gd name="connsiteX7" fmla="*/ 154606 w 440062"/>
                  <a:gd name="connsiteY7" fmla="*/ 573431 h 597910"/>
                  <a:gd name="connsiteX8" fmla="*/ 149617 w 440062"/>
                  <a:gd name="connsiteY8" fmla="*/ 553463 h 597910"/>
                  <a:gd name="connsiteX9" fmla="*/ 134650 w 440062"/>
                  <a:gd name="connsiteY9" fmla="*/ 523896 h 597910"/>
                  <a:gd name="connsiteX10" fmla="*/ 126207 w 440062"/>
                  <a:gd name="connsiteY10" fmla="*/ 502009 h 597910"/>
                  <a:gd name="connsiteX11" fmla="*/ 125823 w 440062"/>
                  <a:gd name="connsiteY11" fmla="*/ 472826 h 597910"/>
                  <a:gd name="connsiteX12" fmla="*/ 94354 w 440062"/>
                  <a:gd name="connsiteY12" fmla="*/ 435195 h 597910"/>
                  <a:gd name="connsiteX13" fmla="*/ 70560 w 440062"/>
                  <a:gd name="connsiteY13" fmla="*/ 382205 h 597910"/>
                  <a:gd name="connsiteX14" fmla="*/ 45998 w 440062"/>
                  <a:gd name="connsiteY14" fmla="*/ 351486 h 597910"/>
                  <a:gd name="connsiteX15" fmla="*/ 104716 w 440062"/>
                  <a:gd name="connsiteY15" fmla="*/ 32775 h 597910"/>
                  <a:gd name="connsiteX16" fmla="*/ 437449 w 440062"/>
                  <a:gd name="connsiteY16" fmla="*/ 187523 h 597910"/>
                  <a:gd name="connsiteX17" fmla="*/ 387942 w 440062"/>
                  <a:gd name="connsiteY17" fmla="*/ 359165 h 597910"/>
                  <a:gd name="connsiteX18" fmla="*/ 358391 w 440062"/>
                  <a:gd name="connsiteY18" fmla="*/ 398332 h 597910"/>
                  <a:gd name="connsiteX19" fmla="*/ 345727 w 440062"/>
                  <a:gd name="connsiteY19" fmla="*/ 434811 h 597910"/>
                  <a:gd name="connsiteX20" fmla="*/ 314257 w 440062"/>
                  <a:gd name="connsiteY20" fmla="*/ 472826 h 597910"/>
                  <a:gd name="connsiteX21" fmla="*/ 156909 w 440062"/>
                  <a:gd name="connsiteY21" fmla="*/ 314623 h 597910"/>
                  <a:gd name="connsiteX22" fmla="*/ 140407 w 440062"/>
                  <a:gd name="connsiteY22" fmla="*/ 314623 h 597910"/>
                  <a:gd name="connsiteX23" fmla="*/ 94354 w 440062"/>
                  <a:gd name="connsiteY23" fmla="*/ 267008 h 597910"/>
                  <a:gd name="connsiteX24" fmla="*/ 140791 w 440062"/>
                  <a:gd name="connsiteY24" fmla="*/ 220546 h 597910"/>
                  <a:gd name="connsiteX25" fmla="*/ 188379 w 440062"/>
                  <a:gd name="connsiteY25" fmla="*/ 266624 h 597910"/>
                  <a:gd name="connsiteX26" fmla="*/ 188379 w 440062"/>
                  <a:gd name="connsiteY26" fmla="*/ 282752 h 597910"/>
                  <a:gd name="connsiteX27" fmla="*/ 251318 w 440062"/>
                  <a:gd name="connsiteY27" fmla="*/ 282752 h 597910"/>
                  <a:gd name="connsiteX28" fmla="*/ 251318 w 440062"/>
                  <a:gd name="connsiteY28" fmla="*/ 267392 h 597910"/>
                  <a:gd name="connsiteX29" fmla="*/ 298522 w 440062"/>
                  <a:gd name="connsiteY29" fmla="*/ 220930 h 597910"/>
                  <a:gd name="connsiteX30" fmla="*/ 345343 w 440062"/>
                  <a:gd name="connsiteY30" fmla="*/ 267008 h 597910"/>
                  <a:gd name="connsiteX31" fmla="*/ 298522 w 440062"/>
                  <a:gd name="connsiteY31" fmla="*/ 315007 h 597910"/>
                  <a:gd name="connsiteX32" fmla="*/ 283171 w 440062"/>
                  <a:gd name="connsiteY32" fmla="*/ 315007 h 597910"/>
                  <a:gd name="connsiteX33" fmla="*/ 283171 w 440062"/>
                  <a:gd name="connsiteY33" fmla="*/ 440187 h 597910"/>
                  <a:gd name="connsiteX34" fmla="*/ 313873 w 440062"/>
                  <a:gd name="connsiteY34" fmla="*/ 440187 h 597910"/>
                  <a:gd name="connsiteX35" fmla="*/ 351483 w 440062"/>
                  <a:gd name="connsiteY35" fmla="*/ 354558 h 597910"/>
                  <a:gd name="connsiteX36" fmla="*/ 366834 w 440062"/>
                  <a:gd name="connsiteY36" fmla="*/ 335358 h 597910"/>
                  <a:gd name="connsiteX37" fmla="*/ 398304 w 440062"/>
                  <a:gd name="connsiteY37" fmla="*/ 280448 h 597910"/>
                  <a:gd name="connsiteX38" fmla="*/ 197589 w 440062"/>
                  <a:gd name="connsiteY38" fmla="*/ 33543 h 597910"/>
                  <a:gd name="connsiteX39" fmla="*/ 31415 w 440062"/>
                  <a:gd name="connsiteY39" fmla="*/ 224385 h 597910"/>
                  <a:gd name="connsiteX40" fmla="*/ 78235 w 440062"/>
                  <a:gd name="connsiteY40" fmla="*/ 342270 h 597910"/>
                  <a:gd name="connsiteX41" fmla="*/ 125823 w 440062"/>
                  <a:gd name="connsiteY41" fmla="*/ 439803 h 597910"/>
                  <a:gd name="connsiteX42" fmla="*/ 156909 w 440062"/>
                  <a:gd name="connsiteY42" fmla="*/ 439803 h 597910"/>
                  <a:gd name="connsiteX43" fmla="*/ 156909 w 440062"/>
                  <a:gd name="connsiteY43" fmla="*/ 314623 h 597910"/>
                  <a:gd name="connsiteX44" fmla="*/ 189146 w 440062"/>
                  <a:gd name="connsiteY44" fmla="*/ 315007 h 597910"/>
                  <a:gd name="connsiteX45" fmla="*/ 189146 w 440062"/>
                  <a:gd name="connsiteY45" fmla="*/ 439803 h 597910"/>
                  <a:gd name="connsiteX46" fmla="*/ 250550 w 440062"/>
                  <a:gd name="connsiteY46" fmla="*/ 439803 h 597910"/>
                  <a:gd name="connsiteX47" fmla="*/ 250550 w 440062"/>
                  <a:gd name="connsiteY47" fmla="*/ 315007 h 597910"/>
                  <a:gd name="connsiteX48" fmla="*/ 189146 w 440062"/>
                  <a:gd name="connsiteY48" fmla="*/ 315007 h 597910"/>
                  <a:gd name="connsiteX49" fmla="*/ 157677 w 440062"/>
                  <a:gd name="connsiteY49" fmla="*/ 472442 h 597910"/>
                  <a:gd name="connsiteX50" fmla="*/ 157677 w 440062"/>
                  <a:gd name="connsiteY50" fmla="*/ 502777 h 597910"/>
                  <a:gd name="connsiteX51" fmla="*/ 282020 w 440062"/>
                  <a:gd name="connsiteY51" fmla="*/ 502777 h 597910"/>
                  <a:gd name="connsiteX52" fmla="*/ 282020 w 440062"/>
                  <a:gd name="connsiteY52" fmla="*/ 472442 h 597910"/>
                  <a:gd name="connsiteX53" fmla="*/ 157677 w 440062"/>
                  <a:gd name="connsiteY53" fmla="*/ 472442 h 597910"/>
                  <a:gd name="connsiteX54" fmla="*/ 262447 w 440062"/>
                  <a:gd name="connsiteY54" fmla="*/ 535416 h 597910"/>
                  <a:gd name="connsiteX55" fmla="*/ 177633 w 440062"/>
                  <a:gd name="connsiteY55" fmla="*/ 535416 h 597910"/>
                  <a:gd name="connsiteX56" fmla="*/ 185308 w 440062"/>
                  <a:gd name="connsiteY56" fmla="*/ 565751 h 597910"/>
                  <a:gd name="connsiteX57" fmla="*/ 255155 w 440062"/>
                  <a:gd name="connsiteY57" fmla="*/ 565751 h 597910"/>
                  <a:gd name="connsiteX58" fmla="*/ 262447 w 440062"/>
                  <a:gd name="connsiteY58" fmla="*/ 535416 h 597910"/>
                  <a:gd name="connsiteX59" fmla="*/ 156909 w 440062"/>
                  <a:gd name="connsiteY59" fmla="*/ 283136 h 597910"/>
                  <a:gd name="connsiteX60" fmla="*/ 156909 w 440062"/>
                  <a:gd name="connsiteY60" fmla="*/ 265856 h 597910"/>
                  <a:gd name="connsiteX61" fmla="*/ 140791 w 440062"/>
                  <a:gd name="connsiteY61" fmla="*/ 252033 h 597910"/>
                  <a:gd name="connsiteX62" fmla="*/ 125823 w 440062"/>
                  <a:gd name="connsiteY62" fmla="*/ 267392 h 597910"/>
                  <a:gd name="connsiteX63" fmla="*/ 140023 w 440062"/>
                  <a:gd name="connsiteY63" fmla="*/ 283136 h 597910"/>
                  <a:gd name="connsiteX64" fmla="*/ 156909 w 440062"/>
                  <a:gd name="connsiteY64" fmla="*/ 283136 h 597910"/>
                  <a:gd name="connsiteX65" fmla="*/ 282787 w 440062"/>
                  <a:gd name="connsiteY65" fmla="*/ 283520 h 597910"/>
                  <a:gd name="connsiteX66" fmla="*/ 295068 w 440062"/>
                  <a:gd name="connsiteY66" fmla="*/ 283520 h 597910"/>
                  <a:gd name="connsiteX67" fmla="*/ 300057 w 440062"/>
                  <a:gd name="connsiteY67" fmla="*/ 283520 h 597910"/>
                  <a:gd name="connsiteX68" fmla="*/ 313873 w 440062"/>
                  <a:gd name="connsiteY68" fmla="*/ 267392 h 597910"/>
                  <a:gd name="connsiteX69" fmla="*/ 298522 w 440062"/>
                  <a:gd name="connsiteY69" fmla="*/ 252417 h 597910"/>
                  <a:gd name="connsiteX70" fmla="*/ 282787 w 440062"/>
                  <a:gd name="connsiteY70" fmla="*/ 266624 h 597910"/>
                  <a:gd name="connsiteX71" fmla="*/ 282787 w 440062"/>
                  <a:gd name="connsiteY71" fmla="*/ 283520 h 597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40062" h="597910">
                    <a:moveTo>
                      <a:pt x="314257" y="472826"/>
                    </a:moveTo>
                    <a:cubicBezTo>
                      <a:pt x="314257" y="483194"/>
                      <a:pt x="314257" y="493177"/>
                      <a:pt x="314257" y="502777"/>
                    </a:cubicBezTo>
                    <a:cubicBezTo>
                      <a:pt x="314257" y="513145"/>
                      <a:pt x="309652" y="521592"/>
                      <a:pt x="301592" y="528504"/>
                    </a:cubicBezTo>
                    <a:cubicBezTo>
                      <a:pt x="298138" y="531576"/>
                      <a:pt x="295452" y="535800"/>
                      <a:pt x="293917" y="540024"/>
                    </a:cubicBezTo>
                    <a:cubicBezTo>
                      <a:pt x="290463" y="550775"/>
                      <a:pt x="288160" y="562295"/>
                      <a:pt x="285090" y="573047"/>
                    </a:cubicBezTo>
                    <a:cubicBezTo>
                      <a:pt x="280485" y="588790"/>
                      <a:pt x="269739" y="597238"/>
                      <a:pt x="253621" y="597622"/>
                    </a:cubicBezTo>
                    <a:cubicBezTo>
                      <a:pt x="230978" y="598006"/>
                      <a:pt x="208335" y="598006"/>
                      <a:pt x="186076" y="597622"/>
                    </a:cubicBezTo>
                    <a:cubicBezTo>
                      <a:pt x="169957" y="597622"/>
                      <a:pt x="159212" y="588790"/>
                      <a:pt x="154606" y="573431"/>
                    </a:cubicBezTo>
                    <a:cubicBezTo>
                      <a:pt x="152688" y="566903"/>
                      <a:pt x="151153" y="560375"/>
                      <a:pt x="149617" y="553463"/>
                    </a:cubicBezTo>
                    <a:cubicBezTo>
                      <a:pt x="146931" y="542328"/>
                      <a:pt x="144628" y="531960"/>
                      <a:pt x="134650" y="523896"/>
                    </a:cubicBezTo>
                    <a:cubicBezTo>
                      <a:pt x="129277" y="519673"/>
                      <a:pt x="127358" y="509689"/>
                      <a:pt x="126207" y="502009"/>
                    </a:cubicBezTo>
                    <a:cubicBezTo>
                      <a:pt x="124672" y="492409"/>
                      <a:pt x="125823" y="482426"/>
                      <a:pt x="125823" y="472826"/>
                    </a:cubicBezTo>
                    <a:cubicBezTo>
                      <a:pt x="102413" y="467066"/>
                      <a:pt x="95889" y="459002"/>
                      <a:pt x="94354" y="435195"/>
                    </a:cubicBezTo>
                    <a:cubicBezTo>
                      <a:pt x="93202" y="414460"/>
                      <a:pt x="82841" y="397948"/>
                      <a:pt x="70560" y="382205"/>
                    </a:cubicBezTo>
                    <a:cubicBezTo>
                      <a:pt x="62500" y="371837"/>
                      <a:pt x="54441" y="361469"/>
                      <a:pt x="45998" y="351486"/>
                    </a:cubicBezTo>
                    <a:cubicBezTo>
                      <a:pt x="-33059" y="256257"/>
                      <a:pt x="-8114" y="102661"/>
                      <a:pt x="104716" y="32775"/>
                    </a:cubicBezTo>
                    <a:cubicBezTo>
                      <a:pt x="238653" y="-49782"/>
                      <a:pt x="414806" y="31623"/>
                      <a:pt x="437449" y="187523"/>
                    </a:cubicBezTo>
                    <a:cubicBezTo>
                      <a:pt x="447043" y="252033"/>
                      <a:pt x="430157" y="309247"/>
                      <a:pt x="387942" y="359165"/>
                    </a:cubicBezTo>
                    <a:cubicBezTo>
                      <a:pt x="377580" y="371453"/>
                      <a:pt x="366834" y="384125"/>
                      <a:pt x="358391" y="398332"/>
                    </a:cubicBezTo>
                    <a:cubicBezTo>
                      <a:pt x="351867" y="409468"/>
                      <a:pt x="347645" y="422139"/>
                      <a:pt x="345727" y="434811"/>
                    </a:cubicBezTo>
                    <a:cubicBezTo>
                      <a:pt x="343040" y="459002"/>
                      <a:pt x="337667" y="467066"/>
                      <a:pt x="314257" y="472826"/>
                    </a:cubicBezTo>
                    <a:close/>
                    <a:moveTo>
                      <a:pt x="156909" y="314623"/>
                    </a:moveTo>
                    <a:cubicBezTo>
                      <a:pt x="150769" y="314623"/>
                      <a:pt x="145780" y="314623"/>
                      <a:pt x="140407" y="314623"/>
                    </a:cubicBezTo>
                    <a:cubicBezTo>
                      <a:pt x="114310" y="313855"/>
                      <a:pt x="93970" y="292736"/>
                      <a:pt x="94354" y="267008"/>
                    </a:cubicBezTo>
                    <a:cubicBezTo>
                      <a:pt x="94738" y="241665"/>
                      <a:pt x="115462" y="220930"/>
                      <a:pt x="140791" y="220546"/>
                    </a:cubicBezTo>
                    <a:cubicBezTo>
                      <a:pt x="166504" y="220162"/>
                      <a:pt x="187611" y="240513"/>
                      <a:pt x="188379" y="266624"/>
                    </a:cubicBezTo>
                    <a:cubicBezTo>
                      <a:pt x="188762" y="272000"/>
                      <a:pt x="188379" y="277376"/>
                      <a:pt x="188379" y="282752"/>
                    </a:cubicBezTo>
                    <a:cubicBezTo>
                      <a:pt x="210254" y="282752"/>
                      <a:pt x="230594" y="282752"/>
                      <a:pt x="251318" y="282752"/>
                    </a:cubicBezTo>
                    <a:cubicBezTo>
                      <a:pt x="251318" y="276992"/>
                      <a:pt x="251318" y="272000"/>
                      <a:pt x="251318" y="267392"/>
                    </a:cubicBezTo>
                    <a:cubicBezTo>
                      <a:pt x="252085" y="241281"/>
                      <a:pt x="272809" y="220930"/>
                      <a:pt x="298522" y="220930"/>
                    </a:cubicBezTo>
                    <a:cubicBezTo>
                      <a:pt x="323851" y="220930"/>
                      <a:pt x="344959" y="241665"/>
                      <a:pt x="345343" y="267008"/>
                    </a:cubicBezTo>
                    <a:cubicBezTo>
                      <a:pt x="345727" y="293119"/>
                      <a:pt x="325386" y="314239"/>
                      <a:pt x="298522" y="315007"/>
                    </a:cubicBezTo>
                    <a:cubicBezTo>
                      <a:pt x="293533" y="315007"/>
                      <a:pt x="288160" y="315007"/>
                      <a:pt x="283171" y="315007"/>
                    </a:cubicBezTo>
                    <a:cubicBezTo>
                      <a:pt x="283171" y="357629"/>
                      <a:pt x="283171" y="399100"/>
                      <a:pt x="283171" y="440187"/>
                    </a:cubicBezTo>
                    <a:cubicBezTo>
                      <a:pt x="293533" y="440187"/>
                      <a:pt x="303127" y="440187"/>
                      <a:pt x="313873" y="440187"/>
                    </a:cubicBezTo>
                    <a:cubicBezTo>
                      <a:pt x="313873" y="406012"/>
                      <a:pt x="330759" y="379517"/>
                      <a:pt x="351483" y="354558"/>
                    </a:cubicBezTo>
                    <a:cubicBezTo>
                      <a:pt x="356856" y="348414"/>
                      <a:pt x="362612" y="342270"/>
                      <a:pt x="366834" y="335358"/>
                    </a:cubicBezTo>
                    <a:cubicBezTo>
                      <a:pt x="377963" y="317311"/>
                      <a:pt x="391780" y="300031"/>
                      <a:pt x="398304" y="280448"/>
                    </a:cubicBezTo>
                    <a:cubicBezTo>
                      <a:pt x="442822" y="148356"/>
                      <a:pt x="334213" y="17032"/>
                      <a:pt x="197589" y="33543"/>
                    </a:cubicBezTo>
                    <a:cubicBezTo>
                      <a:pt x="100494" y="45447"/>
                      <a:pt x="30647" y="126468"/>
                      <a:pt x="31415" y="224385"/>
                    </a:cubicBezTo>
                    <a:cubicBezTo>
                      <a:pt x="31798" y="269696"/>
                      <a:pt x="49068" y="308095"/>
                      <a:pt x="78235" y="342270"/>
                    </a:cubicBezTo>
                    <a:cubicBezTo>
                      <a:pt x="102413" y="370685"/>
                      <a:pt x="126207" y="399868"/>
                      <a:pt x="125823" y="439803"/>
                    </a:cubicBezTo>
                    <a:cubicBezTo>
                      <a:pt x="136953" y="439803"/>
                      <a:pt x="146931" y="439803"/>
                      <a:pt x="156909" y="439803"/>
                    </a:cubicBezTo>
                    <a:cubicBezTo>
                      <a:pt x="156909" y="397948"/>
                      <a:pt x="156909" y="357246"/>
                      <a:pt x="156909" y="314623"/>
                    </a:cubicBezTo>
                    <a:close/>
                    <a:moveTo>
                      <a:pt x="189146" y="315007"/>
                    </a:moveTo>
                    <a:cubicBezTo>
                      <a:pt x="189146" y="357246"/>
                      <a:pt x="189146" y="398332"/>
                      <a:pt x="189146" y="439803"/>
                    </a:cubicBezTo>
                    <a:cubicBezTo>
                      <a:pt x="210254" y="439803"/>
                      <a:pt x="230594" y="439803"/>
                      <a:pt x="250550" y="439803"/>
                    </a:cubicBezTo>
                    <a:cubicBezTo>
                      <a:pt x="250550" y="397948"/>
                      <a:pt x="250550" y="356478"/>
                      <a:pt x="250550" y="315007"/>
                    </a:cubicBezTo>
                    <a:cubicBezTo>
                      <a:pt x="229826" y="315007"/>
                      <a:pt x="209870" y="315007"/>
                      <a:pt x="189146" y="315007"/>
                    </a:cubicBezTo>
                    <a:close/>
                    <a:moveTo>
                      <a:pt x="157677" y="472442"/>
                    </a:moveTo>
                    <a:cubicBezTo>
                      <a:pt x="157677" y="483194"/>
                      <a:pt x="157677" y="492793"/>
                      <a:pt x="157677" y="502777"/>
                    </a:cubicBezTo>
                    <a:cubicBezTo>
                      <a:pt x="199508" y="502777"/>
                      <a:pt x="240956" y="502777"/>
                      <a:pt x="282020" y="502777"/>
                    </a:cubicBezTo>
                    <a:cubicBezTo>
                      <a:pt x="282020" y="492409"/>
                      <a:pt x="282020" y="482426"/>
                      <a:pt x="282020" y="472442"/>
                    </a:cubicBezTo>
                    <a:cubicBezTo>
                      <a:pt x="240188" y="472442"/>
                      <a:pt x="199124" y="472442"/>
                      <a:pt x="157677" y="472442"/>
                    </a:cubicBezTo>
                    <a:close/>
                    <a:moveTo>
                      <a:pt x="262447" y="535416"/>
                    </a:moveTo>
                    <a:cubicBezTo>
                      <a:pt x="233280" y="535416"/>
                      <a:pt x="206032" y="535416"/>
                      <a:pt x="177633" y="535416"/>
                    </a:cubicBezTo>
                    <a:cubicBezTo>
                      <a:pt x="180319" y="546168"/>
                      <a:pt x="183006" y="556151"/>
                      <a:pt x="185308" y="565751"/>
                    </a:cubicBezTo>
                    <a:cubicBezTo>
                      <a:pt x="209486" y="565751"/>
                      <a:pt x="232129" y="565751"/>
                      <a:pt x="255155" y="565751"/>
                    </a:cubicBezTo>
                    <a:cubicBezTo>
                      <a:pt x="257458" y="555383"/>
                      <a:pt x="259761" y="545784"/>
                      <a:pt x="262447" y="535416"/>
                    </a:cubicBezTo>
                    <a:close/>
                    <a:moveTo>
                      <a:pt x="156909" y="283136"/>
                    </a:moveTo>
                    <a:cubicBezTo>
                      <a:pt x="156909" y="276608"/>
                      <a:pt x="157293" y="271232"/>
                      <a:pt x="156909" y="265856"/>
                    </a:cubicBezTo>
                    <a:cubicBezTo>
                      <a:pt x="156142" y="257409"/>
                      <a:pt x="148850" y="251649"/>
                      <a:pt x="140791" y="252033"/>
                    </a:cubicBezTo>
                    <a:cubicBezTo>
                      <a:pt x="132731" y="252417"/>
                      <a:pt x="126207" y="259329"/>
                      <a:pt x="125823" y="267392"/>
                    </a:cubicBezTo>
                    <a:cubicBezTo>
                      <a:pt x="125823" y="275456"/>
                      <a:pt x="131580" y="282368"/>
                      <a:pt x="140023" y="283136"/>
                    </a:cubicBezTo>
                    <a:cubicBezTo>
                      <a:pt x="145396" y="283520"/>
                      <a:pt x="150385" y="283136"/>
                      <a:pt x="156909" y="283136"/>
                    </a:cubicBezTo>
                    <a:close/>
                    <a:moveTo>
                      <a:pt x="282787" y="283520"/>
                    </a:moveTo>
                    <a:cubicBezTo>
                      <a:pt x="287393" y="283520"/>
                      <a:pt x="291230" y="283520"/>
                      <a:pt x="295068" y="283520"/>
                    </a:cubicBezTo>
                    <a:cubicBezTo>
                      <a:pt x="296603" y="283520"/>
                      <a:pt x="298522" y="283520"/>
                      <a:pt x="300057" y="283520"/>
                    </a:cubicBezTo>
                    <a:cubicBezTo>
                      <a:pt x="308500" y="282368"/>
                      <a:pt x="314257" y="275456"/>
                      <a:pt x="313873" y="267392"/>
                    </a:cubicBezTo>
                    <a:cubicBezTo>
                      <a:pt x="313489" y="259329"/>
                      <a:pt x="306581" y="252801"/>
                      <a:pt x="298522" y="252417"/>
                    </a:cubicBezTo>
                    <a:cubicBezTo>
                      <a:pt x="290463" y="252417"/>
                      <a:pt x="283555" y="258177"/>
                      <a:pt x="282787" y="266624"/>
                    </a:cubicBezTo>
                    <a:cubicBezTo>
                      <a:pt x="282404" y="271232"/>
                      <a:pt x="282787" y="276608"/>
                      <a:pt x="282787" y="283520"/>
                    </a:cubicBezTo>
                    <a:close/>
                  </a:path>
                </a:pathLst>
              </a:custGeom>
              <a:grpFill/>
              <a:ln w="3834" cap="flat">
                <a:noFill/>
                <a:prstDash val="solid"/>
                <a:miter/>
              </a:ln>
            </p:spPr>
            <p:txBody>
              <a:bodyPr rtlCol="0" anchor="ctr"/>
              <a:lstStyle/>
              <a:p>
                <a:endParaRPr lang="en-US"/>
              </a:p>
            </p:txBody>
          </p:sp>
          <p:sp>
            <p:nvSpPr>
              <p:cNvPr id="55" name="Freeform 272">
                <a:extLst>
                  <a:ext uri="{FF2B5EF4-FFF2-40B4-BE49-F238E27FC236}">
                    <a16:creationId xmlns:a16="http://schemas.microsoft.com/office/drawing/2014/main" id="{DFE45DB4-F3A3-3542-EBE9-03ACBBDC0B66}"/>
                  </a:ext>
                </a:extLst>
              </p:cNvPr>
              <p:cNvSpPr/>
              <p:nvPr/>
            </p:nvSpPr>
            <p:spPr>
              <a:xfrm>
                <a:off x="2962679" y="5486092"/>
                <a:ext cx="314009" cy="329945"/>
              </a:xfrm>
              <a:custGeom>
                <a:avLst/>
                <a:gdLst>
                  <a:gd name="connsiteX0" fmla="*/ 98310 w 314009"/>
                  <a:gd name="connsiteY0" fmla="*/ 168286 h 329945"/>
                  <a:gd name="connsiteX1" fmla="*/ 90635 w 314009"/>
                  <a:gd name="connsiteY1" fmla="*/ 27362 h 329945"/>
                  <a:gd name="connsiteX2" fmla="*/ 222653 w 314009"/>
                  <a:gd name="connsiteY2" fmla="*/ 26210 h 329945"/>
                  <a:gd name="connsiteX3" fmla="*/ 218048 w 314009"/>
                  <a:gd name="connsiteY3" fmla="*/ 167134 h 329945"/>
                  <a:gd name="connsiteX4" fmla="*/ 262182 w 314009"/>
                  <a:gd name="connsiteY4" fmla="*/ 198237 h 329945"/>
                  <a:gd name="connsiteX5" fmla="*/ 313992 w 314009"/>
                  <a:gd name="connsiteY5" fmla="*/ 310746 h 329945"/>
                  <a:gd name="connsiteX6" fmla="*/ 295187 w 314009"/>
                  <a:gd name="connsiteY6" fmla="*/ 329945 h 329945"/>
                  <a:gd name="connsiteX7" fmla="*/ 19253 w 314009"/>
                  <a:gd name="connsiteY7" fmla="*/ 329945 h 329945"/>
                  <a:gd name="connsiteX8" fmla="*/ 64 w 314009"/>
                  <a:gd name="connsiteY8" fmla="*/ 309978 h 329945"/>
                  <a:gd name="connsiteX9" fmla="*/ 89483 w 314009"/>
                  <a:gd name="connsiteY9" fmla="*/ 172510 h 329945"/>
                  <a:gd name="connsiteX10" fmla="*/ 98310 w 314009"/>
                  <a:gd name="connsiteY10" fmla="*/ 168286 h 329945"/>
                  <a:gd name="connsiteX11" fmla="*/ 280220 w 314009"/>
                  <a:gd name="connsiteY11" fmla="*/ 297690 h 329945"/>
                  <a:gd name="connsiteX12" fmla="*/ 151655 w 314009"/>
                  <a:gd name="connsiteY12" fmla="*/ 188253 h 329945"/>
                  <a:gd name="connsiteX13" fmla="*/ 33836 w 314009"/>
                  <a:gd name="connsiteY13" fmla="*/ 297306 h 329945"/>
                  <a:gd name="connsiteX14" fmla="*/ 219583 w 314009"/>
                  <a:gd name="connsiteY14" fmla="*/ 297306 h 329945"/>
                  <a:gd name="connsiteX15" fmla="*/ 202313 w 314009"/>
                  <a:gd name="connsiteY15" fmla="*/ 270427 h 329945"/>
                  <a:gd name="connsiteX16" fmla="*/ 201929 w 314009"/>
                  <a:gd name="connsiteY16" fmla="*/ 246236 h 329945"/>
                  <a:gd name="connsiteX17" fmla="*/ 226107 w 314009"/>
                  <a:gd name="connsiteY17" fmla="*/ 250076 h 329945"/>
                  <a:gd name="connsiteX18" fmla="*/ 249901 w 314009"/>
                  <a:gd name="connsiteY18" fmla="*/ 297690 h 329945"/>
                  <a:gd name="connsiteX19" fmla="*/ 280220 w 314009"/>
                  <a:gd name="connsiteY19" fmla="*/ 297690 h 329945"/>
                  <a:gd name="connsiteX20" fmla="*/ 219967 w 314009"/>
                  <a:gd name="connsiteY20" fmla="*/ 93792 h 329945"/>
                  <a:gd name="connsiteX21" fmla="*/ 156644 w 314009"/>
                  <a:gd name="connsiteY21" fmla="*/ 31202 h 329945"/>
                  <a:gd name="connsiteX22" fmla="*/ 94089 w 314009"/>
                  <a:gd name="connsiteY22" fmla="*/ 93792 h 329945"/>
                  <a:gd name="connsiteX23" fmla="*/ 156644 w 314009"/>
                  <a:gd name="connsiteY23" fmla="*/ 157150 h 329945"/>
                  <a:gd name="connsiteX24" fmla="*/ 219967 w 314009"/>
                  <a:gd name="connsiteY24" fmla="*/ 93792 h 32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4009" h="329945">
                    <a:moveTo>
                      <a:pt x="98310" y="168286"/>
                    </a:moveTo>
                    <a:cubicBezTo>
                      <a:pt x="47268" y="122207"/>
                      <a:pt x="57630" y="59617"/>
                      <a:pt x="90635" y="27362"/>
                    </a:cubicBezTo>
                    <a:cubicBezTo>
                      <a:pt x="127093" y="-8733"/>
                      <a:pt x="185427" y="-9117"/>
                      <a:pt x="222653" y="26210"/>
                    </a:cubicBezTo>
                    <a:cubicBezTo>
                      <a:pt x="257193" y="59233"/>
                      <a:pt x="266787" y="122975"/>
                      <a:pt x="218048" y="167134"/>
                    </a:cubicBezTo>
                    <a:cubicBezTo>
                      <a:pt x="232631" y="177118"/>
                      <a:pt x="248750" y="186333"/>
                      <a:pt x="262182" y="198237"/>
                    </a:cubicBezTo>
                    <a:cubicBezTo>
                      <a:pt x="295954" y="227804"/>
                      <a:pt x="312457" y="265819"/>
                      <a:pt x="313992" y="310746"/>
                    </a:cubicBezTo>
                    <a:cubicBezTo>
                      <a:pt x="314376" y="324185"/>
                      <a:pt x="308619" y="329945"/>
                      <a:pt x="295187" y="329945"/>
                    </a:cubicBezTo>
                    <a:cubicBezTo>
                      <a:pt x="203081" y="329945"/>
                      <a:pt x="111359" y="329945"/>
                      <a:pt x="19253" y="329945"/>
                    </a:cubicBezTo>
                    <a:cubicBezTo>
                      <a:pt x="5437" y="329945"/>
                      <a:pt x="-704" y="324185"/>
                      <a:pt x="64" y="309978"/>
                    </a:cubicBezTo>
                    <a:cubicBezTo>
                      <a:pt x="3518" y="247003"/>
                      <a:pt x="33452" y="201309"/>
                      <a:pt x="89483" y="172510"/>
                    </a:cubicBezTo>
                    <a:cubicBezTo>
                      <a:pt x="92170" y="170974"/>
                      <a:pt x="94856" y="169822"/>
                      <a:pt x="98310" y="168286"/>
                    </a:cubicBezTo>
                    <a:close/>
                    <a:moveTo>
                      <a:pt x="280220" y="297690"/>
                    </a:moveTo>
                    <a:cubicBezTo>
                      <a:pt x="279068" y="253147"/>
                      <a:pt x="233399" y="185565"/>
                      <a:pt x="151655" y="188253"/>
                    </a:cubicBezTo>
                    <a:cubicBezTo>
                      <a:pt x="91402" y="190173"/>
                      <a:pt x="29231" y="247388"/>
                      <a:pt x="33836" y="297306"/>
                    </a:cubicBezTo>
                    <a:cubicBezTo>
                      <a:pt x="94856" y="297306"/>
                      <a:pt x="155493" y="297306"/>
                      <a:pt x="219583" y="297306"/>
                    </a:cubicBezTo>
                    <a:cubicBezTo>
                      <a:pt x="213059" y="286938"/>
                      <a:pt x="208070" y="278491"/>
                      <a:pt x="202313" y="270427"/>
                    </a:cubicBezTo>
                    <a:cubicBezTo>
                      <a:pt x="195405" y="260827"/>
                      <a:pt x="194638" y="252379"/>
                      <a:pt x="201929" y="246236"/>
                    </a:cubicBezTo>
                    <a:cubicBezTo>
                      <a:pt x="208838" y="240092"/>
                      <a:pt x="218048" y="241628"/>
                      <a:pt x="226107" y="250076"/>
                    </a:cubicBezTo>
                    <a:cubicBezTo>
                      <a:pt x="238772" y="263515"/>
                      <a:pt x="246064" y="279642"/>
                      <a:pt x="249901" y="297690"/>
                    </a:cubicBezTo>
                    <a:cubicBezTo>
                      <a:pt x="260263" y="297690"/>
                      <a:pt x="270242" y="297690"/>
                      <a:pt x="280220" y="297690"/>
                    </a:cubicBezTo>
                    <a:close/>
                    <a:moveTo>
                      <a:pt x="219967" y="93792"/>
                    </a:moveTo>
                    <a:cubicBezTo>
                      <a:pt x="219967" y="59233"/>
                      <a:pt x="191568" y="30818"/>
                      <a:pt x="156644" y="31202"/>
                    </a:cubicBezTo>
                    <a:cubicBezTo>
                      <a:pt x="122488" y="31202"/>
                      <a:pt x="94472" y="59617"/>
                      <a:pt x="94089" y="93792"/>
                    </a:cubicBezTo>
                    <a:cubicBezTo>
                      <a:pt x="94089" y="128735"/>
                      <a:pt x="122104" y="156766"/>
                      <a:pt x="156644" y="157150"/>
                    </a:cubicBezTo>
                    <a:cubicBezTo>
                      <a:pt x="191568" y="157150"/>
                      <a:pt x="219967" y="128735"/>
                      <a:pt x="219967" y="93792"/>
                    </a:cubicBezTo>
                    <a:close/>
                  </a:path>
                </a:pathLst>
              </a:custGeom>
              <a:grpFill/>
              <a:ln w="3834" cap="flat">
                <a:noFill/>
                <a:prstDash val="solid"/>
                <a:miter/>
              </a:ln>
            </p:spPr>
            <p:txBody>
              <a:bodyPr rtlCol="0" anchor="ctr"/>
              <a:lstStyle/>
              <a:p>
                <a:endParaRPr lang="en-US"/>
              </a:p>
            </p:txBody>
          </p:sp>
          <p:sp>
            <p:nvSpPr>
              <p:cNvPr id="56" name="Freeform 273">
                <a:extLst>
                  <a:ext uri="{FF2B5EF4-FFF2-40B4-BE49-F238E27FC236}">
                    <a16:creationId xmlns:a16="http://schemas.microsoft.com/office/drawing/2014/main" id="{AF786AC4-B594-82E1-8CAF-AF1042D926B1}"/>
                  </a:ext>
                </a:extLst>
              </p:cNvPr>
              <p:cNvSpPr/>
              <p:nvPr/>
            </p:nvSpPr>
            <p:spPr>
              <a:xfrm>
                <a:off x="2522873" y="5485743"/>
                <a:ext cx="314009" cy="329909"/>
              </a:xfrm>
              <a:custGeom>
                <a:avLst/>
                <a:gdLst>
                  <a:gd name="connsiteX0" fmla="*/ 98310 w 314009"/>
                  <a:gd name="connsiteY0" fmla="*/ 168634 h 329909"/>
                  <a:gd name="connsiteX1" fmla="*/ 89867 w 314009"/>
                  <a:gd name="connsiteY1" fmla="*/ 28095 h 329909"/>
                  <a:gd name="connsiteX2" fmla="*/ 221886 w 314009"/>
                  <a:gd name="connsiteY2" fmla="*/ 25791 h 329909"/>
                  <a:gd name="connsiteX3" fmla="*/ 216129 w 314009"/>
                  <a:gd name="connsiteY3" fmla="*/ 168634 h 329909"/>
                  <a:gd name="connsiteX4" fmla="*/ 277149 w 314009"/>
                  <a:gd name="connsiteY4" fmla="*/ 213561 h 329909"/>
                  <a:gd name="connsiteX5" fmla="*/ 313992 w 314009"/>
                  <a:gd name="connsiteY5" fmla="*/ 310710 h 329909"/>
                  <a:gd name="connsiteX6" fmla="*/ 295187 w 314009"/>
                  <a:gd name="connsiteY6" fmla="*/ 329909 h 329909"/>
                  <a:gd name="connsiteX7" fmla="*/ 19253 w 314009"/>
                  <a:gd name="connsiteY7" fmla="*/ 329909 h 329909"/>
                  <a:gd name="connsiteX8" fmla="*/ 64 w 314009"/>
                  <a:gd name="connsiteY8" fmla="*/ 309942 h 329909"/>
                  <a:gd name="connsiteX9" fmla="*/ 89867 w 314009"/>
                  <a:gd name="connsiteY9" fmla="*/ 172474 h 329909"/>
                  <a:gd name="connsiteX10" fmla="*/ 98310 w 314009"/>
                  <a:gd name="connsiteY10" fmla="*/ 168634 h 329909"/>
                  <a:gd name="connsiteX11" fmla="*/ 94472 w 314009"/>
                  <a:gd name="connsiteY11" fmla="*/ 298038 h 329909"/>
                  <a:gd name="connsiteX12" fmla="*/ 280987 w 314009"/>
                  <a:gd name="connsiteY12" fmla="*/ 298038 h 329909"/>
                  <a:gd name="connsiteX13" fmla="*/ 155876 w 314009"/>
                  <a:gd name="connsiteY13" fmla="*/ 188602 h 329909"/>
                  <a:gd name="connsiteX14" fmla="*/ 34220 w 314009"/>
                  <a:gd name="connsiteY14" fmla="*/ 298038 h 329909"/>
                  <a:gd name="connsiteX15" fmla="*/ 64154 w 314009"/>
                  <a:gd name="connsiteY15" fmla="*/ 298038 h 329909"/>
                  <a:gd name="connsiteX16" fmla="*/ 88716 w 314009"/>
                  <a:gd name="connsiteY16" fmla="*/ 250424 h 329909"/>
                  <a:gd name="connsiteX17" fmla="*/ 98310 w 314009"/>
                  <a:gd name="connsiteY17" fmla="*/ 243896 h 329909"/>
                  <a:gd name="connsiteX18" fmla="*/ 115580 w 314009"/>
                  <a:gd name="connsiteY18" fmla="*/ 250040 h 329909"/>
                  <a:gd name="connsiteX19" fmla="*/ 114429 w 314009"/>
                  <a:gd name="connsiteY19" fmla="*/ 269239 h 329909"/>
                  <a:gd name="connsiteX20" fmla="*/ 94472 w 314009"/>
                  <a:gd name="connsiteY20" fmla="*/ 298038 h 329909"/>
                  <a:gd name="connsiteX21" fmla="*/ 157412 w 314009"/>
                  <a:gd name="connsiteY21" fmla="*/ 31551 h 329909"/>
                  <a:gd name="connsiteX22" fmla="*/ 94472 w 314009"/>
                  <a:gd name="connsiteY22" fmla="*/ 94141 h 329909"/>
                  <a:gd name="connsiteX23" fmla="*/ 157412 w 314009"/>
                  <a:gd name="connsiteY23" fmla="*/ 157115 h 329909"/>
                  <a:gd name="connsiteX24" fmla="*/ 219967 w 314009"/>
                  <a:gd name="connsiteY24" fmla="*/ 94909 h 329909"/>
                  <a:gd name="connsiteX25" fmla="*/ 157412 w 314009"/>
                  <a:gd name="connsiteY25" fmla="*/ 31551 h 32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14009" h="329909">
                    <a:moveTo>
                      <a:pt x="98310" y="168634"/>
                    </a:moveTo>
                    <a:cubicBezTo>
                      <a:pt x="48036" y="123708"/>
                      <a:pt x="57246" y="61118"/>
                      <a:pt x="89867" y="28095"/>
                    </a:cubicBezTo>
                    <a:cubicBezTo>
                      <a:pt x="126326" y="-8384"/>
                      <a:pt x="184276" y="-9536"/>
                      <a:pt x="221886" y="25791"/>
                    </a:cubicBezTo>
                    <a:cubicBezTo>
                      <a:pt x="256426" y="58046"/>
                      <a:pt x="267171" y="122940"/>
                      <a:pt x="216129" y="168634"/>
                    </a:cubicBezTo>
                    <a:cubicBezTo>
                      <a:pt x="239923" y="179002"/>
                      <a:pt x="260647" y="193594"/>
                      <a:pt x="277149" y="213561"/>
                    </a:cubicBezTo>
                    <a:cubicBezTo>
                      <a:pt x="300560" y="241592"/>
                      <a:pt x="312840" y="274231"/>
                      <a:pt x="313992" y="310710"/>
                    </a:cubicBezTo>
                    <a:cubicBezTo>
                      <a:pt x="314375" y="323766"/>
                      <a:pt x="308619" y="329909"/>
                      <a:pt x="295187" y="329909"/>
                    </a:cubicBezTo>
                    <a:cubicBezTo>
                      <a:pt x="203081" y="329909"/>
                      <a:pt x="111359" y="329909"/>
                      <a:pt x="19253" y="329909"/>
                    </a:cubicBezTo>
                    <a:cubicBezTo>
                      <a:pt x="5437" y="329909"/>
                      <a:pt x="-704" y="324150"/>
                      <a:pt x="64" y="309942"/>
                    </a:cubicBezTo>
                    <a:cubicBezTo>
                      <a:pt x="3902" y="246968"/>
                      <a:pt x="33836" y="201273"/>
                      <a:pt x="89867" y="172474"/>
                    </a:cubicBezTo>
                    <a:cubicBezTo>
                      <a:pt x="92554" y="171322"/>
                      <a:pt x="95240" y="170170"/>
                      <a:pt x="98310" y="168634"/>
                    </a:cubicBezTo>
                    <a:close/>
                    <a:moveTo>
                      <a:pt x="94472" y="298038"/>
                    </a:moveTo>
                    <a:cubicBezTo>
                      <a:pt x="159330" y="298038"/>
                      <a:pt x="219967" y="298038"/>
                      <a:pt x="280987" y="298038"/>
                    </a:cubicBezTo>
                    <a:cubicBezTo>
                      <a:pt x="279068" y="251960"/>
                      <a:pt x="233783" y="187834"/>
                      <a:pt x="155876" y="188602"/>
                    </a:cubicBezTo>
                    <a:cubicBezTo>
                      <a:pt x="78738" y="189370"/>
                      <a:pt x="35371" y="254264"/>
                      <a:pt x="34220" y="298038"/>
                    </a:cubicBezTo>
                    <a:cubicBezTo>
                      <a:pt x="44198" y="298038"/>
                      <a:pt x="54176" y="298038"/>
                      <a:pt x="64154" y="298038"/>
                    </a:cubicBezTo>
                    <a:cubicBezTo>
                      <a:pt x="71446" y="273079"/>
                      <a:pt x="77203" y="261944"/>
                      <a:pt x="88716" y="250424"/>
                    </a:cubicBezTo>
                    <a:cubicBezTo>
                      <a:pt x="91402" y="247736"/>
                      <a:pt x="94472" y="245048"/>
                      <a:pt x="98310" y="243896"/>
                    </a:cubicBezTo>
                    <a:cubicBezTo>
                      <a:pt x="105218" y="241976"/>
                      <a:pt x="111359" y="243896"/>
                      <a:pt x="115580" y="250040"/>
                    </a:cubicBezTo>
                    <a:cubicBezTo>
                      <a:pt x="119801" y="256568"/>
                      <a:pt x="119034" y="262711"/>
                      <a:pt x="114429" y="269239"/>
                    </a:cubicBezTo>
                    <a:cubicBezTo>
                      <a:pt x="107137" y="278071"/>
                      <a:pt x="101764" y="287287"/>
                      <a:pt x="94472" y="298038"/>
                    </a:cubicBezTo>
                    <a:close/>
                    <a:moveTo>
                      <a:pt x="157412" y="31551"/>
                    </a:moveTo>
                    <a:cubicBezTo>
                      <a:pt x="122488" y="31551"/>
                      <a:pt x="94089" y="59582"/>
                      <a:pt x="94472" y="94141"/>
                    </a:cubicBezTo>
                    <a:cubicBezTo>
                      <a:pt x="94472" y="129084"/>
                      <a:pt x="122872" y="157115"/>
                      <a:pt x="157412" y="157115"/>
                    </a:cubicBezTo>
                    <a:cubicBezTo>
                      <a:pt x="191567" y="157115"/>
                      <a:pt x="219967" y="129084"/>
                      <a:pt x="219967" y="94909"/>
                    </a:cubicBezTo>
                    <a:cubicBezTo>
                      <a:pt x="220351" y="59966"/>
                      <a:pt x="192335" y="31551"/>
                      <a:pt x="157412" y="31551"/>
                    </a:cubicBezTo>
                    <a:close/>
                  </a:path>
                </a:pathLst>
              </a:custGeom>
              <a:grpFill/>
              <a:ln w="3834" cap="flat">
                <a:noFill/>
                <a:prstDash val="solid"/>
                <a:miter/>
              </a:ln>
            </p:spPr>
            <p:txBody>
              <a:bodyPr rtlCol="0" anchor="ctr"/>
              <a:lstStyle/>
              <a:p>
                <a:endParaRPr lang="en-US"/>
              </a:p>
            </p:txBody>
          </p:sp>
          <p:sp>
            <p:nvSpPr>
              <p:cNvPr id="57" name="Freeform 274">
                <a:extLst>
                  <a:ext uri="{FF2B5EF4-FFF2-40B4-BE49-F238E27FC236}">
                    <a16:creationId xmlns:a16="http://schemas.microsoft.com/office/drawing/2014/main" id="{DA4C5F20-35F7-DE25-F34E-F2015FB11022}"/>
                  </a:ext>
                </a:extLst>
              </p:cNvPr>
              <p:cNvSpPr/>
              <p:nvPr/>
            </p:nvSpPr>
            <p:spPr>
              <a:xfrm>
                <a:off x="2444246" y="5234238"/>
                <a:ext cx="219597" cy="220082"/>
              </a:xfrm>
              <a:custGeom>
                <a:avLst/>
                <a:gdLst>
                  <a:gd name="connsiteX0" fmla="*/ 157748 w 219597"/>
                  <a:gd name="connsiteY0" fmla="*/ 105269 h 220082"/>
                  <a:gd name="connsiteX1" fmla="*/ 214547 w 219597"/>
                  <a:gd name="connsiteY1" fmla="*/ 171700 h 220082"/>
                  <a:gd name="connsiteX2" fmla="*/ 219536 w 219597"/>
                  <a:gd name="connsiteY2" fmla="*/ 202419 h 220082"/>
                  <a:gd name="connsiteX3" fmla="*/ 203034 w 219597"/>
                  <a:gd name="connsiteY3" fmla="*/ 220082 h 220082"/>
                  <a:gd name="connsiteX4" fmla="*/ 16519 w 219597"/>
                  <a:gd name="connsiteY4" fmla="*/ 220082 h 220082"/>
                  <a:gd name="connsiteX5" fmla="*/ 17 w 219597"/>
                  <a:gd name="connsiteY5" fmla="*/ 202419 h 220082"/>
                  <a:gd name="connsiteX6" fmla="*/ 50675 w 219597"/>
                  <a:gd name="connsiteY6" fmla="*/ 112181 h 220082"/>
                  <a:gd name="connsiteX7" fmla="*/ 56432 w 219597"/>
                  <a:gd name="connsiteY7" fmla="*/ 108725 h 220082"/>
                  <a:gd name="connsiteX8" fmla="*/ 62188 w 219597"/>
                  <a:gd name="connsiteY8" fmla="*/ 105269 h 220082"/>
                  <a:gd name="connsiteX9" fmla="*/ 68329 w 219597"/>
                  <a:gd name="connsiteY9" fmla="*/ 15416 h 220082"/>
                  <a:gd name="connsiteX10" fmla="*/ 149689 w 219597"/>
                  <a:gd name="connsiteY10" fmla="*/ 14264 h 220082"/>
                  <a:gd name="connsiteX11" fmla="*/ 157748 w 219597"/>
                  <a:gd name="connsiteY11" fmla="*/ 105269 h 220082"/>
                  <a:gd name="connsiteX12" fmla="*/ 186148 w 219597"/>
                  <a:gd name="connsiteY12" fmla="*/ 188211 h 220082"/>
                  <a:gd name="connsiteX13" fmla="*/ 105939 w 219597"/>
                  <a:gd name="connsiteY13" fmla="*/ 126005 h 220082"/>
                  <a:gd name="connsiteX14" fmla="*/ 34557 w 219597"/>
                  <a:gd name="connsiteY14" fmla="*/ 188211 h 220082"/>
                  <a:gd name="connsiteX15" fmla="*/ 186148 w 219597"/>
                  <a:gd name="connsiteY15" fmla="*/ 188211 h 220082"/>
                  <a:gd name="connsiteX16" fmla="*/ 141630 w 219597"/>
                  <a:gd name="connsiteY16" fmla="*/ 63415 h 220082"/>
                  <a:gd name="connsiteX17" fmla="*/ 110928 w 219597"/>
                  <a:gd name="connsiteY17" fmla="*/ 31928 h 220082"/>
                  <a:gd name="connsiteX18" fmla="*/ 79075 w 219597"/>
                  <a:gd name="connsiteY18" fmla="*/ 63415 h 220082"/>
                  <a:gd name="connsiteX19" fmla="*/ 110544 w 219597"/>
                  <a:gd name="connsiteY19" fmla="*/ 94518 h 220082"/>
                  <a:gd name="connsiteX20" fmla="*/ 141630 w 219597"/>
                  <a:gd name="connsiteY20" fmla="*/ 63415 h 22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597" h="220082">
                    <a:moveTo>
                      <a:pt x="157748" y="105269"/>
                    </a:moveTo>
                    <a:cubicBezTo>
                      <a:pt x="185764" y="119861"/>
                      <a:pt x="205720" y="141364"/>
                      <a:pt x="214547" y="171700"/>
                    </a:cubicBezTo>
                    <a:cubicBezTo>
                      <a:pt x="217617" y="181683"/>
                      <a:pt x="218769" y="192051"/>
                      <a:pt x="219536" y="202419"/>
                    </a:cubicBezTo>
                    <a:cubicBezTo>
                      <a:pt x="220304" y="213170"/>
                      <a:pt x="213779" y="219698"/>
                      <a:pt x="203034" y="220082"/>
                    </a:cubicBezTo>
                    <a:cubicBezTo>
                      <a:pt x="140862" y="220082"/>
                      <a:pt x="78691" y="220082"/>
                      <a:pt x="16519" y="220082"/>
                    </a:cubicBezTo>
                    <a:cubicBezTo>
                      <a:pt x="5774" y="220082"/>
                      <a:pt x="-367" y="213554"/>
                      <a:pt x="17" y="202419"/>
                    </a:cubicBezTo>
                    <a:cubicBezTo>
                      <a:pt x="1552" y="163636"/>
                      <a:pt x="18438" y="133685"/>
                      <a:pt x="50675" y="112181"/>
                    </a:cubicBezTo>
                    <a:cubicBezTo>
                      <a:pt x="52594" y="111029"/>
                      <a:pt x="54513" y="109877"/>
                      <a:pt x="56432" y="108725"/>
                    </a:cubicBezTo>
                    <a:cubicBezTo>
                      <a:pt x="58351" y="107573"/>
                      <a:pt x="60269" y="106422"/>
                      <a:pt x="62188" y="105269"/>
                    </a:cubicBezTo>
                    <a:cubicBezTo>
                      <a:pt x="40697" y="68791"/>
                      <a:pt x="43000" y="37688"/>
                      <a:pt x="68329" y="15416"/>
                    </a:cubicBezTo>
                    <a:cubicBezTo>
                      <a:pt x="91355" y="-4551"/>
                      <a:pt x="125895" y="-5319"/>
                      <a:pt x="149689" y="14264"/>
                    </a:cubicBezTo>
                    <a:cubicBezTo>
                      <a:pt x="176554" y="35768"/>
                      <a:pt x="179240" y="66871"/>
                      <a:pt x="157748" y="105269"/>
                    </a:cubicBezTo>
                    <a:close/>
                    <a:moveTo>
                      <a:pt x="186148" y="188211"/>
                    </a:moveTo>
                    <a:cubicBezTo>
                      <a:pt x="180391" y="151732"/>
                      <a:pt x="145084" y="124085"/>
                      <a:pt x="105939" y="126005"/>
                    </a:cubicBezTo>
                    <a:cubicBezTo>
                      <a:pt x="70631" y="127541"/>
                      <a:pt x="36092" y="157492"/>
                      <a:pt x="34557" y="188211"/>
                    </a:cubicBezTo>
                    <a:cubicBezTo>
                      <a:pt x="85215" y="188211"/>
                      <a:pt x="135490" y="188211"/>
                      <a:pt x="186148" y="188211"/>
                    </a:cubicBezTo>
                    <a:close/>
                    <a:moveTo>
                      <a:pt x="141630" y="63415"/>
                    </a:moveTo>
                    <a:cubicBezTo>
                      <a:pt x="141630" y="46135"/>
                      <a:pt x="127814" y="31928"/>
                      <a:pt x="110928" y="31928"/>
                    </a:cubicBezTo>
                    <a:cubicBezTo>
                      <a:pt x="93274" y="31544"/>
                      <a:pt x="79075" y="46135"/>
                      <a:pt x="79075" y="63415"/>
                    </a:cubicBezTo>
                    <a:cubicBezTo>
                      <a:pt x="79075" y="80310"/>
                      <a:pt x="93274" y="94518"/>
                      <a:pt x="110544" y="94518"/>
                    </a:cubicBezTo>
                    <a:cubicBezTo>
                      <a:pt x="127430" y="94518"/>
                      <a:pt x="141246" y="80310"/>
                      <a:pt x="141630" y="63415"/>
                    </a:cubicBezTo>
                    <a:close/>
                  </a:path>
                </a:pathLst>
              </a:custGeom>
              <a:grpFill/>
              <a:ln w="3834" cap="flat">
                <a:noFill/>
                <a:prstDash val="solid"/>
                <a:miter/>
              </a:ln>
            </p:spPr>
            <p:txBody>
              <a:bodyPr rtlCol="0" anchor="ctr"/>
              <a:lstStyle/>
              <a:p>
                <a:endParaRPr lang="en-US"/>
              </a:p>
            </p:txBody>
          </p:sp>
          <p:sp>
            <p:nvSpPr>
              <p:cNvPr id="58" name="Freeform 275">
                <a:extLst>
                  <a:ext uri="{FF2B5EF4-FFF2-40B4-BE49-F238E27FC236}">
                    <a16:creationId xmlns:a16="http://schemas.microsoft.com/office/drawing/2014/main" id="{D63C8BA6-670D-6330-A787-81A54B6F3896}"/>
                  </a:ext>
                </a:extLst>
              </p:cNvPr>
              <p:cNvSpPr/>
              <p:nvPr/>
            </p:nvSpPr>
            <p:spPr>
              <a:xfrm>
                <a:off x="3135377" y="5234295"/>
                <a:ext cx="219647" cy="220409"/>
              </a:xfrm>
              <a:custGeom>
                <a:avLst/>
                <a:gdLst>
                  <a:gd name="connsiteX0" fmla="*/ 62236 w 219647"/>
                  <a:gd name="connsiteY0" fmla="*/ 105213 h 220409"/>
                  <a:gd name="connsiteX1" fmla="*/ 69143 w 219647"/>
                  <a:gd name="connsiteY1" fmla="*/ 14975 h 220409"/>
                  <a:gd name="connsiteX2" fmla="*/ 150504 w 219647"/>
                  <a:gd name="connsiteY2" fmla="*/ 14975 h 220409"/>
                  <a:gd name="connsiteX3" fmla="*/ 157795 w 219647"/>
                  <a:gd name="connsiteY3" fmla="*/ 104829 h 220409"/>
                  <a:gd name="connsiteX4" fmla="*/ 181590 w 219647"/>
                  <a:gd name="connsiteY4" fmla="*/ 121724 h 220409"/>
                  <a:gd name="connsiteX5" fmla="*/ 219583 w 219647"/>
                  <a:gd name="connsiteY5" fmla="*/ 200826 h 220409"/>
                  <a:gd name="connsiteX6" fmla="*/ 201162 w 219647"/>
                  <a:gd name="connsiteY6" fmla="*/ 220409 h 220409"/>
                  <a:gd name="connsiteX7" fmla="*/ 18485 w 219647"/>
                  <a:gd name="connsiteY7" fmla="*/ 220409 h 220409"/>
                  <a:gd name="connsiteX8" fmla="*/ 64 w 219647"/>
                  <a:gd name="connsiteY8" fmla="*/ 200826 h 220409"/>
                  <a:gd name="connsiteX9" fmla="*/ 50722 w 219647"/>
                  <a:gd name="connsiteY9" fmla="*/ 112509 h 220409"/>
                  <a:gd name="connsiteX10" fmla="*/ 62236 w 219647"/>
                  <a:gd name="connsiteY10" fmla="*/ 105213 h 220409"/>
                  <a:gd name="connsiteX11" fmla="*/ 186195 w 219647"/>
                  <a:gd name="connsiteY11" fmla="*/ 188154 h 220409"/>
                  <a:gd name="connsiteX12" fmla="*/ 105986 w 219647"/>
                  <a:gd name="connsiteY12" fmla="*/ 125948 h 220409"/>
                  <a:gd name="connsiteX13" fmla="*/ 34604 w 219647"/>
                  <a:gd name="connsiteY13" fmla="*/ 188154 h 220409"/>
                  <a:gd name="connsiteX14" fmla="*/ 186195 w 219647"/>
                  <a:gd name="connsiteY14" fmla="*/ 188154 h 220409"/>
                  <a:gd name="connsiteX15" fmla="*/ 141293 w 219647"/>
                  <a:gd name="connsiteY15" fmla="*/ 62590 h 220409"/>
                  <a:gd name="connsiteX16" fmla="*/ 109824 w 219647"/>
                  <a:gd name="connsiteY16" fmla="*/ 31487 h 220409"/>
                  <a:gd name="connsiteX17" fmla="*/ 78738 w 219647"/>
                  <a:gd name="connsiteY17" fmla="*/ 63742 h 220409"/>
                  <a:gd name="connsiteX18" fmla="*/ 110591 w 219647"/>
                  <a:gd name="connsiteY18" fmla="*/ 94077 h 220409"/>
                  <a:gd name="connsiteX19" fmla="*/ 141293 w 219647"/>
                  <a:gd name="connsiteY19" fmla="*/ 62590 h 220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647" h="220409">
                    <a:moveTo>
                      <a:pt x="62236" y="105213"/>
                    </a:moveTo>
                    <a:cubicBezTo>
                      <a:pt x="40744" y="67966"/>
                      <a:pt x="43431" y="36479"/>
                      <a:pt x="69143" y="14975"/>
                    </a:cubicBezTo>
                    <a:cubicBezTo>
                      <a:pt x="92554" y="-4992"/>
                      <a:pt x="126710" y="-4992"/>
                      <a:pt x="150504" y="14975"/>
                    </a:cubicBezTo>
                    <a:cubicBezTo>
                      <a:pt x="176600" y="36863"/>
                      <a:pt x="178903" y="68350"/>
                      <a:pt x="157795" y="104829"/>
                    </a:cubicBezTo>
                    <a:cubicBezTo>
                      <a:pt x="165855" y="110589"/>
                      <a:pt x="174298" y="115580"/>
                      <a:pt x="181590" y="121724"/>
                    </a:cubicBezTo>
                    <a:cubicBezTo>
                      <a:pt x="205767" y="142460"/>
                      <a:pt x="218048" y="168955"/>
                      <a:pt x="219583" y="200826"/>
                    </a:cubicBezTo>
                    <a:cubicBezTo>
                      <a:pt x="220351" y="214265"/>
                      <a:pt x="214210" y="220409"/>
                      <a:pt x="201162" y="220409"/>
                    </a:cubicBezTo>
                    <a:cubicBezTo>
                      <a:pt x="140142" y="220409"/>
                      <a:pt x="79505" y="220409"/>
                      <a:pt x="18485" y="220409"/>
                    </a:cubicBezTo>
                    <a:cubicBezTo>
                      <a:pt x="5437" y="220409"/>
                      <a:pt x="-704" y="214265"/>
                      <a:pt x="64" y="200826"/>
                    </a:cubicBezTo>
                    <a:cubicBezTo>
                      <a:pt x="1983" y="162811"/>
                      <a:pt x="18869" y="133628"/>
                      <a:pt x="50722" y="112509"/>
                    </a:cubicBezTo>
                    <a:cubicBezTo>
                      <a:pt x="54560" y="109437"/>
                      <a:pt x="58398" y="107517"/>
                      <a:pt x="62236" y="105213"/>
                    </a:cubicBezTo>
                    <a:close/>
                    <a:moveTo>
                      <a:pt x="186195" y="188154"/>
                    </a:moveTo>
                    <a:cubicBezTo>
                      <a:pt x="180822" y="151675"/>
                      <a:pt x="145515" y="124412"/>
                      <a:pt x="105986" y="125948"/>
                    </a:cubicBezTo>
                    <a:cubicBezTo>
                      <a:pt x="71062" y="127484"/>
                      <a:pt x="36523" y="157051"/>
                      <a:pt x="34604" y="188154"/>
                    </a:cubicBezTo>
                    <a:cubicBezTo>
                      <a:pt x="84878" y="188154"/>
                      <a:pt x="135537" y="188154"/>
                      <a:pt x="186195" y="188154"/>
                    </a:cubicBezTo>
                    <a:close/>
                    <a:moveTo>
                      <a:pt x="141293" y="62590"/>
                    </a:moveTo>
                    <a:cubicBezTo>
                      <a:pt x="140909" y="45311"/>
                      <a:pt x="126710" y="31487"/>
                      <a:pt x="109824" y="31487"/>
                    </a:cubicBezTo>
                    <a:cubicBezTo>
                      <a:pt x="92170" y="31487"/>
                      <a:pt x="78354" y="46079"/>
                      <a:pt x="78738" y="63742"/>
                    </a:cubicBezTo>
                    <a:cubicBezTo>
                      <a:pt x="79122" y="80638"/>
                      <a:pt x="93705" y="94461"/>
                      <a:pt x="110591" y="94077"/>
                    </a:cubicBezTo>
                    <a:cubicBezTo>
                      <a:pt x="127861" y="94077"/>
                      <a:pt x="141677" y="79870"/>
                      <a:pt x="141293" y="62590"/>
                    </a:cubicBezTo>
                    <a:close/>
                  </a:path>
                </a:pathLst>
              </a:custGeom>
              <a:grpFill/>
              <a:ln w="3834" cap="flat">
                <a:noFill/>
                <a:prstDash val="solid"/>
                <a:miter/>
              </a:ln>
            </p:spPr>
            <p:txBody>
              <a:bodyPr rtlCol="0" anchor="ctr"/>
              <a:lstStyle/>
              <a:p>
                <a:endParaRPr lang="en-US"/>
              </a:p>
            </p:txBody>
          </p:sp>
          <p:sp>
            <p:nvSpPr>
              <p:cNvPr id="59" name="Freeform 276">
                <a:extLst>
                  <a:ext uri="{FF2B5EF4-FFF2-40B4-BE49-F238E27FC236}">
                    <a16:creationId xmlns:a16="http://schemas.microsoft.com/office/drawing/2014/main" id="{EE9C63BD-380D-5E70-321A-1C1A3AF7BB0A}"/>
                  </a:ext>
                </a:extLst>
              </p:cNvPr>
              <p:cNvSpPr/>
              <p:nvPr/>
            </p:nvSpPr>
            <p:spPr>
              <a:xfrm>
                <a:off x="2837244" y="5533037"/>
                <a:ext cx="125498" cy="125948"/>
              </a:xfrm>
              <a:custGeom>
                <a:avLst/>
                <a:gdLst>
                  <a:gd name="connsiteX0" fmla="*/ 62559 w 125498"/>
                  <a:gd name="connsiteY0" fmla="*/ 0 h 125948"/>
                  <a:gd name="connsiteX1" fmla="*/ 125498 w 125498"/>
                  <a:gd name="connsiteY1" fmla="*/ 62974 h 125948"/>
                  <a:gd name="connsiteX2" fmla="*/ 62559 w 125498"/>
                  <a:gd name="connsiteY2" fmla="*/ 125948 h 125948"/>
                  <a:gd name="connsiteX3" fmla="*/ 4 w 125498"/>
                  <a:gd name="connsiteY3" fmla="*/ 63742 h 125948"/>
                  <a:gd name="connsiteX4" fmla="*/ 62559 w 125498"/>
                  <a:gd name="connsiteY4" fmla="*/ 0 h 125948"/>
                  <a:gd name="connsiteX5" fmla="*/ 62559 w 125498"/>
                  <a:gd name="connsiteY5" fmla="*/ 31487 h 125948"/>
                  <a:gd name="connsiteX6" fmla="*/ 31473 w 125498"/>
                  <a:gd name="connsiteY6" fmla="*/ 62974 h 125948"/>
                  <a:gd name="connsiteX7" fmla="*/ 63327 w 125498"/>
                  <a:gd name="connsiteY7" fmla="*/ 94461 h 125948"/>
                  <a:gd name="connsiteX8" fmla="*/ 94029 w 125498"/>
                  <a:gd name="connsiteY8" fmla="*/ 62590 h 125948"/>
                  <a:gd name="connsiteX9" fmla="*/ 62559 w 125498"/>
                  <a:gd name="connsiteY9" fmla="*/ 31487 h 125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498" h="125948">
                    <a:moveTo>
                      <a:pt x="62559" y="0"/>
                    </a:moveTo>
                    <a:cubicBezTo>
                      <a:pt x="97483" y="0"/>
                      <a:pt x="125498" y="28031"/>
                      <a:pt x="125498" y="62974"/>
                    </a:cubicBezTo>
                    <a:cubicBezTo>
                      <a:pt x="125498" y="97533"/>
                      <a:pt x="97099" y="125948"/>
                      <a:pt x="62559" y="125948"/>
                    </a:cubicBezTo>
                    <a:cubicBezTo>
                      <a:pt x="28403" y="125948"/>
                      <a:pt x="388" y="97917"/>
                      <a:pt x="4" y="63742"/>
                    </a:cubicBezTo>
                    <a:cubicBezTo>
                      <a:pt x="-380" y="28415"/>
                      <a:pt x="27636" y="0"/>
                      <a:pt x="62559" y="0"/>
                    </a:cubicBezTo>
                    <a:close/>
                    <a:moveTo>
                      <a:pt x="62559" y="31487"/>
                    </a:moveTo>
                    <a:cubicBezTo>
                      <a:pt x="45289" y="31487"/>
                      <a:pt x="31473" y="45695"/>
                      <a:pt x="31473" y="62974"/>
                    </a:cubicBezTo>
                    <a:cubicBezTo>
                      <a:pt x="31473" y="80638"/>
                      <a:pt x="46057" y="94845"/>
                      <a:pt x="63327" y="94461"/>
                    </a:cubicBezTo>
                    <a:cubicBezTo>
                      <a:pt x="80213" y="94077"/>
                      <a:pt x="94413" y="79870"/>
                      <a:pt x="94029" y="62590"/>
                    </a:cubicBezTo>
                    <a:cubicBezTo>
                      <a:pt x="93645" y="45311"/>
                      <a:pt x="79829" y="31487"/>
                      <a:pt x="62559" y="31487"/>
                    </a:cubicBezTo>
                    <a:close/>
                  </a:path>
                </a:pathLst>
              </a:custGeom>
              <a:grpFill/>
              <a:ln w="3834" cap="flat">
                <a:noFill/>
                <a:prstDash val="solid"/>
                <a:miter/>
              </a:ln>
            </p:spPr>
            <p:txBody>
              <a:bodyPr rtlCol="0" anchor="ctr"/>
              <a:lstStyle/>
              <a:p>
                <a:endParaRPr lang="en-US"/>
              </a:p>
            </p:txBody>
          </p:sp>
          <p:sp>
            <p:nvSpPr>
              <p:cNvPr id="60" name="Freeform 277">
                <a:extLst>
                  <a:ext uri="{FF2B5EF4-FFF2-40B4-BE49-F238E27FC236}">
                    <a16:creationId xmlns:a16="http://schemas.microsoft.com/office/drawing/2014/main" id="{C255C062-A114-0F82-B4C3-97CCD7E68A1D}"/>
                  </a:ext>
                </a:extLst>
              </p:cNvPr>
              <p:cNvSpPr/>
              <p:nvPr/>
            </p:nvSpPr>
            <p:spPr>
              <a:xfrm>
                <a:off x="2459992" y="5485801"/>
                <a:ext cx="94419" cy="94102"/>
              </a:xfrm>
              <a:custGeom>
                <a:avLst/>
                <a:gdLst>
                  <a:gd name="connsiteX0" fmla="*/ 94414 w 94419"/>
                  <a:gd name="connsiteY0" fmla="*/ 48388 h 94102"/>
                  <a:gd name="connsiteX1" fmla="*/ 46442 w 94419"/>
                  <a:gd name="connsiteY1" fmla="*/ 94082 h 94102"/>
                  <a:gd name="connsiteX2" fmla="*/ 5 w 94419"/>
                  <a:gd name="connsiteY2" fmla="*/ 45700 h 94102"/>
                  <a:gd name="connsiteX3" fmla="*/ 47977 w 94419"/>
                  <a:gd name="connsiteY3" fmla="*/ 5 h 94102"/>
                  <a:gd name="connsiteX4" fmla="*/ 94414 w 94419"/>
                  <a:gd name="connsiteY4" fmla="*/ 48388 h 94102"/>
                  <a:gd name="connsiteX5" fmla="*/ 62944 w 94419"/>
                  <a:gd name="connsiteY5" fmla="*/ 47236 h 94102"/>
                  <a:gd name="connsiteX6" fmla="*/ 47593 w 94419"/>
                  <a:gd name="connsiteY6" fmla="*/ 31492 h 94102"/>
                  <a:gd name="connsiteX7" fmla="*/ 31475 w 94419"/>
                  <a:gd name="connsiteY7" fmla="*/ 46468 h 94102"/>
                  <a:gd name="connsiteX8" fmla="*/ 47210 w 94419"/>
                  <a:gd name="connsiteY8" fmla="*/ 62979 h 94102"/>
                  <a:gd name="connsiteX9" fmla="*/ 62944 w 94419"/>
                  <a:gd name="connsiteY9" fmla="*/ 47236 h 9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19" h="94102">
                    <a:moveTo>
                      <a:pt x="94414" y="48388"/>
                    </a:moveTo>
                    <a:cubicBezTo>
                      <a:pt x="94030" y="73731"/>
                      <a:pt x="72155" y="94850"/>
                      <a:pt x="46442" y="94082"/>
                    </a:cubicBezTo>
                    <a:cubicBezTo>
                      <a:pt x="20345" y="93698"/>
                      <a:pt x="-378" y="71811"/>
                      <a:pt x="5" y="45700"/>
                    </a:cubicBezTo>
                    <a:cubicBezTo>
                      <a:pt x="773" y="19973"/>
                      <a:pt x="22264" y="-379"/>
                      <a:pt x="47977" y="5"/>
                    </a:cubicBezTo>
                    <a:cubicBezTo>
                      <a:pt x="74074" y="389"/>
                      <a:pt x="94798" y="22277"/>
                      <a:pt x="94414" y="48388"/>
                    </a:cubicBezTo>
                    <a:close/>
                    <a:moveTo>
                      <a:pt x="62944" y="47236"/>
                    </a:moveTo>
                    <a:cubicBezTo>
                      <a:pt x="62944" y="38788"/>
                      <a:pt x="56036" y="31492"/>
                      <a:pt x="47593" y="31492"/>
                    </a:cubicBezTo>
                    <a:cubicBezTo>
                      <a:pt x="39150" y="31108"/>
                      <a:pt x="31859" y="38020"/>
                      <a:pt x="31475" y="46468"/>
                    </a:cubicBezTo>
                    <a:cubicBezTo>
                      <a:pt x="31091" y="55300"/>
                      <a:pt x="38383" y="62979"/>
                      <a:pt x="47210" y="62979"/>
                    </a:cubicBezTo>
                    <a:cubicBezTo>
                      <a:pt x="55653" y="62595"/>
                      <a:pt x="62944" y="55684"/>
                      <a:pt x="62944" y="47236"/>
                    </a:cubicBezTo>
                    <a:close/>
                  </a:path>
                </a:pathLst>
              </a:custGeom>
              <a:grpFill/>
              <a:ln w="3834" cap="flat">
                <a:noFill/>
                <a:prstDash val="solid"/>
                <a:miter/>
              </a:ln>
            </p:spPr>
            <p:txBody>
              <a:bodyPr rtlCol="0" anchor="ctr"/>
              <a:lstStyle/>
              <a:p>
                <a:endParaRPr lang="en-US"/>
              </a:p>
            </p:txBody>
          </p:sp>
          <p:sp>
            <p:nvSpPr>
              <p:cNvPr id="61" name="Freeform 278">
                <a:extLst>
                  <a:ext uri="{FF2B5EF4-FFF2-40B4-BE49-F238E27FC236}">
                    <a16:creationId xmlns:a16="http://schemas.microsoft.com/office/drawing/2014/main" id="{412A01CC-DA0C-B4E1-273C-89C939C7303C}"/>
                  </a:ext>
                </a:extLst>
              </p:cNvPr>
              <p:cNvSpPr/>
              <p:nvPr/>
            </p:nvSpPr>
            <p:spPr>
              <a:xfrm>
                <a:off x="3245585" y="5485802"/>
                <a:ext cx="94408" cy="94087"/>
              </a:xfrm>
              <a:custGeom>
                <a:avLst/>
                <a:gdLst>
                  <a:gd name="connsiteX0" fmla="*/ 0 w 94408"/>
                  <a:gd name="connsiteY0" fmla="*/ 46852 h 94087"/>
                  <a:gd name="connsiteX1" fmla="*/ 47972 w 94408"/>
                  <a:gd name="connsiteY1" fmla="*/ 5 h 94087"/>
                  <a:gd name="connsiteX2" fmla="*/ 94409 w 94408"/>
                  <a:gd name="connsiteY2" fmla="*/ 47236 h 94087"/>
                  <a:gd name="connsiteX3" fmla="*/ 46437 w 94408"/>
                  <a:gd name="connsiteY3" fmla="*/ 94082 h 94087"/>
                  <a:gd name="connsiteX4" fmla="*/ 0 w 94408"/>
                  <a:gd name="connsiteY4" fmla="*/ 46852 h 94087"/>
                  <a:gd name="connsiteX5" fmla="*/ 46821 w 94408"/>
                  <a:gd name="connsiteY5" fmla="*/ 31492 h 94087"/>
                  <a:gd name="connsiteX6" fmla="*/ 31086 w 94408"/>
                  <a:gd name="connsiteY6" fmla="*/ 46852 h 94087"/>
                  <a:gd name="connsiteX7" fmla="*/ 46437 w 94408"/>
                  <a:gd name="connsiteY7" fmla="*/ 62595 h 94087"/>
                  <a:gd name="connsiteX8" fmla="*/ 62555 w 94408"/>
                  <a:gd name="connsiteY8" fmla="*/ 46468 h 94087"/>
                  <a:gd name="connsiteX9" fmla="*/ 46821 w 94408"/>
                  <a:gd name="connsiteY9" fmla="*/ 31492 h 94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08" h="94087">
                    <a:moveTo>
                      <a:pt x="0" y="46852"/>
                    </a:moveTo>
                    <a:cubicBezTo>
                      <a:pt x="0" y="20740"/>
                      <a:pt x="21491" y="-379"/>
                      <a:pt x="47972" y="5"/>
                    </a:cubicBezTo>
                    <a:cubicBezTo>
                      <a:pt x="73301" y="389"/>
                      <a:pt x="94409" y="21893"/>
                      <a:pt x="94409" y="47236"/>
                    </a:cubicBezTo>
                    <a:cubicBezTo>
                      <a:pt x="94025" y="73347"/>
                      <a:pt x="72533" y="94466"/>
                      <a:pt x="46437" y="94082"/>
                    </a:cubicBezTo>
                    <a:cubicBezTo>
                      <a:pt x="20724" y="93698"/>
                      <a:pt x="0" y="72579"/>
                      <a:pt x="0" y="46852"/>
                    </a:cubicBezTo>
                    <a:close/>
                    <a:moveTo>
                      <a:pt x="46821" y="31492"/>
                    </a:moveTo>
                    <a:cubicBezTo>
                      <a:pt x="38378" y="31492"/>
                      <a:pt x="31470" y="38404"/>
                      <a:pt x="31086" y="46852"/>
                    </a:cubicBezTo>
                    <a:cubicBezTo>
                      <a:pt x="31086" y="55299"/>
                      <a:pt x="37994" y="62595"/>
                      <a:pt x="46437" y="62595"/>
                    </a:cubicBezTo>
                    <a:cubicBezTo>
                      <a:pt x="55263" y="62979"/>
                      <a:pt x="62555" y="55299"/>
                      <a:pt x="62555" y="46468"/>
                    </a:cubicBezTo>
                    <a:cubicBezTo>
                      <a:pt x="62555" y="38404"/>
                      <a:pt x="55263" y="31492"/>
                      <a:pt x="46821" y="31492"/>
                    </a:cubicBezTo>
                    <a:close/>
                  </a:path>
                </a:pathLst>
              </a:custGeom>
              <a:grpFill/>
              <a:ln w="3834" cap="flat">
                <a:noFill/>
                <a:prstDash val="solid"/>
                <a:miter/>
              </a:ln>
            </p:spPr>
            <p:txBody>
              <a:bodyPr rtlCol="0" anchor="ctr"/>
              <a:lstStyle/>
              <a:p>
                <a:endParaRPr lang="en-US"/>
              </a:p>
            </p:txBody>
          </p:sp>
          <p:sp>
            <p:nvSpPr>
              <p:cNvPr id="74" name="Freeform 279">
                <a:extLst>
                  <a:ext uri="{FF2B5EF4-FFF2-40B4-BE49-F238E27FC236}">
                    <a16:creationId xmlns:a16="http://schemas.microsoft.com/office/drawing/2014/main" id="{38EBEDFF-D0C5-612A-E3CD-4EF2ED62252E}"/>
                  </a:ext>
                </a:extLst>
              </p:cNvPr>
              <p:cNvSpPr/>
              <p:nvPr/>
            </p:nvSpPr>
            <p:spPr>
              <a:xfrm>
                <a:off x="2523320" y="5014653"/>
                <a:ext cx="94030" cy="94077"/>
              </a:xfrm>
              <a:custGeom>
                <a:avLst/>
                <a:gdLst>
                  <a:gd name="connsiteX0" fmla="*/ 94025 w 94030"/>
                  <a:gd name="connsiteY0" fmla="*/ 46462 h 94077"/>
                  <a:gd name="connsiteX1" fmla="*/ 47204 w 94030"/>
                  <a:gd name="connsiteY1" fmla="*/ 94077 h 94077"/>
                  <a:gd name="connsiteX2" fmla="*/ 0 w 94030"/>
                  <a:gd name="connsiteY2" fmla="*/ 47615 h 94077"/>
                  <a:gd name="connsiteX3" fmla="*/ 46821 w 94030"/>
                  <a:gd name="connsiteY3" fmla="*/ 0 h 94077"/>
                  <a:gd name="connsiteX4" fmla="*/ 94025 w 94030"/>
                  <a:gd name="connsiteY4" fmla="*/ 46462 h 94077"/>
                  <a:gd name="connsiteX5" fmla="*/ 62555 w 94030"/>
                  <a:gd name="connsiteY5" fmla="*/ 47231 h 94077"/>
                  <a:gd name="connsiteX6" fmla="*/ 47588 w 94030"/>
                  <a:gd name="connsiteY6" fmla="*/ 31487 h 94077"/>
                  <a:gd name="connsiteX7" fmla="*/ 31470 w 94030"/>
                  <a:gd name="connsiteY7" fmla="*/ 47231 h 94077"/>
                  <a:gd name="connsiteX8" fmla="*/ 47204 w 94030"/>
                  <a:gd name="connsiteY8" fmla="*/ 62590 h 94077"/>
                  <a:gd name="connsiteX9" fmla="*/ 62555 w 94030"/>
                  <a:gd name="connsiteY9" fmla="*/ 47231 h 94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30" h="94077">
                    <a:moveTo>
                      <a:pt x="94025" y="46462"/>
                    </a:moveTo>
                    <a:cubicBezTo>
                      <a:pt x="94409" y="72574"/>
                      <a:pt x="73301" y="94077"/>
                      <a:pt x="47204" y="94077"/>
                    </a:cubicBezTo>
                    <a:cubicBezTo>
                      <a:pt x="21491" y="94077"/>
                      <a:pt x="384" y="72958"/>
                      <a:pt x="0" y="47615"/>
                    </a:cubicBezTo>
                    <a:cubicBezTo>
                      <a:pt x="0" y="21503"/>
                      <a:pt x="21108" y="0"/>
                      <a:pt x="46821" y="0"/>
                    </a:cubicBezTo>
                    <a:cubicBezTo>
                      <a:pt x="72534" y="0"/>
                      <a:pt x="93641" y="20735"/>
                      <a:pt x="94025" y="46462"/>
                    </a:cubicBezTo>
                    <a:close/>
                    <a:moveTo>
                      <a:pt x="62555" y="47231"/>
                    </a:moveTo>
                    <a:cubicBezTo>
                      <a:pt x="62555" y="38783"/>
                      <a:pt x="56031" y="31487"/>
                      <a:pt x="47588" y="31487"/>
                    </a:cubicBezTo>
                    <a:cubicBezTo>
                      <a:pt x="38761" y="31103"/>
                      <a:pt x="31470" y="38399"/>
                      <a:pt x="31470" y="47231"/>
                    </a:cubicBezTo>
                    <a:cubicBezTo>
                      <a:pt x="31470" y="55678"/>
                      <a:pt x="38761" y="62590"/>
                      <a:pt x="47204" y="62590"/>
                    </a:cubicBezTo>
                    <a:cubicBezTo>
                      <a:pt x="55264" y="62590"/>
                      <a:pt x="62172" y="55678"/>
                      <a:pt x="62555" y="47231"/>
                    </a:cubicBezTo>
                    <a:close/>
                  </a:path>
                </a:pathLst>
              </a:custGeom>
              <a:grpFill/>
              <a:ln w="3834" cap="flat">
                <a:noFill/>
                <a:prstDash val="solid"/>
                <a:miter/>
              </a:ln>
            </p:spPr>
            <p:txBody>
              <a:bodyPr rtlCol="0" anchor="ctr"/>
              <a:lstStyle/>
              <a:p>
                <a:endParaRPr lang="en-US"/>
              </a:p>
            </p:txBody>
          </p:sp>
          <p:sp>
            <p:nvSpPr>
              <p:cNvPr id="75" name="Freeform 280">
                <a:extLst>
                  <a:ext uri="{FF2B5EF4-FFF2-40B4-BE49-F238E27FC236}">
                    <a16:creationId xmlns:a16="http://schemas.microsoft.com/office/drawing/2014/main" id="{540AE7DA-47B5-1008-62FA-5879A418DD95}"/>
                  </a:ext>
                </a:extLst>
              </p:cNvPr>
              <p:cNvSpPr/>
              <p:nvPr/>
            </p:nvSpPr>
            <p:spPr>
              <a:xfrm>
                <a:off x="3182646" y="5014648"/>
                <a:ext cx="94030" cy="94466"/>
              </a:xfrm>
              <a:custGeom>
                <a:avLst/>
                <a:gdLst>
                  <a:gd name="connsiteX0" fmla="*/ 47204 w 94030"/>
                  <a:gd name="connsiteY0" fmla="*/ 5 h 94466"/>
                  <a:gd name="connsiteX1" fmla="*/ 94025 w 94030"/>
                  <a:gd name="connsiteY1" fmla="*/ 48004 h 94466"/>
                  <a:gd name="connsiteX2" fmla="*/ 46821 w 94030"/>
                  <a:gd name="connsiteY2" fmla="*/ 94466 h 94466"/>
                  <a:gd name="connsiteX3" fmla="*/ 0 w 94030"/>
                  <a:gd name="connsiteY3" fmla="*/ 47620 h 94466"/>
                  <a:gd name="connsiteX4" fmla="*/ 47204 w 94030"/>
                  <a:gd name="connsiteY4" fmla="*/ 5 h 94466"/>
                  <a:gd name="connsiteX5" fmla="*/ 62555 w 94030"/>
                  <a:gd name="connsiteY5" fmla="*/ 46852 h 94466"/>
                  <a:gd name="connsiteX6" fmla="*/ 47204 w 94030"/>
                  <a:gd name="connsiteY6" fmla="*/ 31492 h 94466"/>
                  <a:gd name="connsiteX7" fmla="*/ 31470 w 94030"/>
                  <a:gd name="connsiteY7" fmla="*/ 47620 h 94466"/>
                  <a:gd name="connsiteX8" fmla="*/ 47588 w 94030"/>
                  <a:gd name="connsiteY8" fmla="*/ 62595 h 94466"/>
                  <a:gd name="connsiteX9" fmla="*/ 62555 w 94030"/>
                  <a:gd name="connsiteY9" fmla="*/ 46852 h 9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30" h="94466">
                    <a:moveTo>
                      <a:pt x="47204" y="5"/>
                    </a:moveTo>
                    <a:cubicBezTo>
                      <a:pt x="73301" y="5"/>
                      <a:pt x="94409" y="21892"/>
                      <a:pt x="94025" y="48004"/>
                    </a:cubicBezTo>
                    <a:cubicBezTo>
                      <a:pt x="93641" y="73731"/>
                      <a:pt x="72534" y="94466"/>
                      <a:pt x="46821" y="94466"/>
                    </a:cubicBezTo>
                    <a:cubicBezTo>
                      <a:pt x="21108" y="94466"/>
                      <a:pt x="0" y="73347"/>
                      <a:pt x="0" y="47620"/>
                    </a:cubicBezTo>
                    <a:cubicBezTo>
                      <a:pt x="0" y="21124"/>
                      <a:pt x="21108" y="-379"/>
                      <a:pt x="47204" y="5"/>
                    </a:cubicBezTo>
                    <a:close/>
                    <a:moveTo>
                      <a:pt x="62555" y="46852"/>
                    </a:moveTo>
                    <a:cubicBezTo>
                      <a:pt x="62555" y="38404"/>
                      <a:pt x="55647" y="31492"/>
                      <a:pt x="47204" y="31492"/>
                    </a:cubicBezTo>
                    <a:cubicBezTo>
                      <a:pt x="38378" y="31492"/>
                      <a:pt x="31086" y="38788"/>
                      <a:pt x="31470" y="47620"/>
                    </a:cubicBezTo>
                    <a:cubicBezTo>
                      <a:pt x="31853" y="56067"/>
                      <a:pt x="39145" y="62979"/>
                      <a:pt x="47588" y="62595"/>
                    </a:cubicBezTo>
                    <a:cubicBezTo>
                      <a:pt x="56031" y="62211"/>
                      <a:pt x="62939" y="55299"/>
                      <a:pt x="62555" y="46852"/>
                    </a:cubicBezTo>
                    <a:close/>
                  </a:path>
                </a:pathLst>
              </a:custGeom>
              <a:grpFill/>
              <a:ln w="3834"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561964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0458D-74F0-7983-9064-797E2AB500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6EE360-7985-6321-EAEA-E83CEF070469}"/>
              </a:ext>
            </a:extLst>
          </p:cNvPr>
          <p:cNvSpPr>
            <a:spLocks noGrp="1"/>
          </p:cNvSpPr>
          <p:nvPr>
            <p:ph type="body" sz="quarter" idx="61"/>
          </p:nvPr>
        </p:nvSpPr>
        <p:spPr>
          <a:xfrm>
            <a:off x="-9335" y="644872"/>
            <a:ext cx="5880746" cy="586086"/>
          </a:xfrm>
        </p:spPr>
        <p:txBody>
          <a:bodyPr/>
          <a:lstStyle/>
          <a:p>
            <a:r>
              <a:rPr lang="en-IE" dirty="0"/>
              <a:t>05 | TEACHING APPROACHES</a:t>
            </a:r>
          </a:p>
        </p:txBody>
      </p:sp>
      <p:sp>
        <p:nvSpPr>
          <p:cNvPr id="4" name="Slide Number Placeholder 3">
            <a:extLst>
              <a:ext uri="{FF2B5EF4-FFF2-40B4-BE49-F238E27FC236}">
                <a16:creationId xmlns:a16="http://schemas.microsoft.com/office/drawing/2014/main" id="{13D90964-5590-8902-AEC4-9F16891FB805}"/>
              </a:ext>
            </a:extLst>
          </p:cNvPr>
          <p:cNvSpPr>
            <a:spLocks noGrp="1"/>
          </p:cNvSpPr>
          <p:nvPr>
            <p:ph type="sldNum" sz="quarter" idx="4"/>
          </p:nvPr>
        </p:nvSpPr>
        <p:spPr/>
        <p:txBody>
          <a:bodyPr/>
          <a:lstStyle/>
          <a:p>
            <a:fld id="{9C527BFA-2C0E-4CEC-B6A5-913A56FEF4B4}" type="slidenum">
              <a:rPr lang="fr-CA" smtClean="0"/>
              <a:pPr/>
              <a:t>21</a:t>
            </a:fld>
            <a:endParaRPr lang="fr-CA" dirty="0"/>
          </a:p>
        </p:txBody>
      </p:sp>
      <p:graphicFrame>
        <p:nvGraphicFramePr>
          <p:cNvPr id="5" name="Table 4">
            <a:extLst>
              <a:ext uri="{FF2B5EF4-FFF2-40B4-BE49-F238E27FC236}">
                <a16:creationId xmlns:a16="http://schemas.microsoft.com/office/drawing/2014/main" id="{97FB3184-8567-E502-FDB9-19766D2AFB11}"/>
              </a:ext>
            </a:extLst>
          </p:cNvPr>
          <p:cNvGraphicFramePr>
            <a:graphicFrameLocks noGrp="1"/>
          </p:cNvGraphicFramePr>
          <p:nvPr>
            <p:extLst>
              <p:ext uri="{D42A27DB-BD31-4B8C-83A1-F6EECF244321}">
                <p14:modId xmlns:p14="http://schemas.microsoft.com/office/powerpoint/2010/main" val="2996599129"/>
              </p:ext>
            </p:extLst>
          </p:nvPr>
        </p:nvGraphicFramePr>
        <p:xfrm>
          <a:off x="428264" y="1582535"/>
          <a:ext cx="6400800" cy="8783320"/>
        </p:xfrm>
        <a:graphic>
          <a:graphicData uri="http://schemas.openxmlformats.org/drawingml/2006/table">
            <a:tbl>
              <a:tblPr firstRow="1" bandRow="1">
                <a:tableStyleId>{5C22544A-7EE6-4342-B048-85BDC9FD1C3A}</a:tableStyleId>
              </a:tblPr>
              <a:tblGrid>
                <a:gridCol w="1319513">
                  <a:extLst>
                    <a:ext uri="{9D8B030D-6E8A-4147-A177-3AD203B41FA5}">
                      <a16:colId xmlns:a16="http://schemas.microsoft.com/office/drawing/2014/main" val="291957887"/>
                    </a:ext>
                  </a:extLst>
                </a:gridCol>
                <a:gridCol w="1880887">
                  <a:extLst>
                    <a:ext uri="{9D8B030D-6E8A-4147-A177-3AD203B41FA5}">
                      <a16:colId xmlns:a16="http://schemas.microsoft.com/office/drawing/2014/main" val="2646925511"/>
                    </a:ext>
                  </a:extLst>
                </a:gridCol>
                <a:gridCol w="1600200">
                  <a:extLst>
                    <a:ext uri="{9D8B030D-6E8A-4147-A177-3AD203B41FA5}">
                      <a16:colId xmlns:a16="http://schemas.microsoft.com/office/drawing/2014/main" val="202601423"/>
                    </a:ext>
                  </a:extLst>
                </a:gridCol>
                <a:gridCol w="1600200">
                  <a:extLst>
                    <a:ext uri="{9D8B030D-6E8A-4147-A177-3AD203B41FA5}">
                      <a16:colId xmlns:a16="http://schemas.microsoft.com/office/drawing/2014/main" val="819500389"/>
                    </a:ext>
                  </a:extLst>
                </a:gridCol>
              </a:tblGrid>
              <a:tr h="370840">
                <a:tc>
                  <a:txBody>
                    <a:bodyPr/>
                    <a:lstStyle/>
                    <a:p>
                      <a:pPr algn="ctr"/>
                      <a:r>
                        <a:rPr lang="en-GB" sz="1400" noProof="0" dirty="0"/>
                        <a:t>Approach</a:t>
                      </a:r>
                    </a:p>
                  </a:txBody>
                  <a:tcPr anchor="ctr"/>
                </a:tc>
                <a:tc>
                  <a:txBody>
                    <a:bodyPr/>
                    <a:lstStyle/>
                    <a:p>
                      <a:pPr algn="ctr"/>
                      <a:r>
                        <a:rPr lang="en-GB" sz="1400" noProof="0"/>
                        <a:t>Characteristics</a:t>
                      </a:r>
                    </a:p>
                  </a:txBody>
                  <a:tcPr anchor="ctr"/>
                </a:tc>
                <a:tc>
                  <a:txBody>
                    <a:bodyPr/>
                    <a:lstStyle/>
                    <a:p>
                      <a:pPr algn="ctr"/>
                      <a:r>
                        <a:rPr lang="en-GB" sz="1400" noProof="0"/>
                        <a:t>Benefits</a:t>
                      </a:r>
                    </a:p>
                  </a:txBody>
                  <a:tcPr anchor="ctr"/>
                </a:tc>
                <a:tc>
                  <a:txBody>
                    <a:bodyPr/>
                    <a:lstStyle/>
                    <a:p>
                      <a:pPr algn="ctr"/>
                      <a:r>
                        <a:rPr lang="en-GB" sz="1400" noProof="0" dirty="0"/>
                        <a:t>Applicability </a:t>
                      </a:r>
                    </a:p>
                  </a:txBody>
                  <a:tcPr anchor="ctr"/>
                </a:tc>
                <a:extLst>
                  <a:ext uri="{0D108BD9-81ED-4DB2-BD59-A6C34878D82A}">
                    <a16:rowId xmlns:a16="http://schemas.microsoft.com/office/drawing/2014/main" val="1148395068"/>
                  </a:ext>
                </a:extLst>
              </a:tr>
              <a:tr h="370840">
                <a:tc>
                  <a:txBody>
                    <a:bodyPr/>
                    <a:lstStyle/>
                    <a:p>
                      <a:r>
                        <a:rPr lang="en-GB" sz="1200" b="1" noProof="0" dirty="0">
                          <a:solidFill>
                            <a:srgbClr val="09465E"/>
                          </a:solidFill>
                        </a:rPr>
                        <a:t>Lecture Based Teaching</a:t>
                      </a:r>
                    </a:p>
                    <a:p>
                      <a:endParaRPr lang="en-GB" sz="1200" b="1" noProof="0" dirty="0">
                        <a:solidFill>
                          <a:srgbClr val="09465E"/>
                        </a:solidFill>
                      </a:endParaRPr>
                    </a:p>
                  </a:txBody>
                  <a:tcPr/>
                </a:tc>
                <a:tc>
                  <a:txBody>
                    <a:bodyPr/>
                    <a:lstStyle/>
                    <a:p>
                      <a:pPr marL="144000" lvl="0" indent="-144000">
                        <a:buFont typeface="Arial" panose="020B0604020202020204" pitchFamily="34" charset="0"/>
                        <a:buChar char="•"/>
                      </a:pPr>
                      <a:r>
                        <a:rPr lang="en-US" sz="1200" kern="1200" dirty="0">
                          <a:solidFill>
                            <a:srgbClr val="09465E"/>
                          </a:solidFill>
                          <a:effectLst/>
                          <a:latin typeface="+mn-lt"/>
                          <a:ea typeface="+mn-ea"/>
                          <a:cs typeface="+mn-cs"/>
                        </a:rPr>
                        <a:t>Instructor-centered approach where the teacher delivers content through lectures;</a:t>
                      </a:r>
                      <a:endParaRPr lang="it-IT" sz="1200" kern="1200" dirty="0">
                        <a:solidFill>
                          <a:srgbClr val="09465E"/>
                        </a:solidFill>
                        <a:effectLst/>
                        <a:latin typeface="+mn-lt"/>
                        <a:ea typeface="+mn-ea"/>
                        <a:cs typeface="+mn-cs"/>
                      </a:endParaRPr>
                    </a:p>
                    <a:p>
                      <a:pPr marL="144000" lvl="0" indent="-144000">
                        <a:buFont typeface="Arial" panose="020B0604020202020204" pitchFamily="34" charset="0"/>
                        <a:buChar char="•"/>
                      </a:pPr>
                      <a:r>
                        <a:rPr lang="en-US" sz="1200" kern="1200" dirty="0">
                          <a:solidFill>
                            <a:srgbClr val="09465E"/>
                          </a:solidFill>
                          <a:effectLst/>
                          <a:latin typeface="+mn-lt"/>
                          <a:ea typeface="+mn-ea"/>
                          <a:cs typeface="+mn-cs"/>
                        </a:rPr>
                        <a:t>Focuses on transmitting information to learners;</a:t>
                      </a:r>
                      <a:endParaRPr lang="it-IT" sz="1200" kern="1200" dirty="0">
                        <a:solidFill>
                          <a:srgbClr val="09465E"/>
                        </a:solidFill>
                        <a:effectLst/>
                        <a:latin typeface="+mn-lt"/>
                        <a:ea typeface="+mn-ea"/>
                        <a:cs typeface="+mn-cs"/>
                      </a:endParaRPr>
                    </a:p>
                  </a:txBody>
                  <a:tcPr/>
                </a:tc>
                <a:tc>
                  <a:txBody>
                    <a:bodyPr/>
                    <a:lstStyle/>
                    <a:p>
                      <a:pPr marL="144000" indent="-144000">
                        <a:buFont typeface="Arial" panose="020B0604020202020204" pitchFamily="34" charset="0"/>
                        <a:buChar char="•"/>
                      </a:pPr>
                      <a:r>
                        <a:rPr lang="en-US" sz="1200" b="0" i="0" kern="1200">
                          <a:solidFill>
                            <a:srgbClr val="09465E"/>
                          </a:solidFill>
                          <a:effectLst/>
                          <a:latin typeface="+mn-lt"/>
                          <a:ea typeface="+mn-ea"/>
                          <a:cs typeface="+mn-cs"/>
                        </a:rPr>
                        <a:t>Allows to cover a large amount of material in a short time and for structured and </a:t>
                      </a:r>
                      <a:r>
                        <a:rPr lang="en-US" sz="1200" b="0" i="0" kern="1200" err="1">
                          <a:solidFill>
                            <a:srgbClr val="09465E"/>
                          </a:solidFill>
                          <a:effectLst/>
                          <a:latin typeface="+mn-lt"/>
                          <a:ea typeface="+mn-ea"/>
                          <a:cs typeface="+mn-cs"/>
                        </a:rPr>
                        <a:t>organised</a:t>
                      </a:r>
                      <a:r>
                        <a:rPr lang="en-US" sz="1200" b="0" i="0" kern="1200">
                          <a:solidFill>
                            <a:srgbClr val="09465E"/>
                          </a:solidFill>
                          <a:effectLst/>
                          <a:latin typeface="+mn-lt"/>
                          <a:ea typeface="+mn-ea"/>
                          <a:cs typeface="+mn-cs"/>
                        </a:rPr>
                        <a:t> presentation of content.</a:t>
                      </a:r>
                    </a:p>
                  </a:txBody>
                  <a:tcPr/>
                </a:tc>
                <a:tc>
                  <a:txBody>
                    <a:bodyPr/>
                    <a:lstStyle/>
                    <a:p>
                      <a:r>
                        <a:rPr lang="en-GB" sz="1200" noProof="0">
                          <a:solidFill>
                            <a:srgbClr val="09465E"/>
                          </a:solidFill>
                        </a:rPr>
                        <a:t>Face-to-face lessons </a:t>
                      </a:r>
                    </a:p>
                    <a:p>
                      <a:r>
                        <a:rPr lang="en-GB" sz="1200" noProof="0">
                          <a:solidFill>
                            <a:srgbClr val="09465E"/>
                          </a:solidFill>
                        </a:rPr>
                        <a:t>Online Synchronous lessons</a:t>
                      </a:r>
                    </a:p>
                    <a:p>
                      <a:r>
                        <a:rPr lang="en-GB" sz="1200" noProof="0">
                          <a:solidFill>
                            <a:srgbClr val="09465E"/>
                          </a:solidFill>
                        </a:rPr>
                        <a:t>Hybrid Lessons</a:t>
                      </a:r>
                    </a:p>
                  </a:txBody>
                  <a:tcPr/>
                </a:tc>
                <a:extLst>
                  <a:ext uri="{0D108BD9-81ED-4DB2-BD59-A6C34878D82A}">
                    <a16:rowId xmlns:a16="http://schemas.microsoft.com/office/drawing/2014/main" val="2817891625"/>
                  </a:ext>
                </a:extLst>
              </a:tr>
              <a:tr h="370840">
                <a:tc>
                  <a:txBody>
                    <a:bodyPr/>
                    <a:lstStyle/>
                    <a:p>
                      <a:r>
                        <a:rPr lang="en-GB" sz="1200" b="1" noProof="0" dirty="0">
                          <a:solidFill>
                            <a:srgbClr val="09465E"/>
                          </a:solidFill>
                        </a:rPr>
                        <a:t>Storytelling</a:t>
                      </a:r>
                    </a:p>
                    <a:p>
                      <a:endParaRPr lang="en-GB" sz="1200" b="1" noProof="0" dirty="0">
                        <a:solidFill>
                          <a:srgbClr val="09465E"/>
                        </a:solidFill>
                      </a:endParaRPr>
                    </a:p>
                  </a:txBody>
                  <a:tcPr/>
                </a:tc>
                <a:tc>
                  <a:txBody>
                    <a:bodyPr/>
                    <a:lstStyle/>
                    <a:p>
                      <a:pPr marL="144000" indent="-144000">
                        <a:buFont typeface="Arial" panose="020B0604020202020204" pitchFamily="34" charset="0"/>
                        <a:buChar char="•"/>
                      </a:pPr>
                      <a:r>
                        <a:rPr lang="en-US" sz="1200" kern="1200">
                          <a:solidFill>
                            <a:srgbClr val="09465E"/>
                          </a:solidFill>
                          <a:effectLst/>
                          <a:latin typeface="+mn-lt"/>
                          <a:ea typeface="+mn-ea"/>
                          <a:cs typeface="+mn-cs"/>
                        </a:rPr>
                        <a:t>Using a story creates constructive and creative comprehension of the given matter.</a:t>
                      </a:r>
                    </a:p>
                    <a:p>
                      <a:pPr marL="144000" indent="-144000">
                        <a:buFont typeface="Arial" panose="020B0604020202020204" pitchFamily="34" charset="0"/>
                        <a:buChar char="•"/>
                      </a:pPr>
                      <a:r>
                        <a:rPr lang="en-US" sz="1200" kern="1200">
                          <a:solidFill>
                            <a:srgbClr val="09465E"/>
                          </a:solidFill>
                          <a:effectLst/>
                          <a:latin typeface="+mn-lt"/>
                          <a:ea typeface="+mn-ea"/>
                          <a:cs typeface="+mn-cs"/>
                        </a:rPr>
                        <a:t>A storyline provides the acquisition of new knowledge and skills in a veiled manner.</a:t>
                      </a:r>
                      <a:endParaRPr lang="it-IT" sz="1200" kern="1200">
                        <a:solidFill>
                          <a:srgbClr val="09465E"/>
                        </a:solidFill>
                        <a:effectLst/>
                        <a:latin typeface="+mn-lt"/>
                        <a:ea typeface="+mn-ea"/>
                        <a:cs typeface="+mn-cs"/>
                      </a:endParaRPr>
                    </a:p>
                  </a:txBody>
                  <a:tcPr/>
                </a:tc>
                <a:tc>
                  <a:txBody>
                    <a:bodyPr/>
                    <a:lstStyle/>
                    <a:p>
                      <a:pPr marL="144000" lvl="0" indent="-144000">
                        <a:buFont typeface="Arial" panose="020B0604020202020204" pitchFamily="34" charset="0"/>
                        <a:buChar char="•"/>
                      </a:pPr>
                      <a:r>
                        <a:rPr lang="en-US" sz="1200" kern="1200" dirty="0">
                          <a:solidFill>
                            <a:srgbClr val="09465E"/>
                          </a:solidFill>
                          <a:effectLst/>
                          <a:latin typeface="+mn-lt"/>
                          <a:ea typeface="+mn-ea"/>
                          <a:cs typeface="+mn-cs"/>
                        </a:rPr>
                        <a:t>It enhances learning and helps learners connect more deeply with the material. </a:t>
                      </a:r>
                    </a:p>
                    <a:p>
                      <a:pPr marL="144000" lvl="0" indent="-144000">
                        <a:buFont typeface="Arial" panose="020B0604020202020204" pitchFamily="34" charset="0"/>
                        <a:buChar char="•"/>
                      </a:pPr>
                      <a:r>
                        <a:rPr lang="en-US" sz="1200" kern="1200" dirty="0">
                          <a:solidFill>
                            <a:srgbClr val="09465E"/>
                          </a:solidFill>
                          <a:effectLst/>
                          <a:latin typeface="+mn-lt"/>
                          <a:ea typeface="+mn-ea"/>
                          <a:cs typeface="+mn-cs"/>
                        </a:rPr>
                        <a:t>It creates a dynamic and inclusive environment that nurtures curiosity, empathy, and lifelong learning.</a:t>
                      </a:r>
                      <a:endParaRPr lang="it-IT" sz="1200" kern="1200" dirty="0">
                        <a:solidFill>
                          <a:srgbClr val="09465E"/>
                        </a:solidFill>
                        <a:effectLst/>
                        <a:latin typeface="+mn-lt"/>
                        <a:ea typeface="+mn-ea"/>
                        <a:cs typeface="+mn-cs"/>
                      </a:endParaRPr>
                    </a:p>
                  </a:txBody>
                  <a:tcPr/>
                </a:tc>
                <a:tc>
                  <a:txBody>
                    <a:bodyPr/>
                    <a:lstStyle/>
                    <a:p>
                      <a:r>
                        <a:rPr lang="en-GB" sz="1200" noProof="0">
                          <a:solidFill>
                            <a:srgbClr val="09465E"/>
                          </a:solidFill>
                        </a:rPr>
                        <a:t>Face-to-face lessons </a:t>
                      </a:r>
                    </a:p>
                    <a:p>
                      <a:r>
                        <a:rPr lang="en-GB" sz="1200" noProof="0">
                          <a:solidFill>
                            <a:srgbClr val="09465E"/>
                          </a:solidFill>
                        </a:rPr>
                        <a:t>Online Synchronous lessons</a:t>
                      </a:r>
                    </a:p>
                    <a:p>
                      <a:r>
                        <a:rPr lang="en-GB" sz="1200" noProof="0">
                          <a:solidFill>
                            <a:srgbClr val="09465E"/>
                          </a:solidFill>
                        </a:rPr>
                        <a:t>Hybrid Lessons</a:t>
                      </a:r>
                    </a:p>
                    <a:p>
                      <a:r>
                        <a:rPr lang="en-GB" sz="1200" noProof="0">
                          <a:solidFill>
                            <a:srgbClr val="09465E"/>
                          </a:solidFill>
                        </a:rPr>
                        <a:t>Blended lessons</a:t>
                      </a:r>
                    </a:p>
                  </a:txBody>
                  <a:tcPr/>
                </a:tc>
                <a:extLst>
                  <a:ext uri="{0D108BD9-81ED-4DB2-BD59-A6C34878D82A}">
                    <a16:rowId xmlns:a16="http://schemas.microsoft.com/office/drawing/2014/main" val="1243957313"/>
                  </a:ext>
                </a:extLst>
              </a:tr>
              <a:tr h="370840">
                <a:tc>
                  <a:txBody>
                    <a:bodyPr/>
                    <a:lstStyle/>
                    <a:p>
                      <a:r>
                        <a:rPr lang="en-GB" sz="1200" b="1" i="0" kern="1200" noProof="0">
                          <a:solidFill>
                            <a:srgbClr val="09465E"/>
                          </a:solidFill>
                          <a:effectLst/>
                          <a:latin typeface="+mn-lt"/>
                          <a:ea typeface="+mn-ea"/>
                          <a:cs typeface="+mn-cs"/>
                        </a:rPr>
                        <a:t>Scenario Analysis</a:t>
                      </a:r>
                    </a:p>
                  </a:txBody>
                  <a:tcPr/>
                </a:tc>
                <a:tc>
                  <a:txBody>
                    <a:bodyPr/>
                    <a:lstStyle/>
                    <a:p>
                      <a:pPr marL="144000" marR="0" lvl="0" indent="-14400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rgbClr val="09465E"/>
                          </a:solidFill>
                          <a:effectLst/>
                          <a:latin typeface="+mn-lt"/>
                          <a:ea typeface="+mn-ea"/>
                          <a:cs typeface="+mn-cs"/>
                        </a:rPr>
                        <a:t>It involves presenting learners with hypothetical situations or case studies to </a:t>
                      </a:r>
                      <a:r>
                        <a:rPr lang="en-US" sz="1200" kern="1200" dirty="0" err="1">
                          <a:solidFill>
                            <a:srgbClr val="09465E"/>
                          </a:solidFill>
                          <a:effectLst/>
                          <a:latin typeface="+mn-lt"/>
                          <a:ea typeface="+mn-ea"/>
                          <a:cs typeface="+mn-cs"/>
                        </a:rPr>
                        <a:t>analyse</a:t>
                      </a:r>
                      <a:r>
                        <a:rPr lang="en-US" sz="1200" kern="1200" dirty="0">
                          <a:solidFill>
                            <a:srgbClr val="09465E"/>
                          </a:solidFill>
                          <a:effectLst/>
                          <a:latin typeface="+mn-lt"/>
                          <a:ea typeface="+mn-ea"/>
                          <a:cs typeface="+mn-cs"/>
                        </a:rPr>
                        <a:t> and solve. </a:t>
                      </a:r>
                    </a:p>
                    <a:p>
                      <a:pPr marL="144000" marR="0" lvl="0" indent="-14400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rgbClr val="09465E"/>
                          </a:solidFill>
                          <a:effectLst/>
                          <a:latin typeface="+mn-lt"/>
                          <a:ea typeface="+mn-ea"/>
                          <a:cs typeface="+mn-cs"/>
                        </a:rPr>
                        <a:t>It allows critical thinking, problem-solving, and the application of theoretical knowledge to practical situations</a:t>
                      </a:r>
                    </a:p>
                  </a:txBody>
                  <a:tcPr/>
                </a:tc>
                <a:tc>
                  <a:txBody>
                    <a:bodyPr/>
                    <a:lstStyle/>
                    <a:p>
                      <a:pPr marL="144000" lvl="0" indent="-144000">
                        <a:buFont typeface="Arial" panose="020B0604020202020204" pitchFamily="34" charset="0"/>
                        <a:buChar char="•"/>
                      </a:pPr>
                      <a:r>
                        <a:rPr lang="en-US" sz="1200" kern="1200">
                          <a:solidFill>
                            <a:srgbClr val="09465E"/>
                          </a:solidFill>
                          <a:effectLst/>
                          <a:latin typeface="+mn-lt"/>
                          <a:ea typeface="+mn-ea"/>
                          <a:cs typeface="+mn-cs"/>
                        </a:rPr>
                        <a:t>Enhances critical thinking, practical application, engagement, collaboration, and the development of essential soft skills.</a:t>
                      </a:r>
                      <a:endParaRPr lang="it-IT" sz="1200" kern="1200">
                        <a:solidFill>
                          <a:srgbClr val="09465E"/>
                        </a:solidFill>
                        <a:effectLst/>
                        <a:latin typeface="+mn-lt"/>
                        <a:ea typeface="+mn-ea"/>
                        <a:cs typeface="+mn-cs"/>
                      </a:endParaRPr>
                    </a:p>
                  </a:txBody>
                  <a:tcPr/>
                </a:tc>
                <a:tc>
                  <a:txBody>
                    <a:bodyPr/>
                    <a:lstStyle/>
                    <a:p>
                      <a:r>
                        <a:rPr lang="en-GB" sz="1200" noProof="0">
                          <a:solidFill>
                            <a:srgbClr val="09465E"/>
                          </a:solidFill>
                        </a:rPr>
                        <a:t>Face-to-face lessons </a:t>
                      </a:r>
                    </a:p>
                    <a:p>
                      <a:r>
                        <a:rPr lang="en-GB" sz="1200" noProof="0">
                          <a:solidFill>
                            <a:srgbClr val="09465E"/>
                          </a:solidFill>
                        </a:rPr>
                        <a:t>Online Synchronous lessons</a:t>
                      </a:r>
                    </a:p>
                    <a:p>
                      <a:r>
                        <a:rPr lang="en-GB" sz="1200" noProof="0">
                          <a:solidFill>
                            <a:srgbClr val="09465E"/>
                          </a:solidFill>
                        </a:rPr>
                        <a:t>Hybrid Lessons</a:t>
                      </a:r>
                    </a:p>
                    <a:p>
                      <a:r>
                        <a:rPr lang="en-GB" sz="1200" noProof="0">
                          <a:solidFill>
                            <a:srgbClr val="09465E"/>
                          </a:solidFill>
                        </a:rPr>
                        <a:t>Blended lessons</a:t>
                      </a:r>
                    </a:p>
                    <a:p>
                      <a:r>
                        <a:rPr lang="en-GB" sz="1200" noProof="0">
                          <a:solidFill>
                            <a:srgbClr val="09465E"/>
                          </a:solidFill>
                        </a:rPr>
                        <a:t>Online Learning</a:t>
                      </a:r>
                    </a:p>
                    <a:p>
                      <a:pPr marL="0" algn="l" defTabSz="755934" rtl="0" eaLnBrk="1" latinLnBrk="0" hangingPunct="1"/>
                      <a:endParaRPr lang="en-GB" sz="1200" kern="1200" noProof="0">
                        <a:solidFill>
                          <a:srgbClr val="09465E"/>
                        </a:solidFill>
                        <a:latin typeface="+mn-lt"/>
                        <a:ea typeface="+mn-ea"/>
                        <a:cs typeface="+mn-cs"/>
                      </a:endParaRPr>
                    </a:p>
                  </a:txBody>
                  <a:tcPr/>
                </a:tc>
                <a:extLst>
                  <a:ext uri="{0D108BD9-81ED-4DB2-BD59-A6C34878D82A}">
                    <a16:rowId xmlns:a16="http://schemas.microsoft.com/office/drawing/2014/main" val="2524432669"/>
                  </a:ext>
                </a:extLst>
              </a:tr>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b="1" noProof="0" dirty="0">
                          <a:solidFill>
                            <a:srgbClr val="09465E"/>
                          </a:solidFill>
                        </a:rPr>
                        <a:t>Framing/ Reframing</a:t>
                      </a:r>
                    </a:p>
                  </a:txBody>
                  <a:tcPr/>
                </a:tc>
                <a:tc>
                  <a:txBody>
                    <a:bodyPr/>
                    <a:lstStyle/>
                    <a:p>
                      <a:pPr marL="144000" lvl="0" indent="-144000">
                        <a:buFont typeface="Arial" panose="020B0604020202020204" pitchFamily="34" charset="0"/>
                        <a:buChar char="•"/>
                      </a:pPr>
                      <a:r>
                        <a:rPr lang="en-US" sz="1200" kern="1200" dirty="0">
                          <a:solidFill>
                            <a:srgbClr val="09465E"/>
                          </a:solidFill>
                          <a:effectLst/>
                          <a:latin typeface="+mn-lt"/>
                          <a:ea typeface="+mn-ea"/>
                          <a:cs typeface="+mn-cs"/>
                        </a:rPr>
                        <a:t>It involves presenting information in different ways.</a:t>
                      </a:r>
                    </a:p>
                    <a:p>
                      <a:pPr marL="144000" lvl="0" indent="-144000">
                        <a:buFont typeface="Arial" panose="020B0604020202020204" pitchFamily="34" charset="0"/>
                        <a:buChar char="•"/>
                      </a:pPr>
                      <a:r>
                        <a:rPr lang="en-US" sz="1200" kern="1200" dirty="0">
                          <a:solidFill>
                            <a:srgbClr val="09465E"/>
                          </a:solidFill>
                          <a:effectLst/>
                          <a:latin typeface="+mn-lt"/>
                          <a:ea typeface="+mn-ea"/>
                          <a:cs typeface="+mn-cs"/>
                        </a:rPr>
                        <a:t>It helps learners view problems and concepts from multiple perspectives, leading to deeper insights and more effective learning.</a:t>
                      </a:r>
                      <a:endParaRPr lang="it-IT" sz="1200" kern="1200" dirty="0">
                        <a:solidFill>
                          <a:srgbClr val="09465E"/>
                        </a:solidFill>
                        <a:effectLst/>
                        <a:latin typeface="+mn-lt"/>
                        <a:ea typeface="+mn-ea"/>
                        <a:cs typeface="+mn-cs"/>
                      </a:endParaRPr>
                    </a:p>
                  </a:txBody>
                  <a:tcPr/>
                </a:tc>
                <a:tc>
                  <a:txBody>
                    <a:bodyPr/>
                    <a:lstStyle/>
                    <a:p>
                      <a:pPr marL="144000" indent="-144000">
                        <a:buFont typeface="Arial" panose="020B0604020202020204" pitchFamily="34" charset="0"/>
                        <a:buChar char="•"/>
                      </a:pPr>
                      <a:r>
                        <a:rPr lang="en-US" sz="1200" kern="1200">
                          <a:solidFill>
                            <a:srgbClr val="09465E"/>
                          </a:solidFill>
                          <a:effectLst/>
                          <a:latin typeface="+mn-lt"/>
                          <a:ea typeface="+mn-ea"/>
                          <a:cs typeface="+mn-cs"/>
                        </a:rPr>
                        <a:t>It enhances understanding, critical thinking, creativity, and engagement. </a:t>
                      </a:r>
                    </a:p>
                    <a:p>
                      <a:pPr marL="144000" indent="-144000">
                        <a:buFont typeface="Arial" panose="020B0604020202020204" pitchFamily="34" charset="0"/>
                        <a:buChar char="•"/>
                      </a:pPr>
                      <a:r>
                        <a:rPr lang="en-US" sz="1200" kern="1200">
                          <a:solidFill>
                            <a:srgbClr val="09465E"/>
                          </a:solidFill>
                          <a:effectLst/>
                          <a:latin typeface="+mn-lt"/>
                          <a:ea typeface="+mn-ea"/>
                          <a:cs typeface="+mn-cs"/>
                        </a:rPr>
                        <a:t>It allows teachers/trainers to create a dynamic and inclusive learning environment that supports diverse learning styles and promotes lifelong learning.</a:t>
                      </a: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9465E"/>
                          </a:solidFill>
                          <a:effectLst/>
                          <a:uLnTx/>
                          <a:uFillTx/>
                          <a:latin typeface="+mn-lt"/>
                          <a:ea typeface="+mn-ea"/>
                          <a:cs typeface="+mn-cs"/>
                        </a:rPr>
                        <a:t>Face-to-face lessons </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9465E"/>
                          </a:solidFill>
                          <a:effectLst/>
                          <a:uLnTx/>
                          <a:uFillTx/>
                          <a:latin typeface="+mn-lt"/>
                          <a:ea typeface="+mn-ea"/>
                          <a:cs typeface="+mn-cs"/>
                        </a:rPr>
                        <a:t>Online Synchronous lessons</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9465E"/>
                          </a:solidFill>
                          <a:effectLst/>
                          <a:uLnTx/>
                          <a:uFillTx/>
                          <a:latin typeface="+mn-lt"/>
                          <a:ea typeface="+mn-ea"/>
                          <a:cs typeface="+mn-cs"/>
                        </a:rPr>
                        <a:t>Hybrid Lessons</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9465E"/>
                          </a:solidFill>
                          <a:effectLst/>
                          <a:uLnTx/>
                          <a:uFillTx/>
                          <a:latin typeface="+mn-lt"/>
                          <a:ea typeface="+mn-ea"/>
                          <a:cs typeface="+mn-cs"/>
                        </a:rPr>
                        <a:t>Blended Lessons</a:t>
                      </a:r>
                    </a:p>
                  </a:txBody>
                  <a:tcPr/>
                </a:tc>
                <a:extLst>
                  <a:ext uri="{0D108BD9-81ED-4DB2-BD59-A6C34878D82A}">
                    <a16:rowId xmlns:a16="http://schemas.microsoft.com/office/drawing/2014/main" val="2268834786"/>
                  </a:ext>
                </a:extLst>
              </a:tr>
            </a:tbl>
          </a:graphicData>
        </a:graphic>
      </p:graphicFrame>
      <p:grpSp>
        <p:nvGrpSpPr>
          <p:cNvPr id="6" name="Graphic 3">
            <a:extLst>
              <a:ext uri="{FF2B5EF4-FFF2-40B4-BE49-F238E27FC236}">
                <a16:creationId xmlns:a16="http://schemas.microsoft.com/office/drawing/2014/main" id="{A3AC355A-48EF-3274-8D89-1115061659F6}"/>
              </a:ext>
            </a:extLst>
          </p:cNvPr>
          <p:cNvGrpSpPr/>
          <p:nvPr/>
        </p:nvGrpSpPr>
        <p:grpSpPr>
          <a:xfrm>
            <a:off x="730611" y="2568369"/>
            <a:ext cx="785217" cy="706477"/>
            <a:chOff x="8711101" y="501407"/>
            <a:chExt cx="959968" cy="957224"/>
          </a:xfrm>
          <a:solidFill>
            <a:srgbClr val="09465E"/>
          </a:solidFill>
        </p:grpSpPr>
        <p:sp>
          <p:nvSpPr>
            <p:cNvPr id="7" name="Freeform 1103">
              <a:extLst>
                <a:ext uri="{FF2B5EF4-FFF2-40B4-BE49-F238E27FC236}">
                  <a16:creationId xmlns:a16="http://schemas.microsoft.com/office/drawing/2014/main" id="{77315A63-4B4B-0027-80D1-B1D68402B8D7}"/>
                </a:ext>
              </a:extLst>
            </p:cNvPr>
            <p:cNvSpPr/>
            <p:nvPr/>
          </p:nvSpPr>
          <p:spPr>
            <a:xfrm>
              <a:off x="9191085" y="537063"/>
              <a:ext cx="449814" cy="493697"/>
            </a:xfrm>
            <a:custGeom>
              <a:avLst/>
              <a:gdLst>
                <a:gd name="connsiteX0" fmla="*/ 447072 w 449814"/>
                <a:gd name="connsiteY0" fmla="*/ 493697 h 493697"/>
                <a:gd name="connsiteX1" fmla="*/ 128910 w 449814"/>
                <a:gd name="connsiteY1" fmla="*/ 493697 h 493697"/>
                <a:gd name="connsiteX2" fmla="*/ 128910 w 449814"/>
                <a:gd name="connsiteY2" fmla="*/ 447070 h 493697"/>
                <a:gd name="connsiteX3" fmla="*/ 112454 w 449814"/>
                <a:gd name="connsiteY3" fmla="*/ 430614 h 493697"/>
                <a:gd name="connsiteX4" fmla="*/ 0 w 449814"/>
                <a:gd name="connsiteY4" fmla="*/ 430614 h 493697"/>
                <a:gd name="connsiteX5" fmla="*/ 0 w 449814"/>
                <a:gd name="connsiteY5" fmla="*/ 403186 h 493697"/>
                <a:gd name="connsiteX6" fmla="*/ 41142 w 449814"/>
                <a:gd name="connsiteY6" fmla="*/ 381244 h 493697"/>
                <a:gd name="connsiteX7" fmla="*/ 156338 w 449814"/>
                <a:gd name="connsiteY7" fmla="*/ 266048 h 493697"/>
                <a:gd name="connsiteX8" fmla="*/ 156338 w 449814"/>
                <a:gd name="connsiteY8" fmla="*/ 244106 h 493697"/>
                <a:gd name="connsiteX9" fmla="*/ 120682 w 449814"/>
                <a:gd name="connsiteY9" fmla="*/ 208450 h 493697"/>
                <a:gd name="connsiteX10" fmla="*/ 205708 w 449814"/>
                <a:gd name="connsiteY10" fmla="*/ 123424 h 493697"/>
                <a:gd name="connsiteX11" fmla="*/ 183766 w 449814"/>
                <a:gd name="connsiteY11" fmla="*/ 101482 h 493697"/>
                <a:gd name="connsiteX12" fmla="*/ 98741 w 449814"/>
                <a:gd name="connsiteY12" fmla="*/ 186508 h 493697"/>
                <a:gd name="connsiteX13" fmla="*/ 93255 w 449814"/>
                <a:gd name="connsiteY13" fmla="*/ 181022 h 493697"/>
                <a:gd name="connsiteX14" fmla="*/ 71313 w 449814"/>
                <a:gd name="connsiteY14" fmla="*/ 181022 h 493697"/>
                <a:gd name="connsiteX15" fmla="*/ 2744 w 449814"/>
                <a:gd name="connsiteY15" fmla="*/ 249591 h 493697"/>
                <a:gd name="connsiteX16" fmla="*/ 2744 w 449814"/>
                <a:gd name="connsiteY16" fmla="*/ 0 h 493697"/>
                <a:gd name="connsiteX17" fmla="*/ 449815 w 449814"/>
                <a:gd name="connsiteY17" fmla="*/ 0 h 493697"/>
                <a:gd name="connsiteX18" fmla="*/ 449815 w 449814"/>
                <a:gd name="connsiteY18" fmla="*/ 493697 h 49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9814" h="493697">
                  <a:moveTo>
                    <a:pt x="447072" y="493697"/>
                  </a:moveTo>
                  <a:lnTo>
                    <a:pt x="128910" y="493697"/>
                  </a:lnTo>
                  <a:lnTo>
                    <a:pt x="128910" y="447070"/>
                  </a:lnTo>
                  <a:cubicBezTo>
                    <a:pt x="128910" y="438842"/>
                    <a:pt x="120682" y="430614"/>
                    <a:pt x="112454" y="430614"/>
                  </a:cubicBezTo>
                  <a:lnTo>
                    <a:pt x="0" y="430614"/>
                  </a:lnTo>
                  <a:lnTo>
                    <a:pt x="0" y="403186"/>
                  </a:lnTo>
                  <a:cubicBezTo>
                    <a:pt x="13714" y="400443"/>
                    <a:pt x="30171" y="392215"/>
                    <a:pt x="41142" y="381244"/>
                  </a:cubicBezTo>
                  <a:lnTo>
                    <a:pt x="156338" y="266048"/>
                  </a:lnTo>
                  <a:cubicBezTo>
                    <a:pt x="161824" y="260562"/>
                    <a:pt x="161824" y="249591"/>
                    <a:pt x="156338" y="244106"/>
                  </a:cubicBezTo>
                  <a:lnTo>
                    <a:pt x="120682" y="208450"/>
                  </a:lnTo>
                  <a:lnTo>
                    <a:pt x="205708" y="123424"/>
                  </a:lnTo>
                  <a:lnTo>
                    <a:pt x="183766" y="101482"/>
                  </a:lnTo>
                  <a:lnTo>
                    <a:pt x="98741" y="186508"/>
                  </a:lnTo>
                  <a:lnTo>
                    <a:pt x="93255" y="181022"/>
                  </a:lnTo>
                  <a:cubicBezTo>
                    <a:pt x="87769" y="175537"/>
                    <a:pt x="76799" y="175537"/>
                    <a:pt x="71313" y="181022"/>
                  </a:cubicBezTo>
                  <a:lnTo>
                    <a:pt x="2744" y="249591"/>
                  </a:lnTo>
                  <a:lnTo>
                    <a:pt x="2744" y="0"/>
                  </a:lnTo>
                  <a:lnTo>
                    <a:pt x="449815" y="0"/>
                  </a:lnTo>
                  <a:lnTo>
                    <a:pt x="449815" y="493697"/>
                  </a:lnTo>
                  <a:close/>
                </a:path>
              </a:pathLst>
            </a:custGeom>
            <a:solidFill>
              <a:srgbClr val="F16024"/>
            </a:solidFill>
            <a:ln w="27426" cap="flat">
              <a:noFill/>
              <a:prstDash val="solid"/>
              <a:miter/>
            </a:ln>
          </p:spPr>
          <p:txBody>
            <a:bodyPr rtlCol="0" anchor="ctr"/>
            <a:lstStyle/>
            <a:p>
              <a:endParaRPr lang="en-US"/>
            </a:p>
          </p:txBody>
        </p:sp>
        <p:grpSp>
          <p:nvGrpSpPr>
            <p:cNvPr id="8" name="Graphic 3">
              <a:extLst>
                <a:ext uri="{FF2B5EF4-FFF2-40B4-BE49-F238E27FC236}">
                  <a16:creationId xmlns:a16="http://schemas.microsoft.com/office/drawing/2014/main" id="{AC8E19BE-99EC-CE33-EA74-986CA07D1C10}"/>
                </a:ext>
              </a:extLst>
            </p:cNvPr>
            <p:cNvGrpSpPr/>
            <p:nvPr/>
          </p:nvGrpSpPr>
          <p:grpSpPr>
            <a:xfrm>
              <a:off x="8711101" y="501407"/>
              <a:ext cx="959968" cy="957224"/>
              <a:chOff x="8711101" y="501407"/>
              <a:chExt cx="959968" cy="957224"/>
            </a:xfrm>
            <a:grpFill/>
          </p:grpSpPr>
          <p:sp>
            <p:nvSpPr>
              <p:cNvPr id="9" name="Freeform 1105">
                <a:extLst>
                  <a:ext uri="{FF2B5EF4-FFF2-40B4-BE49-F238E27FC236}">
                    <a16:creationId xmlns:a16="http://schemas.microsoft.com/office/drawing/2014/main" id="{2E52F871-1095-0B6C-09CF-8B4432CB3BDF}"/>
                  </a:ext>
                </a:extLst>
              </p:cNvPr>
              <p:cNvSpPr/>
              <p:nvPr/>
            </p:nvSpPr>
            <p:spPr>
              <a:xfrm>
                <a:off x="8711101" y="501407"/>
                <a:ext cx="959968" cy="619864"/>
              </a:xfrm>
              <a:custGeom>
                <a:avLst/>
                <a:gdLst>
                  <a:gd name="connsiteX0" fmla="*/ 940771 w 959968"/>
                  <a:gd name="connsiteY0" fmla="*/ 0 h 619864"/>
                  <a:gd name="connsiteX1" fmla="*/ 463528 w 959968"/>
                  <a:gd name="connsiteY1" fmla="*/ 0 h 619864"/>
                  <a:gd name="connsiteX2" fmla="*/ 447072 w 959968"/>
                  <a:gd name="connsiteY2" fmla="*/ 16457 h 619864"/>
                  <a:gd name="connsiteX3" fmla="*/ 447072 w 959968"/>
                  <a:gd name="connsiteY3" fmla="*/ 277019 h 619864"/>
                  <a:gd name="connsiteX4" fmla="*/ 397701 w 959968"/>
                  <a:gd name="connsiteY4" fmla="*/ 219421 h 619864"/>
                  <a:gd name="connsiteX5" fmla="*/ 337362 w 959968"/>
                  <a:gd name="connsiteY5" fmla="*/ 191993 h 619864"/>
                  <a:gd name="connsiteX6" fmla="*/ 277021 w 959968"/>
                  <a:gd name="connsiteY6" fmla="*/ 191993 h 619864"/>
                  <a:gd name="connsiteX7" fmla="*/ 301704 w 959968"/>
                  <a:gd name="connsiteY7" fmla="*/ 145366 h 619864"/>
                  <a:gd name="connsiteX8" fmla="*/ 318162 w 959968"/>
                  <a:gd name="connsiteY8" fmla="*/ 145366 h 619864"/>
                  <a:gd name="connsiteX9" fmla="*/ 331876 w 959968"/>
                  <a:gd name="connsiteY9" fmla="*/ 137138 h 619864"/>
                  <a:gd name="connsiteX10" fmla="*/ 331876 w 959968"/>
                  <a:gd name="connsiteY10" fmla="*/ 120682 h 619864"/>
                  <a:gd name="connsiteX11" fmla="*/ 301704 w 959968"/>
                  <a:gd name="connsiteY11" fmla="*/ 60341 h 619864"/>
                  <a:gd name="connsiteX12" fmla="*/ 301704 w 959968"/>
                  <a:gd name="connsiteY12" fmla="*/ 49370 h 619864"/>
                  <a:gd name="connsiteX13" fmla="*/ 255079 w 959968"/>
                  <a:gd name="connsiteY13" fmla="*/ 2743 h 619864"/>
                  <a:gd name="connsiteX14" fmla="*/ 159082 w 959968"/>
                  <a:gd name="connsiteY14" fmla="*/ 2743 h 619864"/>
                  <a:gd name="connsiteX15" fmla="*/ 112454 w 959968"/>
                  <a:gd name="connsiteY15" fmla="*/ 49370 h 619864"/>
                  <a:gd name="connsiteX16" fmla="*/ 112454 w 959968"/>
                  <a:gd name="connsiteY16" fmla="*/ 126167 h 619864"/>
                  <a:gd name="connsiteX17" fmla="*/ 137138 w 959968"/>
                  <a:gd name="connsiteY17" fmla="*/ 191993 h 619864"/>
                  <a:gd name="connsiteX18" fmla="*/ 112454 w 959968"/>
                  <a:gd name="connsiteY18" fmla="*/ 191993 h 619864"/>
                  <a:gd name="connsiteX19" fmla="*/ 32914 w 959968"/>
                  <a:gd name="connsiteY19" fmla="*/ 271534 h 619864"/>
                  <a:gd name="connsiteX20" fmla="*/ 32914 w 959968"/>
                  <a:gd name="connsiteY20" fmla="*/ 414157 h 619864"/>
                  <a:gd name="connsiteX21" fmla="*/ 49371 w 959968"/>
                  <a:gd name="connsiteY21" fmla="*/ 460784 h 619864"/>
                  <a:gd name="connsiteX22" fmla="*/ 16458 w 959968"/>
                  <a:gd name="connsiteY22" fmla="*/ 460784 h 619864"/>
                  <a:gd name="connsiteX23" fmla="*/ 0 w 959968"/>
                  <a:gd name="connsiteY23" fmla="*/ 477241 h 619864"/>
                  <a:gd name="connsiteX24" fmla="*/ 0 w 959968"/>
                  <a:gd name="connsiteY24" fmla="*/ 540324 h 619864"/>
                  <a:gd name="connsiteX25" fmla="*/ 16458 w 959968"/>
                  <a:gd name="connsiteY25" fmla="*/ 556781 h 619864"/>
                  <a:gd name="connsiteX26" fmla="*/ 32914 w 959968"/>
                  <a:gd name="connsiteY26" fmla="*/ 556781 h 619864"/>
                  <a:gd name="connsiteX27" fmla="*/ 32914 w 959968"/>
                  <a:gd name="connsiteY27" fmla="*/ 619864 h 619864"/>
                  <a:gd name="connsiteX28" fmla="*/ 65827 w 959968"/>
                  <a:gd name="connsiteY28" fmla="*/ 619864 h 619864"/>
                  <a:gd name="connsiteX29" fmla="*/ 65827 w 959968"/>
                  <a:gd name="connsiteY29" fmla="*/ 556781 h 619864"/>
                  <a:gd name="connsiteX30" fmla="*/ 543069 w 959968"/>
                  <a:gd name="connsiteY30" fmla="*/ 556781 h 619864"/>
                  <a:gd name="connsiteX31" fmla="*/ 543069 w 959968"/>
                  <a:gd name="connsiteY31" fmla="*/ 589694 h 619864"/>
                  <a:gd name="connsiteX32" fmla="*/ 575981 w 959968"/>
                  <a:gd name="connsiteY32" fmla="*/ 589694 h 619864"/>
                  <a:gd name="connsiteX33" fmla="*/ 575981 w 959968"/>
                  <a:gd name="connsiteY33" fmla="*/ 556781 h 619864"/>
                  <a:gd name="connsiteX34" fmla="*/ 943513 w 959968"/>
                  <a:gd name="connsiteY34" fmla="*/ 556781 h 619864"/>
                  <a:gd name="connsiteX35" fmla="*/ 959969 w 959968"/>
                  <a:gd name="connsiteY35" fmla="*/ 540324 h 619864"/>
                  <a:gd name="connsiteX36" fmla="*/ 959969 w 959968"/>
                  <a:gd name="connsiteY36" fmla="*/ 16457 h 619864"/>
                  <a:gd name="connsiteX37" fmla="*/ 940771 w 959968"/>
                  <a:gd name="connsiteY37" fmla="*/ 0 h 619864"/>
                  <a:gd name="connsiteX38" fmla="*/ 940771 w 959968"/>
                  <a:gd name="connsiteY38" fmla="*/ 0 h 619864"/>
                  <a:gd name="connsiteX39" fmla="*/ 145368 w 959968"/>
                  <a:gd name="connsiteY39" fmla="*/ 46627 h 619864"/>
                  <a:gd name="connsiteX40" fmla="*/ 161824 w 959968"/>
                  <a:gd name="connsiteY40" fmla="*/ 30170 h 619864"/>
                  <a:gd name="connsiteX41" fmla="*/ 257821 w 959968"/>
                  <a:gd name="connsiteY41" fmla="*/ 30170 h 619864"/>
                  <a:gd name="connsiteX42" fmla="*/ 274277 w 959968"/>
                  <a:gd name="connsiteY42" fmla="*/ 46627 h 619864"/>
                  <a:gd name="connsiteX43" fmla="*/ 274277 w 959968"/>
                  <a:gd name="connsiteY43" fmla="*/ 63084 h 619864"/>
                  <a:gd name="connsiteX44" fmla="*/ 277021 w 959968"/>
                  <a:gd name="connsiteY44" fmla="*/ 71312 h 619864"/>
                  <a:gd name="connsiteX45" fmla="*/ 296220 w 959968"/>
                  <a:gd name="connsiteY45" fmla="*/ 112453 h 619864"/>
                  <a:gd name="connsiteX46" fmla="*/ 290734 w 959968"/>
                  <a:gd name="connsiteY46" fmla="*/ 112453 h 619864"/>
                  <a:gd name="connsiteX47" fmla="*/ 274277 w 959968"/>
                  <a:gd name="connsiteY47" fmla="*/ 128910 h 619864"/>
                  <a:gd name="connsiteX48" fmla="*/ 252335 w 959968"/>
                  <a:gd name="connsiteY48" fmla="*/ 175537 h 619864"/>
                  <a:gd name="connsiteX49" fmla="*/ 202965 w 959968"/>
                  <a:gd name="connsiteY49" fmla="*/ 191993 h 619864"/>
                  <a:gd name="connsiteX50" fmla="*/ 145368 w 959968"/>
                  <a:gd name="connsiteY50" fmla="*/ 126167 h 619864"/>
                  <a:gd name="connsiteX51" fmla="*/ 145368 w 959968"/>
                  <a:gd name="connsiteY51" fmla="*/ 46627 h 619864"/>
                  <a:gd name="connsiteX52" fmla="*/ 230393 w 959968"/>
                  <a:gd name="connsiteY52" fmla="*/ 222164 h 619864"/>
                  <a:gd name="connsiteX53" fmla="*/ 208451 w 959968"/>
                  <a:gd name="connsiteY53" fmla="*/ 266048 h 619864"/>
                  <a:gd name="connsiteX54" fmla="*/ 186510 w 959968"/>
                  <a:gd name="connsiteY54" fmla="*/ 222164 h 619864"/>
                  <a:gd name="connsiteX55" fmla="*/ 230393 w 959968"/>
                  <a:gd name="connsiteY55" fmla="*/ 222164 h 619864"/>
                  <a:gd name="connsiteX56" fmla="*/ 65827 w 959968"/>
                  <a:gd name="connsiteY56" fmla="*/ 414157 h 619864"/>
                  <a:gd name="connsiteX57" fmla="*/ 65827 w 959968"/>
                  <a:gd name="connsiteY57" fmla="*/ 271534 h 619864"/>
                  <a:gd name="connsiteX58" fmla="*/ 112454 w 959968"/>
                  <a:gd name="connsiteY58" fmla="*/ 224907 h 619864"/>
                  <a:gd name="connsiteX59" fmla="*/ 150852 w 959968"/>
                  <a:gd name="connsiteY59" fmla="*/ 224907 h 619864"/>
                  <a:gd name="connsiteX60" fmla="*/ 194737 w 959968"/>
                  <a:gd name="connsiteY60" fmla="*/ 312675 h 619864"/>
                  <a:gd name="connsiteX61" fmla="*/ 208451 w 959968"/>
                  <a:gd name="connsiteY61" fmla="*/ 320903 h 619864"/>
                  <a:gd name="connsiteX62" fmla="*/ 222165 w 959968"/>
                  <a:gd name="connsiteY62" fmla="*/ 312675 h 619864"/>
                  <a:gd name="connsiteX63" fmla="*/ 266049 w 959968"/>
                  <a:gd name="connsiteY63" fmla="*/ 224907 h 619864"/>
                  <a:gd name="connsiteX64" fmla="*/ 337362 w 959968"/>
                  <a:gd name="connsiteY64" fmla="*/ 224907 h 619864"/>
                  <a:gd name="connsiteX65" fmla="*/ 373017 w 959968"/>
                  <a:gd name="connsiteY65" fmla="*/ 241363 h 619864"/>
                  <a:gd name="connsiteX66" fmla="*/ 449815 w 959968"/>
                  <a:gd name="connsiteY66" fmla="*/ 331874 h 619864"/>
                  <a:gd name="connsiteX67" fmla="*/ 460786 w 959968"/>
                  <a:gd name="connsiteY67" fmla="*/ 337360 h 619864"/>
                  <a:gd name="connsiteX68" fmla="*/ 471756 w 959968"/>
                  <a:gd name="connsiteY68" fmla="*/ 331874 h 619864"/>
                  <a:gd name="connsiteX69" fmla="*/ 559525 w 959968"/>
                  <a:gd name="connsiteY69" fmla="*/ 244106 h 619864"/>
                  <a:gd name="connsiteX70" fmla="*/ 600667 w 959968"/>
                  <a:gd name="connsiteY70" fmla="*/ 285247 h 619864"/>
                  <a:gd name="connsiteX71" fmla="*/ 496442 w 959968"/>
                  <a:gd name="connsiteY71" fmla="*/ 389472 h 619864"/>
                  <a:gd name="connsiteX72" fmla="*/ 427873 w 959968"/>
                  <a:gd name="connsiteY72" fmla="*/ 389472 h 619864"/>
                  <a:gd name="connsiteX73" fmla="*/ 378503 w 959968"/>
                  <a:gd name="connsiteY73" fmla="*/ 340103 h 619864"/>
                  <a:gd name="connsiteX74" fmla="*/ 362046 w 959968"/>
                  <a:gd name="connsiteY74" fmla="*/ 337360 h 619864"/>
                  <a:gd name="connsiteX75" fmla="*/ 351076 w 959968"/>
                  <a:gd name="connsiteY75" fmla="*/ 351074 h 619864"/>
                  <a:gd name="connsiteX76" fmla="*/ 351076 w 959968"/>
                  <a:gd name="connsiteY76" fmla="*/ 463527 h 619864"/>
                  <a:gd name="connsiteX77" fmla="*/ 271535 w 959968"/>
                  <a:gd name="connsiteY77" fmla="*/ 463527 h 619864"/>
                  <a:gd name="connsiteX78" fmla="*/ 271535 w 959968"/>
                  <a:gd name="connsiteY78" fmla="*/ 416900 h 619864"/>
                  <a:gd name="connsiteX79" fmla="*/ 224907 w 959968"/>
                  <a:gd name="connsiteY79" fmla="*/ 370273 h 619864"/>
                  <a:gd name="connsiteX80" fmla="*/ 161824 w 959968"/>
                  <a:gd name="connsiteY80" fmla="*/ 370273 h 619864"/>
                  <a:gd name="connsiteX81" fmla="*/ 161824 w 959968"/>
                  <a:gd name="connsiteY81" fmla="*/ 337360 h 619864"/>
                  <a:gd name="connsiteX82" fmla="*/ 128910 w 959968"/>
                  <a:gd name="connsiteY82" fmla="*/ 337360 h 619864"/>
                  <a:gd name="connsiteX83" fmla="*/ 128910 w 959968"/>
                  <a:gd name="connsiteY83" fmla="*/ 381244 h 619864"/>
                  <a:gd name="connsiteX84" fmla="*/ 145368 w 959968"/>
                  <a:gd name="connsiteY84" fmla="*/ 397701 h 619864"/>
                  <a:gd name="connsiteX85" fmla="*/ 224907 w 959968"/>
                  <a:gd name="connsiteY85" fmla="*/ 397701 h 619864"/>
                  <a:gd name="connsiteX86" fmla="*/ 241365 w 959968"/>
                  <a:gd name="connsiteY86" fmla="*/ 414157 h 619864"/>
                  <a:gd name="connsiteX87" fmla="*/ 241365 w 959968"/>
                  <a:gd name="connsiteY87" fmla="*/ 460784 h 619864"/>
                  <a:gd name="connsiteX88" fmla="*/ 115197 w 959968"/>
                  <a:gd name="connsiteY88" fmla="*/ 460784 h 619864"/>
                  <a:gd name="connsiteX89" fmla="*/ 65827 w 959968"/>
                  <a:gd name="connsiteY89" fmla="*/ 414157 h 619864"/>
                  <a:gd name="connsiteX90" fmla="*/ 65827 w 959968"/>
                  <a:gd name="connsiteY90" fmla="*/ 414157 h 619864"/>
                  <a:gd name="connsiteX91" fmla="*/ 383987 w 959968"/>
                  <a:gd name="connsiteY91" fmla="*/ 460784 h 619864"/>
                  <a:gd name="connsiteX92" fmla="*/ 383987 w 959968"/>
                  <a:gd name="connsiteY92" fmla="*/ 386729 h 619864"/>
                  <a:gd name="connsiteX93" fmla="*/ 408673 w 959968"/>
                  <a:gd name="connsiteY93" fmla="*/ 411414 h 619864"/>
                  <a:gd name="connsiteX94" fmla="*/ 449815 w 959968"/>
                  <a:gd name="connsiteY94" fmla="*/ 433357 h 619864"/>
                  <a:gd name="connsiteX95" fmla="*/ 449815 w 959968"/>
                  <a:gd name="connsiteY95" fmla="*/ 460784 h 619864"/>
                  <a:gd name="connsiteX96" fmla="*/ 383987 w 959968"/>
                  <a:gd name="connsiteY96" fmla="*/ 460784 h 619864"/>
                  <a:gd name="connsiteX97" fmla="*/ 575981 w 959968"/>
                  <a:gd name="connsiteY97" fmla="*/ 526610 h 619864"/>
                  <a:gd name="connsiteX98" fmla="*/ 35657 w 959968"/>
                  <a:gd name="connsiteY98" fmla="*/ 526610 h 619864"/>
                  <a:gd name="connsiteX99" fmla="*/ 35657 w 959968"/>
                  <a:gd name="connsiteY99" fmla="*/ 493697 h 619864"/>
                  <a:gd name="connsiteX100" fmla="*/ 575981 w 959968"/>
                  <a:gd name="connsiteY100" fmla="*/ 493697 h 619864"/>
                  <a:gd name="connsiteX101" fmla="*/ 575981 w 959968"/>
                  <a:gd name="connsiteY101" fmla="*/ 526610 h 619864"/>
                  <a:gd name="connsiteX102" fmla="*/ 924313 w 959968"/>
                  <a:gd name="connsiteY102" fmla="*/ 526610 h 619864"/>
                  <a:gd name="connsiteX103" fmla="*/ 606153 w 959968"/>
                  <a:gd name="connsiteY103" fmla="*/ 526610 h 619864"/>
                  <a:gd name="connsiteX104" fmla="*/ 606153 w 959968"/>
                  <a:gd name="connsiteY104" fmla="*/ 479983 h 619864"/>
                  <a:gd name="connsiteX105" fmla="*/ 589695 w 959968"/>
                  <a:gd name="connsiteY105" fmla="*/ 463527 h 619864"/>
                  <a:gd name="connsiteX106" fmla="*/ 477242 w 959968"/>
                  <a:gd name="connsiteY106" fmla="*/ 463527 h 619864"/>
                  <a:gd name="connsiteX107" fmla="*/ 477242 w 959968"/>
                  <a:gd name="connsiteY107" fmla="*/ 436099 h 619864"/>
                  <a:gd name="connsiteX108" fmla="*/ 518384 w 959968"/>
                  <a:gd name="connsiteY108" fmla="*/ 414157 h 619864"/>
                  <a:gd name="connsiteX109" fmla="*/ 633580 w 959968"/>
                  <a:gd name="connsiteY109" fmla="*/ 298961 h 619864"/>
                  <a:gd name="connsiteX110" fmla="*/ 633580 w 959968"/>
                  <a:gd name="connsiteY110" fmla="*/ 277019 h 619864"/>
                  <a:gd name="connsiteX111" fmla="*/ 597925 w 959968"/>
                  <a:gd name="connsiteY111" fmla="*/ 241363 h 619864"/>
                  <a:gd name="connsiteX112" fmla="*/ 682950 w 959968"/>
                  <a:gd name="connsiteY112" fmla="*/ 156338 h 619864"/>
                  <a:gd name="connsiteX113" fmla="*/ 661008 w 959968"/>
                  <a:gd name="connsiteY113" fmla="*/ 134395 h 619864"/>
                  <a:gd name="connsiteX114" fmla="*/ 575981 w 959968"/>
                  <a:gd name="connsiteY114" fmla="*/ 219421 h 619864"/>
                  <a:gd name="connsiteX115" fmla="*/ 570497 w 959968"/>
                  <a:gd name="connsiteY115" fmla="*/ 213936 h 619864"/>
                  <a:gd name="connsiteX116" fmla="*/ 548553 w 959968"/>
                  <a:gd name="connsiteY116" fmla="*/ 213936 h 619864"/>
                  <a:gd name="connsiteX117" fmla="*/ 479984 w 959968"/>
                  <a:gd name="connsiteY117" fmla="*/ 282505 h 619864"/>
                  <a:gd name="connsiteX118" fmla="*/ 479984 w 959968"/>
                  <a:gd name="connsiteY118" fmla="*/ 32913 h 619864"/>
                  <a:gd name="connsiteX119" fmla="*/ 927057 w 959968"/>
                  <a:gd name="connsiteY119" fmla="*/ 32913 h 619864"/>
                  <a:gd name="connsiteX120" fmla="*/ 927057 w 959968"/>
                  <a:gd name="connsiteY120" fmla="*/ 526610 h 619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59968" h="619864">
                    <a:moveTo>
                      <a:pt x="940771" y="0"/>
                    </a:moveTo>
                    <a:lnTo>
                      <a:pt x="463528" y="0"/>
                    </a:lnTo>
                    <a:cubicBezTo>
                      <a:pt x="455300" y="0"/>
                      <a:pt x="447072" y="8228"/>
                      <a:pt x="447072" y="16457"/>
                    </a:cubicBezTo>
                    <a:lnTo>
                      <a:pt x="447072" y="277019"/>
                    </a:lnTo>
                    <a:lnTo>
                      <a:pt x="397701" y="219421"/>
                    </a:lnTo>
                    <a:cubicBezTo>
                      <a:pt x="381245" y="202964"/>
                      <a:pt x="359304" y="191993"/>
                      <a:pt x="337362" y="191993"/>
                    </a:cubicBezTo>
                    <a:lnTo>
                      <a:pt x="277021" y="191993"/>
                    </a:lnTo>
                    <a:cubicBezTo>
                      <a:pt x="287991" y="178280"/>
                      <a:pt x="296220" y="161823"/>
                      <a:pt x="301704" y="145366"/>
                    </a:cubicBezTo>
                    <a:lnTo>
                      <a:pt x="318162" y="145366"/>
                    </a:lnTo>
                    <a:cubicBezTo>
                      <a:pt x="323648" y="145366"/>
                      <a:pt x="329132" y="142624"/>
                      <a:pt x="331876" y="137138"/>
                    </a:cubicBezTo>
                    <a:cubicBezTo>
                      <a:pt x="334618" y="131653"/>
                      <a:pt x="334618" y="126167"/>
                      <a:pt x="331876" y="120682"/>
                    </a:cubicBezTo>
                    <a:lnTo>
                      <a:pt x="301704" y="60341"/>
                    </a:lnTo>
                    <a:lnTo>
                      <a:pt x="301704" y="49370"/>
                    </a:lnTo>
                    <a:cubicBezTo>
                      <a:pt x="301704" y="21942"/>
                      <a:pt x="279763" y="2743"/>
                      <a:pt x="255079" y="2743"/>
                    </a:cubicBezTo>
                    <a:lnTo>
                      <a:pt x="159082" y="2743"/>
                    </a:lnTo>
                    <a:cubicBezTo>
                      <a:pt x="131654" y="2743"/>
                      <a:pt x="112454" y="24685"/>
                      <a:pt x="112454" y="49370"/>
                    </a:cubicBezTo>
                    <a:lnTo>
                      <a:pt x="112454" y="126167"/>
                    </a:lnTo>
                    <a:cubicBezTo>
                      <a:pt x="112454" y="150852"/>
                      <a:pt x="123425" y="175537"/>
                      <a:pt x="137138" y="191993"/>
                    </a:cubicBezTo>
                    <a:lnTo>
                      <a:pt x="112454" y="191993"/>
                    </a:lnTo>
                    <a:cubicBezTo>
                      <a:pt x="68569" y="191993"/>
                      <a:pt x="32914" y="227649"/>
                      <a:pt x="32914" y="271534"/>
                    </a:cubicBezTo>
                    <a:lnTo>
                      <a:pt x="32914" y="414157"/>
                    </a:lnTo>
                    <a:cubicBezTo>
                      <a:pt x="32914" y="433357"/>
                      <a:pt x="38399" y="449813"/>
                      <a:pt x="49371" y="460784"/>
                    </a:cubicBezTo>
                    <a:lnTo>
                      <a:pt x="16458" y="460784"/>
                    </a:lnTo>
                    <a:cubicBezTo>
                      <a:pt x="8230" y="460784"/>
                      <a:pt x="0" y="469012"/>
                      <a:pt x="0" y="477241"/>
                    </a:cubicBezTo>
                    <a:lnTo>
                      <a:pt x="0" y="540324"/>
                    </a:lnTo>
                    <a:cubicBezTo>
                      <a:pt x="0" y="548552"/>
                      <a:pt x="8230" y="556781"/>
                      <a:pt x="16458" y="556781"/>
                    </a:cubicBezTo>
                    <a:lnTo>
                      <a:pt x="32914" y="556781"/>
                    </a:lnTo>
                    <a:lnTo>
                      <a:pt x="32914" y="619864"/>
                    </a:lnTo>
                    <a:lnTo>
                      <a:pt x="65827" y="619864"/>
                    </a:lnTo>
                    <a:lnTo>
                      <a:pt x="65827" y="556781"/>
                    </a:lnTo>
                    <a:lnTo>
                      <a:pt x="543069" y="556781"/>
                    </a:lnTo>
                    <a:lnTo>
                      <a:pt x="543069" y="589694"/>
                    </a:lnTo>
                    <a:lnTo>
                      <a:pt x="575981" y="589694"/>
                    </a:lnTo>
                    <a:lnTo>
                      <a:pt x="575981" y="556781"/>
                    </a:lnTo>
                    <a:lnTo>
                      <a:pt x="943513" y="556781"/>
                    </a:lnTo>
                    <a:cubicBezTo>
                      <a:pt x="951741" y="556781"/>
                      <a:pt x="959969" y="548552"/>
                      <a:pt x="959969" y="540324"/>
                    </a:cubicBezTo>
                    <a:lnTo>
                      <a:pt x="959969" y="16457"/>
                    </a:lnTo>
                    <a:cubicBezTo>
                      <a:pt x="957227" y="8228"/>
                      <a:pt x="948999" y="0"/>
                      <a:pt x="940771" y="0"/>
                    </a:cubicBezTo>
                    <a:lnTo>
                      <a:pt x="940771" y="0"/>
                    </a:lnTo>
                    <a:close/>
                    <a:moveTo>
                      <a:pt x="145368" y="46627"/>
                    </a:moveTo>
                    <a:cubicBezTo>
                      <a:pt x="145368" y="38399"/>
                      <a:pt x="153596" y="30170"/>
                      <a:pt x="161824" y="30170"/>
                    </a:cubicBezTo>
                    <a:lnTo>
                      <a:pt x="257821" y="30170"/>
                    </a:lnTo>
                    <a:cubicBezTo>
                      <a:pt x="266049" y="30170"/>
                      <a:pt x="274277" y="38399"/>
                      <a:pt x="274277" y="46627"/>
                    </a:cubicBezTo>
                    <a:lnTo>
                      <a:pt x="274277" y="63084"/>
                    </a:lnTo>
                    <a:cubicBezTo>
                      <a:pt x="274277" y="65826"/>
                      <a:pt x="274277" y="68569"/>
                      <a:pt x="277021" y="71312"/>
                    </a:cubicBezTo>
                    <a:lnTo>
                      <a:pt x="296220" y="112453"/>
                    </a:lnTo>
                    <a:lnTo>
                      <a:pt x="290734" y="112453"/>
                    </a:lnTo>
                    <a:cubicBezTo>
                      <a:pt x="282506" y="112453"/>
                      <a:pt x="274277" y="120682"/>
                      <a:pt x="274277" y="128910"/>
                    </a:cubicBezTo>
                    <a:cubicBezTo>
                      <a:pt x="274277" y="148109"/>
                      <a:pt x="266049" y="164566"/>
                      <a:pt x="252335" y="175537"/>
                    </a:cubicBezTo>
                    <a:cubicBezTo>
                      <a:pt x="238621" y="186508"/>
                      <a:pt x="222165" y="194736"/>
                      <a:pt x="202965" y="191993"/>
                    </a:cubicBezTo>
                    <a:cubicBezTo>
                      <a:pt x="170052" y="189251"/>
                      <a:pt x="145368" y="159080"/>
                      <a:pt x="145368" y="126167"/>
                    </a:cubicBezTo>
                    <a:lnTo>
                      <a:pt x="145368" y="46627"/>
                    </a:lnTo>
                    <a:close/>
                    <a:moveTo>
                      <a:pt x="230393" y="222164"/>
                    </a:moveTo>
                    <a:lnTo>
                      <a:pt x="208451" y="266048"/>
                    </a:lnTo>
                    <a:lnTo>
                      <a:pt x="186510" y="222164"/>
                    </a:lnTo>
                    <a:lnTo>
                      <a:pt x="230393" y="222164"/>
                    </a:lnTo>
                    <a:close/>
                    <a:moveTo>
                      <a:pt x="65827" y="414157"/>
                    </a:moveTo>
                    <a:lnTo>
                      <a:pt x="65827" y="271534"/>
                    </a:lnTo>
                    <a:cubicBezTo>
                      <a:pt x="65827" y="244106"/>
                      <a:pt x="87769" y="224907"/>
                      <a:pt x="112454" y="224907"/>
                    </a:cubicBezTo>
                    <a:lnTo>
                      <a:pt x="150852" y="224907"/>
                    </a:lnTo>
                    <a:lnTo>
                      <a:pt x="194737" y="312675"/>
                    </a:lnTo>
                    <a:cubicBezTo>
                      <a:pt x="197480" y="318160"/>
                      <a:pt x="202965" y="320903"/>
                      <a:pt x="208451" y="320903"/>
                    </a:cubicBezTo>
                    <a:cubicBezTo>
                      <a:pt x="213937" y="320903"/>
                      <a:pt x="219421" y="318160"/>
                      <a:pt x="222165" y="312675"/>
                    </a:cubicBezTo>
                    <a:lnTo>
                      <a:pt x="266049" y="224907"/>
                    </a:lnTo>
                    <a:lnTo>
                      <a:pt x="337362" y="224907"/>
                    </a:lnTo>
                    <a:cubicBezTo>
                      <a:pt x="351076" y="224907"/>
                      <a:pt x="364789" y="230392"/>
                      <a:pt x="373017" y="241363"/>
                    </a:cubicBezTo>
                    <a:lnTo>
                      <a:pt x="449815" y="331874"/>
                    </a:lnTo>
                    <a:cubicBezTo>
                      <a:pt x="452557" y="334617"/>
                      <a:pt x="458042" y="337360"/>
                      <a:pt x="460786" y="337360"/>
                    </a:cubicBezTo>
                    <a:cubicBezTo>
                      <a:pt x="466270" y="337360"/>
                      <a:pt x="469014" y="334617"/>
                      <a:pt x="471756" y="331874"/>
                    </a:cubicBezTo>
                    <a:lnTo>
                      <a:pt x="559525" y="244106"/>
                    </a:lnTo>
                    <a:lnTo>
                      <a:pt x="600667" y="285247"/>
                    </a:lnTo>
                    <a:lnTo>
                      <a:pt x="496442" y="389472"/>
                    </a:lnTo>
                    <a:cubicBezTo>
                      <a:pt x="477242" y="408672"/>
                      <a:pt x="447072" y="408672"/>
                      <a:pt x="427873" y="389472"/>
                    </a:cubicBezTo>
                    <a:lnTo>
                      <a:pt x="378503" y="340103"/>
                    </a:lnTo>
                    <a:cubicBezTo>
                      <a:pt x="373017" y="334617"/>
                      <a:pt x="367532" y="334617"/>
                      <a:pt x="362046" y="337360"/>
                    </a:cubicBezTo>
                    <a:cubicBezTo>
                      <a:pt x="356560" y="340103"/>
                      <a:pt x="351076" y="345588"/>
                      <a:pt x="351076" y="351074"/>
                    </a:cubicBezTo>
                    <a:lnTo>
                      <a:pt x="351076" y="463527"/>
                    </a:lnTo>
                    <a:lnTo>
                      <a:pt x="271535" y="463527"/>
                    </a:lnTo>
                    <a:lnTo>
                      <a:pt x="271535" y="416900"/>
                    </a:lnTo>
                    <a:cubicBezTo>
                      <a:pt x="271535" y="389472"/>
                      <a:pt x="249593" y="370273"/>
                      <a:pt x="224907" y="370273"/>
                    </a:cubicBezTo>
                    <a:lnTo>
                      <a:pt x="161824" y="370273"/>
                    </a:lnTo>
                    <a:lnTo>
                      <a:pt x="161824" y="337360"/>
                    </a:lnTo>
                    <a:lnTo>
                      <a:pt x="128910" y="337360"/>
                    </a:lnTo>
                    <a:lnTo>
                      <a:pt x="128910" y="381244"/>
                    </a:lnTo>
                    <a:cubicBezTo>
                      <a:pt x="128910" y="389472"/>
                      <a:pt x="137138" y="397701"/>
                      <a:pt x="145368" y="397701"/>
                    </a:cubicBezTo>
                    <a:lnTo>
                      <a:pt x="224907" y="397701"/>
                    </a:lnTo>
                    <a:cubicBezTo>
                      <a:pt x="233135" y="397701"/>
                      <a:pt x="241365" y="405929"/>
                      <a:pt x="241365" y="414157"/>
                    </a:cubicBezTo>
                    <a:lnTo>
                      <a:pt x="241365" y="460784"/>
                    </a:lnTo>
                    <a:lnTo>
                      <a:pt x="115197" y="460784"/>
                    </a:lnTo>
                    <a:cubicBezTo>
                      <a:pt x="87769" y="460784"/>
                      <a:pt x="65827" y="438842"/>
                      <a:pt x="65827" y="414157"/>
                    </a:cubicBezTo>
                    <a:lnTo>
                      <a:pt x="65827" y="414157"/>
                    </a:lnTo>
                    <a:close/>
                    <a:moveTo>
                      <a:pt x="383987" y="460784"/>
                    </a:moveTo>
                    <a:lnTo>
                      <a:pt x="383987" y="386729"/>
                    </a:lnTo>
                    <a:lnTo>
                      <a:pt x="408673" y="411414"/>
                    </a:lnTo>
                    <a:cubicBezTo>
                      <a:pt x="419645" y="422385"/>
                      <a:pt x="433359" y="430614"/>
                      <a:pt x="449815" y="433357"/>
                    </a:cubicBezTo>
                    <a:lnTo>
                      <a:pt x="449815" y="460784"/>
                    </a:lnTo>
                    <a:lnTo>
                      <a:pt x="383987" y="460784"/>
                    </a:lnTo>
                    <a:close/>
                    <a:moveTo>
                      <a:pt x="575981" y="526610"/>
                    </a:moveTo>
                    <a:lnTo>
                      <a:pt x="35657" y="526610"/>
                    </a:lnTo>
                    <a:lnTo>
                      <a:pt x="35657" y="493697"/>
                    </a:lnTo>
                    <a:lnTo>
                      <a:pt x="575981" y="493697"/>
                    </a:lnTo>
                    <a:lnTo>
                      <a:pt x="575981" y="526610"/>
                    </a:lnTo>
                    <a:close/>
                    <a:moveTo>
                      <a:pt x="924313" y="526610"/>
                    </a:moveTo>
                    <a:lnTo>
                      <a:pt x="606153" y="526610"/>
                    </a:lnTo>
                    <a:lnTo>
                      <a:pt x="606153" y="479983"/>
                    </a:lnTo>
                    <a:cubicBezTo>
                      <a:pt x="606153" y="471755"/>
                      <a:pt x="597925" y="463527"/>
                      <a:pt x="589695" y="463527"/>
                    </a:cubicBezTo>
                    <a:lnTo>
                      <a:pt x="477242" y="463527"/>
                    </a:lnTo>
                    <a:lnTo>
                      <a:pt x="477242" y="436099"/>
                    </a:lnTo>
                    <a:cubicBezTo>
                      <a:pt x="490956" y="433357"/>
                      <a:pt x="507412" y="425128"/>
                      <a:pt x="518384" y="414157"/>
                    </a:cubicBezTo>
                    <a:lnTo>
                      <a:pt x="633580" y="298961"/>
                    </a:lnTo>
                    <a:cubicBezTo>
                      <a:pt x="639066" y="293476"/>
                      <a:pt x="639066" y="282505"/>
                      <a:pt x="633580" y="277019"/>
                    </a:cubicBezTo>
                    <a:lnTo>
                      <a:pt x="597925" y="241363"/>
                    </a:lnTo>
                    <a:lnTo>
                      <a:pt x="682950" y="156338"/>
                    </a:lnTo>
                    <a:lnTo>
                      <a:pt x="661008" y="134395"/>
                    </a:lnTo>
                    <a:lnTo>
                      <a:pt x="575981" y="219421"/>
                    </a:lnTo>
                    <a:lnTo>
                      <a:pt x="570497" y="213936"/>
                    </a:lnTo>
                    <a:cubicBezTo>
                      <a:pt x="565011" y="208450"/>
                      <a:pt x="554039" y="208450"/>
                      <a:pt x="548553" y="213936"/>
                    </a:cubicBezTo>
                    <a:lnTo>
                      <a:pt x="479984" y="282505"/>
                    </a:lnTo>
                    <a:lnTo>
                      <a:pt x="479984" y="32913"/>
                    </a:lnTo>
                    <a:lnTo>
                      <a:pt x="927057" y="32913"/>
                    </a:lnTo>
                    <a:lnTo>
                      <a:pt x="927057" y="526610"/>
                    </a:lnTo>
                    <a:close/>
                  </a:path>
                </a:pathLst>
              </a:custGeom>
              <a:grpFill/>
              <a:ln w="27426" cap="flat">
                <a:noFill/>
                <a:prstDash val="solid"/>
                <a:miter/>
              </a:ln>
            </p:spPr>
            <p:txBody>
              <a:bodyPr rtlCol="0" anchor="ctr"/>
              <a:lstStyle/>
              <a:p>
                <a:endParaRPr lang="en-US"/>
              </a:p>
            </p:txBody>
          </p:sp>
          <p:sp>
            <p:nvSpPr>
              <p:cNvPr id="10" name="Freeform 1106">
                <a:extLst>
                  <a:ext uri="{FF2B5EF4-FFF2-40B4-BE49-F238E27FC236}">
                    <a16:creationId xmlns:a16="http://schemas.microsoft.com/office/drawing/2014/main" id="{F11302C2-0BD4-1BA4-869B-9BE9B9642EF6}"/>
                  </a:ext>
                </a:extLst>
              </p:cNvPr>
              <p:cNvSpPr/>
              <p:nvPr/>
            </p:nvSpPr>
            <p:spPr>
              <a:xfrm>
                <a:off x="9281598" y="565176"/>
                <a:ext cx="298960" cy="78854"/>
              </a:xfrm>
              <a:custGeom>
                <a:avLst/>
                <a:gdLst>
                  <a:gd name="connsiteX0" fmla="*/ 98739 w 298960"/>
                  <a:gd name="connsiteY0" fmla="*/ 32227 h 78854"/>
                  <a:gd name="connsiteX1" fmla="*/ 186508 w 298960"/>
                  <a:gd name="connsiteY1" fmla="*/ 76112 h 78854"/>
                  <a:gd name="connsiteX2" fmla="*/ 194736 w 298960"/>
                  <a:gd name="connsiteY2" fmla="*/ 78854 h 78854"/>
                  <a:gd name="connsiteX3" fmla="*/ 202964 w 298960"/>
                  <a:gd name="connsiteY3" fmla="*/ 76112 h 78854"/>
                  <a:gd name="connsiteX4" fmla="*/ 298961 w 298960"/>
                  <a:gd name="connsiteY4" fmla="*/ 29485 h 78854"/>
                  <a:gd name="connsiteX5" fmla="*/ 285247 w 298960"/>
                  <a:gd name="connsiteY5" fmla="*/ 2057 h 78854"/>
                  <a:gd name="connsiteX6" fmla="*/ 197478 w 298960"/>
                  <a:gd name="connsiteY6" fmla="*/ 45941 h 78854"/>
                  <a:gd name="connsiteX7" fmla="*/ 109711 w 298960"/>
                  <a:gd name="connsiteY7" fmla="*/ 2057 h 78854"/>
                  <a:gd name="connsiteX8" fmla="*/ 95997 w 298960"/>
                  <a:gd name="connsiteY8" fmla="*/ 2057 h 78854"/>
                  <a:gd name="connsiteX9" fmla="*/ 0 w 298960"/>
                  <a:gd name="connsiteY9" fmla="*/ 48684 h 78854"/>
                  <a:gd name="connsiteX10" fmla="*/ 13714 w 298960"/>
                  <a:gd name="connsiteY10" fmla="*/ 76112 h 78854"/>
                  <a:gd name="connsiteX11" fmla="*/ 98739 w 298960"/>
                  <a:gd name="connsiteY11" fmla="*/ 32227 h 7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960" h="78854">
                    <a:moveTo>
                      <a:pt x="98739" y="32227"/>
                    </a:moveTo>
                    <a:lnTo>
                      <a:pt x="186508" y="76112"/>
                    </a:lnTo>
                    <a:cubicBezTo>
                      <a:pt x="189250" y="76112"/>
                      <a:pt x="191994" y="78854"/>
                      <a:pt x="194736" y="78854"/>
                    </a:cubicBezTo>
                    <a:cubicBezTo>
                      <a:pt x="197478" y="78854"/>
                      <a:pt x="200222" y="78854"/>
                      <a:pt x="202964" y="76112"/>
                    </a:cubicBezTo>
                    <a:lnTo>
                      <a:pt x="298961" y="29485"/>
                    </a:lnTo>
                    <a:lnTo>
                      <a:pt x="285247" y="2057"/>
                    </a:lnTo>
                    <a:lnTo>
                      <a:pt x="197478" y="45941"/>
                    </a:lnTo>
                    <a:lnTo>
                      <a:pt x="109711" y="2057"/>
                    </a:lnTo>
                    <a:cubicBezTo>
                      <a:pt x="104225" y="-686"/>
                      <a:pt x="98739" y="-686"/>
                      <a:pt x="95997" y="2057"/>
                    </a:cubicBezTo>
                    <a:lnTo>
                      <a:pt x="0" y="48684"/>
                    </a:lnTo>
                    <a:lnTo>
                      <a:pt x="13714" y="76112"/>
                    </a:lnTo>
                    <a:lnTo>
                      <a:pt x="98739" y="32227"/>
                    </a:lnTo>
                    <a:close/>
                  </a:path>
                </a:pathLst>
              </a:custGeom>
              <a:grpFill/>
              <a:ln w="27426" cap="flat">
                <a:noFill/>
                <a:prstDash val="solid"/>
                <a:miter/>
              </a:ln>
            </p:spPr>
            <p:txBody>
              <a:bodyPr rtlCol="0" anchor="ctr"/>
              <a:lstStyle/>
              <a:p>
                <a:endParaRPr lang="en-US"/>
              </a:p>
            </p:txBody>
          </p:sp>
          <p:sp>
            <p:nvSpPr>
              <p:cNvPr id="11" name="Freeform 1107">
                <a:extLst>
                  <a:ext uri="{FF2B5EF4-FFF2-40B4-BE49-F238E27FC236}">
                    <a16:creationId xmlns:a16="http://schemas.microsoft.com/office/drawing/2014/main" id="{8E496BBB-4A3D-06F3-1FA2-C536BF01F524}"/>
                  </a:ext>
                </a:extLst>
              </p:cNvPr>
              <p:cNvSpPr/>
              <p:nvPr/>
            </p:nvSpPr>
            <p:spPr>
              <a:xfrm>
                <a:off x="9396794" y="740027"/>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en-US"/>
              </a:p>
            </p:txBody>
          </p:sp>
          <p:sp>
            <p:nvSpPr>
              <p:cNvPr id="12" name="Freeform 1108">
                <a:extLst>
                  <a:ext uri="{FF2B5EF4-FFF2-40B4-BE49-F238E27FC236}">
                    <a16:creationId xmlns:a16="http://schemas.microsoft.com/office/drawing/2014/main" id="{F537F66D-B16F-017B-7137-E532AD21FAEC}"/>
                  </a:ext>
                </a:extLst>
              </p:cNvPr>
              <p:cNvSpPr/>
              <p:nvPr/>
            </p:nvSpPr>
            <p:spPr>
              <a:xfrm>
                <a:off x="9396794" y="803111"/>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en-US"/>
              </a:p>
            </p:txBody>
          </p:sp>
          <p:sp>
            <p:nvSpPr>
              <p:cNvPr id="13" name="Freeform 1109">
                <a:extLst>
                  <a:ext uri="{FF2B5EF4-FFF2-40B4-BE49-F238E27FC236}">
                    <a16:creationId xmlns:a16="http://schemas.microsoft.com/office/drawing/2014/main" id="{91688000-110E-3407-B973-2965083DB59C}"/>
                  </a:ext>
                </a:extLst>
              </p:cNvPr>
              <p:cNvSpPr/>
              <p:nvPr/>
            </p:nvSpPr>
            <p:spPr>
              <a:xfrm>
                <a:off x="9396794" y="866194"/>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en-US"/>
              </a:p>
            </p:txBody>
          </p:sp>
          <p:sp>
            <p:nvSpPr>
              <p:cNvPr id="14" name="Freeform 1110">
                <a:extLst>
                  <a:ext uri="{FF2B5EF4-FFF2-40B4-BE49-F238E27FC236}">
                    <a16:creationId xmlns:a16="http://schemas.microsoft.com/office/drawing/2014/main" id="{1DF118D9-FAA8-91F2-75C2-3665B52CB6C4}"/>
                  </a:ext>
                </a:extLst>
              </p:cNvPr>
              <p:cNvSpPr/>
              <p:nvPr/>
            </p:nvSpPr>
            <p:spPr>
              <a:xfrm>
                <a:off x="9396794" y="932021"/>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en-US"/>
              </a:p>
            </p:txBody>
          </p:sp>
          <p:sp>
            <p:nvSpPr>
              <p:cNvPr id="15" name="Freeform 1111">
                <a:extLst>
                  <a:ext uri="{FF2B5EF4-FFF2-40B4-BE49-F238E27FC236}">
                    <a16:creationId xmlns:a16="http://schemas.microsoft.com/office/drawing/2014/main" id="{4D1ACD0B-EE6C-749C-DAA2-404269F46C7B}"/>
                  </a:ext>
                </a:extLst>
              </p:cNvPr>
              <p:cNvSpPr/>
              <p:nvPr/>
            </p:nvSpPr>
            <p:spPr>
              <a:xfrm>
                <a:off x="8760472" y="1121271"/>
                <a:ext cx="191993" cy="337359"/>
              </a:xfrm>
              <a:custGeom>
                <a:avLst/>
                <a:gdLst>
                  <a:gd name="connsiteX0" fmla="*/ 0 w 191993"/>
                  <a:gd name="connsiteY0" fmla="*/ 224907 h 337359"/>
                  <a:gd name="connsiteX1" fmla="*/ 0 w 191993"/>
                  <a:gd name="connsiteY1" fmla="*/ 320903 h 337359"/>
                  <a:gd name="connsiteX2" fmla="*/ 16456 w 191993"/>
                  <a:gd name="connsiteY2" fmla="*/ 337360 h 337359"/>
                  <a:gd name="connsiteX3" fmla="*/ 175536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6 w 191993"/>
                  <a:gd name="connsiteY7" fmla="*/ 79540 h 337359"/>
                  <a:gd name="connsiteX8" fmla="*/ 95997 w 191993"/>
                  <a:gd name="connsiteY8" fmla="*/ 0 h 337359"/>
                  <a:gd name="connsiteX9" fmla="*/ 16456 w 191993"/>
                  <a:gd name="connsiteY9" fmla="*/ 79540 h 337359"/>
                  <a:gd name="connsiteX10" fmla="*/ 46626 w 191993"/>
                  <a:gd name="connsiteY10" fmla="*/ 142624 h 337359"/>
                  <a:gd name="connsiteX11" fmla="*/ 0 w 191993"/>
                  <a:gd name="connsiteY11" fmla="*/ 224907 h 337359"/>
                  <a:gd name="connsiteX12" fmla="*/ 0 w 191993"/>
                  <a:gd name="connsiteY12" fmla="*/ 224907 h 337359"/>
                  <a:gd name="connsiteX13" fmla="*/ 46626 w 191993"/>
                  <a:gd name="connsiteY13" fmla="*/ 79540 h 337359"/>
                  <a:gd name="connsiteX14" fmla="*/ 93253 w 191993"/>
                  <a:gd name="connsiteY14" fmla="*/ 32913 h 337359"/>
                  <a:gd name="connsiteX15" fmla="*/ 139880 w 191993"/>
                  <a:gd name="connsiteY15" fmla="*/ 79540 h 337359"/>
                  <a:gd name="connsiteX16" fmla="*/ 93253 w 191993"/>
                  <a:gd name="connsiteY16" fmla="*/ 126167 h 337359"/>
                  <a:gd name="connsiteX17" fmla="*/ 46626 w 191993"/>
                  <a:gd name="connsiteY17" fmla="*/ 79540 h 337359"/>
                  <a:gd name="connsiteX18" fmla="*/ 46626 w 191993"/>
                  <a:gd name="connsiteY18" fmla="*/ 79540 h 337359"/>
                  <a:gd name="connsiteX19" fmla="*/ 32912 w 191993"/>
                  <a:gd name="connsiteY19" fmla="*/ 224907 h 337359"/>
                  <a:gd name="connsiteX20" fmla="*/ 95997 w 191993"/>
                  <a:gd name="connsiteY20" fmla="*/ 161823 h 337359"/>
                  <a:gd name="connsiteX21" fmla="*/ 159080 w 191993"/>
                  <a:gd name="connsiteY21" fmla="*/ 224907 h 337359"/>
                  <a:gd name="connsiteX22" fmla="*/ 159080 w 191993"/>
                  <a:gd name="connsiteY22" fmla="*/ 304447 h 337359"/>
                  <a:gd name="connsiteX23" fmla="*/ 32912 w 191993"/>
                  <a:gd name="connsiteY23" fmla="*/ 304447 h 337359"/>
                  <a:gd name="connsiteX24" fmla="*/ 32912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6" y="337360"/>
                    </a:cubicBezTo>
                    <a:lnTo>
                      <a:pt x="175536" y="337360"/>
                    </a:lnTo>
                    <a:cubicBezTo>
                      <a:pt x="183764" y="337360"/>
                      <a:pt x="191994" y="329131"/>
                      <a:pt x="191994" y="320903"/>
                    </a:cubicBezTo>
                    <a:lnTo>
                      <a:pt x="191994" y="224907"/>
                    </a:lnTo>
                    <a:cubicBezTo>
                      <a:pt x="191994" y="189251"/>
                      <a:pt x="172794" y="159080"/>
                      <a:pt x="145366" y="142624"/>
                    </a:cubicBezTo>
                    <a:cubicBezTo>
                      <a:pt x="164566" y="128910"/>
                      <a:pt x="175536" y="106968"/>
                      <a:pt x="175536" y="79540"/>
                    </a:cubicBezTo>
                    <a:cubicBezTo>
                      <a:pt x="175536" y="35656"/>
                      <a:pt x="139880" y="0"/>
                      <a:pt x="95997" y="0"/>
                    </a:cubicBezTo>
                    <a:cubicBezTo>
                      <a:pt x="52112" y="0"/>
                      <a:pt x="16456" y="35656"/>
                      <a:pt x="16456" y="79540"/>
                    </a:cubicBezTo>
                    <a:cubicBezTo>
                      <a:pt x="16456" y="104225"/>
                      <a:pt x="27428" y="126167"/>
                      <a:pt x="46626" y="142624"/>
                    </a:cubicBezTo>
                    <a:cubicBezTo>
                      <a:pt x="19198" y="159080"/>
                      <a:pt x="0" y="189251"/>
                      <a:pt x="0" y="224907"/>
                    </a:cubicBezTo>
                    <a:lnTo>
                      <a:pt x="0" y="224907"/>
                    </a:lnTo>
                    <a:close/>
                    <a:moveTo>
                      <a:pt x="46626" y="79540"/>
                    </a:moveTo>
                    <a:cubicBezTo>
                      <a:pt x="46626" y="52113"/>
                      <a:pt x="68569" y="32913"/>
                      <a:pt x="93253" y="32913"/>
                    </a:cubicBezTo>
                    <a:cubicBezTo>
                      <a:pt x="120681" y="32913"/>
                      <a:pt x="139880" y="54855"/>
                      <a:pt x="139880" y="79540"/>
                    </a:cubicBezTo>
                    <a:cubicBezTo>
                      <a:pt x="139880" y="104225"/>
                      <a:pt x="117939" y="126167"/>
                      <a:pt x="93253" y="126167"/>
                    </a:cubicBezTo>
                    <a:cubicBezTo>
                      <a:pt x="68569" y="128910"/>
                      <a:pt x="46626" y="106968"/>
                      <a:pt x="46626" y="79540"/>
                    </a:cubicBezTo>
                    <a:lnTo>
                      <a:pt x="46626" y="79540"/>
                    </a:lnTo>
                    <a:close/>
                    <a:moveTo>
                      <a:pt x="32912" y="224907"/>
                    </a:moveTo>
                    <a:cubicBezTo>
                      <a:pt x="32912" y="189251"/>
                      <a:pt x="60340" y="161823"/>
                      <a:pt x="95997" y="161823"/>
                    </a:cubicBezTo>
                    <a:cubicBezTo>
                      <a:pt x="131653" y="161823"/>
                      <a:pt x="159080" y="189251"/>
                      <a:pt x="159080" y="224907"/>
                    </a:cubicBezTo>
                    <a:lnTo>
                      <a:pt x="159080" y="304447"/>
                    </a:lnTo>
                    <a:lnTo>
                      <a:pt x="32912" y="304447"/>
                    </a:lnTo>
                    <a:lnTo>
                      <a:pt x="32912" y="224907"/>
                    </a:lnTo>
                    <a:close/>
                  </a:path>
                </a:pathLst>
              </a:custGeom>
              <a:grpFill/>
              <a:ln w="27426" cap="flat">
                <a:noFill/>
                <a:prstDash val="solid"/>
                <a:miter/>
              </a:ln>
            </p:spPr>
            <p:txBody>
              <a:bodyPr rtlCol="0" anchor="ctr"/>
              <a:lstStyle/>
              <a:p>
                <a:endParaRPr lang="en-US"/>
              </a:p>
            </p:txBody>
          </p:sp>
          <p:sp>
            <p:nvSpPr>
              <p:cNvPr id="16" name="Freeform 1112">
                <a:extLst>
                  <a:ext uri="{FF2B5EF4-FFF2-40B4-BE49-F238E27FC236}">
                    <a16:creationId xmlns:a16="http://schemas.microsoft.com/office/drawing/2014/main" id="{E24DB9A2-C37D-9EFB-8213-D0E82466D636}"/>
                  </a:ext>
                </a:extLst>
              </p:cNvPr>
              <p:cNvSpPr/>
              <p:nvPr/>
            </p:nvSpPr>
            <p:spPr>
              <a:xfrm>
                <a:off x="8982636" y="1121271"/>
                <a:ext cx="191993" cy="337359"/>
              </a:xfrm>
              <a:custGeom>
                <a:avLst/>
                <a:gdLst>
                  <a:gd name="connsiteX0" fmla="*/ 0 w 191993"/>
                  <a:gd name="connsiteY0" fmla="*/ 224907 h 337359"/>
                  <a:gd name="connsiteX1" fmla="*/ 0 w 191993"/>
                  <a:gd name="connsiteY1" fmla="*/ 320903 h 337359"/>
                  <a:gd name="connsiteX2" fmla="*/ 16456 w 191993"/>
                  <a:gd name="connsiteY2" fmla="*/ 337360 h 337359"/>
                  <a:gd name="connsiteX3" fmla="*/ 175538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8 w 191993"/>
                  <a:gd name="connsiteY7" fmla="*/ 79540 h 337359"/>
                  <a:gd name="connsiteX8" fmla="*/ 95997 w 191993"/>
                  <a:gd name="connsiteY8" fmla="*/ 0 h 337359"/>
                  <a:gd name="connsiteX9" fmla="*/ 16456 w 191993"/>
                  <a:gd name="connsiteY9" fmla="*/ 79540 h 337359"/>
                  <a:gd name="connsiteX10" fmla="*/ 46627 w 191993"/>
                  <a:gd name="connsiteY10" fmla="*/ 142624 h 337359"/>
                  <a:gd name="connsiteX11" fmla="*/ 0 w 191993"/>
                  <a:gd name="connsiteY11" fmla="*/ 224907 h 337359"/>
                  <a:gd name="connsiteX12" fmla="*/ 0 w 191993"/>
                  <a:gd name="connsiteY12" fmla="*/ 224907 h 337359"/>
                  <a:gd name="connsiteX13" fmla="*/ 49369 w 191993"/>
                  <a:gd name="connsiteY13" fmla="*/ 79540 h 337359"/>
                  <a:gd name="connsiteX14" fmla="*/ 95997 w 191993"/>
                  <a:gd name="connsiteY14" fmla="*/ 32913 h 337359"/>
                  <a:gd name="connsiteX15" fmla="*/ 142624 w 191993"/>
                  <a:gd name="connsiteY15" fmla="*/ 79540 h 337359"/>
                  <a:gd name="connsiteX16" fmla="*/ 95997 w 191993"/>
                  <a:gd name="connsiteY16" fmla="*/ 126167 h 337359"/>
                  <a:gd name="connsiteX17" fmla="*/ 49369 w 191993"/>
                  <a:gd name="connsiteY17" fmla="*/ 79540 h 337359"/>
                  <a:gd name="connsiteX18" fmla="*/ 49369 w 191993"/>
                  <a:gd name="connsiteY18" fmla="*/ 79540 h 337359"/>
                  <a:gd name="connsiteX19" fmla="*/ 32914 w 191993"/>
                  <a:gd name="connsiteY19" fmla="*/ 224907 h 337359"/>
                  <a:gd name="connsiteX20" fmla="*/ 95997 w 191993"/>
                  <a:gd name="connsiteY20" fmla="*/ 161823 h 337359"/>
                  <a:gd name="connsiteX21" fmla="*/ 159080 w 191993"/>
                  <a:gd name="connsiteY21" fmla="*/ 224907 h 337359"/>
                  <a:gd name="connsiteX22" fmla="*/ 159080 w 191993"/>
                  <a:gd name="connsiteY22" fmla="*/ 304447 h 337359"/>
                  <a:gd name="connsiteX23" fmla="*/ 32914 w 191993"/>
                  <a:gd name="connsiteY23" fmla="*/ 304447 h 337359"/>
                  <a:gd name="connsiteX24" fmla="*/ 32914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6" y="337360"/>
                    </a:cubicBezTo>
                    <a:lnTo>
                      <a:pt x="175538" y="337360"/>
                    </a:lnTo>
                    <a:cubicBezTo>
                      <a:pt x="183766" y="337360"/>
                      <a:pt x="191994" y="329131"/>
                      <a:pt x="191994" y="320903"/>
                    </a:cubicBezTo>
                    <a:lnTo>
                      <a:pt x="191994" y="224907"/>
                    </a:lnTo>
                    <a:cubicBezTo>
                      <a:pt x="191994" y="189251"/>
                      <a:pt x="172794" y="159080"/>
                      <a:pt x="145366" y="142624"/>
                    </a:cubicBezTo>
                    <a:cubicBezTo>
                      <a:pt x="164566" y="128910"/>
                      <a:pt x="175538" y="106968"/>
                      <a:pt x="175538" y="79540"/>
                    </a:cubicBezTo>
                    <a:cubicBezTo>
                      <a:pt x="175538" y="35656"/>
                      <a:pt x="139880" y="0"/>
                      <a:pt x="95997" y="0"/>
                    </a:cubicBezTo>
                    <a:cubicBezTo>
                      <a:pt x="52113" y="0"/>
                      <a:pt x="16456" y="35656"/>
                      <a:pt x="16456" y="79540"/>
                    </a:cubicBezTo>
                    <a:cubicBezTo>
                      <a:pt x="16456" y="104225"/>
                      <a:pt x="27428" y="126167"/>
                      <a:pt x="46627" y="142624"/>
                    </a:cubicBezTo>
                    <a:cubicBezTo>
                      <a:pt x="19200" y="159080"/>
                      <a:pt x="0" y="189251"/>
                      <a:pt x="0" y="224907"/>
                    </a:cubicBezTo>
                    <a:lnTo>
                      <a:pt x="0" y="224907"/>
                    </a:lnTo>
                    <a:close/>
                    <a:moveTo>
                      <a:pt x="49369" y="79540"/>
                    </a:moveTo>
                    <a:cubicBezTo>
                      <a:pt x="49369" y="52113"/>
                      <a:pt x="71311" y="32913"/>
                      <a:pt x="95997" y="32913"/>
                    </a:cubicBezTo>
                    <a:cubicBezTo>
                      <a:pt x="120682" y="32913"/>
                      <a:pt x="142624" y="54855"/>
                      <a:pt x="142624" y="79540"/>
                    </a:cubicBezTo>
                    <a:cubicBezTo>
                      <a:pt x="142624" y="104225"/>
                      <a:pt x="120682" y="126167"/>
                      <a:pt x="95997" y="126167"/>
                    </a:cubicBezTo>
                    <a:cubicBezTo>
                      <a:pt x="71311" y="126167"/>
                      <a:pt x="49369" y="106968"/>
                      <a:pt x="49369" y="79540"/>
                    </a:cubicBezTo>
                    <a:lnTo>
                      <a:pt x="49369" y="79540"/>
                    </a:lnTo>
                    <a:close/>
                    <a:moveTo>
                      <a:pt x="32914" y="224907"/>
                    </a:moveTo>
                    <a:cubicBezTo>
                      <a:pt x="32914" y="189251"/>
                      <a:pt x="60341" y="161823"/>
                      <a:pt x="95997" y="161823"/>
                    </a:cubicBezTo>
                    <a:cubicBezTo>
                      <a:pt x="131653" y="161823"/>
                      <a:pt x="159080" y="189251"/>
                      <a:pt x="159080" y="224907"/>
                    </a:cubicBezTo>
                    <a:lnTo>
                      <a:pt x="159080" y="304447"/>
                    </a:lnTo>
                    <a:lnTo>
                      <a:pt x="32914" y="304447"/>
                    </a:lnTo>
                    <a:lnTo>
                      <a:pt x="32914" y="224907"/>
                    </a:lnTo>
                    <a:close/>
                  </a:path>
                </a:pathLst>
              </a:custGeom>
              <a:grpFill/>
              <a:ln w="27426" cap="flat">
                <a:noFill/>
                <a:prstDash val="solid"/>
                <a:miter/>
              </a:ln>
            </p:spPr>
            <p:txBody>
              <a:bodyPr rtlCol="0" anchor="ctr"/>
              <a:lstStyle/>
              <a:p>
                <a:endParaRPr lang="en-US"/>
              </a:p>
            </p:txBody>
          </p:sp>
          <p:sp>
            <p:nvSpPr>
              <p:cNvPr id="17" name="Freeform 1113">
                <a:extLst>
                  <a:ext uri="{FF2B5EF4-FFF2-40B4-BE49-F238E27FC236}">
                    <a16:creationId xmlns:a16="http://schemas.microsoft.com/office/drawing/2014/main" id="{F4EABEC0-3ED0-EDC9-96EE-E0B2550E5684}"/>
                  </a:ext>
                </a:extLst>
              </p:cNvPr>
              <p:cNvSpPr/>
              <p:nvPr/>
            </p:nvSpPr>
            <p:spPr>
              <a:xfrm>
                <a:off x="9207543" y="1121271"/>
                <a:ext cx="191993" cy="337359"/>
              </a:xfrm>
              <a:custGeom>
                <a:avLst/>
                <a:gdLst>
                  <a:gd name="connsiteX0" fmla="*/ 0 w 191993"/>
                  <a:gd name="connsiteY0" fmla="*/ 224907 h 337359"/>
                  <a:gd name="connsiteX1" fmla="*/ 0 w 191993"/>
                  <a:gd name="connsiteY1" fmla="*/ 320903 h 337359"/>
                  <a:gd name="connsiteX2" fmla="*/ 16456 w 191993"/>
                  <a:gd name="connsiteY2" fmla="*/ 337360 h 337359"/>
                  <a:gd name="connsiteX3" fmla="*/ 175536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6 w 191993"/>
                  <a:gd name="connsiteY7" fmla="*/ 79540 h 337359"/>
                  <a:gd name="connsiteX8" fmla="*/ 95997 w 191993"/>
                  <a:gd name="connsiteY8" fmla="*/ 0 h 337359"/>
                  <a:gd name="connsiteX9" fmla="*/ 16456 w 191993"/>
                  <a:gd name="connsiteY9" fmla="*/ 79540 h 337359"/>
                  <a:gd name="connsiteX10" fmla="*/ 46627 w 191993"/>
                  <a:gd name="connsiteY10" fmla="*/ 142624 h 337359"/>
                  <a:gd name="connsiteX11" fmla="*/ 0 w 191993"/>
                  <a:gd name="connsiteY11" fmla="*/ 224907 h 337359"/>
                  <a:gd name="connsiteX12" fmla="*/ 0 w 191993"/>
                  <a:gd name="connsiteY12" fmla="*/ 224907 h 337359"/>
                  <a:gd name="connsiteX13" fmla="*/ 46627 w 191993"/>
                  <a:gd name="connsiteY13" fmla="*/ 79540 h 337359"/>
                  <a:gd name="connsiteX14" fmla="*/ 93253 w 191993"/>
                  <a:gd name="connsiteY14" fmla="*/ 32913 h 337359"/>
                  <a:gd name="connsiteX15" fmla="*/ 139880 w 191993"/>
                  <a:gd name="connsiteY15" fmla="*/ 79540 h 337359"/>
                  <a:gd name="connsiteX16" fmla="*/ 93253 w 191993"/>
                  <a:gd name="connsiteY16" fmla="*/ 126167 h 337359"/>
                  <a:gd name="connsiteX17" fmla="*/ 46627 w 191993"/>
                  <a:gd name="connsiteY17" fmla="*/ 79540 h 337359"/>
                  <a:gd name="connsiteX18" fmla="*/ 46627 w 191993"/>
                  <a:gd name="connsiteY18" fmla="*/ 79540 h 337359"/>
                  <a:gd name="connsiteX19" fmla="*/ 30170 w 191993"/>
                  <a:gd name="connsiteY19" fmla="*/ 224907 h 337359"/>
                  <a:gd name="connsiteX20" fmla="*/ 93253 w 191993"/>
                  <a:gd name="connsiteY20" fmla="*/ 161823 h 337359"/>
                  <a:gd name="connsiteX21" fmla="*/ 156338 w 191993"/>
                  <a:gd name="connsiteY21" fmla="*/ 224907 h 337359"/>
                  <a:gd name="connsiteX22" fmla="*/ 156338 w 191993"/>
                  <a:gd name="connsiteY22" fmla="*/ 304447 h 337359"/>
                  <a:gd name="connsiteX23" fmla="*/ 30170 w 191993"/>
                  <a:gd name="connsiteY23" fmla="*/ 304447 h 337359"/>
                  <a:gd name="connsiteX24" fmla="*/ 30170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6" y="337360"/>
                    </a:cubicBezTo>
                    <a:lnTo>
                      <a:pt x="175536" y="337360"/>
                    </a:lnTo>
                    <a:cubicBezTo>
                      <a:pt x="183766" y="337360"/>
                      <a:pt x="191994" y="329131"/>
                      <a:pt x="191994" y="320903"/>
                    </a:cubicBezTo>
                    <a:lnTo>
                      <a:pt x="191994" y="224907"/>
                    </a:lnTo>
                    <a:cubicBezTo>
                      <a:pt x="191994" y="189251"/>
                      <a:pt x="172794" y="159080"/>
                      <a:pt x="145366" y="142624"/>
                    </a:cubicBezTo>
                    <a:cubicBezTo>
                      <a:pt x="164566" y="128910"/>
                      <a:pt x="175536" y="106968"/>
                      <a:pt x="175536" y="79540"/>
                    </a:cubicBezTo>
                    <a:cubicBezTo>
                      <a:pt x="175536" y="35656"/>
                      <a:pt x="139880" y="0"/>
                      <a:pt x="95997" y="0"/>
                    </a:cubicBezTo>
                    <a:cubicBezTo>
                      <a:pt x="52112" y="0"/>
                      <a:pt x="16456" y="35656"/>
                      <a:pt x="16456" y="79540"/>
                    </a:cubicBezTo>
                    <a:cubicBezTo>
                      <a:pt x="16456" y="104225"/>
                      <a:pt x="27428" y="126167"/>
                      <a:pt x="46627" y="142624"/>
                    </a:cubicBezTo>
                    <a:cubicBezTo>
                      <a:pt x="16456" y="159080"/>
                      <a:pt x="0" y="189251"/>
                      <a:pt x="0" y="224907"/>
                    </a:cubicBezTo>
                    <a:lnTo>
                      <a:pt x="0" y="224907"/>
                    </a:lnTo>
                    <a:close/>
                    <a:moveTo>
                      <a:pt x="46627" y="79540"/>
                    </a:moveTo>
                    <a:cubicBezTo>
                      <a:pt x="46627" y="52113"/>
                      <a:pt x="68569" y="32913"/>
                      <a:pt x="93253" y="32913"/>
                    </a:cubicBezTo>
                    <a:cubicBezTo>
                      <a:pt x="117939" y="32913"/>
                      <a:pt x="139880" y="54855"/>
                      <a:pt x="139880" y="79540"/>
                    </a:cubicBezTo>
                    <a:cubicBezTo>
                      <a:pt x="139880" y="104225"/>
                      <a:pt x="117939" y="126167"/>
                      <a:pt x="93253" y="126167"/>
                    </a:cubicBezTo>
                    <a:cubicBezTo>
                      <a:pt x="68569" y="126167"/>
                      <a:pt x="46627" y="106968"/>
                      <a:pt x="46627" y="79540"/>
                    </a:cubicBezTo>
                    <a:lnTo>
                      <a:pt x="46627" y="79540"/>
                    </a:lnTo>
                    <a:close/>
                    <a:moveTo>
                      <a:pt x="30170" y="224907"/>
                    </a:moveTo>
                    <a:cubicBezTo>
                      <a:pt x="30170" y="189251"/>
                      <a:pt x="57597" y="161823"/>
                      <a:pt x="93253" y="161823"/>
                    </a:cubicBezTo>
                    <a:cubicBezTo>
                      <a:pt x="128910" y="161823"/>
                      <a:pt x="156338" y="189251"/>
                      <a:pt x="156338" y="224907"/>
                    </a:cubicBezTo>
                    <a:lnTo>
                      <a:pt x="156338" y="304447"/>
                    </a:lnTo>
                    <a:lnTo>
                      <a:pt x="30170" y="304447"/>
                    </a:lnTo>
                    <a:lnTo>
                      <a:pt x="30170" y="224907"/>
                    </a:lnTo>
                    <a:close/>
                  </a:path>
                </a:pathLst>
              </a:custGeom>
              <a:grpFill/>
              <a:ln w="27426" cap="flat">
                <a:noFill/>
                <a:prstDash val="solid"/>
                <a:miter/>
              </a:ln>
            </p:spPr>
            <p:txBody>
              <a:bodyPr rtlCol="0" anchor="ctr"/>
              <a:lstStyle/>
              <a:p>
                <a:endParaRPr lang="en-US"/>
              </a:p>
            </p:txBody>
          </p:sp>
          <p:sp>
            <p:nvSpPr>
              <p:cNvPr id="18" name="Freeform 1114">
                <a:extLst>
                  <a:ext uri="{FF2B5EF4-FFF2-40B4-BE49-F238E27FC236}">
                    <a16:creationId xmlns:a16="http://schemas.microsoft.com/office/drawing/2014/main" id="{1A530E83-310A-2121-89A9-3AE1255060F3}"/>
                  </a:ext>
                </a:extLst>
              </p:cNvPr>
              <p:cNvSpPr/>
              <p:nvPr/>
            </p:nvSpPr>
            <p:spPr>
              <a:xfrm>
                <a:off x="9429707" y="1121271"/>
                <a:ext cx="191993" cy="337359"/>
              </a:xfrm>
              <a:custGeom>
                <a:avLst/>
                <a:gdLst>
                  <a:gd name="connsiteX0" fmla="*/ 0 w 191993"/>
                  <a:gd name="connsiteY0" fmla="*/ 224907 h 337359"/>
                  <a:gd name="connsiteX1" fmla="*/ 0 w 191993"/>
                  <a:gd name="connsiteY1" fmla="*/ 320903 h 337359"/>
                  <a:gd name="connsiteX2" fmla="*/ 16458 w 191993"/>
                  <a:gd name="connsiteY2" fmla="*/ 337360 h 337359"/>
                  <a:gd name="connsiteX3" fmla="*/ 175538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8 w 191993"/>
                  <a:gd name="connsiteY7" fmla="*/ 79540 h 337359"/>
                  <a:gd name="connsiteX8" fmla="*/ 95997 w 191993"/>
                  <a:gd name="connsiteY8" fmla="*/ 0 h 337359"/>
                  <a:gd name="connsiteX9" fmla="*/ 16458 w 191993"/>
                  <a:gd name="connsiteY9" fmla="*/ 79540 h 337359"/>
                  <a:gd name="connsiteX10" fmla="*/ 46627 w 191993"/>
                  <a:gd name="connsiteY10" fmla="*/ 142624 h 337359"/>
                  <a:gd name="connsiteX11" fmla="*/ 0 w 191993"/>
                  <a:gd name="connsiteY11" fmla="*/ 224907 h 337359"/>
                  <a:gd name="connsiteX12" fmla="*/ 0 w 191993"/>
                  <a:gd name="connsiteY12" fmla="*/ 224907 h 337359"/>
                  <a:gd name="connsiteX13" fmla="*/ 46627 w 191993"/>
                  <a:gd name="connsiteY13" fmla="*/ 79540 h 337359"/>
                  <a:gd name="connsiteX14" fmla="*/ 93255 w 191993"/>
                  <a:gd name="connsiteY14" fmla="*/ 32913 h 337359"/>
                  <a:gd name="connsiteX15" fmla="*/ 139882 w 191993"/>
                  <a:gd name="connsiteY15" fmla="*/ 79540 h 337359"/>
                  <a:gd name="connsiteX16" fmla="*/ 93255 w 191993"/>
                  <a:gd name="connsiteY16" fmla="*/ 126167 h 337359"/>
                  <a:gd name="connsiteX17" fmla="*/ 46627 w 191993"/>
                  <a:gd name="connsiteY17" fmla="*/ 79540 h 337359"/>
                  <a:gd name="connsiteX18" fmla="*/ 46627 w 191993"/>
                  <a:gd name="connsiteY18" fmla="*/ 79540 h 337359"/>
                  <a:gd name="connsiteX19" fmla="*/ 30171 w 191993"/>
                  <a:gd name="connsiteY19" fmla="*/ 224907 h 337359"/>
                  <a:gd name="connsiteX20" fmla="*/ 93255 w 191993"/>
                  <a:gd name="connsiteY20" fmla="*/ 161823 h 337359"/>
                  <a:gd name="connsiteX21" fmla="*/ 156338 w 191993"/>
                  <a:gd name="connsiteY21" fmla="*/ 224907 h 337359"/>
                  <a:gd name="connsiteX22" fmla="*/ 156338 w 191993"/>
                  <a:gd name="connsiteY22" fmla="*/ 304447 h 337359"/>
                  <a:gd name="connsiteX23" fmla="*/ 30171 w 191993"/>
                  <a:gd name="connsiteY23" fmla="*/ 304447 h 337359"/>
                  <a:gd name="connsiteX24" fmla="*/ 30171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8" y="337360"/>
                    </a:cubicBezTo>
                    <a:lnTo>
                      <a:pt x="175538" y="337360"/>
                    </a:lnTo>
                    <a:cubicBezTo>
                      <a:pt x="183766" y="337360"/>
                      <a:pt x="191994" y="329131"/>
                      <a:pt x="191994" y="320903"/>
                    </a:cubicBezTo>
                    <a:lnTo>
                      <a:pt x="191994" y="224907"/>
                    </a:lnTo>
                    <a:cubicBezTo>
                      <a:pt x="191994" y="189251"/>
                      <a:pt x="172794" y="159080"/>
                      <a:pt x="145366" y="142624"/>
                    </a:cubicBezTo>
                    <a:cubicBezTo>
                      <a:pt x="164566" y="128910"/>
                      <a:pt x="175538" y="106968"/>
                      <a:pt x="175538" y="79540"/>
                    </a:cubicBezTo>
                    <a:cubicBezTo>
                      <a:pt x="175538" y="35656"/>
                      <a:pt x="139882" y="0"/>
                      <a:pt x="95997" y="0"/>
                    </a:cubicBezTo>
                    <a:cubicBezTo>
                      <a:pt x="52113" y="0"/>
                      <a:pt x="16458" y="35656"/>
                      <a:pt x="16458" y="79540"/>
                    </a:cubicBezTo>
                    <a:cubicBezTo>
                      <a:pt x="16458" y="104225"/>
                      <a:pt x="27428" y="126167"/>
                      <a:pt x="46627" y="142624"/>
                    </a:cubicBezTo>
                    <a:cubicBezTo>
                      <a:pt x="19200" y="159080"/>
                      <a:pt x="0" y="189251"/>
                      <a:pt x="0" y="224907"/>
                    </a:cubicBezTo>
                    <a:lnTo>
                      <a:pt x="0" y="224907"/>
                    </a:lnTo>
                    <a:close/>
                    <a:moveTo>
                      <a:pt x="46627" y="79540"/>
                    </a:moveTo>
                    <a:cubicBezTo>
                      <a:pt x="46627" y="52113"/>
                      <a:pt x="68569" y="32913"/>
                      <a:pt x="93255" y="32913"/>
                    </a:cubicBezTo>
                    <a:cubicBezTo>
                      <a:pt x="117939" y="32913"/>
                      <a:pt x="139882" y="54855"/>
                      <a:pt x="139882" y="79540"/>
                    </a:cubicBezTo>
                    <a:cubicBezTo>
                      <a:pt x="139882" y="104225"/>
                      <a:pt x="117939" y="126167"/>
                      <a:pt x="93255" y="126167"/>
                    </a:cubicBezTo>
                    <a:cubicBezTo>
                      <a:pt x="68569" y="126167"/>
                      <a:pt x="46627" y="106968"/>
                      <a:pt x="46627" y="79540"/>
                    </a:cubicBezTo>
                    <a:lnTo>
                      <a:pt x="46627" y="79540"/>
                    </a:lnTo>
                    <a:close/>
                    <a:moveTo>
                      <a:pt x="30171" y="224907"/>
                    </a:moveTo>
                    <a:cubicBezTo>
                      <a:pt x="30171" y="189251"/>
                      <a:pt x="57599" y="161823"/>
                      <a:pt x="93255" y="161823"/>
                    </a:cubicBezTo>
                    <a:cubicBezTo>
                      <a:pt x="128910" y="161823"/>
                      <a:pt x="156338" y="189251"/>
                      <a:pt x="156338" y="224907"/>
                    </a:cubicBezTo>
                    <a:lnTo>
                      <a:pt x="156338" y="304447"/>
                    </a:lnTo>
                    <a:lnTo>
                      <a:pt x="30171" y="304447"/>
                    </a:lnTo>
                    <a:lnTo>
                      <a:pt x="30171" y="224907"/>
                    </a:lnTo>
                    <a:close/>
                  </a:path>
                </a:pathLst>
              </a:custGeom>
              <a:grpFill/>
              <a:ln w="27426" cap="flat">
                <a:noFill/>
                <a:prstDash val="solid"/>
                <a:miter/>
              </a:ln>
            </p:spPr>
            <p:txBody>
              <a:bodyPr rtlCol="0" anchor="ctr"/>
              <a:lstStyle/>
              <a:p>
                <a:endParaRPr lang="en-US"/>
              </a:p>
            </p:txBody>
          </p:sp>
        </p:grpSp>
      </p:grpSp>
      <p:grpSp>
        <p:nvGrpSpPr>
          <p:cNvPr id="19" name="Group 18">
            <a:extLst>
              <a:ext uri="{FF2B5EF4-FFF2-40B4-BE49-F238E27FC236}">
                <a16:creationId xmlns:a16="http://schemas.microsoft.com/office/drawing/2014/main" id="{56895B19-4DC5-DFC6-0745-6C6B266C1C2C}"/>
              </a:ext>
            </a:extLst>
          </p:cNvPr>
          <p:cNvGrpSpPr/>
          <p:nvPr/>
        </p:nvGrpSpPr>
        <p:grpSpPr>
          <a:xfrm>
            <a:off x="664221" y="4225674"/>
            <a:ext cx="891076" cy="868438"/>
            <a:chOff x="5700273" y="5386353"/>
            <a:chExt cx="766016" cy="767823"/>
          </a:xfrm>
          <a:solidFill>
            <a:srgbClr val="09465E"/>
          </a:solidFill>
        </p:grpSpPr>
        <p:grpSp>
          <p:nvGrpSpPr>
            <p:cNvPr id="20" name="Graphic 2">
              <a:extLst>
                <a:ext uri="{FF2B5EF4-FFF2-40B4-BE49-F238E27FC236}">
                  <a16:creationId xmlns:a16="http://schemas.microsoft.com/office/drawing/2014/main" id="{58E0A43B-3AF9-D472-E83A-E79C57802D0C}"/>
                </a:ext>
              </a:extLst>
            </p:cNvPr>
            <p:cNvGrpSpPr/>
            <p:nvPr/>
          </p:nvGrpSpPr>
          <p:grpSpPr>
            <a:xfrm>
              <a:off x="5844804" y="5531788"/>
              <a:ext cx="476953" cy="420947"/>
              <a:chOff x="5844804" y="5531788"/>
              <a:chExt cx="476953" cy="420947"/>
            </a:xfrm>
            <a:grpFill/>
          </p:grpSpPr>
          <p:sp>
            <p:nvSpPr>
              <p:cNvPr id="71" name="Freeform 352">
                <a:extLst>
                  <a:ext uri="{FF2B5EF4-FFF2-40B4-BE49-F238E27FC236}">
                    <a16:creationId xmlns:a16="http://schemas.microsoft.com/office/drawing/2014/main" id="{7B6443CE-4051-83E9-1BC2-070688B8F27E}"/>
                  </a:ext>
                </a:extLst>
              </p:cNvPr>
              <p:cNvSpPr/>
              <p:nvPr/>
            </p:nvSpPr>
            <p:spPr>
              <a:xfrm>
                <a:off x="5844804" y="5531788"/>
                <a:ext cx="238476" cy="420044"/>
              </a:xfrm>
              <a:custGeom>
                <a:avLst/>
                <a:gdLst>
                  <a:gd name="connsiteX0" fmla="*/ 238477 w 238476"/>
                  <a:gd name="connsiteY0" fmla="*/ 55102 h 420044"/>
                  <a:gd name="connsiteX1" fmla="*/ 238477 w 238476"/>
                  <a:gd name="connsiteY1" fmla="*/ 420044 h 420044"/>
                  <a:gd name="connsiteX2" fmla="*/ 133691 w 238476"/>
                  <a:gd name="connsiteY2" fmla="*/ 381201 h 420044"/>
                  <a:gd name="connsiteX3" fmla="*/ 0 w 238476"/>
                  <a:gd name="connsiteY3" fmla="*/ 368555 h 420044"/>
                  <a:gd name="connsiteX4" fmla="*/ 0 w 238476"/>
                  <a:gd name="connsiteY4" fmla="*/ 304419 h 420044"/>
                  <a:gd name="connsiteX5" fmla="*/ 23486 w 238476"/>
                  <a:gd name="connsiteY5" fmla="*/ 282739 h 420044"/>
                  <a:gd name="connsiteX6" fmla="*/ 24390 w 238476"/>
                  <a:gd name="connsiteY6" fmla="*/ 280933 h 420044"/>
                  <a:gd name="connsiteX7" fmla="*/ 37940 w 238476"/>
                  <a:gd name="connsiteY7" fmla="*/ 173437 h 420044"/>
                  <a:gd name="connsiteX8" fmla="*/ 29809 w 238476"/>
                  <a:gd name="connsiteY8" fmla="*/ 167114 h 420044"/>
                  <a:gd name="connsiteX9" fmla="*/ 19873 w 238476"/>
                  <a:gd name="connsiteY9" fmla="*/ 169824 h 420044"/>
                  <a:gd name="connsiteX10" fmla="*/ 0 w 238476"/>
                  <a:gd name="connsiteY10" fmla="*/ 186084 h 420044"/>
                  <a:gd name="connsiteX11" fmla="*/ 0 w 238476"/>
                  <a:gd name="connsiteY11" fmla="*/ 0 h 420044"/>
                  <a:gd name="connsiteX12" fmla="*/ 128272 w 238476"/>
                  <a:gd name="connsiteY12" fmla="*/ 11743 h 4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476" h="420044">
                    <a:moveTo>
                      <a:pt x="238477" y="55102"/>
                    </a:moveTo>
                    <a:lnTo>
                      <a:pt x="238477" y="420044"/>
                    </a:lnTo>
                    <a:cubicBezTo>
                      <a:pt x="205054" y="402881"/>
                      <a:pt x="170728" y="389331"/>
                      <a:pt x="133691" y="381201"/>
                    </a:cubicBezTo>
                    <a:cubicBezTo>
                      <a:pt x="89429" y="370362"/>
                      <a:pt x="32520" y="368555"/>
                      <a:pt x="0" y="368555"/>
                    </a:cubicBezTo>
                    <a:lnTo>
                      <a:pt x="0" y="304419"/>
                    </a:lnTo>
                    <a:lnTo>
                      <a:pt x="23486" y="282739"/>
                    </a:lnTo>
                    <a:cubicBezTo>
                      <a:pt x="23486" y="282739"/>
                      <a:pt x="24390" y="281836"/>
                      <a:pt x="24390" y="280933"/>
                    </a:cubicBezTo>
                    <a:cubicBezTo>
                      <a:pt x="64136" y="228540"/>
                      <a:pt x="38843" y="175245"/>
                      <a:pt x="37940" y="173437"/>
                    </a:cubicBezTo>
                    <a:cubicBezTo>
                      <a:pt x="36133" y="169824"/>
                      <a:pt x="33423" y="168018"/>
                      <a:pt x="29809" y="167114"/>
                    </a:cubicBezTo>
                    <a:cubicBezTo>
                      <a:pt x="26196" y="166211"/>
                      <a:pt x="22583" y="167114"/>
                      <a:pt x="19873" y="169824"/>
                    </a:cubicBezTo>
                    <a:lnTo>
                      <a:pt x="0" y="186084"/>
                    </a:lnTo>
                    <a:lnTo>
                      <a:pt x="0" y="0"/>
                    </a:lnTo>
                    <a:cubicBezTo>
                      <a:pt x="31616" y="0"/>
                      <a:pt x="86719" y="1806"/>
                      <a:pt x="128272" y="11743"/>
                    </a:cubicBezTo>
                  </a:path>
                </a:pathLst>
              </a:custGeom>
              <a:solidFill>
                <a:srgbClr val="F1602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353">
                <a:extLst>
                  <a:ext uri="{FF2B5EF4-FFF2-40B4-BE49-F238E27FC236}">
                    <a16:creationId xmlns:a16="http://schemas.microsoft.com/office/drawing/2014/main" id="{6857061A-2FCB-7298-D376-FBED94C75085}"/>
                  </a:ext>
                </a:extLst>
              </p:cNvPr>
              <p:cNvSpPr/>
              <p:nvPr/>
            </p:nvSpPr>
            <p:spPr>
              <a:xfrm>
                <a:off x="6102251" y="5533101"/>
                <a:ext cx="219507" cy="419634"/>
              </a:xfrm>
              <a:custGeom>
                <a:avLst/>
                <a:gdLst>
                  <a:gd name="connsiteX0" fmla="*/ 187891 w 219507"/>
                  <a:gd name="connsiteY0" fmla="*/ 168511 h 419634"/>
                  <a:gd name="connsiteX1" fmla="*/ 179761 w 219507"/>
                  <a:gd name="connsiteY1" fmla="*/ 174835 h 419634"/>
                  <a:gd name="connsiteX2" fmla="*/ 193311 w 219507"/>
                  <a:gd name="connsiteY2" fmla="*/ 282330 h 419634"/>
                  <a:gd name="connsiteX3" fmla="*/ 195117 w 219507"/>
                  <a:gd name="connsiteY3" fmla="*/ 284136 h 419634"/>
                  <a:gd name="connsiteX4" fmla="*/ 219507 w 219507"/>
                  <a:gd name="connsiteY4" fmla="*/ 306719 h 419634"/>
                  <a:gd name="connsiteX5" fmla="*/ 219507 w 219507"/>
                  <a:gd name="connsiteY5" fmla="*/ 369049 h 419634"/>
                  <a:gd name="connsiteX6" fmla="*/ 131885 w 219507"/>
                  <a:gd name="connsiteY6" fmla="*/ 370855 h 419634"/>
                  <a:gd name="connsiteX7" fmla="*/ 0 w 219507"/>
                  <a:gd name="connsiteY7" fmla="*/ 419635 h 419634"/>
                  <a:gd name="connsiteX8" fmla="*/ 0 w 219507"/>
                  <a:gd name="connsiteY8" fmla="*/ 56500 h 419634"/>
                  <a:gd name="connsiteX9" fmla="*/ 136402 w 219507"/>
                  <a:gd name="connsiteY9" fmla="*/ 3204 h 419634"/>
                  <a:gd name="connsiteX10" fmla="*/ 219507 w 219507"/>
                  <a:gd name="connsiteY10" fmla="*/ 2300 h 419634"/>
                  <a:gd name="connsiteX11" fmla="*/ 219507 w 219507"/>
                  <a:gd name="connsiteY11" fmla="*/ 189288 h 419634"/>
                  <a:gd name="connsiteX12" fmla="*/ 198731 w 219507"/>
                  <a:gd name="connsiteY12" fmla="*/ 172124 h 419634"/>
                  <a:gd name="connsiteX13" fmla="*/ 187891 w 219507"/>
                  <a:gd name="connsiteY13" fmla="*/ 168511 h 4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507" h="419634">
                    <a:moveTo>
                      <a:pt x="187891" y="168511"/>
                    </a:moveTo>
                    <a:cubicBezTo>
                      <a:pt x="184278" y="169415"/>
                      <a:pt x="181568" y="171221"/>
                      <a:pt x="179761" y="174835"/>
                    </a:cubicBezTo>
                    <a:cubicBezTo>
                      <a:pt x="178858" y="176641"/>
                      <a:pt x="152661" y="229034"/>
                      <a:pt x="193311" y="282330"/>
                    </a:cubicBezTo>
                    <a:cubicBezTo>
                      <a:pt x="194214" y="283233"/>
                      <a:pt x="194214" y="283233"/>
                      <a:pt x="195117" y="284136"/>
                    </a:cubicBezTo>
                    <a:lnTo>
                      <a:pt x="219507" y="306719"/>
                    </a:lnTo>
                    <a:lnTo>
                      <a:pt x="219507" y="369049"/>
                    </a:lnTo>
                    <a:cubicBezTo>
                      <a:pt x="190601" y="366338"/>
                      <a:pt x="160791" y="366338"/>
                      <a:pt x="131885" y="370855"/>
                    </a:cubicBezTo>
                    <a:cubicBezTo>
                      <a:pt x="85816" y="378082"/>
                      <a:pt x="39746" y="394341"/>
                      <a:pt x="0" y="419635"/>
                    </a:cubicBezTo>
                    <a:lnTo>
                      <a:pt x="0" y="56500"/>
                    </a:lnTo>
                    <a:cubicBezTo>
                      <a:pt x="40649" y="28496"/>
                      <a:pt x="87622" y="9526"/>
                      <a:pt x="136402" y="3204"/>
                    </a:cubicBezTo>
                    <a:cubicBezTo>
                      <a:pt x="164405" y="-410"/>
                      <a:pt x="192407" y="-1313"/>
                      <a:pt x="219507" y="2300"/>
                    </a:cubicBezTo>
                    <a:lnTo>
                      <a:pt x="219507" y="189288"/>
                    </a:lnTo>
                    <a:lnTo>
                      <a:pt x="198731" y="172124"/>
                    </a:lnTo>
                    <a:cubicBezTo>
                      <a:pt x="195117" y="168511"/>
                      <a:pt x="191504" y="167608"/>
                      <a:pt x="187891" y="168511"/>
                    </a:cubicBezTo>
                    <a:close/>
                  </a:path>
                </a:pathLst>
              </a:custGeom>
              <a:solidFill>
                <a:srgbClr val="F1602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1" name="Graphic 2">
              <a:extLst>
                <a:ext uri="{FF2B5EF4-FFF2-40B4-BE49-F238E27FC236}">
                  <a16:creationId xmlns:a16="http://schemas.microsoft.com/office/drawing/2014/main" id="{BF0043AD-F416-6F66-F035-25BFDAEA53D6}"/>
                </a:ext>
              </a:extLst>
            </p:cNvPr>
            <p:cNvGrpSpPr/>
            <p:nvPr/>
          </p:nvGrpSpPr>
          <p:grpSpPr>
            <a:xfrm>
              <a:off x="5700273" y="5386353"/>
              <a:ext cx="766016" cy="767823"/>
              <a:chOff x="5700273" y="5386353"/>
              <a:chExt cx="766016" cy="767823"/>
            </a:xfrm>
            <a:grpFill/>
          </p:grpSpPr>
          <p:sp>
            <p:nvSpPr>
              <p:cNvPr id="22" name="Freeform 338">
                <a:extLst>
                  <a:ext uri="{FF2B5EF4-FFF2-40B4-BE49-F238E27FC236}">
                    <a16:creationId xmlns:a16="http://schemas.microsoft.com/office/drawing/2014/main" id="{D5640A16-E2A8-DD13-DD87-C59A92306C90}"/>
                  </a:ext>
                </a:extLst>
              </p:cNvPr>
              <p:cNvSpPr/>
              <p:nvPr/>
            </p:nvSpPr>
            <p:spPr>
              <a:xfrm>
                <a:off x="5876421" y="5437842"/>
                <a:ext cx="25293" cy="18969"/>
              </a:xfrm>
              <a:custGeom>
                <a:avLst/>
                <a:gdLst>
                  <a:gd name="connsiteX0" fmla="*/ 0 w 25293"/>
                  <a:gd name="connsiteY0" fmla="*/ 0 h 18969"/>
                  <a:gd name="connsiteX1" fmla="*/ 25293 w 25293"/>
                  <a:gd name="connsiteY1" fmla="*/ 0 h 18969"/>
                  <a:gd name="connsiteX2" fmla="*/ 25293 w 25293"/>
                  <a:gd name="connsiteY2" fmla="*/ 18970 h 18969"/>
                  <a:gd name="connsiteX3" fmla="*/ 0 w 25293"/>
                  <a:gd name="connsiteY3" fmla="*/ 18970 h 18969"/>
                </a:gdLst>
                <a:ahLst/>
                <a:cxnLst>
                  <a:cxn ang="0">
                    <a:pos x="connsiteX0" y="connsiteY0"/>
                  </a:cxn>
                  <a:cxn ang="0">
                    <a:pos x="connsiteX1" y="connsiteY1"/>
                  </a:cxn>
                  <a:cxn ang="0">
                    <a:pos x="connsiteX2" y="connsiteY2"/>
                  </a:cxn>
                  <a:cxn ang="0">
                    <a:pos x="connsiteX3" y="connsiteY3"/>
                  </a:cxn>
                </a:cxnLst>
                <a:rect l="l" t="t" r="r" b="b"/>
                <a:pathLst>
                  <a:path w="25293" h="18969">
                    <a:moveTo>
                      <a:pt x="0" y="0"/>
                    </a:moveTo>
                    <a:lnTo>
                      <a:pt x="25293" y="0"/>
                    </a:lnTo>
                    <a:lnTo>
                      <a:pt x="25293" y="18970"/>
                    </a:lnTo>
                    <a:lnTo>
                      <a:pt x="0" y="18970"/>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3" name="Freeform 339">
                <a:extLst>
                  <a:ext uri="{FF2B5EF4-FFF2-40B4-BE49-F238E27FC236}">
                    <a16:creationId xmlns:a16="http://schemas.microsoft.com/office/drawing/2014/main" id="{B9A25E8F-A3EB-013C-E03B-7E3EB6777F25}"/>
                  </a:ext>
                </a:extLst>
              </p:cNvPr>
              <p:cNvSpPr/>
              <p:nvPr/>
            </p:nvSpPr>
            <p:spPr>
              <a:xfrm>
                <a:off x="6258526" y="5638380"/>
                <a:ext cx="25293" cy="25293"/>
              </a:xfrm>
              <a:custGeom>
                <a:avLst/>
                <a:gdLst>
                  <a:gd name="connsiteX0" fmla="*/ 0 w 25293"/>
                  <a:gd name="connsiteY0" fmla="*/ 0 h 25293"/>
                  <a:gd name="connsiteX1" fmla="*/ 25293 w 25293"/>
                  <a:gd name="connsiteY1" fmla="*/ 0 h 25293"/>
                  <a:gd name="connsiteX2" fmla="*/ 25293 w 25293"/>
                  <a:gd name="connsiteY2" fmla="*/ 25293 h 25293"/>
                  <a:gd name="connsiteX3" fmla="*/ 0 w 25293"/>
                  <a:gd name="connsiteY3" fmla="*/ 25293 h 25293"/>
                </a:gdLst>
                <a:ahLst/>
                <a:cxnLst>
                  <a:cxn ang="0">
                    <a:pos x="connsiteX0" y="connsiteY0"/>
                  </a:cxn>
                  <a:cxn ang="0">
                    <a:pos x="connsiteX1" y="connsiteY1"/>
                  </a:cxn>
                  <a:cxn ang="0">
                    <a:pos x="connsiteX2" y="connsiteY2"/>
                  </a:cxn>
                  <a:cxn ang="0">
                    <a:pos x="connsiteX3" y="connsiteY3"/>
                  </a:cxn>
                </a:cxnLst>
                <a:rect l="l" t="t" r="r" b="b"/>
                <a:pathLst>
                  <a:path w="25293" h="25293">
                    <a:moveTo>
                      <a:pt x="0" y="0"/>
                    </a:moveTo>
                    <a:lnTo>
                      <a:pt x="25293" y="0"/>
                    </a:lnTo>
                    <a:lnTo>
                      <a:pt x="25293" y="25293"/>
                    </a:lnTo>
                    <a:lnTo>
                      <a:pt x="0" y="25293"/>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4" name="Freeform 340">
                <a:extLst>
                  <a:ext uri="{FF2B5EF4-FFF2-40B4-BE49-F238E27FC236}">
                    <a16:creationId xmlns:a16="http://schemas.microsoft.com/office/drawing/2014/main" id="{B24DD987-FDA7-2B8B-A8FF-0BC548EDC7EC}"/>
                  </a:ext>
                </a:extLst>
              </p:cNvPr>
              <p:cNvSpPr/>
              <p:nvPr/>
            </p:nvSpPr>
            <p:spPr>
              <a:xfrm>
                <a:off x="6334405" y="5437842"/>
                <a:ext cx="18969" cy="18969"/>
              </a:xfrm>
              <a:custGeom>
                <a:avLst/>
                <a:gdLst>
                  <a:gd name="connsiteX0" fmla="*/ 0 w 18969"/>
                  <a:gd name="connsiteY0" fmla="*/ 0 h 18969"/>
                  <a:gd name="connsiteX1" fmla="*/ 18970 w 18969"/>
                  <a:gd name="connsiteY1" fmla="*/ 0 h 18969"/>
                  <a:gd name="connsiteX2" fmla="*/ 18970 w 18969"/>
                  <a:gd name="connsiteY2" fmla="*/ 18970 h 18969"/>
                  <a:gd name="connsiteX3" fmla="*/ 0 w 18969"/>
                  <a:gd name="connsiteY3" fmla="*/ 18970 h 18969"/>
                </a:gdLst>
                <a:ahLst/>
                <a:cxnLst>
                  <a:cxn ang="0">
                    <a:pos x="connsiteX0" y="connsiteY0"/>
                  </a:cxn>
                  <a:cxn ang="0">
                    <a:pos x="connsiteX1" y="connsiteY1"/>
                  </a:cxn>
                  <a:cxn ang="0">
                    <a:pos x="connsiteX2" y="connsiteY2"/>
                  </a:cxn>
                  <a:cxn ang="0">
                    <a:pos x="connsiteX3" y="connsiteY3"/>
                  </a:cxn>
                </a:cxnLst>
                <a:rect l="l" t="t" r="r" b="b"/>
                <a:pathLst>
                  <a:path w="18969" h="18969">
                    <a:moveTo>
                      <a:pt x="0" y="0"/>
                    </a:moveTo>
                    <a:lnTo>
                      <a:pt x="18970" y="0"/>
                    </a:lnTo>
                    <a:lnTo>
                      <a:pt x="18970" y="18970"/>
                    </a:lnTo>
                    <a:lnTo>
                      <a:pt x="0" y="18970"/>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5" name="Freeform 341">
                <a:extLst>
                  <a:ext uri="{FF2B5EF4-FFF2-40B4-BE49-F238E27FC236}">
                    <a16:creationId xmlns:a16="http://schemas.microsoft.com/office/drawing/2014/main" id="{0781D5F4-0B04-41C8-E7D3-F5251912E1D4}"/>
                  </a:ext>
                </a:extLst>
              </p:cNvPr>
              <p:cNvSpPr/>
              <p:nvPr/>
            </p:nvSpPr>
            <p:spPr>
              <a:xfrm>
                <a:off x="5700273" y="5669996"/>
                <a:ext cx="18969" cy="25293"/>
              </a:xfrm>
              <a:custGeom>
                <a:avLst/>
                <a:gdLst>
                  <a:gd name="connsiteX0" fmla="*/ 0 w 18969"/>
                  <a:gd name="connsiteY0" fmla="*/ 0 h 25293"/>
                  <a:gd name="connsiteX1" fmla="*/ 18970 w 18969"/>
                  <a:gd name="connsiteY1" fmla="*/ 0 h 25293"/>
                  <a:gd name="connsiteX2" fmla="*/ 18970 w 18969"/>
                  <a:gd name="connsiteY2" fmla="*/ 25293 h 25293"/>
                  <a:gd name="connsiteX3" fmla="*/ 0 w 18969"/>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8969" h="25293">
                    <a:moveTo>
                      <a:pt x="0" y="0"/>
                    </a:moveTo>
                    <a:lnTo>
                      <a:pt x="18970" y="0"/>
                    </a:lnTo>
                    <a:lnTo>
                      <a:pt x="18970" y="25293"/>
                    </a:lnTo>
                    <a:lnTo>
                      <a:pt x="0" y="25293"/>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6" name="Freeform 342">
                <a:extLst>
                  <a:ext uri="{FF2B5EF4-FFF2-40B4-BE49-F238E27FC236}">
                    <a16:creationId xmlns:a16="http://schemas.microsoft.com/office/drawing/2014/main" id="{CE209971-C9FC-B2C5-92DA-286F3501CEC4}"/>
                  </a:ext>
                </a:extLst>
              </p:cNvPr>
              <p:cNvSpPr/>
              <p:nvPr/>
            </p:nvSpPr>
            <p:spPr>
              <a:xfrm>
                <a:off x="6045342" y="6083717"/>
                <a:ext cx="25293" cy="18969"/>
              </a:xfrm>
              <a:custGeom>
                <a:avLst/>
                <a:gdLst>
                  <a:gd name="connsiteX0" fmla="*/ 0 w 25293"/>
                  <a:gd name="connsiteY0" fmla="*/ 0 h 18969"/>
                  <a:gd name="connsiteX1" fmla="*/ 25293 w 25293"/>
                  <a:gd name="connsiteY1" fmla="*/ 0 h 18969"/>
                  <a:gd name="connsiteX2" fmla="*/ 25293 w 25293"/>
                  <a:gd name="connsiteY2" fmla="*/ 18970 h 18969"/>
                  <a:gd name="connsiteX3" fmla="*/ 0 w 25293"/>
                  <a:gd name="connsiteY3" fmla="*/ 18970 h 18969"/>
                </a:gdLst>
                <a:ahLst/>
                <a:cxnLst>
                  <a:cxn ang="0">
                    <a:pos x="connsiteX0" y="connsiteY0"/>
                  </a:cxn>
                  <a:cxn ang="0">
                    <a:pos x="connsiteX1" y="connsiteY1"/>
                  </a:cxn>
                  <a:cxn ang="0">
                    <a:pos x="connsiteX2" y="connsiteY2"/>
                  </a:cxn>
                  <a:cxn ang="0">
                    <a:pos x="connsiteX3" y="connsiteY3"/>
                  </a:cxn>
                </a:cxnLst>
                <a:rect l="l" t="t" r="r" b="b"/>
                <a:pathLst>
                  <a:path w="25293" h="18969">
                    <a:moveTo>
                      <a:pt x="0" y="0"/>
                    </a:moveTo>
                    <a:lnTo>
                      <a:pt x="25293" y="0"/>
                    </a:lnTo>
                    <a:lnTo>
                      <a:pt x="25293" y="18970"/>
                    </a:lnTo>
                    <a:lnTo>
                      <a:pt x="0" y="18970"/>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2" name="Freeform 343">
                <a:extLst>
                  <a:ext uri="{FF2B5EF4-FFF2-40B4-BE49-F238E27FC236}">
                    <a16:creationId xmlns:a16="http://schemas.microsoft.com/office/drawing/2014/main" id="{752F37A9-7528-5BFB-9B5A-F0611D97CB3D}"/>
                  </a:ext>
                </a:extLst>
              </p:cNvPr>
              <p:cNvSpPr/>
              <p:nvPr/>
            </p:nvSpPr>
            <p:spPr>
              <a:xfrm>
                <a:off x="5926103" y="5996095"/>
                <a:ext cx="81329" cy="88524"/>
              </a:xfrm>
              <a:custGeom>
                <a:avLst/>
                <a:gdLst>
                  <a:gd name="connsiteX0" fmla="*/ 40649 w 81329"/>
                  <a:gd name="connsiteY0" fmla="*/ 62328 h 88524"/>
                  <a:gd name="connsiteX1" fmla="*/ 23486 w 81329"/>
                  <a:gd name="connsiteY1" fmla="*/ 43359 h 88524"/>
                  <a:gd name="connsiteX2" fmla="*/ 40649 w 81329"/>
                  <a:gd name="connsiteY2" fmla="*/ 24389 h 88524"/>
                  <a:gd name="connsiteX3" fmla="*/ 57813 w 81329"/>
                  <a:gd name="connsiteY3" fmla="*/ 43359 h 88524"/>
                  <a:gd name="connsiteX4" fmla="*/ 40649 w 81329"/>
                  <a:gd name="connsiteY4" fmla="*/ 62328 h 88524"/>
                  <a:gd name="connsiteX5" fmla="*/ 40649 w 81329"/>
                  <a:gd name="connsiteY5" fmla="*/ 0 h 88524"/>
                  <a:gd name="connsiteX6" fmla="*/ 0 w 81329"/>
                  <a:gd name="connsiteY6" fmla="*/ 44262 h 88524"/>
                  <a:gd name="connsiteX7" fmla="*/ 40649 w 81329"/>
                  <a:gd name="connsiteY7" fmla="*/ 88525 h 88524"/>
                  <a:gd name="connsiteX8" fmla="*/ 81299 w 81329"/>
                  <a:gd name="connsiteY8" fmla="*/ 44262 h 88524"/>
                  <a:gd name="connsiteX9" fmla="*/ 40649 w 81329"/>
                  <a:gd name="connsiteY9" fmla="*/ 0 h 8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329" h="88524">
                    <a:moveTo>
                      <a:pt x="40649" y="62328"/>
                    </a:moveTo>
                    <a:cubicBezTo>
                      <a:pt x="30713" y="62328"/>
                      <a:pt x="23486" y="54199"/>
                      <a:pt x="23486" y="43359"/>
                    </a:cubicBezTo>
                    <a:cubicBezTo>
                      <a:pt x="23486" y="32519"/>
                      <a:pt x="31616" y="24389"/>
                      <a:pt x="40649" y="24389"/>
                    </a:cubicBezTo>
                    <a:cubicBezTo>
                      <a:pt x="49683" y="24389"/>
                      <a:pt x="57813" y="32519"/>
                      <a:pt x="57813" y="43359"/>
                    </a:cubicBezTo>
                    <a:cubicBezTo>
                      <a:pt x="57813" y="54199"/>
                      <a:pt x="50586" y="62328"/>
                      <a:pt x="40649" y="62328"/>
                    </a:cubicBezTo>
                    <a:close/>
                    <a:moveTo>
                      <a:pt x="40649" y="0"/>
                    </a:moveTo>
                    <a:cubicBezTo>
                      <a:pt x="18066" y="0"/>
                      <a:pt x="0" y="19873"/>
                      <a:pt x="0" y="44262"/>
                    </a:cubicBezTo>
                    <a:cubicBezTo>
                      <a:pt x="0" y="68652"/>
                      <a:pt x="18066" y="88525"/>
                      <a:pt x="40649" y="88525"/>
                    </a:cubicBezTo>
                    <a:cubicBezTo>
                      <a:pt x="63233" y="88525"/>
                      <a:pt x="81299" y="68652"/>
                      <a:pt x="81299" y="44262"/>
                    </a:cubicBezTo>
                    <a:cubicBezTo>
                      <a:pt x="82202" y="19873"/>
                      <a:pt x="63233" y="0"/>
                      <a:pt x="40649"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3" name="Freeform 344">
                <a:extLst>
                  <a:ext uri="{FF2B5EF4-FFF2-40B4-BE49-F238E27FC236}">
                    <a16:creationId xmlns:a16="http://schemas.microsoft.com/office/drawing/2014/main" id="{07F67134-84D4-D130-DE08-4E256F519978}"/>
                  </a:ext>
                </a:extLst>
              </p:cNvPr>
              <p:cNvSpPr/>
              <p:nvPr/>
            </p:nvSpPr>
            <p:spPr>
              <a:xfrm>
                <a:off x="5731889" y="5412549"/>
                <a:ext cx="88525" cy="81298"/>
              </a:xfrm>
              <a:custGeom>
                <a:avLst/>
                <a:gdLst>
                  <a:gd name="connsiteX0" fmla="*/ 44263 w 88525"/>
                  <a:gd name="connsiteY0" fmla="*/ 23486 h 81298"/>
                  <a:gd name="connsiteX1" fmla="*/ 63233 w 88525"/>
                  <a:gd name="connsiteY1" fmla="*/ 40649 h 81298"/>
                  <a:gd name="connsiteX2" fmla="*/ 44263 w 88525"/>
                  <a:gd name="connsiteY2" fmla="*/ 57812 h 81298"/>
                  <a:gd name="connsiteX3" fmla="*/ 25293 w 88525"/>
                  <a:gd name="connsiteY3" fmla="*/ 40649 h 81298"/>
                  <a:gd name="connsiteX4" fmla="*/ 44263 w 88525"/>
                  <a:gd name="connsiteY4" fmla="*/ 23486 h 81298"/>
                  <a:gd name="connsiteX5" fmla="*/ 44263 w 88525"/>
                  <a:gd name="connsiteY5" fmla="*/ 81299 h 81298"/>
                  <a:gd name="connsiteX6" fmla="*/ 88525 w 88525"/>
                  <a:gd name="connsiteY6" fmla="*/ 40649 h 81298"/>
                  <a:gd name="connsiteX7" fmla="*/ 44263 w 88525"/>
                  <a:gd name="connsiteY7" fmla="*/ 0 h 81298"/>
                  <a:gd name="connsiteX8" fmla="*/ 0 w 88525"/>
                  <a:gd name="connsiteY8" fmla="*/ 40649 h 81298"/>
                  <a:gd name="connsiteX9" fmla="*/ 44263 w 88525"/>
                  <a:gd name="connsiteY9" fmla="*/ 81299 h 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1298">
                    <a:moveTo>
                      <a:pt x="44263" y="23486"/>
                    </a:moveTo>
                    <a:cubicBezTo>
                      <a:pt x="54199" y="23486"/>
                      <a:pt x="63233" y="31616"/>
                      <a:pt x="63233" y="40649"/>
                    </a:cubicBezTo>
                    <a:cubicBezTo>
                      <a:pt x="63233" y="49683"/>
                      <a:pt x="55103" y="57812"/>
                      <a:pt x="44263" y="57812"/>
                    </a:cubicBezTo>
                    <a:cubicBezTo>
                      <a:pt x="33423" y="57812"/>
                      <a:pt x="25293" y="49683"/>
                      <a:pt x="25293" y="40649"/>
                    </a:cubicBezTo>
                    <a:cubicBezTo>
                      <a:pt x="25293" y="31616"/>
                      <a:pt x="33423" y="23486"/>
                      <a:pt x="44263" y="23486"/>
                    </a:cubicBezTo>
                    <a:close/>
                    <a:moveTo>
                      <a:pt x="44263" y="81299"/>
                    </a:moveTo>
                    <a:cubicBezTo>
                      <a:pt x="68652" y="81299"/>
                      <a:pt x="88525" y="63233"/>
                      <a:pt x="88525" y="40649"/>
                    </a:cubicBezTo>
                    <a:cubicBezTo>
                      <a:pt x="88525" y="18066"/>
                      <a:pt x="68652" y="0"/>
                      <a:pt x="44263" y="0"/>
                    </a:cubicBezTo>
                    <a:cubicBezTo>
                      <a:pt x="19873" y="0"/>
                      <a:pt x="0" y="18066"/>
                      <a:pt x="0" y="40649"/>
                    </a:cubicBezTo>
                    <a:cubicBezTo>
                      <a:pt x="0" y="63233"/>
                      <a:pt x="19873" y="81299"/>
                      <a:pt x="44263" y="812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4" name="Freeform 345">
                <a:extLst>
                  <a:ext uri="{FF2B5EF4-FFF2-40B4-BE49-F238E27FC236}">
                    <a16:creationId xmlns:a16="http://schemas.microsoft.com/office/drawing/2014/main" id="{1BD74CF0-69FB-873B-C969-E196226B2F5F}"/>
                  </a:ext>
                </a:extLst>
              </p:cNvPr>
              <p:cNvSpPr/>
              <p:nvPr/>
            </p:nvSpPr>
            <p:spPr>
              <a:xfrm>
                <a:off x="6020049" y="5386353"/>
                <a:ext cx="146338" cy="146338"/>
              </a:xfrm>
              <a:custGeom>
                <a:avLst/>
                <a:gdLst>
                  <a:gd name="connsiteX0" fmla="*/ 56909 w 146338"/>
                  <a:gd name="connsiteY0" fmla="*/ 62329 h 146338"/>
                  <a:gd name="connsiteX1" fmla="*/ 61426 w 146338"/>
                  <a:gd name="connsiteY1" fmla="*/ 57813 h 146338"/>
                  <a:gd name="connsiteX2" fmla="*/ 72266 w 146338"/>
                  <a:gd name="connsiteY2" fmla="*/ 37940 h 146338"/>
                  <a:gd name="connsiteX3" fmla="*/ 83106 w 146338"/>
                  <a:gd name="connsiteY3" fmla="*/ 57813 h 146338"/>
                  <a:gd name="connsiteX4" fmla="*/ 87622 w 146338"/>
                  <a:gd name="connsiteY4" fmla="*/ 62329 h 146338"/>
                  <a:gd name="connsiteX5" fmla="*/ 107495 w 146338"/>
                  <a:gd name="connsiteY5" fmla="*/ 73169 h 146338"/>
                  <a:gd name="connsiteX6" fmla="*/ 87622 w 146338"/>
                  <a:gd name="connsiteY6" fmla="*/ 84009 h 146338"/>
                  <a:gd name="connsiteX7" fmla="*/ 83106 w 146338"/>
                  <a:gd name="connsiteY7" fmla="*/ 88525 h 146338"/>
                  <a:gd name="connsiteX8" fmla="*/ 72266 w 146338"/>
                  <a:gd name="connsiteY8" fmla="*/ 108399 h 146338"/>
                  <a:gd name="connsiteX9" fmla="*/ 61426 w 146338"/>
                  <a:gd name="connsiteY9" fmla="*/ 88525 h 146338"/>
                  <a:gd name="connsiteX10" fmla="*/ 56909 w 146338"/>
                  <a:gd name="connsiteY10" fmla="*/ 84009 h 146338"/>
                  <a:gd name="connsiteX11" fmla="*/ 37036 w 146338"/>
                  <a:gd name="connsiteY11" fmla="*/ 73169 h 146338"/>
                  <a:gd name="connsiteX12" fmla="*/ 56909 w 146338"/>
                  <a:gd name="connsiteY12" fmla="*/ 62329 h 146338"/>
                  <a:gd name="connsiteX13" fmla="*/ 6323 w 146338"/>
                  <a:gd name="connsiteY13" fmla="*/ 84009 h 146338"/>
                  <a:gd name="connsiteX14" fmla="*/ 42456 w 146338"/>
                  <a:gd name="connsiteY14" fmla="*/ 103882 h 146338"/>
                  <a:gd name="connsiteX15" fmla="*/ 62329 w 146338"/>
                  <a:gd name="connsiteY15" fmla="*/ 140015 h 146338"/>
                  <a:gd name="connsiteX16" fmla="*/ 73169 w 146338"/>
                  <a:gd name="connsiteY16" fmla="*/ 146338 h 146338"/>
                  <a:gd name="connsiteX17" fmla="*/ 84009 w 146338"/>
                  <a:gd name="connsiteY17" fmla="*/ 140015 h 146338"/>
                  <a:gd name="connsiteX18" fmla="*/ 103882 w 146338"/>
                  <a:gd name="connsiteY18" fmla="*/ 103882 h 146338"/>
                  <a:gd name="connsiteX19" fmla="*/ 140015 w 146338"/>
                  <a:gd name="connsiteY19" fmla="*/ 84009 h 146338"/>
                  <a:gd name="connsiteX20" fmla="*/ 146338 w 146338"/>
                  <a:gd name="connsiteY20" fmla="*/ 73169 h 146338"/>
                  <a:gd name="connsiteX21" fmla="*/ 140015 w 146338"/>
                  <a:gd name="connsiteY21" fmla="*/ 62329 h 146338"/>
                  <a:gd name="connsiteX22" fmla="*/ 103882 w 146338"/>
                  <a:gd name="connsiteY22" fmla="*/ 42456 h 146338"/>
                  <a:gd name="connsiteX23" fmla="*/ 84009 w 146338"/>
                  <a:gd name="connsiteY23" fmla="*/ 6323 h 146338"/>
                  <a:gd name="connsiteX24" fmla="*/ 73169 w 146338"/>
                  <a:gd name="connsiteY24" fmla="*/ 0 h 146338"/>
                  <a:gd name="connsiteX25" fmla="*/ 62329 w 146338"/>
                  <a:gd name="connsiteY25" fmla="*/ 6323 h 146338"/>
                  <a:gd name="connsiteX26" fmla="*/ 42456 w 146338"/>
                  <a:gd name="connsiteY26" fmla="*/ 42456 h 146338"/>
                  <a:gd name="connsiteX27" fmla="*/ 6323 w 146338"/>
                  <a:gd name="connsiteY27" fmla="*/ 62329 h 146338"/>
                  <a:gd name="connsiteX28" fmla="*/ 0 w 146338"/>
                  <a:gd name="connsiteY28" fmla="*/ 73169 h 146338"/>
                  <a:gd name="connsiteX29" fmla="*/ 6323 w 146338"/>
                  <a:gd name="connsiteY29" fmla="*/ 84009 h 146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6338" h="146338">
                    <a:moveTo>
                      <a:pt x="56909" y="62329"/>
                    </a:moveTo>
                    <a:cubicBezTo>
                      <a:pt x="58716" y="61426"/>
                      <a:pt x="60523" y="59620"/>
                      <a:pt x="61426" y="57813"/>
                    </a:cubicBezTo>
                    <a:lnTo>
                      <a:pt x="72266" y="37940"/>
                    </a:lnTo>
                    <a:lnTo>
                      <a:pt x="83106" y="57813"/>
                    </a:lnTo>
                    <a:cubicBezTo>
                      <a:pt x="84009" y="59620"/>
                      <a:pt x="85816" y="61426"/>
                      <a:pt x="87622" y="62329"/>
                    </a:cubicBezTo>
                    <a:lnTo>
                      <a:pt x="107495" y="73169"/>
                    </a:lnTo>
                    <a:lnTo>
                      <a:pt x="87622" y="84009"/>
                    </a:lnTo>
                    <a:cubicBezTo>
                      <a:pt x="85816" y="84912"/>
                      <a:pt x="84009" y="86719"/>
                      <a:pt x="83106" y="88525"/>
                    </a:cubicBezTo>
                    <a:lnTo>
                      <a:pt x="72266" y="108399"/>
                    </a:lnTo>
                    <a:lnTo>
                      <a:pt x="61426" y="88525"/>
                    </a:lnTo>
                    <a:cubicBezTo>
                      <a:pt x="60523" y="86719"/>
                      <a:pt x="58716" y="84912"/>
                      <a:pt x="56909" y="84009"/>
                    </a:cubicBezTo>
                    <a:lnTo>
                      <a:pt x="37036" y="73169"/>
                    </a:lnTo>
                    <a:lnTo>
                      <a:pt x="56909" y="62329"/>
                    </a:lnTo>
                    <a:close/>
                    <a:moveTo>
                      <a:pt x="6323" y="84009"/>
                    </a:moveTo>
                    <a:lnTo>
                      <a:pt x="42456" y="103882"/>
                    </a:lnTo>
                    <a:lnTo>
                      <a:pt x="62329" y="140015"/>
                    </a:lnTo>
                    <a:cubicBezTo>
                      <a:pt x="64136" y="143628"/>
                      <a:pt x="68652" y="146338"/>
                      <a:pt x="73169" y="146338"/>
                    </a:cubicBezTo>
                    <a:cubicBezTo>
                      <a:pt x="77686" y="146338"/>
                      <a:pt x="81299" y="143628"/>
                      <a:pt x="84009" y="140015"/>
                    </a:cubicBezTo>
                    <a:lnTo>
                      <a:pt x="103882" y="103882"/>
                    </a:lnTo>
                    <a:lnTo>
                      <a:pt x="140015" y="84009"/>
                    </a:lnTo>
                    <a:cubicBezTo>
                      <a:pt x="143628" y="82203"/>
                      <a:pt x="146338" y="77686"/>
                      <a:pt x="146338" y="73169"/>
                    </a:cubicBezTo>
                    <a:cubicBezTo>
                      <a:pt x="146338" y="68653"/>
                      <a:pt x="143628" y="65039"/>
                      <a:pt x="140015" y="62329"/>
                    </a:cubicBezTo>
                    <a:lnTo>
                      <a:pt x="103882" y="42456"/>
                    </a:lnTo>
                    <a:lnTo>
                      <a:pt x="84009" y="6323"/>
                    </a:lnTo>
                    <a:cubicBezTo>
                      <a:pt x="82202" y="2710"/>
                      <a:pt x="77686" y="0"/>
                      <a:pt x="73169" y="0"/>
                    </a:cubicBezTo>
                    <a:cubicBezTo>
                      <a:pt x="68652" y="0"/>
                      <a:pt x="65039" y="2710"/>
                      <a:pt x="62329" y="6323"/>
                    </a:cubicBezTo>
                    <a:lnTo>
                      <a:pt x="42456" y="42456"/>
                    </a:lnTo>
                    <a:lnTo>
                      <a:pt x="6323" y="62329"/>
                    </a:lnTo>
                    <a:cubicBezTo>
                      <a:pt x="2710" y="64136"/>
                      <a:pt x="0" y="68653"/>
                      <a:pt x="0" y="73169"/>
                    </a:cubicBezTo>
                    <a:cubicBezTo>
                      <a:pt x="903" y="77686"/>
                      <a:pt x="2710" y="82203"/>
                      <a:pt x="6323" y="840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5" name="Freeform 346">
                <a:extLst>
                  <a:ext uri="{FF2B5EF4-FFF2-40B4-BE49-F238E27FC236}">
                    <a16:creationId xmlns:a16="http://schemas.microsoft.com/office/drawing/2014/main" id="{D5B83C38-19B6-6E45-B3CF-E146FE58C3DC}"/>
                  </a:ext>
                </a:extLst>
              </p:cNvPr>
              <p:cNvSpPr/>
              <p:nvPr/>
            </p:nvSpPr>
            <p:spPr>
              <a:xfrm>
                <a:off x="6137480" y="6007838"/>
                <a:ext cx="146338" cy="146338"/>
              </a:xfrm>
              <a:custGeom>
                <a:avLst/>
                <a:gdLst>
                  <a:gd name="connsiteX0" fmla="*/ 89429 w 146338"/>
                  <a:gd name="connsiteY0" fmla="*/ 83106 h 146338"/>
                  <a:gd name="connsiteX1" fmla="*/ 84912 w 146338"/>
                  <a:gd name="connsiteY1" fmla="*/ 87623 h 146338"/>
                  <a:gd name="connsiteX2" fmla="*/ 74072 w 146338"/>
                  <a:gd name="connsiteY2" fmla="*/ 107495 h 146338"/>
                  <a:gd name="connsiteX3" fmla="*/ 63233 w 146338"/>
                  <a:gd name="connsiteY3" fmla="*/ 87623 h 146338"/>
                  <a:gd name="connsiteX4" fmla="*/ 58716 w 146338"/>
                  <a:gd name="connsiteY4" fmla="*/ 83106 h 146338"/>
                  <a:gd name="connsiteX5" fmla="*/ 38843 w 146338"/>
                  <a:gd name="connsiteY5" fmla="*/ 72266 h 146338"/>
                  <a:gd name="connsiteX6" fmla="*/ 58716 w 146338"/>
                  <a:gd name="connsiteY6" fmla="*/ 61426 h 146338"/>
                  <a:gd name="connsiteX7" fmla="*/ 63233 w 146338"/>
                  <a:gd name="connsiteY7" fmla="*/ 56910 h 146338"/>
                  <a:gd name="connsiteX8" fmla="*/ 74072 w 146338"/>
                  <a:gd name="connsiteY8" fmla="*/ 37036 h 146338"/>
                  <a:gd name="connsiteX9" fmla="*/ 84912 w 146338"/>
                  <a:gd name="connsiteY9" fmla="*/ 56910 h 146338"/>
                  <a:gd name="connsiteX10" fmla="*/ 89429 w 146338"/>
                  <a:gd name="connsiteY10" fmla="*/ 61426 h 146338"/>
                  <a:gd name="connsiteX11" fmla="*/ 109302 w 146338"/>
                  <a:gd name="connsiteY11" fmla="*/ 72266 h 146338"/>
                  <a:gd name="connsiteX12" fmla="*/ 89429 w 146338"/>
                  <a:gd name="connsiteY12" fmla="*/ 83106 h 146338"/>
                  <a:gd name="connsiteX13" fmla="*/ 140015 w 146338"/>
                  <a:gd name="connsiteY13" fmla="*/ 62329 h 146338"/>
                  <a:gd name="connsiteX14" fmla="*/ 103882 w 146338"/>
                  <a:gd name="connsiteY14" fmla="*/ 42457 h 146338"/>
                  <a:gd name="connsiteX15" fmla="*/ 84009 w 146338"/>
                  <a:gd name="connsiteY15" fmla="*/ 6324 h 146338"/>
                  <a:gd name="connsiteX16" fmla="*/ 73169 w 146338"/>
                  <a:gd name="connsiteY16" fmla="*/ 0 h 146338"/>
                  <a:gd name="connsiteX17" fmla="*/ 62329 w 146338"/>
                  <a:gd name="connsiteY17" fmla="*/ 6324 h 146338"/>
                  <a:gd name="connsiteX18" fmla="*/ 42456 w 146338"/>
                  <a:gd name="connsiteY18" fmla="*/ 42457 h 146338"/>
                  <a:gd name="connsiteX19" fmla="*/ 6323 w 146338"/>
                  <a:gd name="connsiteY19" fmla="*/ 62329 h 146338"/>
                  <a:gd name="connsiteX20" fmla="*/ 0 w 146338"/>
                  <a:gd name="connsiteY20" fmla="*/ 73169 h 146338"/>
                  <a:gd name="connsiteX21" fmla="*/ 6323 w 146338"/>
                  <a:gd name="connsiteY21" fmla="*/ 84009 h 146338"/>
                  <a:gd name="connsiteX22" fmla="*/ 42456 w 146338"/>
                  <a:gd name="connsiteY22" fmla="*/ 103882 h 146338"/>
                  <a:gd name="connsiteX23" fmla="*/ 62329 w 146338"/>
                  <a:gd name="connsiteY23" fmla="*/ 140015 h 146338"/>
                  <a:gd name="connsiteX24" fmla="*/ 73169 w 146338"/>
                  <a:gd name="connsiteY24" fmla="*/ 146339 h 146338"/>
                  <a:gd name="connsiteX25" fmla="*/ 84009 w 146338"/>
                  <a:gd name="connsiteY25" fmla="*/ 140015 h 146338"/>
                  <a:gd name="connsiteX26" fmla="*/ 103882 w 146338"/>
                  <a:gd name="connsiteY26" fmla="*/ 103882 h 146338"/>
                  <a:gd name="connsiteX27" fmla="*/ 140015 w 146338"/>
                  <a:gd name="connsiteY27" fmla="*/ 84009 h 146338"/>
                  <a:gd name="connsiteX28" fmla="*/ 146338 w 146338"/>
                  <a:gd name="connsiteY28" fmla="*/ 73169 h 146338"/>
                  <a:gd name="connsiteX29" fmla="*/ 140015 w 146338"/>
                  <a:gd name="connsiteY29" fmla="*/ 62329 h 146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6338" h="146338">
                    <a:moveTo>
                      <a:pt x="89429" y="83106"/>
                    </a:moveTo>
                    <a:cubicBezTo>
                      <a:pt x="87622" y="84009"/>
                      <a:pt x="85816" y="85816"/>
                      <a:pt x="84912" y="87623"/>
                    </a:cubicBezTo>
                    <a:lnTo>
                      <a:pt x="74072" y="107495"/>
                    </a:lnTo>
                    <a:lnTo>
                      <a:pt x="63233" y="87623"/>
                    </a:lnTo>
                    <a:cubicBezTo>
                      <a:pt x="62329" y="85816"/>
                      <a:pt x="60523" y="84009"/>
                      <a:pt x="58716" y="83106"/>
                    </a:cubicBezTo>
                    <a:lnTo>
                      <a:pt x="38843" y="72266"/>
                    </a:lnTo>
                    <a:lnTo>
                      <a:pt x="58716" y="61426"/>
                    </a:lnTo>
                    <a:cubicBezTo>
                      <a:pt x="60523" y="60523"/>
                      <a:pt x="62329" y="58716"/>
                      <a:pt x="63233" y="56910"/>
                    </a:cubicBezTo>
                    <a:lnTo>
                      <a:pt x="74072" y="37036"/>
                    </a:lnTo>
                    <a:lnTo>
                      <a:pt x="84912" y="56910"/>
                    </a:lnTo>
                    <a:cubicBezTo>
                      <a:pt x="85816" y="58716"/>
                      <a:pt x="87622" y="60523"/>
                      <a:pt x="89429" y="61426"/>
                    </a:cubicBezTo>
                    <a:lnTo>
                      <a:pt x="109302" y="72266"/>
                    </a:lnTo>
                    <a:lnTo>
                      <a:pt x="89429" y="83106"/>
                    </a:lnTo>
                    <a:close/>
                    <a:moveTo>
                      <a:pt x="140015" y="62329"/>
                    </a:moveTo>
                    <a:lnTo>
                      <a:pt x="103882" y="42457"/>
                    </a:lnTo>
                    <a:lnTo>
                      <a:pt x="84009" y="6324"/>
                    </a:lnTo>
                    <a:cubicBezTo>
                      <a:pt x="82202" y="2710"/>
                      <a:pt x="77686" y="0"/>
                      <a:pt x="73169" y="0"/>
                    </a:cubicBezTo>
                    <a:cubicBezTo>
                      <a:pt x="68652" y="0"/>
                      <a:pt x="65039" y="2710"/>
                      <a:pt x="62329" y="6324"/>
                    </a:cubicBezTo>
                    <a:lnTo>
                      <a:pt x="42456" y="42457"/>
                    </a:lnTo>
                    <a:lnTo>
                      <a:pt x="6323" y="62329"/>
                    </a:lnTo>
                    <a:cubicBezTo>
                      <a:pt x="2710" y="64136"/>
                      <a:pt x="0" y="68652"/>
                      <a:pt x="0" y="73169"/>
                    </a:cubicBezTo>
                    <a:cubicBezTo>
                      <a:pt x="0" y="77685"/>
                      <a:pt x="2710" y="81299"/>
                      <a:pt x="6323" y="84009"/>
                    </a:cubicBezTo>
                    <a:lnTo>
                      <a:pt x="42456" y="103882"/>
                    </a:lnTo>
                    <a:lnTo>
                      <a:pt x="62329" y="140015"/>
                    </a:lnTo>
                    <a:cubicBezTo>
                      <a:pt x="64136" y="143628"/>
                      <a:pt x="68652" y="146339"/>
                      <a:pt x="73169" y="146339"/>
                    </a:cubicBezTo>
                    <a:cubicBezTo>
                      <a:pt x="77686" y="146339"/>
                      <a:pt x="81299" y="143628"/>
                      <a:pt x="84009" y="140015"/>
                    </a:cubicBezTo>
                    <a:lnTo>
                      <a:pt x="103882" y="103882"/>
                    </a:lnTo>
                    <a:lnTo>
                      <a:pt x="140015" y="84009"/>
                    </a:lnTo>
                    <a:cubicBezTo>
                      <a:pt x="143628" y="82202"/>
                      <a:pt x="146338" y="77685"/>
                      <a:pt x="146338" y="73169"/>
                    </a:cubicBezTo>
                    <a:cubicBezTo>
                      <a:pt x="146338" y="68652"/>
                      <a:pt x="143628" y="64136"/>
                      <a:pt x="140015" y="6232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347">
                <a:extLst>
                  <a:ext uri="{FF2B5EF4-FFF2-40B4-BE49-F238E27FC236}">
                    <a16:creationId xmlns:a16="http://schemas.microsoft.com/office/drawing/2014/main" id="{179D81EF-79AD-8C4E-A965-AFE8970EF647}"/>
                  </a:ext>
                </a:extLst>
              </p:cNvPr>
              <p:cNvSpPr/>
              <p:nvPr/>
            </p:nvSpPr>
            <p:spPr>
              <a:xfrm>
                <a:off x="5702983" y="5494074"/>
                <a:ext cx="763306" cy="658295"/>
              </a:xfrm>
              <a:custGeom>
                <a:avLst/>
                <a:gdLst>
                  <a:gd name="connsiteX0" fmla="*/ 537476 w 763306"/>
                  <a:gd name="connsiteY0" fmla="*/ 27778 h 658295"/>
                  <a:gd name="connsiteX1" fmla="*/ 619679 w 763306"/>
                  <a:gd name="connsiteY1" fmla="*/ 26874 h 658295"/>
                  <a:gd name="connsiteX2" fmla="*/ 619679 w 763306"/>
                  <a:gd name="connsiteY2" fmla="*/ 214765 h 658295"/>
                  <a:gd name="connsiteX3" fmla="*/ 598902 w 763306"/>
                  <a:gd name="connsiteY3" fmla="*/ 197602 h 658295"/>
                  <a:gd name="connsiteX4" fmla="*/ 588966 w 763306"/>
                  <a:gd name="connsiteY4" fmla="*/ 194892 h 658295"/>
                  <a:gd name="connsiteX5" fmla="*/ 580836 w 763306"/>
                  <a:gd name="connsiteY5" fmla="*/ 201215 h 658295"/>
                  <a:gd name="connsiteX6" fmla="*/ 594386 w 763306"/>
                  <a:gd name="connsiteY6" fmla="*/ 308711 h 658295"/>
                  <a:gd name="connsiteX7" fmla="*/ 595289 w 763306"/>
                  <a:gd name="connsiteY7" fmla="*/ 310517 h 658295"/>
                  <a:gd name="connsiteX8" fmla="*/ 619679 w 763306"/>
                  <a:gd name="connsiteY8" fmla="*/ 333100 h 658295"/>
                  <a:gd name="connsiteX9" fmla="*/ 619679 w 763306"/>
                  <a:gd name="connsiteY9" fmla="*/ 395429 h 658295"/>
                  <a:gd name="connsiteX10" fmla="*/ 533863 w 763306"/>
                  <a:gd name="connsiteY10" fmla="*/ 397235 h 658295"/>
                  <a:gd name="connsiteX11" fmla="*/ 404688 w 763306"/>
                  <a:gd name="connsiteY11" fmla="*/ 446015 h 658295"/>
                  <a:gd name="connsiteX12" fmla="*/ 404688 w 763306"/>
                  <a:gd name="connsiteY12" fmla="*/ 81977 h 658295"/>
                  <a:gd name="connsiteX13" fmla="*/ 654908 w 763306"/>
                  <a:gd name="connsiteY13" fmla="*/ 386396 h 658295"/>
                  <a:gd name="connsiteX14" fmla="*/ 643165 w 763306"/>
                  <a:gd name="connsiteY14" fmla="*/ 390913 h 658295"/>
                  <a:gd name="connsiteX15" fmla="*/ 643165 w 763306"/>
                  <a:gd name="connsiteY15" fmla="*/ 354780 h 658295"/>
                  <a:gd name="connsiteX16" fmla="*/ 654908 w 763306"/>
                  <a:gd name="connsiteY16" fmla="*/ 365619 h 658295"/>
                  <a:gd name="connsiteX17" fmla="*/ 654908 w 763306"/>
                  <a:gd name="connsiteY17" fmla="*/ 386396 h 658295"/>
                  <a:gd name="connsiteX18" fmla="*/ 426368 w 763306"/>
                  <a:gd name="connsiteY18" fmla="*/ 490278 h 658295"/>
                  <a:gd name="connsiteX19" fmla="*/ 416431 w 763306"/>
                  <a:gd name="connsiteY19" fmla="*/ 511055 h 658295"/>
                  <a:gd name="connsiteX20" fmla="*/ 416431 w 763306"/>
                  <a:gd name="connsiteY20" fmla="*/ 515571 h 658295"/>
                  <a:gd name="connsiteX21" fmla="*/ 368555 w 763306"/>
                  <a:gd name="connsiteY21" fmla="*/ 515571 h 658295"/>
                  <a:gd name="connsiteX22" fmla="*/ 368555 w 763306"/>
                  <a:gd name="connsiteY22" fmla="*/ 511958 h 658295"/>
                  <a:gd name="connsiteX23" fmla="*/ 354102 w 763306"/>
                  <a:gd name="connsiteY23" fmla="*/ 488472 h 658295"/>
                  <a:gd name="connsiteX24" fmla="*/ 154468 w 763306"/>
                  <a:gd name="connsiteY24" fmla="*/ 442401 h 658295"/>
                  <a:gd name="connsiteX25" fmla="*/ 146338 w 763306"/>
                  <a:gd name="connsiteY25" fmla="*/ 419818 h 658295"/>
                  <a:gd name="connsiteX26" fmla="*/ 269190 w 763306"/>
                  <a:gd name="connsiteY26" fmla="*/ 431562 h 658295"/>
                  <a:gd name="connsiteX27" fmla="*/ 385718 w 763306"/>
                  <a:gd name="connsiteY27" fmla="*/ 477631 h 658295"/>
                  <a:gd name="connsiteX28" fmla="*/ 392042 w 763306"/>
                  <a:gd name="connsiteY28" fmla="*/ 479439 h 658295"/>
                  <a:gd name="connsiteX29" fmla="*/ 398365 w 763306"/>
                  <a:gd name="connsiteY29" fmla="*/ 477631 h 658295"/>
                  <a:gd name="connsiteX30" fmla="*/ 399268 w 763306"/>
                  <a:gd name="connsiteY30" fmla="*/ 476728 h 658295"/>
                  <a:gd name="connsiteX31" fmla="*/ 537476 w 763306"/>
                  <a:gd name="connsiteY31" fmla="*/ 419818 h 658295"/>
                  <a:gd name="connsiteX32" fmla="*/ 614259 w 763306"/>
                  <a:gd name="connsiteY32" fmla="*/ 418012 h 658295"/>
                  <a:gd name="connsiteX33" fmla="*/ 605225 w 763306"/>
                  <a:gd name="connsiteY33" fmla="*/ 441498 h 658295"/>
                  <a:gd name="connsiteX34" fmla="*/ 426368 w 763306"/>
                  <a:gd name="connsiteY34" fmla="*/ 490278 h 658295"/>
                  <a:gd name="connsiteX35" fmla="*/ 104785 w 763306"/>
                  <a:gd name="connsiteY35" fmla="*/ 366523 h 658295"/>
                  <a:gd name="connsiteX36" fmla="*/ 117432 w 763306"/>
                  <a:gd name="connsiteY36" fmla="*/ 354780 h 658295"/>
                  <a:gd name="connsiteX37" fmla="*/ 117432 w 763306"/>
                  <a:gd name="connsiteY37" fmla="*/ 391816 h 658295"/>
                  <a:gd name="connsiteX38" fmla="*/ 104785 w 763306"/>
                  <a:gd name="connsiteY38" fmla="*/ 387299 h 658295"/>
                  <a:gd name="connsiteX39" fmla="*/ 104785 w 763306"/>
                  <a:gd name="connsiteY39" fmla="*/ 366523 h 658295"/>
                  <a:gd name="connsiteX40" fmla="*/ 165308 w 763306"/>
                  <a:gd name="connsiteY40" fmla="*/ 309614 h 658295"/>
                  <a:gd name="connsiteX41" fmla="*/ 166211 w 763306"/>
                  <a:gd name="connsiteY41" fmla="*/ 307807 h 658295"/>
                  <a:gd name="connsiteX42" fmla="*/ 179761 w 763306"/>
                  <a:gd name="connsiteY42" fmla="*/ 200312 h 658295"/>
                  <a:gd name="connsiteX43" fmla="*/ 171631 w 763306"/>
                  <a:gd name="connsiteY43" fmla="*/ 193988 h 658295"/>
                  <a:gd name="connsiteX44" fmla="*/ 161695 w 763306"/>
                  <a:gd name="connsiteY44" fmla="*/ 196698 h 658295"/>
                  <a:gd name="connsiteX45" fmla="*/ 141822 w 763306"/>
                  <a:gd name="connsiteY45" fmla="*/ 212959 h 658295"/>
                  <a:gd name="connsiteX46" fmla="*/ 141822 w 763306"/>
                  <a:gd name="connsiteY46" fmla="*/ 26874 h 658295"/>
                  <a:gd name="connsiteX47" fmla="*/ 270093 w 763306"/>
                  <a:gd name="connsiteY47" fmla="*/ 38617 h 658295"/>
                  <a:gd name="connsiteX48" fmla="*/ 380298 w 763306"/>
                  <a:gd name="connsiteY48" fmla="*/ 81977 h 658295"/>
                  <a:gd name="connsiteX49" fmla="*/ 380298 w 763306"/>
                  <a:gd name="connsiteY49" fmla="*/ 447822 h 658295"/>
                  <a:gd name="connsiteX50" fmla="*/ 275513 w 763306"/>
                  <a:gd name="connsiteY50" fmla="*/ 408979 h 658295"/>
                  <a:gd name="connsiteX51" fmla="*/ 140918 w 763306"/>
                  <a:gd name="connsiteY51" fmla="*/ 396332 h 658295"/>
                  <a:gd name="connsiteX52" fmla="*/ 140918 w 763306"/>
                  <a:gd name="connsiteY52" fmla="*/ 332197 h 658295"/>
                  <a:gd name="connsiteX53" fmla="*/ 165308 w 763306"/>
                  <a:gd name="connsiteY53" fmla="*/ 309614 h 658295"/>
                  <a:gd name="connsiteX54" fmla="*/ 82202 w 763306"/>
                  <a:gd name="connsiteY54" fmla="*/ 262641 h 658295"/>
                  <a:gd name="connsiteX55" fmla="*/ 46069 w 763306"/>
                  <a:gd name="connsiteY55" fmla="*/ 292450 h 658295"/>
                  <a:gd name="connsiteX56" fmla="*/ 82202 w 763306"/>
                  <a:gd name="connsiteY56" fmla="*/ 221088 h 658295"/>
                  <a:gd name="connsiteX57" fmla="*/ 82202 w 763306"/>
                  <a:gd name="connsiteY57" fmla="*/ 262641 h 658295"/>
                  <a:gd name="connsiteX58" fmla="*/ 117432 w 763306"/>
                  <a:gd name="connsiteY58" fmla="*/ 60297 h 658295"/>
                  <a:gd name="connsiteX59" fmla="*/ 117432 w 763306"/>
                  <a:gd name="connsiteY59" fmla="*/ 232831 h 658295"/>
                  <a:gd name="connsiteX60" fmla="*/ 105689 w 763306"/>
                  <a:gd name="connsiteY60" fmla="*/ 242768 h 658295"/>
                  <a:gd name="connsiteX61" fmla="*/ 105689 w 763306"/>
                  <a:gd name="connsiteY61" fmla="*/ 55781 h 658295"/>
                  <a:gd name="connsiteX62" fmla="*/ 117432 w 763306"/>
                  <a:gd name="connsiteY62" fmla="*/ 60297 h 658295"/>
                  <a:gd name="connsiteX63" fmla="*/ 654908 w 763306"/>
                  <a:gd name="connsiteY63" fmla="*/ 55781 h 658295"/>
                  <a:gd name="connsiteX64" fmla="*/ 654908 w 763306"/>
                  <a:gd name="connsiteY64" fmla="*/ 242768 h 658295"/>
                  <a:gd name="connsiteX65" fmla="*/ 643165 w 763306"/>
                  <a:gd name="connsiteY65" fmla="*/ 232831 h 658295"/>
                  <a:gd name="connsiteX66" fmla="*/ 643165 w 763306"/>
                  <a:gd name="connsiteY66" fmla="*/ 59394 h 658295"/>
                  <a:gd name="connsiteX67" fmla="*/ 654908 w 763306"/>
                  <a:gd name="connsiteY67" fmla="*/ 55781 h 658295"/>
                  <a:gd name="connsiteX68" fmla="*/ 714527 w 763306"/>
                  <a:gd name="connsiteY68" fmla="*/ 292450 h 658295"/>
                  <a:gd name="connsiteX69" fmla="*/ 678394 w 763306"/>
                  <a:gd name="connsiteY69" fmla="*/ 262641 h 658295"/>
                  <a:gd name="connsiteX70" fmla="*/ 678394 w 763306"/>
                  <a:gd name="connsiteY70" fmla="*/ 221088 h 658295"/>
                  <a:gd name="connsiteX71" fmla="*/ 714527 w 763306"/>
                  <a:gd name="connsiteY71" fmla="*/ 292450 h 658295"/>
                  <a:gd name="connsiteX72" fmla="*/ 761500 w 763306"/>
                  <a:gd name="connsiteY72" fmla="*/ 332197 h 658295"/>
                  <a:gd name="connsiteX73" fmla="*/ 679298 w 763306"/>
                  <a:gd name="connsiteY73" fmla="*/ 167793 h 658295"/>
                  <a:gd name="connsiteX74" fmla="*/ 679298 w 763306"/>
                  <a:gd name="connsiteY74" fmla="*/ 39520 h 658295"/>
                  <a:gd name="connsiteX75" fmla="*/ 674781 w 763306"/>
                  <a:gd name="connsiteY75" fmla="*/ 29584 h 658295"/>
                  <a:gd name="connsiteX76" fmla="*/ 663941 w 763306"/>
                  <a:gd name="connsiteY76" fmla="*/ 27778 h 658295"/>
                  <a:gd name="connsiteX77" fmla="*/ 644068 w 763306"/>
                  <a:gd name="connsiteY77" fmla="*/ 34101 h 658295"/>
                  <a:gd name="connsiteX78" fmla="*/ 644068 w 763306"/>
                  <a:gd name="connsiteY78" fmla="*/ 15131 h 658295"/>
                  <a:gd name="connsiteX79" fmla="*/ 634132 w 763306"/>
                  <a:gd name="connsiteY79" fmla="*/ 3387 h 658295"/>
                  <a:gd name="connsiteX80" fmla="*/ 534766 w 763306"/>
                  <a:gd name="connsiteY80" fmla="*/ 3387 h 658295"/>
                  <a:gd name="connsiteX81" fmla="*/ 392945 w 763306"/>
                  <a:gd name="connsiteY81" fmla="*/ 60297 h 658295"/>
                  <a:gd name="connsiteX82" fmla="*/ 277320 w 763306"/>
                  <a:gd name="connsiteY82" fmla="*/ 15131 h 658295"/>
                  <a:gd name="connsiteX83" fmla="*/ 130982 w 763306"/>
                  <a:gd name="connsiteY83" fmla="*/ 2484 h 658295"/>
                  <a:gd name="connsiteX84" fmla="*/ 119239 w 763306"/>
                  <a:gd name="connsiteY84" fmla="*/ 14228 h 658295"/>
                  <a:gd name="connsiteX85" fmla="*/ 119239 w 763306"/>
                  <a:gd name="connsiteY85" fmla="*/ 33198 h 658295"/>
                  <a:gd name="connsiteX86" fmla="*/ 99365 w 763306"/>
                  <a:gd name="connsiteY86" fmla="*/ 26874 h 658295"/>
                  <a:gd name="connsiteX87" fmla="*/ 88526 w 763306"/>
                  <a:gd name="connsiteY87" fmla="*/ 28681 h 658295"/>
                  <a:gd name="connsiteX88" fmla="*/ 84009 w 763306"/>
                  <a:gd name="connsiteY88" fmla="*/ 38617 h 658295"/>
                  <a:gd name="connsiteX89" fmla="*/ 84009 w 763306"/>
                  <a:gd name="connsiteY89" fmla="*/ 166888 h 658295"/>
                  <a:gd name="connsiteX90" fmla="*/ 903 w 763306"/>
                  <a:gd name="connsiteY90" fmla="*/ 331294 h 658295"/>
                  <a:gd name="connsiteX91" fmla="*/ 0 w 763306"/>
                  <a:gd name="connsiteY91" fmla="*/ 336713 h 658295"/>
                  <a:gd name="connsiteX92" fmla="*/ 0 w 763306"/>
                  <a:gd name="connsiteY92" fmla="*/ 658296 h 658295"/>
                  <a:gd name="connsiteX93" fmla="*/ 23486 w 763306"/>
                  <a:gd name="connsiteY93" fmla="*/ 658296 h 658295"/>
                  <a:gd name="connsiteX94" fmla="*/ 23486 w 763306"/>
                  <a:gd name="connsiteY94" fmla="*/ 342133 h 658295"/>
                  <a:gd name="connsiteX95" fmla="*/ 165308 w 763306"/>
                  <a:gd name="connsiteY95" fmla="*/ 225604 h 658295"/>
                  <a:gd name="connsiteX96" fmla="*/ 149951 w 763306"/>
                  <a:gd name="connsiteY96" fmla="*/ 292450 h 658295"/>
                  <a:gd name="connsiteX97" fmla="*/ 86719 w 763306"/>
                  <a:gd name="connsiteY97" fmla="*/ 351166 h 658295"/>
                  <a:gd name="connsiteX98" fmla="*/ 83106 w 763306"/>
                  <a:gd name="connsiteY98" fmla="*/ 360199 h 658295"/>
                  <a:gd name="connsiteX99" fmla="*/ 83106 w 763306"/>
                  <a:gd name="connsiteY99" fmla="*/ 396332 h 658295"/>
                  <a:gd name="connsiteX100" fmla="*/ 94849 w 763306"/>
                  <a:gd name="connsiteY100" fmla="*/ 408076 h 658295"/>
                  <a:gd name="connsiteX101" fmla="*/ 121948 w 763306"/>
                  <a:gd name="connsiteY101" fmla="*/ 422529 h 658295"/>
                  <a:gd name="connsiteX102" fmla="*/ 130982 w 763306"/>
                  <a:gd name="connsiteY102" fmla="*/ 512861 h 658295"/>
                  <a:gd name="connsiteX103" fmla="*/ 154468 w 763306"/>
                  <a:gd name="connsiteY103" fmla="*/ 517378 h 658295"/>
                  <a:gd name="connsiteX104" fmla="*/ 159888 w 763306"/>
                  <a:gd name="connsiteY104" fmla="*/ 465889 h 658295"/>
                  <a:gd name="connsiteX105" fmla="*/ 180664 w 763306"/>
                  <a:gd name="connsiteY105" fmla="*/ 464985 h 658295"/>
                  <a:gd name="connsiteX106" fmla="*/ 127368 w 763306"/>
                  <a:gd name="connsiteY106" fmla="*/ 574287 h 658295"/>
                  <a:gd name="connsiteX107" fmla="*/ 119239 w 763306"/>
                  <a:gd name="connsiteY107" fmla="*/ 586030 h 658295"/>
                  <a:gd name="connsiteX108" fmla="*/ 119239 w 763306"/>
                  <a:gd name="connsiteY108" fmla="*/ 657392 h 658295"/>
                  <a:gd name="connsiteX109" fmla="*/ 142725 w 763306"/>
                  <a:gd name="connsiteY109" fmla="*/ 657392 h 658295"/>
                  <a:gd name="connsiteX110" fmla="*/ 142725 w 763306"/>
                  <a:gd name="connsiteY110" fmla="*/ 594160 h 658295"/>
                  <a:gd name="connsiteX111" fmla="*/ 199634 w 763306"/>
                  <a:gd name="connsiteY111" fmla="*/ 512861 h 658295"/>
                  <a:gd name="connsiteX112" fmla="*/ 204151 w 763306"/>
                  <a:gd name="connsiteY112" fmla="*/ 465889 h 658295"/>
                  <a:gd name="connsiteX113" fmla="*/ 345069 w 763306"/>
                  <a:gd name="connsiteY113" fmla="*/ 508344 h 658295"/>
                  <a:gd name="connsiteX114" fmla="*/ 346876 w 763306"/>
                  <a:gd name="connsiteY114" fmla="*/ 511055 h 658295"/>
                  <a:gd name="connsiteX115" fmla="*/ 346876 w 763306"/>
                  <a:gd name="connsiteY115" fmla="*/ 526411 h 658295"/>
                  <a:gd name="connsiteX116" fmla="*/ 358619 w 763306"/>
                  <a:gd name="connsiteY116" fmla="*/ 538154 h 658295"/>
                  <a:gd name="connsiteX117" fmla="*/ 429981 w 763306"/>
                  <a:gd name="connsiteY117" fmla="*/ 538154 h 658295"/>
                  <a:gd name="connsiteX118" fmla="*/ 441724 w 763306"/>
                  <a:gd name="connsiteY118" fmla="*/ 526411 h 658295"/>
                  <a:gd name="connsiteX119" fmla="*/ 441724 w 763306"/>
                  <a:gd name="connsiteY119" fmla="*/ 509247 h 658295"/>
                  <a:gd name="connsiteX120" fmla="*/ 442628 w 763306"/>
                  <a:gd name="connsiteY120" fmla="*/ 506538 h 658295"/>
                  <a:gd name="connsiteX121" fmla="*/ 559156 w 763306"/>
                  <a:gd name="connsiteY121" fmla="*/ 462275 h 658295"/>
                  <a:gd name="connsiteX122" fmla="*/ 620582 w 763306"/>
                  <a:gd name="connsiteY122" fmla="*/ 593257 h 658295"/>
                  <a:gd name="connsiteX123" fmla="*/ 620582 w 763306"/>
                  <a:gd name="connsiteY123" fmla="*/ 656489 h 658295"/>
                  <a:gd name="connsiteX124" fmla="*/ 644068 w 763306"/>
                  <a:gd name="connsiteY124" fmla="*/ 656489 h 658295"/>
                  <a:gd name="connsiteX125" fmla="*/ 644068 w 763306"/>
                  <a:gd name="connsiteY125" fmla="*/ 585127 h 658295"/>
                  <a:gd name="connsiteX126" fmla="*/ 635939 w 763306"/>
                  <a:gd name="connsiteY126" fmla="*/ 573383 h 658295"/>
                  <a:gd name="connsiteX127" fmla="*/ 583546 w 763306"/>
                  <a:gd name="connsiteY127" fmla="*/ 461372 h 658295"/>
                  <a:gd name="connsiteX128" fmla="*/ 604322 w 763306"/>
                  <a:gd name="connsiteY128" fmla="*/ 463178 h 658295"/>
                  <a:gd name="connsiteX129" fmla="*/ 608839 w 763306"/>
                  <a:gd name="connsiteY129" fmla="*/ 515571 h 658295"/>
                  <a:gd name="connsiteX130" fmla="*/ 632325 w 763306"/>
                  <a:gd name="connsiteY130" fmla="*/ 511055 h 658295"/>
                  <a:gd name="connsiteX131" fmla="*/ 641358 w 763306"/>
                  <a:gd name="connsiteY131" fmla="*/ 420723 h 658295"/>
                  <a:gd name="connsiteX132" fmla="*/ 668458 w 763306"/>
                  <a:gd name="connsiteY132" fmla="*/ 406269 h 658295"/>
                  <a:gd name="connsiteX133" fmla="*/ 680201 w 763306"/>
                  <a:gd name="connsiteY133" fmla="*/ 394526 h 658295"/>
                  <a:gd name="connsiteX134" fmla="*/ 680201 w 763306"/>
                  <a:gd name="connsiteY134" fmla="*/ 358393 h 658295"/>
                  <a:gd name="connsiteX135" fmla="*/ 676588 w 763306"/>
                  <a:gd name="connsiteY135" fmla="*/ 349360 h 658295"/>
                  <a:gd name="connsiteX136" fmla="*/ 613356 w 763306"/>
                  <a:gd name="connsiteY136" fmla="*/ 290644 h 658295"/>
                  <a:gd name="connsiteX137" fmla="*/ 597999 w 763306"/>
                  <a:gd name="connsiteY137" fmla="*/ 223798 h 658295"/>
                  <a:gd name="connsiteX138" fmla="*/ 739821 w 763306"/>
                  <a:gd name="connsiteY138" fmla="*/ 340327 h 658295"/>
                  <a:gd name="connsiteX139" fmla="*/ 739821 w 763306"/>
                  <a:gd name="connsiteY139" fmla="*/ 656489 h 658295"/>
                  <a:gd name="connsiteX140" fmla="*/ 763307 w 763306"/>
                  <a:gd name="connsiteY140" fmla="*/ 656489 h 658295"/>
                  <a:gd name="connsiteX141" fmla="*/ 763307 w 763306"/>
                  <a:gd name="connsiteY141" fmla="*/ 336713 h 658295"/>
                  <a:gd name="connsiteX142" fmla="*/ 761500 w 763306"/>
                  <a:gd name="connsiteY142" fmla="*/ 332197 h 658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63306" h="658295">
                    <a:moveTo>
                      <a:pt x="537476" y="27778"/>
                    </a:moveTo>
                    <a:cubicBezTo>
                      <a:pt x="564576" y="24164"/>
                      <a:pt x="591676" y="23261"/>
                      <a:pt x="619679" y="26874"/>
                    </a:cubicBezTo>
                    <a:lnTo>
                      <a:pt x="619679" y="214765"/>
                    </a:lnTo>
                    <a:lnTo>
                      <a:pt x="598902" y="197602"/>
                    </a:lnTo>
                    <a:cubicBezTo>
                      <a:pt x="596192" y="195795"/>
                      <a:pt x="592579" y="194892"/>
                      <a:pt x="588966" y="194892"/>
                    </a:cubicBezTo>
                    <a:cubicBezTo>
                      <a:pt x="585352" y="195795"/>
                      <a:pt x="582642" y="197602"/>
                      <a:pt x="580836" y="201215"/>
                    </a:cubicBezTo>
                    <a:cubicBezTo>
                      <a:pt x="579933" y="203021"/>
                      <a:pt x="553736" y="256317"/>
                      <a:pt x="594386" y="308711"/>
                    </a:cubicBezTo>
                    <a:cubicBezTo>
                      <a:pt x="594386" y="309614"/>
                      <a:pt x="595289" y="309614"/>
                      <a:pt x="595289" y="310517"/>
                    </a:cubicBezTo>
                    <a:lnTo>
                      <a:pt x="619679" y="333100"/>
                    </a:lnTo>
                    <a:lnTo>
                      <a:pt x="619679" y="395429"/>
                    </a:lnTo>
                    <a:cubicBezTo>
                      <a:pt x="590772" y="392719"/>
                      <a:pt x="562769" y="392719"/>
                      <a:pt x="533863" y="397235"/>
                    </a:cubicBezTo>
                    <a:cubicBezTo>
                      <a:pt x="488697" y="404462"/>
                      <a:pt x="444434" y="420723"/>
                      <a:pt x="404688" y="446015"/>
                    </a:cubicBezTo>
                    <a:lnTo>
                      <a:pt x="404688" y="81977"/>
                    </a:lnTo>
                    <a:moveTo>
                      <a:pt x="654908" y="386396"/>
                    </a:moveTo>
                    <a:cubicBezTo>
                      <a:pt x="651295" y="387299"/>
                      <a:pt x="647682" y="388202"/>
                      <a:pt x="643165" y="390913"/>
                    </a:cubicBezTo>
                    <a:lnTo>
                      <a:pt x="643165" y="354780"/>
                    </a:lnTo>
                    <a:lnTo>
                      <a:pt x="654908" y="365619"/>
                    </a:lnTo>
                    <a:lnTo>
                      <a:pt x="654908" y="386396"/>
                    </a:lnTo>
                    <a:close/>
                    <a:moveTo>
                      <a:pt x="426368" y="490278"/>
                    </a:moveTo>
                    <a:cubicBezTo>
                      <a:pt x="420044" y="495698"/>
                      <a:pt x="416431" y="502925"/>
                      <a:pt x="416431" y="511055"/>
                    </a:cubicBezTo>
                    <a:lnTo>
                      <a:pt x="416431" y="515571"/>
                    </a:lnTo>
                    <a:lnTo>
                      <a:pt x="368555" y="515571"/>
                    </a:lnTo>
                    <a:lnTo>
                      <a:pt x="368555" y="511958"/>
                    </a:lnTo>
                    <a:cubicBezTo>
                      <a:pt x="368555" y="502022"/>
                      <a:pt x="363135" y="492988"/>
                      <a:pt x="354102" y="488472"/>
                    </a:cubicBezTo>
                    <a:cubicBezTo>
                      <a:pt x="317066" y="468598"/>
                      <a:pt x="243897" y="436982"/>
                      <a:pt x="154468" y="442401"/>
                    </a:cubicBezTo>
                    <a:cubicBezTo>
                      <a:pt x="152662" y="434272"/>
                      <a:pt x="149951" y="426142"/>
                      <a:pt x="146338" y="419818"/>
                    </a:cubicBezTo>
                    <a:cubicBezTo>
                      <a:pt x="178858" y="419818"/>
                      <a:pt x="230347" y="422529"/>
                      <a:pt x="269190" y="431562"/>
                    </a:cubicBezTo>
                    <a:cubicBezTo>
                      <a:pt x="309839" y="441498"/>
                      <a:pt x="348682" y="456856"/>
                      <a:pt x="385718" y="477631"/>
                    </a:cubicBezTo>
                    <a:cubicBezTo>
                      <a:pt x="387525" y="478534"/>
                      <a:pt x="389332" y="479439"/>
                      <a:pt x="392042" y="479439"/>
                    </a:cubicBezTo>
                    <a:cubicBezTo>
                      <a:pt x="393848" y="479439"/>
                      <a:pt x="396558" y="478534"/>
                      <a:pt x="398365" y="477631"/>
                    </a:cubicBezTo>
                    <a:cubicBezTo>
                      <a:pt x="398365" y="477631"/>
                      <a:pt x="399268" y="477631"/>
                      <a:pt x="399268" y="476728"/>
                    </a:cubicBezTo>
                    <a:cubicBezTo>
                      <a:pt x="440821" y="446918"/>
                      <a:pt x="487794" y="427045"/>
                      <a:pt x="537476" y="419818"/>
                    </a:cubicBezTo>
                    <a:cubicBezTo>
                      <a:pt x="562769" y="416206"/>
                      <a:pt x="588966" y="415302"/>
                      <a:pt x="614259" y="418012"/>
                    </a:cubicBezTo>
                    <a:cubicBezTo>
                      <a:pt x="610645" y="425239"/>
                      <a:pt x="607936" y="432465"/>
                      <a:pt x="605225" y="441498"/>
                    </a:cubicBezTo>
                    <a:cubicBezTo>
                      <a:pt x="575416" y="437885"/>
                      <a:pt x="495924" y="434272"/>
                      <a:pt x="426368" y="490278"/>
                    </a:cubicBezTo>
                    <a:close/>
                    <a:moveTo>
                      <a:pt x="104785" y="366523"/>
                    </a:moveTo>
                    <a:lnTo>
                      <a:pt x="117432" y="354780"/>
                    </a:lnTo>
                    <a:lnTo>
                      <a:pt x="117432" y="391816"/>
                    </a:lnTo>
                    <a:cubicBezTo>
                      <a:pt x="112915" y="390009"/>
                      <a:pt x="108399" y="388202"/>
                      <a:pt x="104785" y="387299"/>
                    </a:cubicBezTo>
                    <a:lnTo>
                      <a:pt x="104785" y="366523"/>
                    </a:lnTo>
                    <a:close/>
                    <a:moveTo>
                      <a:pt x="165308" y="309614"/>
                    </a:moveTo>
                    <a:cubicBezTo>
                      <a:pt x="165308" y="309614"/>
                      <a:pt x="166211" y="308711"/>
                      <a:pt x="166211" y="307807"/>
                    </a:cubicBezTo>
                    <a:cubicBezTo>
                      <a:pt x="205957" y="254511"/>
                      <a:pt x="180664" y="202118"/>
                      <a:pt x="179761" y="200312"/>
                    </a:cubicBezTo>
                    <a:cubicBezTo>
                      <a:pt x="177954" y="196698"/>
                      <a:pt x="175245" y="194892"/>
                      <a:pt x="171631" y="193988"/>
                    </a:cubicBezTo>
                    <a:cubicBezTo>
                      <a:pt x="168018" y="193085"/>
                      <a:pt x="164405" y="193988"/>
                      <a:pt x="161695" y="196698"/>
                    </a:cubicBezTo>
                    <a:lnTo>
                      <a:pt x="141822" y="212959"/>
                    </a:lnTo>
                    <a:lnTo>
                      <a:pt x="141822" y="26874"/>
                    </a:lnTo>
                    <a:cubicBezTo>
                      <a:pt x="173438" y="26874"/>
                      <a:pt x="228541" y="28681"/>
                      <a:pt x="270093" y="38617"/>
                    </a:cubicBezTo>
                    <a:cubicBezTo>
                      <a:pt x="308936" y="47650"/>
                      <a:pt x="345972" y="62103"/>
                      <a:pt x="380298" y="81977"/>
                    </a:cubicBezTo>
                    <a:lnTo>
                      <a:pt x="380298" y="447822"/>
                    </a:lnTo>
                    <a:cubicBezTo>
                      <a:pt x="346876" y="430659"/>
                      <a:pt x="311646" y="417109"/>
                      <a:pt x="275513" y="408979"/>
                    </a:cubicBezTo>
                    <a:cubicBezTo>
                      <a:pt x="231250" y="398140"/>
                      <a:pt x="174341" y="396332"/>
                      <a:pt x="140918" y="396332"/>
                    </a:cubicBezTo>
                    <a:lnTo>
                      <a:pt x="140918" y="332197"/>
                    </a:lnTo>
                    <a:lnTo>
                      <a:pt x="165308" y="309614"/>
                    </a:lnTo>
                    <a:close/>
                    <a:moveTo>
                      <a:pt x="82202" y="262641"/>
                    </a:moveTo>
                    <a:lnTo>
                      <a:pt x="46069" y="292450"/>
                    </a:lnTo>
                    <a:lnTo>
                      <a:pt x="82202" y="221088"/>
                    </a:lnTo>
                    <a:lnTo>
                      <a:pt x="82202" y="262641"/>
                    </a:lnTo>
                    <a:close/>
                    <a:moveTo>
                      <a:pt x="117432" y="60297"/>
                    </a:moveTo>
                    <a:lnTo>
                      <a:pt x="117432" y="232831"/>
                    </a:lnTo>
                    <a:lnTo>
                      <a:pt x="105689" y="242768"/>
                    </a:lnTo>
                    <a:lnTo>
                      <a:pt x="105689" y="55781"/>
                    </a:lnTo>
                    <a:lnTo>
                      <a:pt x="117432" y="60297"/>
                    </a:lnTo>
                    <a:close/>
                    <a:moveTo>
                      <a:pt x="654908" y="55781"/>
                    </a:moveTo>
                    <a:lnTo>
                      <a:pt x="654908" y="242768"/>
                    </a:lnTo>
                    <a:lnTo>
                      <a:pt x="643165" y="232831"/>
                    </a:lnTo>
                    <a:lnTo>
                      <a:pt x="643165" y="59394"/>
                    </a:lnTo>
                    <a:lnTo>
                      <a:pt x="654908" y="55781"/>
                    </a:lnTo>
                    <a:close/>
                    <a:moveTo>
                      <a:pt x="714527" y="292450"/>
                    </a:moveTo>
                    <a:lnTo>
                      <a:pt x="678394" y="262641"/>
                    </a:lnTo>
                    <a:lnTo>
                      <a:pt x="678394" y="221088"/>
                    </a:lnTo>
                    <a:lnTo>
                      <a:pt x="714527" y="292450"/>
                    </a:lnTo>
                    <a:close/>
                    <a:moveTo>
                      <a:pt x="761500" y="332197"/>
                    </a:moveTo>
                    <a:lnTo>
                      <a:pt x="679298" y="167793"/>
                    </a:lnTo>
                    <a:lnTo>
                      <a:pt x="679298" y="39520"/>
                    </a:lnTo>
                    <a:cubicBezTo>
                      <a:pt x="679298" y="35907"/>
                      <a:pt x="677491" y="32294"/>
                      <a:pt x="674781" y="29584"/>
                    </a:cubicBezTo>
                    <a:cubicBezTo>
                      <a:pt x="672071" y="27778"/>
                      <a:pt x="667555" y="26874"/>
                      <a:pt x="663941" y="27778"/>
                    </a:cubicBezTo>
                    <a:lnTo>
                      <a:pt x="644068" y="34101"/>
                    </a:lnTo>
                    <a:lnTo>
                      <a:pt x="644068" y="15131"/>
                    </a:lnTo>
                    <a:cubicBezTo>
                      <a:pt x="644068" y="8807"/>
                      <a:pt x="639552" y="4291"/>
                      <a:pt x="634132" y="3387"/>
                    </a:cubicBezTo>
                    <a:cubicBezTo>
                      <a:pt x="600709" y="-1129"/>
                      <a:pt x="567286" y="-1129"/>
                      <a:pt x="534766" y="3387"/>
                    </a:cubicBezTo>
                    <a:cubicBezTo>
                      <a:pt x="484180" y="10614"/>
                      <a:pt x="435401" y="30487"/>
                      <a:pt x="392945" y="60297"/>
                    </a:cubicBezTo>
                    <a:cubicBezTo>
                      <a:pt x="356812" y="40423"/>
                      <a:pt x="317969" y="25067"/>
                      <a:pt x="277320" y="15131"/>
                    </a:cubicBezTo>
                    <a:cubicBezTo>
                      <a:pt x="226734" y="3387"/>
                      <a:pt x="159888" y="1581"/>
                      <a:pt x="130982" y="2484"/>
                    </a:cubicBezTo>
                    <a:cubicBezTo>
                      <a:pt x="124659" y="2484"/>
                      <a:pt x="119239" y="7904"/>
                      <a:pt x="119239" y="14228"/>
                    </a:cubicBezTo>
                    <a:lnTo>
                      <a:pt x="119239" y="33198"/>
                    </a:lnTo>
                    <a:lnTo>
                      <a:pt x="99365" y="26874"/>
                    </a:lnTo>
                    <a:cubicBezTo>
                      <a:pt x="95752" y="25970"/>
                      <a:pt x="92139" y="25970"/>
                      <a:pt x="88526" y="28681"/>
                    </a:cubicBezTo>
                    <a:cubicBezTo>
                      <a:pt x="84912" y="31390"/>
                      <a:pt x="84009" y="34101"/>
                      <a:pt x="84009" y="38617"/>
                    </a:cubicBezTo>
                    <a:lnTo>
                      <a:pt x="84009" y="166888"/>
                    </a:lnTo>
                    <a:lnTo>
                      <a:pt x="903" y="331294"/>
                    </a:lnTo>
                    <a:cubicBezTo>
                      <a:pt x="0" y="333100"/>
                      <a:pt x="0" y="334907"/>
                      <a:pt x="0" y="336713"/>
                    </a:cubicBezTo>
                    <a:lnTo>
                      <a:pt x="0" y="658296"/>
                    </a:lnTo>
                    <a:lnTo>
                      <a:pt x="23486" y="658296"/>
                    </a:lnTo>
                    <a:lnTo>
                      <a:pt x="23486" y="342133"/>
                    </a:lnTo>
                    <a:lnTo>
                      <a:pt x="165308" y="225604"/>
                    </a:lnTo>
                    <a:cubicBezTo>
                      <a:pt x="168921" y="240961"/>
                      <a:pt x="168921" y="266254"/>
                      <a:pt x="149951" y="292450"/>
                    </a:cubicBezTo>
                    <a:lnTo>
                      <a:pt x="86719" y="351166"/>
                    </a:lnTo>
                    <a:cubicBezTo>
                      <a:pt x="84009" y="352974"/>
                      <a:pt x="83106" y="356586"/>
                      <a:pt x="83106" y="360199"/>
                    </a:cubicBezTo>
                    <a:lnTo>
                      <a:pt x="83106" y="396332"/>
                    </a:lnTo>
                    <a:cubicBezTo>
                      <a:pt x="83106" y="402656"/>
                      <a:pt x="88526" y="408076"/>
                      <a:pt x="94849" y="408076"/>
                    </a:cubicBezTo>
                    <a:cubicBezTo>
                      <a:pt x="94849" y="408076"/>
                      <a:pt x="110205" y="408076"/>
                      <a:pt x="121948" y="422529"/>
                    </a:cubicBezTo>
                    <a:cubicBezTo>
                      <a:pt x="136402" y="439692"/>
                      <a:pt x="139112" y="471308"/>
                      <a:pt x="130982" y="512861"/>
                    </a:cubicBezTo>
                    <a:lnTo>
                      <a:pt x="154468" y="517378"/>
                    </a:lnTo>
                    <a:cubicBezTo>
                      <a:pt x="158081" y="498408"/>
                      <a:pt x="159888" y="481245"/>
                      <a:pt x="159888" y="465889"/>
                    </a:cubicBezTo>
                    <a:cubicBezTo>
                      <a:pt x="167114" y="465889"/>
                      <a:pt x="173438" y="464985"/>
                      <a:pt x="180664" y="464985"/>
                    </a:cubicBezTo>
                    <a:cubicBezTo>
                      <a:pt x="180664" y="491181"/>
                      <a:pt x="177051" y="558027"/>
                      <a:pt x="127368" y="574287"/>
                    </a:cubicBezTo>
                    <a:cubicBezTo>
                      <a:pt x="122852" y="576094"/>
                      <a:pt x="119239" y="580610"/>
                      <a:pt x="119239" y="586030"/>
                    </a:cubicBezTo>
                    <a:lnTo>
                      <a:pt x="119239" y="657392"/>
                    </a:lnTo>
                    <a:lnTo>
                      <a:pt x="142725" y="657392"/>
                    </a:lnTo>
                    <a:lnTo>
                      <a:pt x="142725" y="594160"/>
                    </a:lnTo>
                    <a:cubicBezTo>
                      <a:pt x="171631" y="581513"/>
                      <a:pt x="191504" y="553510"/>
                      <a:pt x="199634" y="512861"/>
                    </a:cubicBezTo>
                    <a:cubicBezTo>
                      <a:pt x="203247" y="494795"/>
                      <a:pt x="204151" y="477631"/>
                      <a:pt x="204151" y="465889"/>
                    </a:cubicBezTo>
                    <a:cubicBezTo>
                      <a:pt x="266480" y="471308"/>
                      <a:pt x="317066" y="492988"/>
                      <a:pt x="345069" y="508344"/>
                    </a:cubicBezTo>
                    <a:cubicBezTo>
                      <a:pt x="345972" y="509247"/>
                      <a:pt x="346876" y="510151"/>
                      <a:pt x="346876" y="511055"/>
                    </a:cubicBezTo>
                    <a:lnTo>
                      <a:pt x="346876" y="526411"/>
                    </a:lnTo>
                    <a:cubicBezTo>
                      <a:pt x="346876" y="532734"/>
                      <a:pt x="352295" y="538154"/>
                      <a:pt x="358619" y="538154"/>
                    </a:cubicBezTo>
                    <a:lnTo>
                      <a:pt x="429981" y="538154"/>
                    </a:lnTo>
                    <a:cubicBezTo>
                      <a:pt x="436304" y="538154"/>
                      <a:pt x="441724" y="532734"/>
                      <a:pt x="441724" y="526411"/>
                    </a:cubicBezTo>
                    <a:lnTo>
                      <a:pt x="441724" y="509247"/>
                    </a:lnTo>
                    <a:cubicBezTo>
                      <a:pt x="441724" y="508344"/>
                      <a:pt x="441724" y="507441"/>
                      <a:pt x="442628" y="506538"/>
                    </a:cubicBezTo>
                    <a:cubicBezTo>
                      <a:pt x="482374" y="474922"/>
                      <a:pt x="525733" y="464985"/>
                      <a:pt x="559156" y="462275"/>
                    </a:cubicBezTo>
                    <a:cubicBezTo>
                      <a:pt x="558253" y="492988"/>
                      <a:pt x="563673" y="567963"/>
                      <a:pt x="620582" y="593257"/>
                    </a:cubicBezTo>
                    <a:lnTo>
                      <a:pt x="620582" y="656489"/>
                    </a:lnTo>
                    <a:lnTo>
                      <a:pt x="644068" y="656489"/>
                    </a:lnTo>
                    <a:lnTo>
                      <a:pt x="644068" y="585127"/>
                    </a:lnTo>
                    <a:cubicBezTo>
                      <a:pt x="644068" y="579707"/>
                      <a:pt x="640455" y="575190"/>
                      <a:pt x="635939" y="573383"/>
                    </a:cubicBezTo>
                    <a:cubicBezTo>
                      <a:pt x="586256" y="557124"/>
                      <a:pt x="582642" y="487568"/>
                      <a:pt x="583546" y="461372"/>
                    </a:cubicBezTo>
                    <a:cubicBezTo>
                      <a:pt x="591676" y="461372"/>
                      <a:pt x="598902" y="462275"/>
                      <a:pt x="604322" y="463178"/>
                    </a:cubicBezTo>
                    <a:cubicBezTo>
                      <a:pt x="603419" y="478534"/>
                      <a:pt x="605225" y="496601"/>
                      <a:pt x="608839" y="515571"/>
                    </a:cubicBezTo>
                    <a:lnTo>
                      <a:pt x="632325" y="511055"/>
                    </a:lnTo>
                    <a:cubicBezTo>
                      <a:pt x="624195" y="469501"/>
                      <a:pt x="626905" y="438789"/>
                      <a:pt x="641358" y="420723"/>
                    </a:cubicBezTo>
                    <a:cubicBezTo>
                      <a:pt x="653102" y="406269"/>
                      <a:pt x="668458" y="406269"/>
                      <a:pt x="668458" y="406269"/>
                    </a:cubicBezTo>
                    <a:cubicBezTo>
                      <a:pt x="674781" y="406269"/>
                      <a:pt x="680201" y="400849"/>
                      <a:pt x="680201" y="394526"/>
                    </a:cubicBezTo>
                    <a:lnTo>
                      <a:pt x="680201" y="358393"/>
                    </a:lnTo>
                    <a:cubicBezTo>
                      <a:pt x="680201" y="354780"/>
                      <a:pt x="679298" y="352069"/>
                      <a:pt x="676588" y="349360"/>
                    </a:cubicBezTo>
                    <a:lnTo>
                      <a:pt x="613356" y="290644"/>
                    </a:lnTo>
                    <a:cubicBezTo>
                      <a:pt x="594386" y="264448"/>
                      <a:pt x="595289" y="239154"/>
                      <a:pt x="597999" y="223798"/>
                    </a:cubicBezTo>
                    <a:lnTo>
                      <a:pt x="739821" y="340327"/>
                    </a:lnTo>
                    <a:lnTo>
                      <a:pt x="739821" y="656489"/>
                    </a:lnTo>
                    <a:lnTo>
                      <a:pt x="763307" y="656489"/>
                    </a:lnTo>
                    <a:lnTo>
                      <a:pt x="763307" y="336713"/>
                    </a:lnTo>
                    <a:cubicBezTo>
                      <a:pt x="762404" y="334907"/>
                      <a:pt x="762404" y="333100"/>
                      <a:pt x="761500" y="332197"/>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348">
                <a:extLst>
                  <a:ext uri="{FF2B5EF4-FFF2-40B4-BE49-F238E27FC236}">
                    <a16:creationId xmlns:a16="http://schemas.microsoft.com/office/drawing/2014/main" id="{C4D0B891-DF1D-0803-1ED4-6F539A707D21}"/>
                  </a:ext>
                </a:extLst>
              </p:cNvPr>
              <p:cNvSpPr/>
              <p:nvPr/>
            </p:nvSpPr>
            <p:spPr>
              <a:xfrm>
                <a:off x="5876421" y="5588448"/>
                <a:ext cx="175244" cy="62577"/>
              </a:xfrm>
              <a:custGeom>
                <a:avLst/>
                <a:gdLst>
                  <a:gd name="connsiteX0" fmla="*/ 163501 w 175244"/>
                  <a:gd name="connsiteY0" fmla="*/ 62578 h 62577"/>
                  <a:gd name="connsiteX1" fmla="*/ 175244 w 175244"/>
                  <a:gd name="connsiteY1" fmla="*/ 40898 h 62577"/>
                  <a:gd name="connsiteX2" fmla="*/ 0 w 175244"/>
                  <a:gd name="connsiteY2" fmla="*/ 1152 h 62577"/>
                  <a:gd name="connsiteX3" fmla="*/ 3613 w 175244"/>
                  <a:gd name="connsiteY3" fmla="*/ 26445 h 62577"/>
                  <a:gd name="connsiteX4" fmla="*/ 163501 w 175244"/>
                  <a:gd name="connsiteY4" fmla="*/ 62578 h 6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62577">
                    <a:moveTo>
                      <a:pt x="163501" y="62578"/>
                    </a:moveTo>
                    <a:lnTo>
                      <a:pt x="175244" y="40898"/>
                    </a:lnTo>
                    <a:cubicBezTo>
                      <a:pt x="88525" y="-10591"/>
                      <a:pt x="3613" y="1152"/>
                      <a:pt x="0" y="1152"/>
                    </a:cubicBezTo>
                    <a:lnTo>
                      <a:pt x="3613" y="26445"/>
                    </a:lnTo>
                    <a:cubicBezTo>
                      <a:pt x="4517" y="26445"/>
                      <a:pt x="84009" y="14702"/>
                      <a:pt x="163501" y="6257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349">
                <a:extLst>
                  <a:ext uri="{FF2B5EF4-FFF2-40B4-BE49-F238E27FC236}">
                    <a16:creationId xmlns:a16="http://schemas.microsoft.com/office/drawing/2014/main" id="{4AAC25E2-1DB3-FA88-EFB4-CE19654A0020}"/>
                  </a:ext>
                </a:extLst>
              </p:cNvPr>
              <p:cNvSpPr/>
              <p:nvPr/>
            </p:nvSpPr>
            <p:spPr>
              <a:xfrm>
                <a:off x="5876421" y="5650223"/>
                <a:ext cx="175244" cy="56809"/>
              </a:xfrm>
              <a:custGeom>
                <a:avLst/>
                <a:gdLst>
                  <a:gd name="connsiteX0" fmla="*/ 163501 w 175244"/>
                  <a:gd name="connsiteY0" fmla="*/ 56810 h 56809"/>
                  <a:gd name="connsiteX1" fmla="*/ 175244 w 175244"/>
                  <a:gd name="connsiteY1" fmla="*/ 36936 h 56809"/>
                  <a:gd name="connsiteX2" fmla="*/ 0 w 175244"/>
                  <a:gd name="connsiteY2" fmla="*/ 1706 h 56809"/>
                  <a:gd name="connsiteX3" fmla="*/ 3613 w 175244"/>
                  <a:gd name="connsiteY3" fmla="*/ 24289 h 56809"/>
                  <a:gd name="connsiteX4" fmla="*/ 163501 w 175244"/>
                  <a:gd name="connsiteY4" fmla="*/ 56810 h 56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56809">
                    <a:moveTo>
                      <a:pt x="163501" y="56810"/>
                    </a:moveTo>
                    <a:lnTo>
                      <a:pt x="175244" y="36936"/>
                    </a:lnTo>
                    <a:cubicBezTo>
                      <a:pt x="88525" y="-10036"/>
                      <a:pt x="3613" y="803"/>
                      <a:pt x="0" y="1706"/>
                    </a:cubicBezTo>
                    <a:lnTo>
                      <a:pt x="3613" y="24289"/>
                    </a:lnTo>
                    <a:cubicBezTo>
                      <a:pt x="4517" y="24289"/>
                      <a:pt x="84009" y="14353"/>
                      <a:pt x="163501" y="568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350">
                <a:extLst>
                  <a:ext uri="{FF2B5EF4-FFF2-40B4-BE49-F238E27FC236}">
                    <a16:creationId xmlns:a16="http://schemas.microsoft.com/office/drawing/2014/main" id="{652E3E1A-3745-28F3-85F7-61F1900352FF}"/>
                  </a:ext>
                </a:extLst>
              </p:cNvPr>
              <p:cNvSpPr/>
              <p:nvPr/>
            </p:nvSpPr>
            <p:spPr>
              <a:xfrm>
                <a:off x="6121221" y="5826603"/>
                <a:ext cx="175244" cy="62899"/>
              </a:xfrm>
              <a:custGeom>
                <a:avLst/>
                <a:gdLst>
                  <a:gd name="connsiteX0" fmla="*/ 0 w 175244"/>
                  <a:gd name="connsiteY0" fmla="*/ 41220 h 62899"/>
                  <a:gd name="connsiteX1" fmla="*/ 11743 w 175244"/>
                  <a:gd name="connsiteY1" fmla="*/ 62900 h 62899"/>
                  <a:gd name="connsiteX2" fmla="*/ 171631 w 175244"/>
                  <a:gd name="connsiteY2" fmla="*/ 26767 h 62899"/>
                  <a:gd name="connsiteX3" fmla="*/ 175244 w 175244"/>
                  <a:gd name="connsiteY3" fmla="*/ 2378 h 62899"/>
                  <a:gd name="connsiteX4" fmla="*/ 0 w 175244"/>
                  <a:gd name="connsiteY4" fmla="*/ 41220 h 62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62899">
                    <a:moveTo>
                      <a:pt x="0" y="41220"/>
                    </a:moveTo>
                    <a:lnTo>
                      <a:pt x="11743" y="62900"/>
                    </a:lnTo>
                    <a:cubicBezTo>
                      <a:pt x="91236" y="15023"/>
                      <a:pt x="171631" y="26767"/>
                      <a:pt x="171631" y="26767"/>
                    </a:cubicBezTo>
                    <a:lnTo>
                      <a:pt x="175244" y="2378"/>
                    </a:lnTo>
                    <a:cubicBezTo>
                      <a:pt x="171631" y="570"/>
                      <a:pt x="85816" y="-11172"/>
                      <a:pt x="0" y="4122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351">
                <a:extLst>
                  <a:ext uri="{FF2B5EF4-FFF2-40B4-BE49-F238E27FC236}">
                    <a16:creationId xmlns:a16="http://schemas.microsoft.com/office/drawing/2014/main" id="{A323F8D6-699B-9C77-0E0D-EF23E2DFAD51}"/>
                  </a:ext>
                </a:extLst>
              </p:cNvPr>
              <p:cNvSpPr/>
              <p:nvPr/>
            </p:nvSpPr>
            <p:spPr>
              <a:xfrm>
                <a:off x="6121221" y="5582167"/>
                <a:ext cx="175244" cy="56212"/>
              </a:xfrm>
              <a:custGeom>
                <a:avLst/>
                <a:gdLst>
                  <a:gd name="connsiteX0" fmla="*/ 0 w 175244"/>
                  <a:gd name="connsiteY0" fmla="*/ 36340 h 56212"/>
                  <a:gd name="connsiteX1" fmla="*/ 11743 w 175244"/>
                  <a:gd name="connsiteY1" fmla="*/ 56212 h 56212"/>
                  <a:gd name="connsiteX2" fmla="*/ 171631 w 175244"/>
                  <a:gd name="connsiteY2" fmla="*/ 23693 h 56212"/>
                  <a:gd name="connsiteX3" fmla="*/ 175244 w 175244"/>
                  <a:gd name="connsiteY3" fmla="*/ 1110 h 56212"/>
                  <a:gd name="connsiteX4" fmla="*/ 0 w 175244"/>
                  <a:gd name="connsiteY4" fmla="*/ 36340 h 56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56212">
                    <a:moveTo>
                      <a:pt x="0" y="36340"/>
                    </a:moveTo>
                    <a:lnTo>
                      <a:pt x="11743" y="56212"/>
                    </a:lnTo>
                    <a:cubicBezTo>
                      <a:pt x="91236" y="13757"/>
                      <a:pt x="171631" y="23693"/>
                      <a:pt x="171631" y="23693"/>
                    </a:cubicBezTo>
                    <a:lnTo>
                      <a:pt x="175244" y="1110"/>
                    </a:lnTo>
                    <a:cubicBezTo>
                      <a:pt x="171631" y="1110"/>
                      <a:pt x="85816" y="-9730"/>
                      <a:pt x="0" y="3634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73" name="Group 72">
            <a:extLst>
              <a:ext uri="{FF2B5EF4-FFF2-40B4-BE49-F238E27FC236}">
                <a16:creationId xmlns:a16="http://schemas.microsoft.com/office/drawing/2014/main" id="{EEC76C93-5C13-080B-92C9-8BB019A6D752}"/>
              </a:ext>
            </a:extLst>
          </p:cNvPr>
          <p:cNvGrpSpPr/>
          <p:nvPr/>
        </p:nvGrpSpPr>
        <p:grpSpPr>
          <a:xfrm>
            <a:off x="718581" y="6297106"/>
            <a:ext cx="876364" cy="773235"/>
            <a:chOff x="10307935" y="5202509"/>
            <a:chExt cx="982080" cy="952049"/>
          </a:xfrm>
          <a:solidFill>
            <a:srgbClr val="09465E"/>
          </a:solidFill>
        </p:grpSpPr>
        <p:grpSp>
          <p:nvGrpSpPr>
            <p:cNvPr id="82" name="Graphic 2">
              <a:extLst>
                <a:ext uri="{FF2B5EF4-FFF2-40B4-BE49-F238E27FC236}">
                  <a16:creationId xmlns:a16="http://schemas.microsoft.com/office/drawing/2014/main" id="{A48D63D7-44F2-DCBA-B3DB-4AA0DC103037}"/>
                </a:ext>
              </a:extLst>
            </p:cNvPr>
            <p:cNvGrpSpPr/>
            <p:nvPr userDrawn="1"/>
          </p:nvGrpSpPr>
          <p:grpSpPr>
            <a:xfrm>
              <a:off x="10555087" y="5332591"/>
              <a:ext cx="706050" cy="650900"/>
              <a:chOff x="5526360" y="5154425"/>
              <a:chExt cx="706050" cy="650900"/>
            </a:xfrm>
            <a:grpFill/>
          </p:grpSpPr>
          <p:sp>
            <p:nvSpPr>
              <p:cNvPr id="93" name="Freeform 212">
                <a:extLst>
                  <a:ext uri="{FF2B5EF4-FFF2-40B4-BE49-F238E27FC236}">
                    <a16:creationId xmlns:a16="http://schemas.microsoft.com/office/drawing/2014/main" id="{ED27B744-E787-898F-3FC6-7C11B4DAE613}"/>
                  </a:ext>
                </a:extLst>
              </p:cNvPr>
              <p:cNvSpPr/>
              <p:nvPr/>
            </p:nvSpPr>
            <p:spPr>
              <a:xfrm>
                <a:off x="5681789" y="5154425"/>
                <a:ext cx="119353" cy="79869"/>
              </a:xfrm>
              <a:custGeom>
                <a:avLst/>
                <a:gdLst>
                  <a:gd name="connsiteX0" fmla="*/ 59869 w 119353"/>
                  <a:gd name="connsiteY0" fmla="*/ 0 h 79869"/>
                  <a:gd name="connsiteX1" fmla="*/ 105154 w 119353"/>
                  <a:gd name="connsiteY1" fmla="*/ 4224 h 79869"/>
                  <a:gd name="connsiteX2" fmla="*/ 119354 w 119353"/>
                  <a:gd name="connsiteY2" fmla="*/ 18431 h 79869"/>
                  <a:gd name="connsiteX3" fmla="*/ 59485 w 119353"/>
                  <a:gd name="connsiteY3" fmla="*/ 79870 h 79869"/>
                  <a:gd name="connsiteX4" fmla="*/ 0 w 119353"/>
                  <a:gd name="connsiteY4" fmla="*/ 16895 h 79869"/>
                  <a:gd name="connsiteX5" fmla="*/ 15351 w 119353"/>
                  <a:gd name="connsiteY5" fmla="*/ 3456 h 79869"/>
                  <a:gd name="connsiteX6" fmla="*/ 59869 w 119353"/>
                  <a:gd name="connsiteY6" fmla="*/ 0 h 7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353" h="79869">
                    <a:moveTo>
                      <a:pt x="59869" y="0"/>
                    </a:moveTo>
                    <a:cubicBezTo>
                      <a:pt x="85582" y="16895"/>
                      <a:pt x="89036" y="17279"/>
                      <a:pt x="105154" y="4224"/>
                    </a:cubicBezTo>
                    <a:cubicBezTo>
                      <a:pt x="110143" y="9216"/>
                      <a:pt x="115133" y="14207"/>
                      <a:pt x="119354" y="18431"/>
                    </a:cubicBezTo>
                    <a:cubicBezTo>
                      <a:pt x="100165" y="38399"/>
                      <a:pt x="80209" y="58750"/>
                      <a:pt x="59485" y="79870"/>
                    </a:cubicBezTo>
                    <a:cubicBezTo>
                      <a:pt x="39913" y="59134"/>
                      <a:pt x="20340" y="38399"/>
                      <a:pt x="0" y="16895"/>
                    </a:cubicBezTo>
                    <a:cubicBezTo>
                      <a:pt x="3454" y="13823"/>
                      <a:pt x="9211" y="8832"/>
                      <a:pt x="15351" y="3456"/>
                    </a:cubicBezTo>
                    <a:cubicBezTo>
                      <a:pt x="31086" y="21503"/>
                      <a:pt x="45669" y="11520"/>
                      <a:pt x="59869" y="0"/>
                    </a:cubicBezTo>
                    <a:close/>
                  </a:path>
                </a:pathLst>
              </a:custGeom>
              <a:solidFill>
                <a:srgbClr val="F16024"/>
              </a:solidFill>
              <a:ln w="3834" cap="flat">
                <a:noFill/>
                <a:prstDash val="solid"/>
                <a:miter/>
              </a:ln>
            </p:spPr>
            <p:txBody>
              <a:bodyPr rtlCol="0" anchor="ctr"/>
              <a:lstStyle/>
              <a:p>
                <a:endParaRPr lang="en-US"/>
              </a:p>
            </p:txBody>
          </p:sp>
          <p:sp>
            <p:nvSpPr>
              <p:cNvPr id="94" name="Freeform 213">
                <a:extLst>
                  <a:ext uri="{FF2B5EF4-FFF2-40B4-BE49-F238E27FC236}">
                    <a16:creationId xmlns:a16="http://schemas.microsoft.com/office/drawing/2014/main" id="{1B5AD8AE-619E-0397-5AD1-37CA072FDC6A}"/>
                  </a:ext>
                </a:extLst>
              </p:cNvPr>
              <p:cNvSpPr/>
              <p:nvPr/>
            </p:nvSpPr>
            <p:spPr>
              <a:xfrm>
                <a:off x="5672431" y="5404401"/>
                <a:ext cx="138017" cy="28799"/>
              </a:xfrm>
              <a:custGeom>
                <a:avLst/>
                <a:gdLst>
                  <a:gd name="connsiteX0" fmla="*/ 2065 w 138017"/>
                  <a:gd name="connsiteY0" fmla="*/ 0 h 28799"/>
                  <a:gd name="connsiteX1" fmla="*/ 137922 w 138017"/>
                  <a:gd name="connsiteY1" fmla="*/ 0 h 28799"/>
                  <a:gd name="connsiteX2" fmla="*/ 137538 w 138017"/>
                  <a:gd name="connsiteY2" fmla="*/ 24191 h 28799"/>
                  <a:gd name="connsiteX3" fmla="*/ 128711 w 138017"/>
                  <a:gd name="connsiteY3" fmla="*/ 28415 h 28799"/>
                  <a:gd name="connsiteX4" fmla="*/ 30081 w 138017"/>
                  <a:gd name="connsiteY4" fmla="*/ 28799 h 28799"/>
                  <a:gd name="connsiteX5" fmla="*/ 24325 w 138017"/>
                  <a:gd name="connsiteY5" fmla="*/ 28799 h 28799"/>
                  <a:gd name="connsiteX6" fmla="*/ 2065 w 138017"/>
                  <a:gd name="connsiteY6" fmla="*/ 0 h 2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017" h="28799">
                    <a:moveTo>
                      <a:pt x="2065" y="0"/>
                    </a:moveTo>
                    <a:cubicBezTo>
                      <a:pt x="46967" y="0"/>
                      <a:pt x="91869" y="0"/>
                      <a:pt x="137922" y="0"/>
                    </a:cubicBezTo>
                    <a:cubicBezTo>
                      <a:pt x="137922" y="8064"/>
                      <a:pt x="138306" y="16128"/>
                      <a:pt x="137538" y="24191"/>
                    </a:cubicBezTo>
                    <a:cubicBezTo>
                      <a:pt x="137154" y="26111"/>
                      <a:pt x="131782" y="28415"/>
                      <a:pt x="128711" y="28415"/>
                    </a:cubicBezTo>
                    <a:cubicBezTo>
                      <a:pt x="95707" y="28799"/>
                      <a:pt x="63086" y="28799"/>
                      <a:pt x="30081" y="28799"/>
                    </a:cubicBezTo>
                    <a:cubicBezTo>
                      <a:pt x="28162" y="28799"/>
                      <a:pt x="26243" y="28799"/>
                      <a:pt x="24325" y="28799"/>
                    </a:cubicBezTo>
                    <a:cubicBezTo>
                      <a:pt x="-2156" y="28415"/>
                      <a:pt x="-2156" y="28415"/>
                      <a:pt x="2065" y="0"/>
                    </a:cubicBezTo>
                    <a:close/>
                  </a:path>
                </a:pathLst>
              </a:custGeom>
              <a:solidFill>
                <a:srgbClr val="F16024"/>
              </a:solidFill>
              <a:ln w="3834" cap="flat">
                <a:noFill/>
                <a:prstDash val="solid"/>
                <a:miter/>
              </a:ln>
            </p:spPr>
            <p:txBody>
              <a:bodyPr rtlCol="0" anchor="ctr"/>
              <a:lstStyle/>
              <a:p>
                <a:endParaRPr lang="en-US"/>
              </a:p>
            </p:txBody>
          </p:sp>
          <p:sp>
            <p:nvSpPr>
              <p:cNvPr id="95" name="Freeform 214">
                <a:extLst>
                  <a:ext uri="{FF2B5EF4-FFF2-40B4-BE49-F238E27FC236}">
                    <a16:creationId xmlns:a16="http://schemas.microsoft.com/office/drawing/2014/main" id="{4FF64908-8AA0-830B-5073-5D6D6C6F9F3A}"/>
                  </a:ext>
                </a:extLst>
              </p:cNvPr>
              <p:cNvSpPr/>
              <p:nvPr/>
            </p:nvSpPr>
            <p:spPr>
              <a:xfrm>
                <a:off x="5706734" y="5463536"/>
                <a:ext cx="70259" cy="31669"/>
              </a:xfrm>
              <a:custGeom>
                <a:avLst/>
                <a:gdLst>
                  <a:gd name="connsiteX0" fmla="*/ 0 w 70259"/>
                  <a:gd name="connsiteY0" fmla="*/ 0 h 31669"/>
                  <a:gd name="connsiteX1" fmla="*/ 70231 w 70259"/>
                  <a:gd name="connsiteY1" fmla="*/ 0 h 31669"/>
                  <a:gd name="connsiteX2" fmla="*/ 38761 w 70259"/>
                  <a:gd name="connsiteY2" fmla="*/ 31487 h 31669"/>
                  <a:gd name="connsiteX3" fmla="*/ 0 w 70259"/>
                  <a:gd name="connsiteY3" fmla="*/ 0 h 31669"/>
                </a:gdLst>
                <a:ahLst/>
                <a:cxnLst>
                  <a:cxn ang="0">
                    <a:pos x="connsiteX0" y="connsiteY0"/>
                  </a:cxn>
                  <a:cxn ang="0">
                    <a:pos x="connsiteX1" y="connsiteY1"/>
                  </a:cxn>
                  <a:cxn ang="0">
                    <a:pos x="connsiteX2" y="connsiteY2"/>
                  </a:cxn>
                  <a:cxn ang="0">
                    <a:pos x="connsiteX3" y="connsiteY3"/>
                  </a:cxn>
                </a:cxnLst>
                <a:rect l="l" t="t" r="r" b="b"/>
                <a:pathLst>
                  <a:path w="70259" h="31669">
                    <a:moveTo>
                      <a:pt x="0" y="0"/>
                    </a:moveTo>
                    <a:cubicBezTo>
                      <a:pt x="23794" y="0"/>
                      <a:pt x="46820" y="0"/>
                      <a:pt x="70231" y="0"/>
                    </a:cubicBezTo>
                    <a:cubicBezTo>
                      <a:pt x="70998" y="15360"/>
                      <a:pt x="56415" y="29951"/>
                      <a:pt x="38761" y="31487"/>
                    </a:cubicBezTo>
                    <a:cubicBezTo>
                      <a:pt x="19956" y="33407"/>
                      <a:pt x="2686" y="19967"/>
                      <a:pt x="0" y="0"/>
                    </a:cubicBezTo>
                    <a:close/>
                  </a:path>
                </a:pathLst>
              </a:custGeom>
              <a:grpFill/>
              <a:ln w="3834" cap="flat">
                <a:noFill/>
                <a:prstDash val="solid"/>
                <a:miter/>
              </a:ln>
            </p:spPr>
            <p:txBody>
              <a:bodyPr rtlCol="0" anchor="ctr"/>
              <a:lstStyle/>
              <a:p>
                <a:endParaRPr lang="en-US"/>
              </a:p>
            </p:txBody>
          </p:sp>
          <p:sp>
            <p:nvSpPr>
              <p:cNvPr id="96" name="Freeform 215">
                <a:extLst>
                  <a:ext uri="{FF2B5EF4-FFF2-40B4-BE49-F238E27FC236}">
                    <a16:creationId xmlns:a16="http://schemas.microsoft.com/office/drawing/2014/main" id="{7AB0C9FA-410C-830D-9C59-D4A7CB391062}"/>
                  </a:ext>
                </a:extLst>
              </p:cNvPr>
              <p:cNvSpPr/>
              <p:nvPr/>
            </p:nvSpPr>
            <p:spPr>
              <a:xfrm>
                <a:off x="6150378" y="5714797"/>
                <a:ext cx="82032" cy="90274"/>
              </a:xfrm>
              <a:custGeom>
                <a:avLst/>
                <a:gdLst>
                  <a:gd name="connsiteX0" fmla="*/ 0 w 82032"/>
                  <a:gd name="connsiteY0" fmla="*/ 90104 h 90274"/>
                  <a:gd name="connsiteX1" fmla="*/ 0 w 82032"/>
                  <a:gd name="connsiteY1" fmla="*/ 251 h 90274"/>
                  <a:gd name="connsiteX2" fmla="*/ 65625 w 82032"/>
                  <a:gd name="connsiteY2" fmla="*/ 635 h 90274"/>
                  <a:gd name="connsiteX3" fmla="*/ 81744 w 82032"/>
                  <a:gd name="connsiteY3" fmla="*/ 22906 h 90274"/>
                  <a:gd name="connsiteX4" fmla="*/ 81744 w 82032"/>
                  <a:gd name="connsiteY4" fmla="*/ 67065 h 90274"/>
                  <a:gd name="connsiteX5" fmla="*/ 58718 w 82032"/>
                  <a:gd name="connsiteY5" fmla="*/ 90104 h 90274"/>
                  <a:gd name="connsiteX6" fmla="*/ 0 w 82032"/>
                  <a:gd name="connsiteY6" fmla="*/ 90104 h 9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032" h="90274">
                    <a:moveTo>
                      <a:pt x="0" y="90104"/>
                    </a:moveTo>
                    <a:cubicBezTo>
                      <a:pt x="0" y="59385"/>
                      <a:pt x="0" y="29818"/>
                      <a:pt x="0" y="251"/>
                    </a:cubicBezTo>
                    <a:cubicBezTo>
                      <a:pt x="21875" y="251"/>
                      <a:pt x="43750" y="-517"/>
                      <a:pt x="65625" y="635"/>
                    </a:cubicBezTo>
                    <a:cubicBezTo>
                      <a:pt x="75220" y="1019"/>
                      <a:pt x="81361" y="11770"/>
                      <a:pt x="81744" y="22906"/>
                    </a:cubicBezTo>
                    <a:cubicBezTo>
                      <a:pt x="82128" y="37497"/>
                      <a:pt x="82128" y="52473"/>
                      <a:pt x="81744" y="67065"/>
                    </a:cubicBezTo>
                    <a:cubicBezTo>
                      <a:pt x="81361" y="80888"/>
                      <a:pt x="72534" y="90104"/>
                      <a:pt x="58718" y="90104"/>
                    </a:cubicBezTo>
                    <a:cubicBezTo>
                      <a:pt x="39913" y="90488"/>
                      <a:pt x="20724" y="90104"/>
                      <a:pt x="0" y="90104"/>
                    </a:cubicBezTo>
                    <a:close/>
                  </a:path>
                </a:pathLst>
              </a:custGeom>
              <a:solidFill>
                <a:srgbClr val="F16024"/>
              </a:solidFill>
              <a:ln w="3834" cap="flat">
                <a:noFill/>
                <a:prstDash val="solid"/>
                <a:miter/>
              </a:ln>
            </p:spPr>
            <p:txBody>
              <a:bodyPr rtlCol="0" anchor="ctr"/>
              <a:lstStyle/>
              <a:p>
                <a:endParaRPr lang="en-US"/>
              </a:p>
            </p:txBody>
          </p:sp>
          <p:sp>
            <p:nvSpPr>
              <p:cNvPr id="97" name="Freeform 216">
                <a:extLst>
                  <a:ext uri="{FF2B5EF4-FFF2-40B4-BE49-F238E27FC236}">
                    <a16:creationId xmlns:a16="http://schemas.microsoft.com/office/drawing/2014/main" id="{84561E54-C531-45BA-A537-28CE7524CDC9}"/>
                  </a:ext>
                </a:extLst>
              </p:cNvPr>
              <p:cNvSpPr/>
              <p:nvPr/>
            </p:nvSpPr>
            <p:spPr>
              <a:xfrm>
                <a:off x="6088206" y="5713512"/>
                <a:ext cx="32237" cy="91813"/>
              </a:xfrm>
              <a:custGeom>
                <a:avLst/>
                <a:gdLst>
                  <a:gd name="connsiteX0" fmla="*/ 0 w 32237"/>
                  <a:gd name="connsiteY0" fmla="*/ 91389 h 91813"/>
                  <a:gd name="connsiteX1" fmla="*/ 0 w 32237"/>
                  <a:gd name="connsiteY1" fmla="*/ 54142 h 91813"/>
                  <a:gd name="connsiteX2" fmla="*/ 0 w 32237"/>
                  <a:gd name="connsiteY2" fmla="*/ 7296 h 91813"/>
                  <a:gd name="connsiteX3" fmla="*/ 7292 w 32237"/>
                  <a:gd name="connsiteY3" fmla="*/ 0 h 91813"/>
                  <a:gd name="connsiteX4" fmla="*/ 32237 w 32237"/>
                  <a:gd name="connsiteY4" fmla="*/ 0 h 91813"/>
                  <a:gd name="connsiteX5" fmla="*/ 32237 w 32237"/>
                  <a:gd name="connsiteY5" fmla="*/ 53758 h 91813"/>
                  <a:gd name="connsiteX6" fmla="*/ 31853 w 32237"/>
                  <a:gd name="connsiteY6" fmla="*/ 82557 h 91813"/>
                  <a:gd name="connsiteX7" fmla="*/ 22259 w 32237"/>
                  <a:gd name="connsiteY7" fmla="*/ 91773 h 91813"/>
                  <a:gd name="connsiteX8" fmla="*/ 0 w 32237"/>
                  <a:gd name="connsiteY8" fmla="*/ 91389 h 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37" h="91813">
                    <a:moveTo>
                      <a:pt x="0" y="91389"/>
                    </a:moveTo>
                    <a:cubicBezTo>
                      <a:pt x="0" y="78334"/>
                      <a:pt x="0" y="66046"/>
                      <a:pt x="0" y="54142"/>
                    </a:cubicBezTo>
                    <a:cubicBezTo>
                      <a:pt x="0" y="38399"/>
                      <a:pt x="0" y="23039"/>
                      <a:pt x="0" y="7296"/>
                    </a:cubicBezTo>
                    <a:cubicBezTo>
                      <a:pt x="0" y="1920"/>
                      <a:pt x="1919" y="0"/>
                      <a:pt x="7292" y="0"/>
                    </a:cubicBezTo>
                    <a:cubicBezTo>
                      <a:pt x="14967" y="384"/>
                      <a:pt x="23027" y="0"/>
                      <a:pt x="32237" y="0"/>
                    </a:cubicBezTo>
                    <a:cubicBezTo>
                      <a:pt x="32237" y="18816"/>
                      <a:pt x="32237" y="36095"/>
                      <a:pt x="32237" y="53758"/>
                    </a:cubicBezTo>
                    <a:cubicBezTo>
                      <a:pt x="32237" y="63358"/>
                      <a:pt x="31469" y="72958"/>
                      <a:pt x="31853" y="82557"/>
                    </a:cubicBezTo>
                    <a:cubicBezTo>
                      <a:pt x="32237" y="89853"/>
                      <a:pt x="29550" y="92157"/>
                      <a:pt x="22259" y="91773"/>
                    </a:cubicBezTo>
                    <a:cubicBezTo>
                      <a:pt x="15351" y="91005"/>
                      <a:pt x="8443" y="91389"/>
                      <a:pt x="0" y="91389"/>
                    </a:cubicBezTo>
                    <a:close/>
                  </a:path>
                </a:pathLst>
              </a:custGeom>
              <a:solidFill>
                <a:srgbClr val="F16024"/>
              </a:solidFill>
              <a:ln w="3834" cap="flat">
                <a:noFill/>
                <a:prstDash val="solid"/>
                <a:miter/>
              </a:ln>
            </p:spPr>
            <p:txBody>
              <a:bodyPr rtlCol="0" anchor="ctr"/>
              <a:lstStyle/>
              <a:p>
                <a:endParaRPr lang="en-US"/>
              </a:p>
            </p:txBody>
          </p:sp>
          <p:sp>
            <p:nvSpPr>
              <p:cNvPr id="98" name="Freeform 217">
                <a:extLst>
                  <a:ext uri="{FF2B5EF4-FFF2-40B4-BE49-F238E27FC236}">
                    <a16:creationId xmlns:a16="http://schemas.microsoft.com/office/drawing/2014/main" id="{2D091899-9B06-00F2-CA24-27C75E2C3E9C}"/>
                  </a:ext>
                </a:extLst>
              </p:cNvPr>
              <p:cNvSpPr/>
              <p:nvPr/>
            </p:nvSpPr>
            <p:spPr>
              <a:xfrm>
                <a:off x="5526360" y="5724648"/>
                <a:ext cx="64090" cy="70269"/>
              </a:xfrm>
              <a:custGeom>
                <a:avLst/>
                <a:gdLst>
                  <a:gd name="connsiteX0" fmla="*/ 64090 w 64090"/>
                  <a:gd name="connsiteY0" fmla="*/ 70270 h 70269"/>
                  <a:gd name="connsiteX1" fmla="*/ 0 w 64090"/>
                  <a:gd name="connsiteY1" fmla="*/ 35327 h 70269"/>
                  <a:gd name="connsiteX2" fmla="*/ 64090 w 64090"/>
                  <a:gd name="connsiteY2" fmla="*/ 0 h 70269"/>
                  <a:gd name="connsiteX3" fmla="*/ 64090 w 64090"/>
                  <a:gd name="connsiteY3" fmla="*/ 70270 h 70269"/>
                </a:gdLst>
                <a:ahLst/>
                <a:cxnLst>
                  <a:cxn ang="0">
                    <a:pos x="connsiteX0" y="connsiteY0"/>
                  </a:cxn>
                  <a:cxn ang="0">
                    <a:pos x="connsiteX1" y="connsiteY1"/>
                  </a:cxn>
                  <a:cxn ang="0">
                    <a:pos x="connsiteX2" y="connsiteY2"/>
                  </a:cxn>
                  <a:cxn ang="0">
                    <a:pos x="connsiteX3" y="connsiteY3"/>
                  </a:cxn>
                </a:cxnLst>
                <a:rect l="l" t="t" r="r" b="b"/>
                <a:pathLst>
                  <a:path w="64090" h="70269">
                    <a:moveTo>
                      <a:pt x="64090" y="70270"/>
                    </a:moveTo>
                    <a:cubicBezTo>
                      <a:pt x="42215" y="58366"/>
                      <a:pt x="21491" y="46846"/>
                      <a:pt x="0" y="35327"/>
                    </a:cubicBezTo>
                    <a:cubicBezTo>
                      <a:pt x="21491" y="23423"/>
                      <a:pt x="42599" y="11904"/>
                      <a:pt x="64090" y="0"/>
                    </a:cubicBezTo>
                    <a:cubicBezTo>
                      <a:pt x="64090" y="23423"/>
                      <a:pt x="64090" y="46079"/>
                      <a:pt x="64090" y="70270"/>
                    </a:cubicBezTo>
                    <a:close/>
                  </a:path>
                </a:pathLst>
              </a:custGeom>
              <a:solidFill>
                <a:srgbClr val="F16024"/>
              </a:solidFill>
              <a:ln w="3834" cap="flat">
                <a:noFill/>
                <a:prstDash val="solid"/>
                <a:miter/>
              </a:ln>
            </p:spPr>
            <p:txBody>
              <a:bodyPr rtlCol="0" anchor="ctr"/>
              <a:lstStyle/>
              <a:p>
                <a:endParaRPr lang="en-US"/>
              </a:p>
            </p:txBody>
          </p:sp>
        </p:grpSp>
        <p:grpSp>
          <p:nvGrpSpPr>
            <p:cNvPr id="83" name="Graphic 2">
              <a:extLst>
                <a:ext uri="{FF2B5EF4-FFF2-40B4-BE49-F238E27FC236}">
                  <a16:creationId xmlns:a16="http://schemas.microsoft.com/office/drawing/2014/main" id="{EC534222-15EE-067A-AE92-FB7ADF1F9E94}"/>
                </a:ext>
              </a:extLst>
            </p:cNvPr>
            <p:cNvGrpSpPr/>
            <p:nvPr userDrawn="1"/>
          </p:nvGrpSpPr>
          <p:grpSpPr>
            <a:xfrm>
              <a:off x="10307935" y="5202509"/>
              <a:ext cx="982080" cy="952049"/>
              <a:chOff x="5279208" y="5014127"/>
              <a:chExt cx="982080" cy="952049"/>
            </a:xfrm>
            <a:grpFill/>
          </p:grpSpPr>
          <p:sp>
            <p:nvSpPr>
              <p:cNvPr id="84" name="Freeform 203">
                <a:extLst>
                  <a:ext uri="{FF2B5EF4-FFF2-40B4-BE49-F238E27FC236}">
                    <a16:creationId xmlns:a16="http://schemas.microsoft.com/office/drawing/2014/main" id="{2AA6ABA9-FE73-F20F-3A56-3B0FF0054FEF}"/>
                  </a:ext>
                </a:extLst>
              </p:cNvPr>
              <p:cNvSpPr/>
              <p:nvPr/>
            </p:nvSpPr>
            <p:spPr>
              <a:xfrm>
                <a:off x="5279208" y="5222238"/>
                <a:ext cx="906819" cy="743938"/>
              </a:xfrm>
              <a:custGeom>
                <a:avLst/>
                <a:gdLst>
                  <a:gd name="connsiteX0" fmla="*/ 0 w 906819"/>
                  <a:gd name="connsiteY0" fmla="*/ 102678 h 743938"/>
                  <a:gd name="connsiteX1" fmla="*/ 17654 w 906819"/>
                  <a:gd name="connsiteY1" fmla="*/ 57751 h 743938"/>
                  <a:gd name="connsiteX2" fmla="*/ 136624 w 906819"/>
                  <a:gd name="connsiteY2" fmla="*/ 537 h 743938"/>
                  <a:gd name="connsiteX3" fmla="*/ 157731 w 906819"/>
                  <a:gd name="connsiteY3" fmla="*/ 23576 h 743938"/>
                  <a:gd name="connsiteX4" fmla="*/ 157731 w 906819"/>
                  <a:gd name="connsiteY4" fmla="*/ 58903 h 743938"/>
                  <a:gd name="connsiteX5" fmla="*/ 169245 w 906819"/>
                  <a:gd name="connsiteY5" fmla="*/ 58903 h 743938"/>
                  <a:gd name="connsiteX6" fmla="*/ 290134 w 906819"/>
                  <a:gd name="connsiteY6" fmla="*/ 58903 h 743938"/>
                  <a:gd name="connsiteX7" fmla="*/ 308172 w 906819"/>
                  <a:gd name="connsiteY7" fmla="*/ 72727 h 743938"/>
                  <a:gd name="connsiteX8" fmla="*/ 289750 w 906819"/>
                  <a:gd name="connsiteY8" fmla="*/ 87702 h 743938"/>
                  <a:gd name="connsiteX9" fmla="*/ 168861 w 906819"/>
                  <a:gd name="connsiteY9" fmla="*/ 87702 h 743938"/>
                  <a:gd name="connsiteX10" fmla="*/ 157348 w 906819"/>
                  <a:gd name="connsiteY10" fmla="*/ 87702 h 743938"/>
                  <a:gd name="connsiteX11" fmla="*/ 157348 w 906819"/>
                  <a:gd name="connsiteY11" fmla="*/ 126869 h 743938"/>
                  <a:gd name="connsiteX12" fmla="*/ 157348 w 906819"/>
                  <a:gd name="connsiteY12" fmla="*/ 159508 h 743938"/>
                  <a:gd name="connsiteX13" fmla="*/ 143532 w 906819"/>
                  <a:gd name="connsiteY13" fmla="*/ 173716 h 743938"/>
                  <a:gd name="connsiteX14" fmla="*/ 128948 w 906819"/>
                  <a:gd name="connsiteY14" fmla="*/ 161044 h 743938"/>
                  <a:gd name="connsiteX15" fmla="*/ 128565 w 906819"/>
                  <a:gd name="connsiteY15" fmla="*/ 151444 h 743938"/>
                  <a:gd name="connsiteX16" fmla="*/ 128565 w 906819"/>
                  <a:gd name="connsiteY16" fmla="*/ 41240 h 743938"/>
                  <a:gd name="connsiteX17" fmla="*/ 128565 w 906819"/>
                  <a:gd name="connsiteY17" fmla="*/ 31256 h 743938"/>
                  <a:gd name="connsiteX18" fmla="*/ 30318 w 906819"/>
                  <a:gd name="connsiteY18" fmla="*/ 101142 h 743938"/>
                  <a:gd name="connsiteX19" fmla="*/ 28399 w 906819"/>
                  <a:gd name="connsiteY19" fmla="*/ 120341 h 743938"/>
                  <a:gd name="connsiteX20" fmla="*/ 28399 w 906819"/>
                  <a:gd name="connsiteY20" fmla="*/ 539656 h 743938"/>
                  <a:gd name="connsiteX21" fmla="*/ 28399 w 906819"/>
                  <a:gd name="connsiteY21" fmla="*/ 547720 h 743938"/>
                  <a:gd name="connsiteX22" fmla="*/ 128565 w 906819"/>
                  <a:gd name="connsiteY22" fmla="*/ 506634 h 743938"/>
                  <a:gd name="connsiteX23" fmla="*/ 128565 w 906819"/>
                  <a:gd name="connsiteY23" fmla="*/ 495498 h 743938"/>
                  <a:gd name="connsiteX24" fmla="*/ 128565 w 906819"/>
                  <a:gd name="connsiteY24" fmla="*/ 228626 h 743938"/>
                  <a:gd name="connsiteX25" fmla="*/ 129716 w 906819"/>
                  <a:gd name="connsiteY25" fmla="*/ 217106 h 743938"/>
                  <a:gd name="connsiteX26" fmla="*/ 144683 w 906819"/>
                  <a:gd name="connsiteY26" fmla="*/ 206739 h 743938"/>
                  <a:gd name="connsiteX27" fmla="*/ 157348 w 906819"/>
                  <a:gd name="connsiteY27" fmla="*/ 219794 h 743938"/>
                  <a:gd name="connsiteX28" fmla="*/ 157348 w 906819"/>
                  <a:gd name="connsiteY28" fmla="*/ 230162 h 743938"/>
                  <a:gd name="connsiteX29" fmla="*/ 157348 w 906819"/>
                  <a:gd name="connsiteY29" fmla="*/ 502794 h 743938"/>
                  <a:gd name="connsiteX30" fmla="*/ 124343 w 906819"/>
                  <a:gd name="connsiteY30" fmla="*/ 536201 h 743938"/>
                  <a:gd name="connsiteX31" fmla="*/ 31470 w 906819"/>
                  <a:gd name="connsiteY31" fmla="*/ 603015 h 743938"/>
                  <a:gd name="connsiteX32" fmla="*/ 113981 w 906819"/>
                  <a:gd name="connsiteY32" fmla="*/ 715139 h 743938"/>
                  <a:gd name="connsiteX33" fmla="*/ 871553 w 906819"/>
                  <a:gd name="connsiteY33" fmla="*/ 715139 h 743938"/>
                  <a:gd name="connsiteX34" fmla="*/ 877694 w 906819"/>
                  <a:gd name="connsiteY34" fmla="*/ 714755 h 743938"/>
                  <a:gd name="connsiteX35" fmla="*/ 877694 w 906819"/>
                  <a:gd name="connsiteY35" fmla="*/ 672900 h 743938"/>
                  <a:gd name="connsiteX36" fmla="*/ 877694 w 906819"/>
                  <a:gd name="connsiteY36" fmla="*/ 655621 h 743938"/>
                  <a:gd name="connsiteX37" fmla="*/ 891510 w 906819"/>
                  <a:gd name="connsiteY37" fmla="*/ 641413 h 743938"/>
                  <a:gd name="connsiteX38" fmla="*/ 906093 w 906819"/>
                  <a:gd name="connsiteY38" fmla="*/ 653701 h 743938"/>
                  <a:gd name="connsiteX39" fmla="*/ 906093 w 906819"/>
                  <a:gd name="connsiteY39" fmla="*/ 720899 h 743938"/>
                  <a:gd name="connsiteX40" fmla="*/ 879996 w 906819"/>
                  <a:gd name="connsiteY40" fmla="*/ 743938 h 743938"/>
                  <a:gd name="connsiteX41" fmla="*/ 872321 w 906819"/>
                  <a:gd name="connsiteY41" fmla="*/ 743938 h 743938"/>
                  <a:gd name="connsiteX42" fmla="*/ 122424 w 906819"/>
                  <a:gd name="connsiteY42" fmla="*/ 743938 h 743938"/>
                  <a:gd name="connsiteX43" fmla="*/ 7292 w 906819"/>
                  <a:gd name="connsiteY43" fmla="*/ 666373 h 743938"/>
                  <a:gd name="connsiteX44" fmla="*/ 0 w 906819"/>
                  <a:gd name="connsiteY44" fmla="*/ 641798 h 743938"/>
                  <a:gd name="connsiteX45" fmla="*/ 0 w 906819"/>
                  <a:gd name="connsiteY45" fmla="*/ 102678 h 74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6819" h="743938">
                    <a:moveTo>
                      <a:pt x="0" y="102678"/>
                    </a:moveTo>
                    <a:cubicBezTo>
                      <a:pt x="5757" y="87702"/>
                      <a:pt x="9594" y="71191"/>
                      <a:pt x="17654" y="57751"/>
                    </a:cubicBezTo>
                    <a:cubicBezTo>
                      <a:pt x="44518" y="13209"/>
                      <a:pt x="86349" y="-3303"/>
                      <a:pt x="136624" y="537"/>
                    </a:cubicBezTo>
                    <a:cubicBezTo>
                      <a:pt x="149672" y="1305"/>
                      <a:pt x="156964" y="9753"/>
                      <a:pt x="157731" y="23576"/>
                    </a:cubicBezTo>
                    <a:cubicBezTo>
                      <a:pt x="158116" y="35096"/>
                      <a:pt x="157731" y="46616"/>
                      <a:pt x="157731" y="58903"/>
                    </a:cubicBezTo>
                    <a:cubicBezTo>
                      <a:pt x="162337" y="58903"/>
                      <a:pt x="165791" y="58903"/>
                      <a:pt x="169245" y="58903"/>
                    </a:cubicBezTo>
                    <a:cubicBezTo>
                      <a:pt x="209541" y="58903"/>
                      <a:pt x="249837" y="58903"/>
                      <a:pt x="290134" y="58903"/>
                    </a:cubicBezTo>
                    <a:cubicBezTo>
                      <a:pt x="301263" y="58903"/>
                      <a:pt x="308172" y="64279"/>
                      <a:pt x="308172" y="72727"/>
                    </a:cubicBezTo>
                    <a:cubicBezTo>
                      <a:pt x="308172" y="81943"/>
                      <a:pt x="301263" y="87702"/>
                      <a:pt x="289750" y="87702"/>
                    </a:cubicBezTo>
                    <a:cubicBezTo>
                      <a:pt x="249454" y="87702"/>
                      <a:pt x="209157" y="87702"/>
                      <a:pt x="168861" y="87702"/>
                    </a:cubicBezTo>
                    <a:cubicBezTo>
                      <a:pt x="165407" y="87702"/>
                      <a:pt x="161953" y="87702"/>
                      <a:pt x="157348" y="87702"/>
                    </a:cubicBezTo>
                    <a:cubicBezTo>
                      <a:pt x="157348" y="101142"/>
                      <a:pt x="157348" y="114198"/>
                      <a:pt x="157348" y="126869"/>
                    </a:cubicBezTo>
                    <a:cubicBezTo>
                      <a:pt x="157348" y="137621"/>
                      <a:pt x="157348" y="148756"/>
                      <a:pt x="157348" y="159508"/>
                    </a:cubicBezTo>
                    <a:cubicBezTo>
                      <a:pt x="156964" y="167956"/>
                      <a:pt x="151207" y="174100"/>
                      <a:pt x="143532" y="173716"/>
                    </a:cubicBezTo>
                    <a:cubicBezTo>
                      <a:pt x="135473" y="173332"/>
                      <a:pt x="130484" y="168724"/>
                      <a:pt x="128948" y="161044"/>
                    </a:cubicBezTo>
                    <a:cubicBezTo>
                      <a:pt x="128181" y="157972"/>
                      <a:pt x="128565" y="154516"/>
                      <a:pt x="128565" y="151444"/>
                    </a:cubicBezTo>
                    <a:cubicBezTo>
                      <a:pt x="128565" y="114582"/>
                      <a:pt x="128565" y="77719"/>
                      <a:pt x="128565" y="41240"/>
                    </a:cubicBezTo>
                    <a:cubicBezTo>
                      <a:pt x="128565" y="37784"/>
                      <a:pt x="128565" y="34328"/>
                      <a:pt x="128565" y="31256"/>
                    </a:cubicBezTo>
                    <a:cubicBezTo>
                      <a:pt x="85582" y="23192"/>
                      <a:pt x="38761" y="56983"/>
                      <a:pt x="30318" y="101142"/>
                    </a:cubicBezTo>
                    <a:cubicBezTo>
                      <a:pt x="29167" y="107286"/>
                      <a:pt x="28399" y="113814"/>
                      <a:pt x="28399" y="120341"/>
                    </a:cubicBezTo>
                    <a:cubicBezTo>
                      <a:pt x="28399" y="260113"/>
                      <a:pt x="28399" y="399885"/>
                      <a:pt x="28399" y="539656"/>
                    </a:cubicBezTo>
                    <a:cubicBezTo>
                      <a:pt x="28399" y="541961"/>
                      <a:pt x="28399" y="544649"/>
                      <a:pt x="28399" y="547720"/>
                    </a:cubicBezTo>
                    <a:cubicBezTo>
                      <a:pt x="61788" y="519305"/>
                      <a:pt x="72150" y="511241"/>
                      <a:pt x="128565" y="506634"/>
                    </a:cubicBezTo>
                    <a:cubicBezTo>
                      <a:pt x="128565" y="503178"/>
                      <a:pt x="128565" y="499338"/>
                      <a:pt x="128565" y="495498"/>
                    </a:cubicBezTo>
                    <a:cubicBezTo>
                      <a:pt x="128565" y="406413"/>
                      <a:pt x="128565" y="317711"/>
                      <a:pt x="128565" y="228626"/>
                    </a:cubicBezTo>
                    <a:cubicBezTo>
                      <a:pt x="128565" y="224786"/>
                      <a:pt x="128565" y="220946"/>
                      <a:pt x="129716" y="217106"/>
                    </a:cubicBezTo>
                    <a:cubicBezTo>
                      <a:pt x="131635" y="209427"/>
                      <a:pt x="137008" y="205971"/>
                      <a:pt x="144683" y="206739"/>
                    </a:cubicBezTo>
                    <a:cubicBezTo>
                      <a:pt x="152359" y="207507"/>
                      <a:pt x="156580" y="212115"/>
                      <a:pt x="157348" y="219794"/>
                    </a:cubicBezTo>
                    <a:cubicBezTo>
                      <a:pt x="157731" y="223250"/>
                      <a:pt x="157348" y="226706"/>
                      <a:pt x="157348" y="230162"/>
                    </a:cubicBezTo>
                    <a:cubicBezTo>
                      <a:pt x="157348" y="321167"/>
                      <a:pt x="157348" y="411788"/>
                      <a:pt x="157348" y="502794"/>
                    </a:cubicBezTo>
                    <a:cubicBezTo>
                      <a:pt x="157348" y="530057"/>
                      <a:pt x="151591" y="536201"/>
                      <a:pt x="124343" y="536201"/>
                    </a:cubicBezTo>
                    <a:cubicBezTo>
                      <a:pt x="78290" y="536585"/>
                      <a:pt x="42983" y="561928"/>
                      <a:pt x="31470" y="603015"/>
                    </a:cubicBezTo>
                    <a:cubicBezTo>
                      <a:pt x="16119" y="657157"/>
                      <a:pt x="58334" y="715139"/>
                      <a:pt x="113981" y="715139"/>
                    </a:cubicBezTo>
                    <a:cubicBezTo>
                      <a:pt x="366505" y="715523"/>
                      <a:pt x="619029" y="715139"/>
                      <a:pt x="871553" y="715139"/>
                    </a:cubicBezTo>
                    <a:cubicBezTo>
                      <a:pt x="873088" y="715139"/>
                      <a:pt x="874623" y="714755"/>
                      <a:pt x="877694" y="714755"/>
                    </a:cubicBezTo>
                    <a:cubicBezTo>
                      <a:pt x="877694" y="700932"/>
                      <a:pt x="877694" y="686724"/>
                      <a:pt x="877694" y="672900"/>
                    </a:cubicBezTo>
                    <a:cubicBezTo>
                      <a:pt x="877694" y="667141"/>
                      <a:pt x="877694" y="661381"/>
                      <a:pt x="877694" y="655621"/>
                    </a:cubicBezTo>
                    <a:cubicBezTo>
                      <a:pt x="878077" y="647173"/>
                      <a:pt x="883450" y="641798"/>
                      <a:pt x="891510" y="641413"/>
                    </a:cubicBezTo>
                    <a:cubicBezTo>
                      <a:pt x="899952" y="641413"/>
                      <a:pt x="905709" y="646021"/>
                      <a:pt x="906093" y="653701"/>
                    </a:cubicBezTo>
                    <a:cubicBezTo>
                      <a:pt x="906861" y="675972"/>
                      <a:pt x="907244" y="698628"/>
                      <a:pt x="906093" y="720899"/>
                    </a:cubicBezTo>
                    <a:cubicBezTo>
                      <a:pt x="905325" y="734339"/>
                      <a:pt x="893812" y="743554"/>
                      <a:pt x="879996" y="743938"/>
                    </a:cubicBezTo>
                    <a:cubicBezTo>
                      <a:pt x="877310" y="743938"/>
                      <a:pt x="875007" y="743938"/>
                      <a:pt x="872321" y="743938"/>
                    </a:cubicBezTo>
                    <a:cubicBezTo>
                      <a:pt x="622483" y="743938"/>
                      <a:pt x="372645" y="743938"/>
                      <a:pt x="122424" y="743938"/>
                    </a:cubicBezTo>
                    <a:cubicBezTo>
                      <a:pt x="68312" y="743938"/>
                      <a:pt x="24945" y="714755"/>
                      <a:pt x="7292" y="666373"/>
                    </a:cubicBezTo>
                    <a:cubicBezTo>
                      <a:pt x="4221" y="658309"/>
                      <a:pt x="2303" y="649861"/>
                      <a:pt x="0" y="641798"/>
                    </a:cubicBezTo>
                    <a:cubicBezTo>
                      <a:pt x="0" y="462475"/>
                      <a:pt x="0" y="282384"/>
                      <a:pt x="0" y="102678"/>
                    </a:cubicBezTo>
                    <a:close/>
                  </a:path>
                </a:pathLst>
              </a:custGeom>
              <a:grpFill/>
              <a:ln w="3834" cap="flat">
                <a:noFill/>
                <a:prstDash val="solid"/>
                <a:miter/>
              </a:ln>
            </p:spPr>
            <p:txBody>
              <a:bodyPr rtlCol="0" anchor="ctr"/>
              <a:lstStyle/>
              <a:p>
                <a:endParaRPr lang="en-US"/>
              </a:p>
            </p:txBody>
          </p:sp>
          <p:sp>
            <p:nvSpPr>
              <p:cNvPr id="85" name="Freeform 204">
                <a:extLst>
                  <a:ext uri="{FF2B5EF4-FFF2-40B4-BE49-F238E27FC236}">
                    <a16:creationId xmlns:a16="http://schemas.microsoft.com/office/drawing/2014/main" id="{4082E09A-136E-9FA9-4B73-8C98D342D984}"/>
                  </a:ext>
                </a:extLst>
              </p:cNvPr>
              <p:cNvSpPr/>
              <p:nvPr/>
            </p:nvSpPr>
            <p:spPr>
              <a:xfrm>
                <a:off x="5578705" y="5014127"/>
                <a:ext cx="325069" cy="510851"/>
              </a:xfrm>
              <a:custGeom>
                <a:avLst/>
                <a:gdLst>
                  <a:gd name="connsiteX0" fmla="*/ 110759 w 325069"/>
                  <a:gd name="connsiteY0" fmla="*/ 360323 h 510851"/>
                  <a:gd name="connsiteX1" fmla="*/ 142996 w 325069"/>
                  <a:gd name="connsiteY1" fmla="*/ 359939 h 510851"/>
                  <a:gd name="connsiteX2" fmla="*/ 148369 w 325069"/>
                  <a:gd name="connsiteY2" fmla="*/ 354564 h 510851"/>
                  <a:gd name="connsiteX3" fmla="*/ 148753 w 325069"/>
                  <a:gd name="connsiteY3" fmla="*/ 252039 h 510851"/>
                  <a:gd name="connsiteX4" fmla="*/ 144147 w 325069"/>
                  <a:gd name="connsiteY4" fmla="*/ 243207 h 510851"/>
                  <a:gd name="connsiteX5" fmla="*/ 80824 w 325069"/>
                  <a:gd name="connsiteY5" fmla="*/ 180617 h 510851"/>
                  <a:gd name="connsiteX6" fmla="*/ 80057 w 325069"/>
                  <a:gd name="connsiteY6" fmla="*/ 139146 h 510851"/>
                  <a:gd name="connsiteX7" fmla="*/ 98478 w 325069"/>
                  <a:gd name="connsiteY7" fmla="*/ 121099 h 510851"/>
                  <a:gd name="connsiteX8" fmla="*/ 135321 w 325069"/>
                  <a:gd name="connsiteY8" fmla="*/ 119563 h 510851"/>
                  <a:gd name="connsiteX9" fmla="*/ 139158 w 325069"/>
                  <a:gd name="connsiteY9" fmla="*/ 122635 h 510851"/>
                  <a:gd name="connsiteX10" fmla="*/ 187130 w 325069"/>
                  <a:gd name="connsiteY10" fmla="*/ 122251 h 510851"/>
                  <a:gd name="connsiteX11" fmla="*/ 203632 w 325069"/>
                  <a:gd name="connsiteY11" fmla="*/ 112651 h 510851"/>
                  <a:gd name="connsiteX12" fmla="*/ 225508 w 325069"/>
                  <a:gd name="connsiteY12" fmla="*/ 119179 h 510851"/>
                  <a:gd name="connsiteX13" fmla="*/ 249302 w 325069"/>
                  <a:gd name="connsiteY13" fmla="*/ 142986 h 510851"/>
                  <a:gd name="connsiteX14" fmla="*/ 248918 w 325069"/>
                  <a:gd name="connsiteY14" fmla="*/ 178313 h 510851"/>
                  <a:gd name="connsiteX15" fmla="*/ 183292 w 325069"/>
                  <a:gd name="connsiteY15" fmla="*/ 243207 h 510851"/>
                  <a:gd name="connsiteX16" fmla="*/ 178303 w 325069"/>
                  <a:gd name="connsiteY16" fmla="*/ 251655 h 510851"/>
                  <a:gd name="connsiteX17" fmla="*/ 177919 w 325069"/>
                  <a:gd name="connsiteY17" fmla="*/ 360707 h 510851"/>
                  <a:gd name="connsiteX18" fmla="*/ 218600 w 325069"/>
                  <a:gd name="connsiteY18" fmla="*/ 360707 h 510851"/>
                  <a:gd name="connsiteX19" fmla="*/ 219367 w 325069"/>
                  <a:gd name="connsiteY19" fmla="*/ 356099 h 510851"/>
                  <a:gd name="connsiteX20" fmla="*/ 232799 w 325069"/>
                  <a:gd name="connsiteY20" fmla="*/ 310405 h 510851"/>
                  <a:gd name="connsiteX21" fmla="*/ 277701 w 325069"/>
                  <a:gd name="connsiteY21" fmla="*/ 231303 h 510851"/>
                  <a:gd name="connsiteX22" fmla="*/ 295355 w 325069"/>
                  <a:gd name="connsiteY22" fmla="*/ 177929 h 510851"/>
                  <a:gd name="connsiteX23" fmla="*/ 296122 w 325069"/>
                  <a:gd name="connsiteY23" fmla="*/ 172169 h 510851"/>
                  <a:gd name="connsiteX24" fmla="*/ 312624 w 325069"/>
                  <a:gd name="connsiteY24" fmla="*/ 157962 h 510851"/>
                  <a:gd name="connsiteX25" fmla="*/ 324905 w 325069"/>
                  <a:gd name="connsiteY25" fmla="*/ 176393 h 510851"/>
                  <a:gd name="connsiteX26" fmla="*/ 303414 w 325069"/>
                  <a:gd name="connsiteY26" fmla="*/ 244359 h 510851"/>
                  <a:gd name="connsiteX27" fmla="*/ 252756 w 325069"/>
                  <a:gd name="connsiteY27" fmla="*/ 333444 h 510851"/>
                  <a:gd name="connsiteX28" fmla="*/ 254291 w 325069"/>
                  <a:gd name="connsiteY28" fmla="*/ 372995 h 510851"/>
                  <a:gd name="connsiteX29" fmla="*/ 259664 w 325069"/>
                  <a:gd name="connsiteY29" fmla="*/ 388738 h 510851"/>
                  <a:gd name="connsiteX30" fmla="*/ 260047 w 325069"/>
                  <a:gd name="connsiteY30" fmla="*/ 418306 h 510851"/>
                  <a:gd name="connsiteX31" fmla="*/ 235102 w 325069"/>
                  <a:gd name="connsiteY31" fmla="*/ 448641 h 510851"/>
                  <a:gd name="connsiteX32" fmla="*/ 228578 w 325069"/>
                  <a:gd name="connsiteY32" fmla="*/ 449793 h 510851"/>
                  <a:gd name="connsiteX33" fmla="*/ 162185 w 325069"/>
                  <a:gd name="connsiteY33" fmla="*/ 510847 h 510851"/>
                  <a:gd name="connsiteX34" fmla="*/ 96175 w 325069"/>
                  <a:gd name="connsiteY34" fmla="*/ 449793 h 510851"/>
                  <a:gd name="connsiteX35" fmla="*/ 66625 w 325069"/>
                  <a:gd name="connsiteY35" fmla="*/ 428289 h 510851"/>
                  <a:gd name="connsiteX36" fmla="*/ 66241 w 325069"/>
                  <a:gd name="connsiteY36" fmla="*/ 381827 h 510851"/>
                  <a:gd name="connsiteX37" fmla="*/ 69695 w 325069"/>
                  <a:gd name="connsiteY37" fmla="*/ 374147 h 510851"/>
                  <a:gd name="connsiteX38" fmla="*/ 71230 w 325069"/>
                  <a:gd name="connsiteY38" fmla="*/ 331524 h 510851"/>
                  <a:gd name="connsiteX39" fmla="*/ 21723 w 325069"/>
                  <a:gd name="connsiteY39" fmla="*/ 243975 h 510851"/>
                  <a:gd name="connsiteX40" fmla="*/ 128796 w 325069"/>
                  <a:gd name="connsiteY40" fmla="*/ 3598 h 510851"/>
                  <a:gd name="connsiteX41" fmla="*/ 313392 w 325069"/>
                  <a:gd name="connsiteY41" fmla="*/ 103435 h 510851"/>
                  <a:gd name="connsiteX42" fmla="*/ 305717 w 325069"/>
                  <a:gd name="connsiteY42" fmla="*/ 123786 h 510851"/>
                  <a:gd name="connsiteX43" fmla="*/ 286144 w 325069"/>
                  <a:gd name="connsiteY43" fmla="*/ 113419 h 510851"/>
                  <a:gd name="connsiteX44" fmla="*/ 189816 w 325069"/>
                  <a:gd name="connsiteY44" fmla="*/ 32013 h 510851"/>
                  <a:gd name="connsiteX45" fmla="*/ 29399 w 325069"/>
                  <a:gd name="connsiteY45" fmla="*/ 157194 h 510851"/>
                  <a:gd name="connsiteX46" fmla="*/ 48203 w 325069"/>
                  <a:gd name="connsiteY46" fmla="*/ 231303 h 510851"/>
                  <a:gd name="connsiteX47" fmla="*/ 98478 w 325069"/>
                  <a:gd name="connsiteY47" fmla="*/ 320773 h 510851"/>
                  <a:gd name="connsiteX48" fmla="*/ 110759 w 325069"/>
                  <a:gd name="connsiteY48" fmla="*/ 360323 h 510851"/>
                  <a:gd name="connsiteX49" fmla="*/ 162952 w 325069"/>
                  <a:gd name="connsiteY49" fmla="*/ 140298 h 510851"/>
                  <a:gd name="connsiteX50" fmla="*/ 118818 w 325069"/>
                  <a:gd name="connsiteY50" fmla="*/ 144522 h 510851"/>
                  <a:gd name="connsiteX51" fmla="*/ 103467 w 325069"/>
                  <a:gd name="connsiteY51" fmla="*/ 157962 h 510851"/>
                  <a:gd name="connsiteX52" fmla="*/ 162952 w 325069"/>
                  <a:gd name="connsiteY52" fmla="*/ 220936 h 510851"/>
                  <a:gd name="connsiteX53" fmla="*/ 222821 w 325069"/>
                  <a:gd name="connsiteY53" fmla="*/ 159498 h 510851"/>
                  <a:gd name="connsiteX54" fmla="*/ 208621 w 325069"/>
                  <a:gd name="connsiteY54" fmla="*/ 145290 h 510851"/>
                  <a:gd name="connsiteX55" fmla="*/ 162952 w 325069"/>
                  <a:gd name="connsiteY55" fmla="*/ 140298 h 510851"/>
                  <a:gd name="connsiteX56" fmla="*/ 95792 w 325069"/>
                  <a:gd name="connsiteY56" fmla="*/ 390274 h 510851"/>
                  <a:gd name="connsiteX57" fmla="*/ 118051 w 325069"/>
                  <a:gd name="connsiteY57" fmla="*/ 419074 h 510851"/>
                  <a:gd name="connsiteX58" fmla="*/ 123807 w 325069"/>
                  <a:gd name="connsiteY58" fmla="*/ 419074 h 510851"/>
                  <a:gd name="connsiteX59" fmla="*/ 222437 w 325069"/>
                  <a:gd name="connsiteY59" fmla="*/ 418690 h 510851"/>
                  <a:gd name="connsiteX60" fmla="*/ 231264 w 325069"/>
                  <a:gd name="connsiteY60" fmla="*/ 414466 h 510851"/>
                  <a:gd name="connsiteX61" fmla="*/ 231648 w 325069"/>
                  <a:gd name="connsiteY61" fmla="*/ 390274 h 510851"/>
                  <a:gd name="connsiteX62" fmla="*/ 95792 w 325069"/>
                  <a:gd name="connsiteY62" fmla="*/ 390274 h 510851"/>
                  <a:gd name="connsiteX63" fmla="*/ 128029 w 325069"/>
                  <a:gd name="connsiteY63" fmla="*/ 449409 h 510851"/>
                  <a:gd name="connsiteX64" fmla="*/ 166790 w 325069"/>
                  <a:gd name="connsiteY64" fmla="*/ 480896 h 510851"/>
                  <a:gd name="connsiteX65" fmla="*/ 198260 w 325069"/>
                  <a:gd name="connsiteY65" fmla="*/ 449409 h 510851"/>
                  <a:gd name="connsiteX66" fmla="*/ 128029 w 325069"/>
                  <a:gd name="connsiteY66" fmla="*/ 449409 h 51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25069" h="510851">
                    <a:moveTo>
                      <a:pt x="110759" y="360323"/>
                    </a:moveTo>
                    <a:cubicBezTo>
                      <a:pt x="119970" y="360323"/>
                      <a:pt x="131483" y="360707"/>
                      <a:pt x="142996" y="359939"/>
                    </a:cubicBezTo>
                    <a:cubicBezTo>
                      <a:pt x="144915" y="359939"/>
                      <a:pt x="148369" y="356484"/>
                      <a:pt x="148369" y="354564"/>
                    </a:cubicBezTo>
                    <a:cubicBezTo>
                      <a:pt x="148753" y="320389"/>
                      <a:pt x="148753" y="286214"/>
                      <a:pt x="148753" y="252039"/>
                    </a:cubicBezTo>
                    <a:cubicBezTo>
                      <a:pt x="148753" y="248967"/>
                      <a:pt x="146450" y="245511"/>
                      <a:pt x="144147" y="243207"/>
                    </a:cubicBezTo>
                    <a:cubicBezTo>
                      <a:pt x="123039" y="222088"/>
                      <a:pt x="101932" y="201352"/>
                      <a:pt x="80824" y="180617"/>
                    </a:cubicBezTo>
                    <a:cubicBezTo>
                      <a:pt x="65090" y="165257"/>
                      <a:pt x="65090" y="154122"/>
                      <a:pt x="80057" y="139146"/>
                    </a:cubicBezTo>
                    <a:cubicBezTo>
                      <a:pt x="86197" y="133002"/>
                      <a:pt x="92337" y="126859"/>
                      <a:pt x="98478" y="121099"/>
                    </a:cubicBezTo>
                    <a:cubicBezTo>
                      <a:pt x="111526" y="108427"/>
                      <a:pt x="121505" y="107659"/>
                      <a:pt x="135321" y="119563"/>
                    </a:cubicBezTo>
                    <a:cubicBezTo>
                      <a:pt x="136088" y="120331"/>
                      <a:pt x="137239" y="121099"/>
                      <a:pt x="139158" y="122635"/>
                    </a:cubicBezTo>
                    <a:cubicBezTo>
                      <a:pt x="155277" y="105355"/>
                      <a:pt x="171779" y="106507"/>
                      <a:pt x="187130" y="122251"/>
                    </a:cubicBezTo>
                    <a:cubicBezTo>
                      <a:pt x="193270" y="118411"/>
                      <a:pt x="198260" y="114187"/>
                      <a:pt x="203632" y="112651"/>
                    </a:cubicBezTo>
                    <a:cubicBezTo>
                      <a:pt x="211692" y="109963"/>
                      <a:pt x="219367" y="113035"/>
                      <a:pt x="225508" y="119179"/>
                    </a:cubicBezTo>
                    <a:cubicBezTo>
                      <a:pt x="233567" y="127242"/>
                      <a:pt x="241626" y="134922"/>
                      <a:pt x="249302" y="142986"/>
                    </a:cubicBezTo>
                    <a:cubicBezTo>
                      <a:pt x="260431" y="154890"/>
                      <a:pt x="260431" y="166793"/>
                      <a:pt x="248918" y="178313"/>
                    </a:cubicBezTo>
                    <a:cubicBezTo>
                      <a:pt x="227043" y="199816"/>
                      <a:pt x="205167" y="221320"/>
                      <a:pt x="183292" y="243207"/>
                    </a:cubicBezTo>
                    <a:cubicBezTo>
                      <a:pt x="180990" y="245511"/>
                      <a:pt x="178303" y="248967"/>
                      <a:pt x="178303" y="251655"/>
                    </a:cubicBezTo>
                    <a:cubicBezTo>
                      <a:pt x="177919" y="287750"/>
                      <a:pt x="177919" y="323845"/>
                      <a:pt x="177919" y="360707"/>
                    </a:cubicBezTo>
                    <a:cubicBezTo>
                      <a:pt x="191735" y="360707"/>
                      <a:pt x="205167" y="360707"/>
                      <a:pt x="218600" y="360707"/>
                    </a:cubicBezTo>
                    <a:cubicBezTo>
                      <a:pt x="218983" y="359171"/>
                      <a:pt x="219751" y="357252"/>
                      <a:pt x="219367" y="356099"/>
                    </a:cubicBezTo>
                    <a:cubicBezTo>
                      <a:pt x="217064" y="338820"/>
                      <a:pt x="224356" y="324613"/>
                      <a:pt x="232799" y="310405"/>
                    </a:cubicBezTo>
                    <a:cubicBezTo>
                      <a:pt x="248150" y="284294"/>
                      <a:pt x="262734" y="257798"/>
                      <a:pt x="277701" y="231303"/>
                    </a:cubicBezTo>
                    <a:cubicBezTo>
                      <a:pt x="287295" y="214792"/>
                      <a:pt x="293436" y="197128"/>
                      <a:pt x="295355" y="177929"/>
                    </a:cubicBezTo>
                    <a:cubicBezTo>
                      <a:pt x="295355" y="176009"/>
                      <a:pt x="296122" y="174089"/>
                      <a:pt x="296122" y="172169"/>
                    </a:cubicBezTo>
                    <a:cubicBezTo>
                      <a:pt x="298041" y="161418"/>
                      <a:pt x="303414" y="156810"/>
                      <a:pt x="312624" y="157962"/>
                    </a:cubicBezTo>
                    <a:cubicBezTo>
                      <a:pt x="321068" y="159113"/>
                      <a:pt x="326057" y="166025"/>
                      <a:pt x="324905" y="176393"/>
                    </a:cubicBezTo>
                    <a:cubicBezTo>
                      <a:pt x="322602" y="200584"/>
                      <a:pt x="315695" y="223240"/>
                      <a:pt x="303414" y="244359"/>
                    </a:cubicBezTo>
                    <a:cubicBezTo>
                      <a:pt x="286528" y="273926"/>
                      <a:pt x="269258" y="303493"/>
                      <a:pt x="252756" y="333444"/>
                    </a:cubicBezTo>
                    <a:cubicBezTo>
                      <a:pt x="245847" y="346500"/>
                      <a:pt x="243929" y="359939"/>
                      <a:pt x="254291" y="372995"/>
                    </a:cubicBezTo>
                    <a:cubicBezTo>
                      <a:pt x="257745" y="377219"/>
                      <a:pt x="259280" y="383363"/>
                      <a:pt x="259664" y="388738"/>
                    </a:cubicBezTo>
                    <a:cubicBezTo>
                      <a:pt x="260431" y="398722"/>
                      <a:pt x="260047" y="408706"/>
                      <a:pt x="260047" y="418306"/>
                    </a:cubicBezTo>
                    <a:cubicBezTo>
                      <a:pt x="259664" y="434817"/>
                      <a:pt x="251220" y="445185"/>
                      <a:pt x="235102" y="448641"/>
                    </a:cubicBezTo>
                    <a:cubicBezTo>
                      <a:pt x="232799" y="449025"/>
                      <a:pt x="230881" y="449409"/>
                      <a:pt x="228578" y="449793"/>
                    </a:cubicBezTo>
                    <a:cubicBezTo>
                      <a:pt x="224356" y="482048"/>
                      <a:pt x="201330" y="510079"/>
                      <a:pt x="162185" y="510847"/>
                    </a:cubicBezTo>
                    <a:cubicBezTo>
                      <a:pt x="128796" y="511231"/>
                      <a:pt x="105386" y="489343"/>
                      <a:pt x="96175" y="449793"/>
                    </a:cubicBezTo>
                    <a:cubicBezTo>
                      <a:pt x="82359" y="448641"/>
                      <a:pt x="68927" y="443265"/>
                      <a:pt x="66625" y="428289"/>
                    </a:cubicBezTo>
                    <a:cubicBezTo>
                      <a:pt x="64322" y="413314"/>
                      <a:pt x="65857" y="397186"/>
                      <a:pt x="66241" y="381827"/>
                    </a:cubicBezTo>
                    <a:cubicBezTo>
                      <a:pt x="66241" y="379139"/>
                      <a:pt x="68160" y="376067"/>
                      <a:pt x="69695" y="374147"/>
                    </a:cubicBezTo>
                    <a:cubicBezTo>
                      <a:pt x="82359" y="360323"/>
                      <a:pt x="79289" y="345732"/>
                      <a:pt x="71230" y="331524"/>
                    </a:cubicBezTo>
                    <a:cubicBezTo>
                      <a:pt x="54728" y="302341"/>
                      <a:pt x="37842" y="273158"/>
                      <a:pt x="21723" y="243975"/>
                    </a:cubicBezTo>
                    <a:cubicBezTo>
                      <a:pt x="-32773" y="146442"/>
                      <a:pt x="19804" y="28557"/>
                      <a:pt x="128796" y="3598"/>
                    </a:cubicBezTo>
                    <a:cubicBezTo>
                      <a:pt x="204016" y="-13297"/>
                      <a:pt x="286144" y="30862"/>
                      <a:pt x="313392" y="103435"/>
                    </a:cubicBezTo>
                    <a:cubicBezTo>
                      <a:pt x="316846" y="113035"/>
                      <a:pt x="314160" y="120331"/>
                      <a:pt x="305717" y="123786"/>
                    </a:cubicBezTo>
                    <a:cubicBezTo>
                      <a:pt x="297657" y="127242"/>
                      <a:pt x="290749" y="123786"/>
                      <a:pt x="286144" y="113419"/>
                    </a:cubicBezTo>
                    <a:cubicBezTo>
                      <a:pt x="267339" y="70412"/>
                      <a:pt x="235486" y="42765"/>
                      <a:pt x="189816" y="32013"/>
                    </a:cubicBezTo>
                    <a:cubicBezTo>
                      <a:pt x="110759" y="13582"/>
                      <a:pt x="31318" y="76172"/>
                      <a:pt x="29399" y="157194"/>
                    </a:cubicBezTo>
                    <a:cubicBezTo>
                      <a:pt x="28631" y="183689"/>
                      <a:pt x="35155" y="208264"/>
                      <a:pt x="48203" y="231303"/>
                    </a:cubicBezTo>
                    <a:cubicBezTo>
                      <a:pt x="65090" y="260870"/>
                      <a:pt x="82743" y="290437"/>
                      <a:pt x="98478" y="320773"/>
                    </a:cubicBezTo>
                    <a:cubicBezTo>
                      <a:pt x="105386" y="331908"/>
                      <a:pt x="106921" y="345348"/>
                      <a:pt x="110759" y="360323"/>
                    </a:cubicBezTo>
                    <a:close/>
                    <a:moveTo>
                      <a:pt x="162952" y="140298"/>
                    </a:moveTo>
                    <a:cubicBezTo>
                      <a:pt x="148753" y="152202"/>
                      <a:pt x="134169" y="161801"/>
                      <a:pt x="118818" y="144522"/>
                    </a:cubicBezTo>
                    <a:cubicBezTo>
                      <a:pt x="112678" y="149898"/>
                      <a:pt x="106921" y="154506"/>
                      <a:pt x="103467" y="157962"/>
                    </a:cubicBezTo>
                    <a:cubicBezTo>
                      <a:pt x="123807" y="179465"/>
                      <a:pt x="143380" y="200200"/>
                      <a:pt x="162952" y="220936"/>
                    </a:cubicBezTo>
                    <a:cubicBezTo>
                      <a:pt x="183292" y="199816"/>
                      <a:pt x="203249" y="179081"/>
                      <a:pt x="222821" y="159498"/>
                    </a:cubicBezTo>
                    <a:cubicBezTo>
                      <a:pt x="218600" y="155274"/>
                      <a:pt x="213611" y="150282"/>
                      <a:pt x="208621" y="145290"/>
                    </a:cubicBezTo>
                    <a:cubicBezTo>
                      <a:pt x="192119" y="157194"/>
                      <a:pt x="188665" y="157194"/>
                      <a:pt x="162952" y="140298"/>
                    </a:cubicBezTo>
                    <a:close/>
                    <a:moveTo>
                      <a:pt x="95792" y="390274"/>
                    </a:moveTo>
                    <a:cubicBezTo>
                      <a:pt x="91570" y="419074"/>
                      <a:pt x="91570" y="419074"/>
                      <a:pt x="118051" y="419074"/>
                    </a:cubicBezTo>
                    <a:cubicBezTo>
                      <a:pt x="119970" y="419074"/>
                      <a:pt x="121888" y="419074"/>
                      <a:pt x="123807" y="419074"/>
                    </a:cubicBezTo>
                    <a:cubicBezTo>
                      <a:pt x="156812" y="419074"/>
                      <a:pt x="189433" y="419074"/>
                      <a:pt x="222437" y="418690"/>
                    </a:cubicBezTo>
                    <a:cubicBezTo>
                      <a:pt x="225508" y="418690"/>
                      <a:pt x="230881" y="416386"/>
                      <a:pt x="231264" y="414466"/>
                    </a:cubicBezTo>
                    <a:cubicBezTo>
                      <a:pt x="232032" y="406402"/>
                      <a:pt x="231648" y="398338"/>
                      <a:pt x="231648" y="390274"/>
                    </a:cubicBezTo>
                    <a:cubicBezTo>
                      <a:pt x="185211" y="390274"/>
                      <a:pt x="140693" y="390274"/>
                      <a:pt x="95792" y="390274"/>
                    </a:cubicBezTo>
                    <a:close/>
                    <a:moveTo>
                      <a:pt x="128029" y="449409"/>
                    </a:moveTo>
                    <a:cubicBezTo>
                      <a:pt x="131099" y="469376"/>
                      <a:pt x="147985" y="482816"/>
                      <a:pt x="166790" y="480896"/>
                    </a:cubicBezTo>
                    <a:cubicBezTo>
                      <a:pt x="184443" y="478976"/>
                      <a:pt x="199027" y="464384"/>
                      <a:pt x="198260" y="449409"/>
                    </a:cubicBezTo>
                    <a:cubicBezTo>
                      <a:pt x="174849" y="449409"/>
                      <a:pt x="151823" y="449409"/>
                      <a:pt x="128029" y="449409"/>
                    </a:cubicBezTo>
                    <a:close/>
                  </a:path>
                </a:pathLst>
              </a:custGeom>
              <a:grpFill/>
              <a:ln w="3834" cap="flat">
                <a:noFill/>
                <a:prstDash val="solid"/>
                <a:miter/>
              </a:ln>
            </p:spPr>
            <p:txBody>
              <a:bodyPr rtlCol="0" anchor="ctr"/>
              <a:lstStyle/>
              <a:p>
                <a:endParaRPr lang="en-US"/>
              </a:p>
            </p:txBody>
          </p:sp>
          <p:sp>
            <p:nvSpPr>
              <p:cNvPr id="86" name="Freeform 205">
                <a:extLst>
                  <a:ext uri="{FF2B5EF4-FFF2-40B4-BE49-F238E27FC236}">
                    <a16:creationId xmlns:a16="http://schemas.microsoft.com/office/drawing/2014/main" id="{1FB7C960-F9D0-A4EB-4104-5D4E62246B54}"/>
                  </a:ext>
                </a:extLst>
              </p:cNvPr>
              <p:cNvSpPr/>
              <p:nvPr/>
            </p:nvSpPr>
            <p:spPr>
              <a:xfrm>
                <a:off x="5488366" y="5683945"/>
                <a:ext cx="772922" cy="151078"/>
              </a:xfrm>
              <a:custGeom>
                <a:avLst/>
                <a:gdLst>
                  <a:gd name="connsiteX0" fmla="*/ 569522 w 772922"/>
                  <a:gd name="connsiteY0" fmla="*/ 121340 h 151078"/>
                  <a:gd name="connsiteX1" fmla="*/ 569522 w 772922"/>
                  <a:gd name="connsiteY1" fmla="*/ 30335 h 151078"/>
                  <a:gd name="connsiteX2" fmla="*/ 133170 w 772922"/>
                  <a:gd name="connsiteY2" fmla="*/ 30335 h 151078"/>
                  <a:gd name="connsiteX3" fmla="*/ 133170 w 772922"/>
                  <a:gd name="connsiteY3" fmla="*/ 121340 h 151078"/>
                  <a:gd name="connsiteX4" fmla="*/ 192655 w 772922"/>
                  <a:gd name="connsiteY4" fmla="*/ 121340 h 151078"/>
                  <a:gd name="connsiteX5" fmla="*/ 206087 w 772922"/>
                  <a:gd name="connsiteY5" fmla="*/ 122492 h 151078"/>
                  <a:gd name="connsiteX6" fmla="*/ 216833 w 772922"/>
                  <a:gd name="connsiteY6" fmla="*/ 136316 h 151078"/>
                  <a:gd name="connsiteX7" fmla="*/ 205703 w 772922"/>
                  <a:gd name="connsiteY7" fmla="*/ 150140 h 151078"/>
                  <a:gd name="connsiteX8" fmla="*/ 196109 w 772922"/>
                  <a:gd name="connsiteY8" fmla="*/ 150907 h 151078"/>
                  <a:gd name="connsiteX9" fmla="*/ 124343 w 772922"/>
                  <a:gd name="connsiteY9" fmla="*/ 150907 h 151078"/>
                  <a:gd name="connsiteX10" fmla="*/ 105154 w 772922"/>
                  <a:gd name="connsiteY10" fmla="*/ 145916 h 151078"/>
                  <a:gd name="connsiteX11" fmla="*/ 14584 w 772922"/>
                  <a:gd name="connsiteY11" fmla="*/ 96381 h 151078"/>
                  <a:gd name="connsiteX12" fmla="*/ 0 w 772922"/>
                  <a:gd name="connsiteY12" fmla="*/ 75646 h 151078"/>
                  <a:gd name="connsiteX13" fmla="*/ 14584 w 772922"/>
                  <a:gd name="connsiteY13" fmla="*/ 54910 h 151078"/>
                  <a:gd name="connsiteX14" fmla="*/ 106306 w 772922"/>
                  <a:gd name="connsiteY14" fmla="*/ 4992 h 151078"/>
                  <a:gd name="connsiteX15" fmla="*/ 126262 w 772922"/>
                  <a:gd name="connsiteY15" fmla="*/ 384 h 151078"/>
                  <a:gd name="connsiteX16" fmla="*/ 652418 w 772922"/>
                  <a:gd name="connsiteY16" fmla="*/ 0 h 151078"/>
                  <a:gd name="connsiteX17" fmla="*/ 717659 w 772922"/>
                  <a:gd name="connsiteY17" fmla="*/ 0 h 151078"/>
                  <a:gd name="connsiteX18" fmla="*/ 772923 w 772922"/>
                  <a:gd name="connsiteY18" fmla="*/ 55678 h 151078"/>
                  <a:gd name="connsiteX19" fmla="*/ 772923 w 772922"/>
                  <a:gd name="connsiteY19" fmla="*/ 95997 h 151078"/>
                  <a:gd name="connsiteX20" fmla="*/ 718811 w 772922"/>
                  <a:gd name="connsiteY20" fmla="*/ 150907 h 151078"/>
                  <a:gd name="connsiteX21" fmla="*/ 671990 w 772922"/>
                  <a:gd name="connsiteY21" fmla="*/ 150907 h 151078"/>
                  <a:gd name="connsiteX22" fmla="*/ 273248 w 772922"/>
                  <a:gd name="connsiteY22" fmla="*/ 150907 h 151078"/>
                  <a:gd name="connsiteX23" fmla="*/ 260967 w 772922"/>
                  <a:gd name="connsiteY23" fmla="*/ 150140 h 151078"/>
                  <a:gd name="connsiteX24" fmla="*/ 249454 w 772922"/>
                  <a:gd name="connsiteY24" fmla="*/ 135932 h 151078"/>
                  <a:gd name="connsiteX25" fmla="*/ 260583 w 772922"/>
                  <a:gd name="connsiteY25" fmla="*/ 122492 h 151078"/>
                  <a:gd name="connsiteX26" fmla="*/ 274015 w 772922"/>
                  <a:gd name="connsiteY26" fmla="*/ 121340 h 151078"/>
                  <a:gd name="connsiteX27" fmla="*/ 556857 w 772922"/>
                  <a:gd name="connsiteY27" fmla="*/ 121340 h 151078"/>
                  <a:gd name="connsiteX28" fmla="*/ 569522 w 772922"/>
                  <a:gd name="connsiteY28" fmla="*/ 121340 h 151078"/>
                  <a:gd name="connsiteX29" fmla="*/ 662012 w 772922"/>
                  <a:gd name="connsiteY29" fmla="*/ 120956 h 151078"/>
                  <a:gd name="connsiteX30" fmla="*/ 720730 w 772922"/>
                  <a:gd name="connsiteY30" fmla="*/ 120956 h 151078"/>
                  <a:gd name="connsiteX31" fmla="*/ 743756 w 772922"/>
                  <a:gd name="connsiteY31" fmla="*/ 97917 h 151078"/>
                  <a:gd name="connsiteX32" fmla="*/ 743756 w 772922"/>
                  <a:gd name="connsiteY32" fmla="*/ 53758 h 151078"/>
                  <a:gd name="connsiteX33" fmla="*/ 727637 w 772922"/>
                  <a:gd name="connsiteY33" fmla="*/ 31487 h 151078"/>
                  <a:gd name="connsiteX34" fmla="*/ 662012 w 772922"/>
                  <a:gd name="connsiteY34" fmla="*/ 31103 h 151078"/>
                  <a:gd name="connsiteX35" fmla="*/ 662012 w 772922"/>
                  <a:gd name="connsiteY35" fmla="*/ 120956 h 151078"/>
                  <a:gd name="connsiteX36" fmla="*/ 599841 w 772922"/>
                  <a:gd name="connsiteY36" fmla="*/ 120956 h 151078"/>
                  <a:gd name="connsiteX37" fmla="*/ 622099 w 772922"/>
                  <a:gd name="connsiteY37" fmla="*/ 120956 h 151078"/>
                  <a:gd name="connsiteX38" fmla="*/ 631694 w 772922"/>
                  <a:gd name="connsiteY38" fmla="*/ 111741 h 151078"/>
                  <a:gd name="connsiteX39" fmla="*/ 632078 w 772922"/>
                  <a:gd name="connsiteY39" fmla="*/ 82942 h 151078"/>
                  <a:gd name="connsiteX40" fmla="*/ 632078 w 772922"/>
                  <a:gd name="connsiteY40" fmla="*/ 29183 h 151078"/>
                  <a:gd name="connsiteX41" fmla="*/ 607132 w 772922"/>
                  <a:gd name="connsiteY41" fmla="*/ 29183 h 151078"/>
                  <a:gd name="connsiteX42" fmla="*/ 599841 w 772922"/>
                  <a:gd name="connsiteY42" fmla="*/ 36479 h 151078"/>
                  <a:gd name="connsiteX43" fmla="*/ 599841 w 772922"/>
                  <a:gd name="connsiteY43" fmla="*/ 83326 h 151078"/>
                  <a:gd name="connsiteX44" fmla="*/ 599841 w 772922"/>
                  <a:gd name="connsiteY44" fmla="*/ 120956 h 151078"/>
                  <a:gd name="connsiteX45" fmla="*/ 102084 w 772922"/>
                  <a:gd name="connsiteY45" fmla="*/ 110973 h 151078"/>
                  <a:gd name="connsiteX46" fmla="*/ 102084 w 772922"/>
                  <a:gd name="connsiteY46" fmla="*/ 40319 h 151078"/>
                  <a:gd name="connsiteX47" fmla="*/ 37994 w 772922"/>
                  <a:gd name="connsiteY47" fmla="*/ 75646 h 151078"/>
                  <a:gd name="connsiteX48" fmla="*/ 102084 w 772922"/>
                  <a:gd name="connsiteY48" fmla="*/ 110973 h 151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72922" h="151078">
                    <a:moveTo>
                      <a:pt x="569522" y="121340"/>
                    </a:moveTo>
                    <a:cubicBezTo>
                      <a:pt x="569522" y="90237"/>
                      <a:pt x="569522" y="60670"/>
                      <a:pt x="569522" y="30335"/>
                    </a:cubicBezTo>
                    <a:cubicBezTo>
                      <a:pt x="424071" y="30335"/>
                      <a:pt x="279005" y="30335"/>
                      <a:pt x="133170" y="30335"/>
                    </a:cubicBezTo>
                    <a:cubicBezTo>
                      <a:pt x="133170" y="60286"/>
                      <a:pt x="133170" y="90237"/>
                      <a:pt x="133170" y="121340"/>
                    </a:cubicBezTo>
                    <a:cubicBezTo>
                      <a:pt x="153510" y="121340"/>
                      <a:pt x="173082" y="121340"/>
                      <a:pt x="192655" y="121340"/>
                    </a:cubicBezTo>
                    <a:cubicBezTo>
                      <a:pt x="197260" y="121340"/>
                      <a:pt x="201482" y="121340"/>
                      <a:pt x="206087" y="122492"/>
                    </a:cubicBezTo>
                    <a:cubicBezTo>
                      <a:pt x="212995" y="124028"/>
                      <a:pt x="217217" y="129020"/>
                      <a:pt x="216833" y="136316"/>
                    </a:cubicBezTo>
                    <a:cubicBezTo>
                      <a:pt x="216449" y="143228"/>
                      <a:pt x="212995" y="148604"/>
                      <a:pt x="205703" y="150140"/>
                    </a:cubicBezTo>
                    <a:cubicBezTo>
                      <a:pt x="202633" y="150907"/>
                      <a:pt x="199563" y="150907"/>
                      <a:pt x="196109" y="150907"/>
                    </a:cubicBezTo>
                    <a:cubicBezTo>
                      <a:pt x="172315" y="150907"/>
                      <a:pt x="148137" y="151291"/>
                      <a:pt x="124343" y="150907"/>
                    </a:cubicBezTo>
                    <a:cubicBezTo>
                      <a:pt x="117819" y="150907"/>
                      <a:pt x="110911" y="148987"/>
                      <a:pt x="105154" y="145916"/>
                    </a:cubicBezTo>
                    <a:cubicBezTo>
                      <a:pt x="74836" y="129788"/>
                      <a:pt x="44902" y="112893"/>
                      <a:pt x="14584" y="96381"/>
                    </a:cubicBezTo>
                    <a:cubicBezTo>
                      <a:pt x="6140" y="91773"/>
                      <a:pt x="0" y="86013"/>
                      <a:pt x="0" y="75646"/>
                    </a:cubicBezTo>
                    <a:cubicBezTo>
                      <a:pt x="0" y="65278"/>
                      <a:pt x="6140" y="59518"/>
                      <a:pt x="14584" y="54910"/>
                    </a:cubicBezTo>
                    <a:cubicBezTo>
                      <a:pt x="45286" y="38399"/>
                      <a:pt x="75604" y="21119"/>
                      <a:pt x="106306" y="4992"/>
                    </a:cubicBezTo>
                    <a:cubicBezTo>
                      <a:pt x="112063" y="1920"/>
                      <a:pt x="119738" y="384"/>
                      <a:pt x="126262" y="384"/>
                    </a:cubicBezTo>
                    <a:cubicBezTo>
                      <a:pt x="301647" y="0"/>
                      <a:pt x="477033" y="384"/>
                      <a:pt x="652418" y="0"/>
                    </a:cubicBezTo>
                    <a:cubicBezTo>
                      <a:pt x="674293" y="0"/>
                      <a:pt x="695784" y="0"/>
                      <a:pt x="717659" y="0"/>
                    </a:cubicBezTo>
                    <a:cubicBezTo>
                      <a:pt x="750664" y="0"/>
                      <a:pt x="772539" y="22655"/>
                      <a:pt x="772923" y="55678"/>
                    </a:cubicBezTo>
                    <a:cubicBezTo>
                      <a:pt x="772923" y="69118"/>
                      <a:pt x="772923" y="82557"/>
                      <a:pt x="772923" y="95997"/>
                    </a:cubicBezTo>
                    <a:cubicBezTo>
                      <a:pt x="772923" y="127868"/>
                      <a:pt x="751048" y="150140"/>
                      <a:pt x="718811" y="150907"/>
                    </a:cubicBezTo>
                    <a:cubicBezTo>
                      <a:pt x="703076" y="151291"/>
                      <a:pt x="687341" y="150907"/>
                      <a:pt x="671990" y="150907"/>
                    </a:cubicBezTo>
                    <a:cubicBezTo>
                      <a:pt x="539204" y="150907"/>
                      <a:pt x="406034" y="150907"/>
                      <a:pt x="273248" y="150907"/>
                    </a:cubicBezTo>
                    <a:cubicBezTo>
                      <a:pt x="269026" y="150907"/>
                      <a:pt x="264805" y="150907"/>
                      <a:pt x="260967" y="150140"/>
                    </a:cubicBezTo>
                    <a:cubicBezTo>
                      <a:pt x="253292" y="148604"/>
                      <a:pt x="249454" y="143612"/>
                      <a:pt x="249454" y="135932"/>
                    </a:cubicBezTo>
                    <a:cubicBezTo>
                      <a:pt x="249454" y="128636"/>
                      <a:pt x="253292" y="124028"/>
                      <a:pt x="260583" y="122492"/>
                    </a:cubicBezTo>
                    <a:cubicBezTo>
                      <a:pt x="264805" y="121724"/>
                      <a:pt x="269410" y="121340"/>
                      <a:pt x="274015" y="121340"/>
                    </a:cubicBezTo>
                    <a:cubicBezTo>
                      <a:pt x="368424" y="121340"/>
                      <a:pt x="462449" y="121340"/>
                      <a:pt x="556857" y="121340"/>
                    </a:cubicBezTo>
                    <a:cubicBezTo>
                      <a:pt x="560312" y="121340"/>
                      <a:pt x="564533" y="121340"/>
                      <a:pt x="569522" y="121340"/>
                    </a:cubicBezTo>
                    <a:close/>
                    <a:moveTo>
                      <a:pt x="662012" y="120956"/>
                    </a:moveTo>
                    <a:cubicBezTo>
                      <a:pt x="682352" y="120956"/>
                      <a:pt x="701541" y="121340"/>
                      <a:pt x="720730" y="120956"/>
                    </a:cubicBezTo>
                    <a:cubicBezTo>
                      <a:pt x="734162" y="120572"/>
                      <a:pt x="742988" y="111741"/>
                      <a:pt x="743756" y="97917"/>
                    </a:cubicBezTo>
                    <a:cubicBezTo>
                      <a:pt x="744140" y="83326"/>
                      <a:pt x="744140" y="68350"/>
                      <a:pt x="743756" y="53758"/>
                    </a:cubicBezTo>
                    <a:cubicBezTo>
                      <a:pt x="743373" y="42623"/>
                      <a:pt x="737232" y="32255"/>
                      <a:pt x="727637" y="31487"/>
                    </a:cubicBezTo>
                    <a:cubicBezTo>
                      <a:pt x="705762" y="30335"/>
                      <a:pt x="683887" y="31103"/>
                      <a:pt x="662012" y="31103"/>
                    </a:cubicBezTo>
                    <a:cubicBezTo>
                      <a:pt x="662012" y="60670"/>
                      <a:pt x="662012" y="90237"/>
                      <a:pt x="662012" y="120956"/>
                    </a:cubicBezTo>
                    <a:close/>
                    <a:moveTo>
                      <a:pt x="599841" y="120956"/>
                    </a:moveTo>
                    <a:cubicBezTo>
                      <a:pt x="608283" y="120956"/>
                      <a:pt x="615192" y="120572"/>
                      <a:pt x="622099" y="120956"/>
                    </a:cubicBezTo>
                    <a:cubicBezTo>
                      <a:pt x="629007" y="121340"/>
                      <a:pt x="631694" y="119420"/>
                      <a:pt x="631694" y="111741"/>
                    </a:cubicBezTo>
                    <a:cubicBezTo>
                      <a:pt x="631310" y="102141"/>
                      <a:pt x="631694" y="92541"/>
                      <a:pt x="632078" y="82942"/>
                    </a:cubicBezTo>
                    <a:cubicBezTo>
                      <a:pt x="632078" y="65662"/>
                      <a:pt x="632078" y="47999"/>
                      <a:pt x="632078" y="29183"/>
                    </a:cubicBezTo>
                    <a:cubicBezTo>
                      <a:pt x="622867" y="29183"/>
                      <a:pt x="615192" y="29567"/>
                      <a:pt x="607132" y="29183"/>
                    </a:cubicBezTo>
                    <a:cubicBezTo>
                      <a:pt x="601759" y="29183"/>
                      <a:pt x="599841" y="31103"/>
                      <a:pt x="599841" y="36479"/>
                    </a:cubicBezTo>
                    <a:cubicBezTo>
                      <a:pt x="600224" y="52223"/>
                      <a:pt x="599841" y="67582"/>
                      <a:pt x="599841" y="83326"/>
                    </a:cubicBezTo>
                    <a:cubicBezTo>
                      <a:pt x="599841" y="95613"/>
                      <a:pt x="599841" y="107901"/>
                      <a:pt x="599841" y="120956"/>
                    </a:cubicBezTo>
                    <a:close/>
                    <a:moveTo>
                      <a:pt x="102084" y="110973"/>
                    </a:moveTo>
                    <a:cubicBezTo>
                      <a:pt x="102084" y="86781"/>
                      <a:pt x="102084" y="64126"/>
                      <a:pt x="102084" y="40319"/>
                    </a:cubicBezTo>
                    <a:cubicBezTo>
                      <a:pt x="80593" y="52223"/>
                      <a:pt x="59869" y="63742"/>
                      <a:pt x="37994" y="75646"/>
                    </a:cubicBezTo>
                    <a:cubicBezTo>
                      <a:pt x="59869" y="87549"/>
                      <a:pt x="80209" y="98685"/>
                      <a:pt x="102084" y="110973"/>
                    </a:cubicBezTo>
                    <a:close/>
                  </a:path>
                </a:pathLst>
              </a:custGeom>
              <a:grpFill/>
              <a:ln w="3834" cap="flat">
                <a:noFill/>
                <a:prstDash val="solid"/>
                <a:miter/>
              </a:ln>
            </p:spPr>
            <p:txBody>
              <a:bodyPr rtlCol="0" anchor="ctr"/>
              <a:lstStyle/>
              <a:p>
                <a:endParaRPr lang="en-US"/>
              </a:p>
            </p:txBody>
          </p:sp>
          <p:sp>
            <p:nvSpPr>
              <p:cNvPr id="87" name="Freeform 206">
                <a:extLst>
                  <a:ext uri="{FF2B5EF4-FFF2-40B4-BE49-F238E27FC236}">
                    <a16:creationId xmlns:a16="http://schemas.microsoft.com/office/drawing/2014/main" id="{1D887E6C-05A8-A3C8-C986-831ECA240D80}"/>
                  </a:ext>
                </a:extLst>
              </p:cNvPr>
              <p:cNvSpPr/>
              <p:nvPr/>
            </p:nvSpPr>
            <p:spPr>
              <a:xfrm>
                <a:off x="5487423" y="5453381"/>
                <a:ext cx="603967" cy="237553"/>
              </a:xfrm>
              <a:custGeom>
                <a:avLst/>
                <a:gdLst>
                  <a:gd name="connsiteX0" fmla="*/ 302974 w 603967"/>
                  <a:gd name="connsiteY0" fmla="*/ 126887 h 237553"/>
                  <a:gd name="connsiteX1" fmla="*/ 525563 w 603967"/>
                  <a:gd name="connsiteY1" fmla="*/ 126887 h 237553"/>
                  <a:gd name="connsiteX2" fmla="*/ 570081 w 603967"/>
                  <a:gd name="connsiteY2" fmla="*/ 99240 h 237553"/>
                  <a:gd name="connsiteX3" fmla="*/ 565092 w 603967"/>
                  <a:gd name="connsiteY3" fmla="*/ 48553 h 237553"/>
                  <a:gd name="connsiteX4" fmla="*/ 524412 w 603967"/>
                  <a:gd name="connsiteY4" fmla="*/ 28970 h 237553"/>
                  <a:gd name="connsiteX5" fmla="*/ 395080 w 603967"/>
                  <a:gd name="connsiteY5" fmla="*/ 28970 h 237553"/>
                  <a:gd name="connsiteX6" fmla="*/ 387404 w 603967"/>
                  <a:gd name="connsiteY6" fmla="*/ 28970 h 237553"/>
                  <a:gd name="connsiteX7" fmla="*/ 373204 w 603967"/>
                  <a:gd name="connsiteY7" fmla="*/ 15914 h 237553"/>
                  <a:gd name="connsiteX8" fmla="*/ 385485 w 603967"/>
                  <a:gd name="connsiteY8" fmla="*/ 555 h 237553"/>
                  <a:gd name="connsiteX9" fmla="*/ 395080 w 603967"/>
                  <a:gd name="connsiteY9" fmla="*/ 171 h 237553"/>
                  <a:gd name="connsiteX10" fmla="*/ 525563 w 603967"/>
                  <a:gd name="connsiteY10" fmla="*/ 171 h 237553"/>
                  <a:gd name="connsiteX11" fmla="*/ 601167 w 603967"/>
                  <a:gd name="connsiteY11" fmla="*/ 57001 h 237553"/>
                  <a:gd name="connsiteX12" fmla="*/ 525563 w 603967"/>
                  <a:gd name="connsiteY12" fmla="*/ 155302 h 237553"/>
                  <a:gd name="connsiteX13" fmla="*/ 326000 w 603967"/>
                  <a:gd name="connsiteY13" fmla="*/ 155302 h 237553"/>
                  <a:gd name="connsiteX14" fmla="*/ 90362 w 603967"/>
                  <a:gd name="connsiteY14" fmla="*/ 154918 h 237553"/>
                  <a:gd name="connsiteX15" fmla="*/ 29342 w 603967"/>
                  <a:gd name="connsiteY15" fmla="*/ 215972 h 237553"/>
                  <a:gd name="connsiteX16" fmla="*/ 28958 w 603967"/>
                  <a:gd name="connsiteY16" fmla="*/ 225572 h 237553"/>
                  <a:gd name="connsiteX17" fmla="*/ 13991 w 603967"/>
                  <a:gd name="connsiteY17" fmla="*/ 237475 h 237553"/>
                  <a:gd name="connsiteX18" fmla="*/ 559 w 603967"/>
                  <a:gd name="connsiteY18" fmla="*/ 224804 h 237553"/>
                  <a:gd name="connsiteX19" fmla="*/ 68871 w 603967"/>
                  <a:gd name="connsiteY19" fmla="*/ 128039 h 237553"/>
                  <a:gd name="connsiteX20" fmla="*/ 88060 w 603967"/>
                  <a:gd name="connsiteY20" fmla="*/ 126887 h 237553"/>
                  <a:gd name="connsiteX21" fmla="*/ 302974 w 603967"/>
                  <a:gd name="connsiteY21" fmla="*/ 126887 h 237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3967" h="237553">
                    <a:moveTo>
                      <a:pt x="302974" y="126887"/>
                    </a:moveTo>
                    <a:cubicBezTo>
                      <a:pt x="377042" y="126887"/>
                      <a:pt x="451111" y="126887"/>
                      <a:pt x="525563" y="126887"/>
                    </a:cubicBezTo>
                    <a:cubicBezTo>
                      <a:pt x="545903" y="126887"/>
                      <a:pt x="561638" y="117671"/>
                      <a:pt x="570081" y="99240"/>
                    </a:cubicBezTo>
                    <a:cubicBezTo>
                      <a:pt x="578524" y="81576"/>
                      <a:pt x="576989" y="64297"/>
                      <a:pt x="565092" y="48553"/>
                    </a:cubicBezTo>
                    <a:cubicBezTo>
                      <a:pt x="555114" y="35114"/>
                      <a:pt x="540914" y="29354"/>
                      <a:pt x="524412" y="28970"/>
                    </a:cubicBezTo>
                    <a:cubicBezTo>
                      <a:pt x="481429" y="28970"/>
                      <a:pt x="438062" y="28970"/>
                      <a:pt x="395080" y="28970"/>
                    </a:cubicBezTo>
                    <a:cubicBezTo>
                      <a:pt x="392393" y="28970"/>
                      <a:pt x="390091" y="28970"/>
                      <a:pt x="387404" y="28970"/>
                    </a:cubicBezTo>
                    <a:cubicBezTo>
                      <a:pt x="378961" y="28586"/>
                      <a:pt x="374356" y="23978"/>
                      <a:pt x="373204" y="15914"/>
                    </a:cubicBezTo>
                    <a:cubicBezTo>
                      <a:pt x="372053" y="8235"/>
                      <a:pt x="377426" y="1707"/>
                      <a:pt x="385485" y="555"/>
                    </a:cubicBezTo>
                    <a:cubicBezTo>
                      <a:pt x="388555" y="171"/>
                      <a:pt x="392009" y="171"/>
                      <a:pt x="395080" y="171"/>
                    </a:cubicBezTo>
                    <a:cubicBezTo>
                      <a:pt x="438446" y="171"/>
                      <a:pt x="481813" y="-213"/>
                      <a:pt x="525563" y="171"/>
                    </a:cubicBezTo>
                    <a:cubicBezTo>
                      <a:pt x="561638" y="555"/>
                      <a:pt x="591956" y="23594"/>
                      <a:pt x="601167" y="57001"/>
                    </a:cubicBezTo>
                    <a:cubicBezTo>
                      <a:pt x="614599" y="106919"/>
                      <a:pt x="578140" y="155302"/>
                      <a:pt x="525563" y="155302"/>
                    </a:cubicBezTo>
                    <a:cubicBezTo>
                      <a:pt x="459170" y="155686"/>
                      <a:pt x="392777" y="155302"/>
                      <a:pt x="326000" y="155302"/>
                    </a:cubicBezTo>
                    <a:cubicBezTo>
                      <a:pt x="247326" y="155302"/>
                      <a:pt x="168653" y="156454"/>
                      <a:pt x="90362" y="154918"/>
                    </a:cubicBezTo>
                    <a:cubicBezTo>
                      <a:pt x="52369" y="154150"/>
                      <a:pt x="26272" y="181413"/>
                      <a:pt x="29342" y="215972"/>
                    </a:cubicBezTo>
                    <a:cubicBezTo>
                      <a:pt x="29726" y="219044"/>
                      <a:pt x="29726" y="222500"/>
                      <a:pt x="28958" y="225572"/>
                    </a:cubicBezTo>
                    <a:cubicBezTo>
                      <a:pt x="27040" y="233252"/>
                      <a:pt x="22050" y="238243"/>
                      <a:pt x="13991" y="237475"/>
                    </a:cubicBezTo>
                    <a:cubicBezTo>
                      <a:pt x="6699" y="237091"/>
                      <a:pt x="1326" y="232484"/>
                      <a:pt x="559" y="224804"/>
                    </a:cubicBezTo>
                    <a:cubicBezTo>
                      <a:pt x="-4814" y="168357"/>
                      <a:pt x="29342" y="134567"/>
                      <a:pt x="68871" y="128039"/>
                    </a:cubicBezTo>
                    <a:cubicBezTo>
                      <a:pt x="75011" y="126887"/>
                      <a:pt x="81535" y="126887"/>
                      <a:pt x="88060" y="126887"/>
                    </a:cubicBezTo>
                    <a:cubicBezTo>
                      <a:pt x="159826" y="126887"/>
                      <a:pt x="231591" y="126887"/>
                      <a:pt x="302974" y="126887"/>
                    </a:cubicBezTo>
                    <a:close/>
                  </a:path>
                </a:pathLst>
              </a:custGeom>
              <a:grpFill/>
              <a:ln w="3834" cap="flat">
                <a:noFill/>
                <a:prstDash val="solid"/>
                <a:miter/>
              </a:ln>
            </p:spPr>
            <p:txBody>
              <a:bodyPr rtlCol="0" anchor="ctr"/>
              <a:lstStyle/>
              <a:p>
                <a:endParaRPr lang="en-US"/>
              </a:p>
            </p:txBody>
          </p:sp>
          <p:sp>
            <p:nvSpPr>
              <p:cNvPr id="88" name="Freeform 207">
                <a:extLst>
                  <a:ext uri="{FF2B5EF4-FFF2-40B4-BE49-F238E27FC236}">
                    <a16:creationId xmlns:a16="http://schemas.microsoft.com/office/drawing/2014/main" id="{390CC8F3-EADC-DEAF-88AB-5C1D1C5C0417}"/>
                  </a:ext>
                </a:extLst>
              </p:cNvPr>
              <p:cNvSpPr/>
              <p:nvPr/>
            </p:nvSpPr>
            <p:spPr>
              <a:xfrm>
                <a:off x="5896625" y="5280586"/>
                <a:ext cx="289443" cy="374776"/>
              </a:xfrm>
              <a:custGeom>
                <a:avLst/>
                <a:gdLst>
                  <a:gd name="connsiteX0" fmla="*/ 261044 w 289443"/>
                  <a:gd name="connsiteY0" fmla="*/ 28970 h 374776"/>
                  <a:gd name="connsiteX1" fmla="*/ 248380 w 289443"/>
                  <a:gd name="connsiteY1" fmla="*/ 28970 h 374776"/>
                  <a:gd name="connsiteX2" fmla="*/ 18115 w 289443"/>
                  <a:gd name="connsiteY2" fmla="*/ 28970 h 374776"/>
                  <a:gd name="connsiteX3" fmla="*/ 77 w 289443"/>
                  <a:gd name="connsiteY3" fmla="*/ 15914 h 374776"/>
                  <a:gd name="connsiteX4" fmla="*/ 12742 w 289443"/>
                  <a:gd name="connsiteY4" fmla="*/ 171 h 374776"/>
                  <a:gd name="connsiteX5" fmla="*/ 20418 w 289443"/>
                  <a:gd name="connsiteY5" fmla="*/ 171 h 374776"/>
                  <a:gd name="connsiteX6" fmla="*/ 256055 w 289443"/>
                  <a:gd name="connsiteY6" fmla="*/ 171 h 374776"/>
                  <a:gd name="connsiteX7" fmla="*/ 289444 w 289443"/>
                  <a:gd name="connsiteY7" fmla="*/ 33194 h 374776"/>
                  <a:gd name="connsiteX8" fmla="*/ 289444 w 289443"/>
                  <a:gd name="connsiteY8" fmla="*/ 354592 h 374776"/>
                  <a:gd name="connsiteX9" fmla="*/ 288676 w 289443"/>
                  <a:gd name="connsiteY9" fmla="*/ 364959 h 374776"/>
                  <a:gd name="connsiteX10" fmla="*/ 273325 w 289443"/>
                  <a:gd name="connsiteY10" fmla="*/ 374559 h 374776"/>
                  <a:gd name="connsiteX11" fmla="*/ 261044 w 289443"/>
                  <a:gd name="connsiteY11" fmla="*/ 361888 h 374776"/>
                  <a:gd name="connsiteX12" fmla="*/ 261044 w 289443"/>
                  <a:gd name="connsiteY12" fmla="*/ 352288 h 374776"/>
                  <a:gd name="connsiteX13" fmla="*/ 261044 w 289443"/>
                  <a:gd name="connsiteY13" fmla="*/ 41641 h 374776"/>
                  <a:gd name="connsiteX14" fmla="*/ 261044 w 289443"/>
                  <a:gd name="connsiteY14" fmla="*/ 28970 h 3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443" h="374776">
                    <a:moveTo>
                      <a:pt x="261044" y="28970"/>
                    </a:moveTo>
                    <a:cubicBezTo>
                      <a:pt x="256055" y="28970"/>
                      <a:pt x="252217" y="28970"/>
                      <a:pt x="248380" y="28970"/>
                    </a:cubicBezTo>
                    <a:cubicBezTo>
                      <a:pt x="171625" y="28970"/>
                      <a:pt x="94870" y="28970"/>
                      <a:pt x="18115" y="28970"/>
                    </a:cubicBezTo>
                    <a:cubicBezTo>
                      <a:pt x="6986" y="28970"/>
                      <a:pt x="845" y="24746"/>
                      <a:pt x="77" y="15914"/>
                    </a:cubicBezTo>
                    <a:cubicBezTo>
                      <a:pt x="-690" y="7466"/>
                      <a:pt x="4299" y="939"/>
                      <a:pt x="12742" y="171"/>
                    </a:cubicBezTo>
                    <a:cubicBezTo>
                      <a:pt x="15428" y="-213"/>
                      <a:pt x="17731" y="171"/>
                      <a:pt x="20418" y="171"/>
                    </a:cubicBezTo>
                    <a:cubicBezTo>
                      <a:pt x="99092" y="171"/>
                      <a:pt x="177765" y="171"/>
                      <a:pt x="256055" y="171"/>
                    </a:cubicBezTo>
                    <a:cubicBezTo>
                      <a:pt x="279466" y="171"/>
                      <a:pt x="289444" y="10154"/>
                      <a:pt x="289444" y="33194"/>
                    </a:cubicBezTo>
                    <a:cubicBezTo>
                      <a:pt x="289444" y="140326"/>
                      <a:pt x="289444" y="247459"/>
                      <a:pt x="289444" y="354592"/>
                    </a:cubicBezTo>
                    <a:cubicBezTo>
                      <a:pt x="289444" y="358048"/>
                      <a:pt x="289444" y="361888"/>
                      <a:pt x="288676" y="364959"/>
                    </a:cubicBezTo>
                    <a:cubicBezTo>
                      <a:pt x="286374" y="372255"/>
                      <a:pt x="281001" y="375711"/>
                      <a:pt x="273325" y="374559"/>
                    </a:cubicBezTo>
                    <a:cubicBezTo>
                      <a:pt x="266034" y="373407"/>
                      <a:pt x="261812" y="369183"/>
                      <a:pt x="261044" y="361888"/>
                    </a:cubicBezTo>
                    <a:cubicBezTo>
                      <a:pt x="260661" y="358816"/>
                      <a:pt x="261044" y="355360"/>
                      <a:pt x="261044" y="352288"/>
                    </a:cubicBezTo>
                    <a:cubicBezTo>
                      <a:pt x="261044" y="248611"/>
                      <a:pt x="261044" y="144934"/>
                      <a:pt x="261044" y="41641"/>
                    </a:cubicBezTo>
                    <a:cubicBezTo>
                      <a:pt x="261044" y="38186"/>
                      <a:pt x="261044" y="34346"/>
                      <a:pt x="261044" y="28970"/>
                    </a:cubicBezTo>
                    <a:close/>
                  </a:path>
                </a:pathLst>
              </a:custGeom>
              <a:grpFill/>
              <a:ln w="3834" cap="flat">
                <a:noFill/>
                <a:prstDash val="solid"/>
                <a:miter/>
              </a:ln>
            </p:spPr>
            <p:txBody>
              <a:bodyPr rtlCol="0" anchor="ctr"/>
              <a:lstStyle/>
              <a:p>
                <a:endParaRPr lang="en-US"/>
              </a:p>
            </p:txBody>
          </p:sp>
          <p:sp>
            <p:nvSpPr>
              <p:cNvPr id="89" name="Freeform 208">
                <a:extLst>
                  <a:ext uri="{FF2B5EF4-FFF2-40B4-BE49-F238E27FC236}">
                    <a16:creationId xmlns:a16="http://schemas.microsoft.com/office/drawing/2014/main" id="{570719DB-93D7-4E10-8D10-568DE81D52C2}"/>
                  </a:ext>
                </a:extLst>
              </p:cNvPr>
              <p:cNvSpPr/>
              <p:nvPr/>
            </p:nvSpPr>
            <p:spPr>
              <a:xfrm>
                <a:off x="5508974" y="5181964"/>
                <a:ext cx="48416" cy="39658"/>
              </a:xfrm>
              <a:custGeom>
                <a:avLst/>
                <a:gdLst>
                  <a:gd name="connsiteX0" fmla="*/ 13548 w 48416"/>
                  <a:gd name="connsiteY0" fmla="*/ 39659 h 39658"/>
                  <a:gd name="connsiteX1" fmla="*/ 1267 w 48416"/>
                  <a:gd name="connsiteY1" fmla="*/ 26987 h 39658"/>
                  <a:gd name="connsiteX2" fmla="*/ 7408 w 48416"/>
                  <a:gd name="connsiteY2" fmla="*/ 10475 h 39658"/>
                  <a:gd name="connsiteX3" fmla="*/ 31969 w 48416"/>
                  <a:gd name="connsiteY3" fmla="*/ 108 h 39658"/>
                  <a:gd name="connsiteX4" fmla="*/ 46936 w 48416"/>
                  <a:gd name="connsiteY4" fmla="*/ 6636 h 39658"/>
                  <a:gd name="connsiteX5" fmla="*/ 45785 w 48416"/>
                  <a:gd name="connsiteY5" fmla="*/ 22763 h 39658"/>
                  <a:gd name="connsiteX6" fmla="*/ 13548 w 48416"/>
                  <a:gd name="connsiteY6" fmla="*/ 39659 h 3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16" h="39658">
                    <a:moveTo>
                      <a:pt x="13548" y="39659"/>
                    </a:moveTo>
                    <a:cubicBezTo>
                      <a:pt x="8943" y="35051"/>
                      <a:pt x="3570" y="31595"/>
                      <a:pt x="1267" y="26987"/>
                    </a:cubicBezTo>
                    <a:cubicBezTo>
                      <a:pt x="-1803" y="20843"/>
                      <a:pt x="883" y="13931"/>
                      <a:pt x="7408" y="10475"/>
                    </a:cubicBezTo>
                    <a:cubicBezTo>
                      <a:pt x="15083" y="6252"/>
                      <a:pt x="23526" y="1644"/>
                      <a:pt x="31969" y="108"/>
                    </a:cubicBezTo>
                    <a:cubicBezTo>
                      <a:pt x="36574" y="-660"/>
                      <a:pt x="44634" y="2796"/>
                      <a:pt x="46936" y="6636"/>
                    </a:cubicBezTo>
                    <a:cubicBezTo>
                      <a:pt x="49239" y="10475"/>
                      <a:pt x="48855" y="20459"/>
                      <a:pt x="45785" y="22763"/>
                    </a:cubicBezTo>
                    <a:cubicBezTo>
                      <a:pt x="36574" y="29291"/>
                      <a:pt x="25445" y="33515"/>
                      <a:pt x="13548" y="39659"/>
                    </a:cubicBezTo>
                    <a:close/>
                  </a:path>
                </a:pathLst>
              </a:custGeom>
              <a:grpFill/>
              <a:ln w="3834" cap="flat">
                <a:noFill/>
                <a:prstDash val="solid"/>
                <a:miter/>
              </a:ln>
            </p:spPr>
            <p:txBody>
              <a:bodyPr rtlCol="0" anchor="ctr"/>
              <a:lstStyle/>
              <a:p>
                <a:endParaRPr lang="en-US"/>
              </a:p>
            </p:txBody>
          </p:sp>
          <p:sp>
            <p:nvSpPr>
              <p:cNvPr id="90" name="Freeform 209">
                <a:extLst>
                  <a:ext uri="{FF2B5EF4-FFF2-40B4-BE49-F238E27FC236}">
                    <a16:creationId xmlns:a16="http://schemas.microsoft.com/office/drawing/2014/main" id="{13549046-DBCA-5BC7-9AA2-35B26C7CAAD6}"/>
                  </a:ext>
                </a:extLst>
              </p:cNvPr>
              <p:cNvSpPr/>
              <p:nvPr/>
            </p:nvSpPr>
            <p:spPr>
              <a:xfrm>
                <a:off x="5927113" y="5179000"/>
                <a:ext cx="50264" cy="39274"/>
              </a:xfrm>
              <a:custGeom>
                <a:avLst/>
                <a:gdLst>
                  <a:gd name="connsiteX0" fmla="*/ 13724 w 50264"/>
                  <a:gd name="connsiteY0" fmla="*/ 0 h 39274"/>
                  <a:gd name="connsiteX1" fmla="*/ 45193 w 50264"/>
                  <a:gd name="connsiteY1" fmla="*/ 15744 h 39274"/>
                  <a:gd name="connsiteX2" fmla="*/ 47112 w 50264"/>
                  <a:gd name="connsiteY2" fmla="*/ 32639 h 39274"/>
                  <a:gd name="connsiteX3" fmla="*/ 31761 w 50264"/>
                  <a:gd name="connsiteY3" fmla="*/ 39167 h 39274"/>
                  <a:gd name="connsiteX4" fmla="*/ 7200 w 50264"/>
                  <a:gd name="connsiteY4" fmla="*/ 28799 h 39274"/>
                  <a:gd name="connsiteX5" fmla="*/ 1443 w 50264"/>
                  <a:gd name="connsiteY5" fmla="*/ 12288 h 39274"/>
                  <a:gd name="connsiteX6" fmla="*/ 13724 w 50264"/>
                  <a:gd name="connsiteY6" fmla="*/ 0 h 3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64" h="39274">
                    <a:moveTo>
                      <a:pt x="13724" y="0"/>
                    </a:moveTo>
                    <a:cubicBezTo>
                      <a:pt x="25621" y="5760"/>
                      <a:pt x="35983" y="9600"/>
                      <a:pt x="45193" y="15744"/>
                    </a:cubicBezTo>
                    <a:cubicBezTo>
                      <a:pt x="50950" y="19584"/>
                      <a:pt x="52102" y="27647"/>
                      <a:pt x="47112" y="32639"/>
                    </a:cubicBezTo>
                    <a:cubicBezTo>
                      <a:pt x="43659" y="36479"/>
                      <a:pt x="36367" y="39935"/>
                      <a:pt x="31761" y="39167"/>
                    </a:cubicBezTo>
                    <a:cubicBezTo>
                      <a:pt x="23318" y="37631"/>
                      <a:pt x="15259" y="33023"/>
                      <a:pt x="7200" y="28799"/>
                    </a:cubicBezTo>
                    <a:cubicBezTo>
                      <a:pt x="1059" y="25343"/>
                      <a:pt x="-2011" y="18816"/>
                      <a:pt x="1443" y="12288"/>
                    </a:cubicBezTo>
                    <a:cubicBezTo>
                      <a:pt x="3746" y="7680"/>
                      <a:pt x="9119" y="4224"/>
                      <a:pt x="13724" y="0"/>
                    </a:cubicBezTo>
                    <a:close/>
                  </a:path>
                </a:pathLst>
              </a:custGeom>
              <a:grpFill/>
              <a:ln w="3834" cap="flat">
                <a:noFill/>
                <a:prstDash val="solid"/>
                <a:miter/>
              </a:ln>
            </p:spPr>
            <p:txBody>
              <a:bodyPr rtlCol="0" anchor="ctr"/>
              <a:lstStyle/>
              <a:p>
                <a:endParaRPr lang="en-US"/>
              </a:p>
            </p:txBody>
          </p:sp>
          <p:sp>
            <p:nvSpPr>
              <p:cNvPr id="91" name="Freeform 210">
                <a:extLst>
                  <a:ext uri="{FF2B5EF4-FFF2-40B4-BE49-F238E27FC236}">
                    <a16:creationId xmlns:a16="http://schemas.microsoft.com/office/drawing/2014/main" id="{A75BE81D-C456-2EE8-EBB5-3FC8CC06B34E}"/>
                  </a:ext>
                </a:extLst>
              </p:cNvPr>
              <p:cNvSpPr/>
              <p:nvPr/>
            </p:nvSpPr>
            <p:spPr>
              <a:xfrm>
                <a:off x="5914365" y="5043597"/>
                <a:ext cx="45671" cy="38115"/>
              </a:xfrm>
              <a:custGeom>
                <a:avLst/>
                <a:gdLst>
                  <a:gd name="connsiteX0" fmla="*/ 45660 w 45671"/>
                  <a:gd name="connsiteY0" fmla="*/ 14831 h 38115"/>
                  <a:gd name="connsiteX1" fmla="*/ 7283 w 45671"/>
                  <a:gd name="connsiteY1" fmla="*/ 36718 h 38115"/>
                  <a:gd name="connsiteX2" fmla="*/ 5748 w 45671"/>
                  <a:gd name="connsiteY2" fmla="*/ 13295 h 38115"/>
                  <a:gd name="connsiteX3" fmla="*/ 27239 w 45671"/>
                  <a:gd name="connsiteY3" fmla="*/ 1008 h 38115"/>
                  <a:gd name="connsiteX4" fmla="*/ 45660 w 45671"/>
                  <a:gd name="connsiteY4" fmla="*/ 14831 h 38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71" h="38115">
                    <a:moveTo>
                      <a:pt x="45660" y="14831"/>
                    </a:moveTo>
                    <a:cubicBezTo>
                      <a:pt x="45277" y="27503"/>
                      <a:pt x="18029" y="42862"/>
                      <a:pt x="7283" y="36718"/>
                    </a:cubicBezTo>
                    <a:cubicBezTo>
                      <a:pt x="-1544" y="31343"/>
                      <a:pt x="-2695" y="19823"/>
                      <a:pt x="5748" y="13295"/>
                    </a:cubicBezTo>
                    <a:cubicBezTo>
                      <a:pt x="12272" y="8303"/>
                      <a:pt x="19563" y="4079"/>
                      <a:pt x="27239" y="1008"/>
                    </a:cubicBezTo>
                    <a:cubicBezTo>
                      <a:pt x="36450" y="-2832"/>
                      <a:pt x="46044" y="4847"/>
                      <a:pt x="45660" y="14831"/>
                    </a:cubicBezTo>
                    <a:close/>
                  </a:path>
                </a:pathLst>
              </a:custGeom>
              <a:grpFill/>
              <a:ln w="3834" cap="flat">
                <a:noFill/>
                <a:prstDash val="solid"/>
                <a:miter/>
              </a:ln>
            </p:spPr>
            <p:txBody>
              <a:bodyPr rtlCol="0" anchor="ctr"/>
              <a:lstStyle/>
              <a:p>
                <a:endParaRPr lang="en-US"/>
              </a:p>
            </p:txBody>
          </p:sp>
          <p:sp>
            <p:nvSpPr>
              <p:cNvPr id="92" name="Freeform 211">
                <a:extLst>
                  <a:ext uri="{FF2B5EF4-FFF2-40B4-BE49-F238E27FC236}">
                    <a16:creationId xmlns:a16="http://schemas.microsoft.com/office/drawing/2014/main" id="{A2651DC7-6FE0-63E2-DB54-894DA81180F9}"/>
                  </a:ext>
                </a:extLst>
              </p:cNvPr>
              <p:cNvSpPr/>
              <p:nvPr/>
            </p:nvSpPr>
            <p:spPr>
              <a:xfrm>
                <a:off x="5525301" y="5043395"/>
                <a:ext cx="45971" cy="38715"/>
              </a:xfrm>
              <a:custGeom>
                <a:avLst/>
                <a:gdLst>
                  <a:gd name="connsiteX0" fmla="*/ 45961 w 45971"/>
                  <a:gd name="connsiteY0" fmla="*/ 21945 h 38715"/>
                  <a:gd name="connsiteX1" fmla="*/ 27156 w 45971"/>
                  <a:gd name="connsiteY1" fmla="*/ 37688 h 38715"/>
                  <a:gd name="connsiteX2" fmla="*/ 5664 w 45971"/>
                  <a:gd name="connsiteY2" fmla="*/ 25400 h 38715"/>
                  <a:gd name="connsiteX3" fmla="*/ 1826 w 45971"/>
                  <a:gd name="connsiteY3" fmla="*/ 8505 h 38715"/>
                  <a:gd name="connsiteX4" fmla="*/ 17562 w 45971"/>
                  <a:gd name="connsiteY4" fmla="*/ 825 h 38715"/>
                  <a:gd name="connsiteX5" fmla="*/ 42123 w 45971"/>
                  <a:gd name="connsiteY5" fmla="*/ 14649 h 38715"/>
                  <a:gd name="connsiteX6" fmla="*/ 45961 w 45971"/>
                  <a:gd name="connsiteY6" fmla="*/ 21945 h 38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971" h="38715">
                    <a:moveTo>
                      <a:pt x="45961" y="21945"/>
                    </a:moveTo>
                    <a:cubicBezTo>
                      <a:pt x="46345" y="34232"/>
                      <a:pt x="36750" y="41528"/>
                      <a:pt x="27156" y="37688"/>
                    </a:cubicBezTo>
                    <a:cubicBezTo>
                      <a:pt x="19480" y="34616"/>
                      <a:pt x="12572" y="30392"/>
                      <a:pt x="5664" y="25400"/>
                    </a:cubicBezTo>
                    <a:cubicBezTo>
                      <a:pt x="-92" y="21177"/>
                      <a:pt x="-1627" y="14649"/>
                      <a:pt x="1826" y="8505"/>
                    </a:cubicBezTo>
                    <a:cubicBezTo>
                      <a:pt x="4897" y="2361"/>
                      <a:pt x="10653" y="-1863"/>
                      <a:pt x="17562" y="825"/>
                    </a:cubicBezTo>
                    <a:cubicBezTo>
                      <a:pt x="26388" y="4281"/>
                      <a:pt x="34447" y="9657"/>
                      <a:pt x="42123" y="14649"/>
                    </a:cubicBezTo>
                    <a:cubicBezTo>
                      <a:pt x="44426" y="16569"/>
                      <a:pt x="45193" y="20793"/>
                      <a:pt x="45961" y="21945"/>
                    </a:cubicBezTo>
                    <a:close/>
                  </a:path>
                </a:pathLst>
              </a:custGeom>
              <a:grpFill/>
              <a:ln w="3834" cap="flat">
                <a:noFill/>
                <a:prstDash val="solid"/>
                <a:miter/>
              </a:ln>
            </p:spPr>
            <p:txBody>
              <a:bodyPr rtlCol="0" anchor="ctr"/>
              <a:lstStyle/>
              <a:p>
                <a:endParaRPr lang="en-US"/>
              </a:p>
            </p:txBody>
          </p:sp>
        </p:grpSp>
      </p:grpSp>
      <p:grpSp>
        <p:nvGrpSpPr>
          <p:cNvPr id="99" name="Graphic 2">
            <a:extLst>
              <a:ext uri="{FF2B5EF4-FFF2-40B4-BE49-F238E27FC236}">
                <a16:creationId xmlns:a16="http://schemas.microsoft.com/office/drawing/2014/main" id="{04AE8427-0277-758A-D830-19D4BB6845AC}"/>
              </a:ext>
            </a:extLst>
          </p:cNvPr>
          <p:cNvGrpSpPr/>
          <p:nvPr/>
        </p:nvGrpSpPr>
        <p:grpSpPr>
          <a:xfrm>
            <a:off x="746092" y="8712872"/>
            <a:ext cx="809205" cy="740723"/>
            <a:chOff x="3917433" y="5498364"/>
            <a:chExt cx="884636" cy="740723"/>
          </a:xfrm>
          <a:solidFill>
            <a:srgbClr val="09465E"/>
          </a:solidFill>
        </p:grpSpPr>
        <p:sp>
          <p:nvSpPr>
            <p:cNvPr id="100" name="Freeform 355">
              <a:extLst>
                <a:ext uri="{FF2B5EF4-FFF2-40B4-BE49-F238E27FC236}">
                  <a16:creationId xmlns:a16="http://schemas.microsoft.com/office/drawing/2014/main" id="{72EC77A3-A620-5E8F-47BF-41DD20B19AC1}"/>
                </a:ext>
              </a:extLst>
            </p:cNvPr>
            <p:cNvSpPr/>
            <p:nvPr/>
          </p:nvSpPr>
          <p:spPr>
            <a:xfrm>
              <a:off x="4170046" y="5655543"/>
              <a:ext cx="476083" cy="539283"/>
            </a:xfrm>
            <a:custGeom>
              <a:avLst/>
              <a:gdLst>
                <a:gd name="connsiteX0" fmla="*/ 348682 w 476083"/>
                <a:gd name="connsiteY0" fmla="*/ 420044 h 539283"/>
                <a:gd name="connsiteX1" fmla="*/ 345972 w 476083"/>
                <a:gd name="connsiteY1" fmla="*/ 421852 h 539283"/>
                <a:gd name="connsiteX2" fmla="*/ 236670 w 476083"/>
                <a:gd name="connsiteY2" fmla="*/ 539284 h 539283"/>
                <a:gd name="connsiteX3" fmla="*/ 236670 w 476083"/>
                <a:gd name="connsiteY3" fmla="*/ 485084 h 539283"/>
                <a:gd name="connsiteX4" fmla="*/ 221314 w 476083"/>
                <a:gd name="connsiteY4" fmla="*/ 470630 h 539283"/>
                <a:gd name="connsiteX5" fmla="*/ 219507 w 476083"/>
                <a:gd name="connsiteY5" fmla="*/ 470630 h 539283"/>
                <a:gd name="connsiteX6" fmla="*/ 206861 w 476083"/>
                <a:gd name="connsiteY6" fmla="*/ 472438 h 539283"/>
                <a:gd name="connsiteX7" fmla="*/ 147241 w 476083"/>
                <a:gd name="connsiteY7" fmla="*/ 472438 h 539283"/>
                <a:gd name="connsiteX8" fmla="*/ 0 w 476083"/>
                <a:gd name="connsiteY8" fmla="*/ 415528 h 539283"/>
                <a:gd name="connsiteX9" fmla="*/ 418238 w 476083"/>
                <a:gd name="connsiteY9" fmla="*/ 0 h 539283"/>
                <a:gd name="connsiteX10" fmla="*/ 427271 w 476083"/>
                <a:gd name="connsiteY10" fmla="*/ 13550 h 539283"/>
                <a:gd name="connsiteX11" fmla="*/ 348682 w 476083"/>
                <a:gd name="connsiteY11" fmla="*/ 420044 h 53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083" h="539283">
                  <a:moveTo>
                    <a:pt x="348682" y="420044"/>
                  </a:moveTo>
                  <a:cubicBezTo>
                    <a:pt x="347779" y="420948"/>
                    <a:pt x="346875" y="420948"/>
                    <a:pt x="345972" y="421852"/>
                  </a:cubicBezTo>
                  <a:lnTo>
                    <a:pt x="236670" y="539284"/>
                  </a:lnTo>
                  <a:lnTo>
                    <a:pt x="236670" y="485084"/>
                  </a:lnTo>
                  <a:cubicBezTo>
                    <a:pt x="236670" y="476954"/>
                    <a:pt x="230347" y="470630"/>
                    <a:pt x="221314" y="470630"/>
                  </a:cubicBezTo>
                  <a:cubicBezTo>
                    <a:pt x="220410" y="470630"/>
                    <a:pt x="219507" y="470630"/>
                    <a:pt x="219507" y="470630"/>
                  </a:cubicBezTo>
                  <a:cubicBezTo>
                    <a:pt x="214990" y="471534"/>
                    <a:pt x="210474" y="471534"/>
                    <a:pt x="206861" y="472438"/>
                  </a:cubicBezTo>
                  <a:cubicBezTo>
                    <a:pt x="186988" y="474244"/>
                    <a:pt x="167114" y="474244"/>
                    <a:pt x="147241" y="472438"/>
                  </a:cubicBezTo>
                  <a:cubicBezTo>
                    <a:pt x="93945" y="467018"/>
                    <a:pt x="42456" y="448047"/>
                    <a:pt x="0" y="415528"/>
                  </a:cubicBezTo>
                  <a:lnTo>
                    <a:pt x="418238" y="0"/>
                  </a:lnTo>
                  <a:cubicBezTo>
                    <a:pt x="421851" y="4517"/>
                    <a:pt x="424561" y="9033"/>
                    <a:pt x="427271" y="13550"/>
                  </a:cubicBezTo>
                  <a:cubicBezTo>
                    <a:pt x="515797" y="148145"/>
                    <a:pt x="480567" y="327906"/>
                    <a:pt x="348682" y="420044"/>
                  </a:cubicBezTo>
                  <a:close/>
                </a:path>
              </a:pathLst>
            </a:custGeom>
            <a:solidFill>
              <a:srgbClr val="F1602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1" name="Freeform 356">
              <a:extLst>
                <a:ext uri="{FF2B5EF4-FFF2-40B4-BE49-F238E27FC236}">
                  <a16:creationId xmlns:a16="http://schemas.microsoft.com/office/drawing/2014/main" id="{F3F5A91D-4B65-76F5-3562-5F2F8594ADEF}"/>
                </a:ext>
              </a:extLst>
            </p:cNvPr>
            <p:cNvSpPr/>
            <p:nvPr/>
          </p:nvSpPr>
          <p:spPr>
            <a:xfrm>
              <a:off x="4038373" y="5498364"/>
              <a:ext cx="532748" cy="539283"/>
            </a:xfrm>
            <a:custGeom>
              <a:avLst/>
              <a:gdLst>
                <a:gd name="connsiteX0" fmla="*/ 448739 w 532748"/>
                <a:gd name="connsiteY0" fmla="*/ 135498 h 539283"/>
                <a:gd name="connsiteX1" fmla="*/ 390023 w 532748"/>
                <a:gd name="connsiteY1" fmla="*/ 37940 h 539283"/>
                <a:gd name="connsiteX2" fmla="*/ 495712 w 532748"/>
                <a:gd name="connsiteY2" fmla="*/ 87623 h 539283"/>
                <a:gd name="connsiteX3" fmla="*/ 448739 w 532748"/>
                <a:gd name="connsiteY3" fmla="*/ 135498 h 539283"/>
                <a:gd name="connsiteX4" fmla="*/ 85604 w 532748"/>
                <a:gd name="connsiteY4" fmla="*/ 503151 h 539283"/>
                <a:gd name="connsiteX5" fmla="*/ 28695 w 532748"/>
                <a:gd name="connsiteY5" fmla="*/ 342359 h 539283"/>
                <a:gd name="connsiteX6" fmla="*/ 154256 w 532748"/>
                <a:gd name="connsiteY6" fmla="*/ 342359 h 539283"/>
                <a:gd name="connsiteX7" fmla="*/ 164193 w 532748"/>
                <a:gd name="connsiteY7" fmla="*/ 423658 h 539283"/>
                <a:gd name="connsiteX8" fmla="*/ 85604 w 532748"/>
                <a:gd name="connsiteY8" fmla="*/ 503151 h 539283"/>
                <a:gd name="connsiteX9" fmla="*/ 253622 w 532748"/>
                <a:gd name="connsiteY9" fmla="*/ 38843 h 539283"/>
                <a:gd name="connsiteX10" fmla="*/ 182259 w 532748"/>
                <a:gd name="connsiteY10" fmla="*/ 168019 h 539283"/>
                <a:gd name="connsiteX11" fmla="*/ 88314 w 532748"/>
                <a:gd name="connsiteY11" fmla="*/ 148145 h 539283"/>
                <a:gd name="connsiteX12" fmla="*/ 253622 w 532748"/>
                <a:gd name="connsiteY12" fmla="*/ 38843 h 539283"/>
                <a:gd name="connsiteX13" fmla="*/ 410800 w 532748"/>
                <a:gd name="connsiteY13" fmla="*/ 174341 h 539283"/>
                <a:gd name="connsiteX14" fmla="*/ 336727 w 532748"/>
                <a:gd name="connsiteY14" fmla="*/ 178858 h 539283"/>
                <a:gd name="connsiteX15" fmla="*/ 336727 w 532748"/>
                <a:gd name="connsiteY15" fmla="*/ 30713 h 539283"/>
                <a:gd name="connsiteX16" fmla="*/ 345761 w 532748"/>
                <a:gd name="connsiteY16" fmla="*/ 31616 h 539283"/>
                <a:gd name="connsiteX17" fmla="*/ 426156 w 532748"/>
                <a:gd name="connsiteY17" fmla="*/ 158985 h 539283"/>
                <a:gd name="connsiteX18" fmla="*/ 410800 w 532748"/>
                <a:gd name="connsiteY18" fmla="*/ 174341 h 539283"/>
                <a:gd name="connsiteX19" fmla="*/ 336727 w 532748"/>
                <a:gd name="connsiteY19" fmla="*/ 207764 h 539283"/>
                <a:gd name="connsiteX20" fmla="*/ 379183 w 532748"/>
                <a:gd name="connsiteY20" fmla="*/ 205958 h 539283"/>
                <a:gd name="connsiteX21" fmla="*/ 336727 w 532748"/>
                <a:gd name="connsiteY21" fmla="*/ 248413 h 539283"/>
                <a:gd name="connsiteX22" fmla="*/ 336727 w 532748"/>
                <a:gd name="connsiteY22" fmla="*/ 207764 h 539283"/>
                <a:gd name="connsiteX23" fmla="*/ 245492 w 532748"/>
                <a:gd name="connsiteY23" fmla="*/ 341456 h 539283"/>
                <a:gd name="connsiteX24" fmla="*/ 190389 w 532748"/>
                <a:gd name="connsiteY24" fmla="*/ 397461 h 539283"/>
                <a:gd name="connsiteX25" fmla="*/ 184969 w 532748"/>
                <a:gd name="connsiteY25" fmla="*/ 341456 h 539283"/>
                <a:gd name="connsiteX26" fmla="*/ 245492 w 532748"/>
                <a:gd name="connsiteY26" fmla="*/ 341456 h 539283"/>
                <a:gd name="connsiteX27" fmla="*/ 297885 w 532748"/>
                <a:gd name="connsiteY27" fmla="*/ 31616 h 539283"/>
                <a:gd name="connsiteX28" fmla="*/ 306918 w 532748"/>
                <a:gd name="connsiteY28" fmla="*/ 30713 h 539283"/>
                <a:gd name="connsiteX29" fmla="*/ 306918 w 532748"/>
                <a:gd name="connsiteY29" fmla="*/ 178858 h 539283"/>
                <a:gd name="connsiteX30" fmla="*/ 212069 w 532748"/>
                <a:gd name="connsiteY30" fmla="*/ 172535 h 539283"/>
                <a:gd name="connsiteX31" fmla="*/ 297885 w 532748"/>
                <a:gd name="connsiteY31" fmla="*/ 31616 h 539283"/>
                <a:gd name="connsiteX32" fmla="*/ 28695 w 532748"/>
                <a:gd name="connsiteY32" fmla="*/ 312550 h 539283"/>
                <a:gd name="connsiteX33" fmla="*/ 70248 w 532748"/>
                <a:gd name="connsiteY33" fmla="*/ 173438 h 539283"/>
                <a:gd name="connsiteX34" fmla="*/ 172323 w 532748"/>
                <a:gd name="connsiteY34" fmla="*/ 196021 h 539283"/>
                <a:gd name="connsiteX35" fmla="*/ 154256 w 532748"/>
                <a:gd name="connsiteY35" fmla="*/ 311646 h 539283"/>
                <a:gd name="connsiteX36" fmla="*/ 28695 w 532748"/>
                <a:gd name="connsiteY36" fmla="*/ 312550 h 539283"/>
                <a:gd name="connsiteX37" fmla="*/ 28695 w 532748"/>
                <a:gd name="connsiteY37" fmla="*/ 312550 h 539283"/>
                <a:gd name="connsiteX38" fmla="*/ 274398 w 532748"/>
                <a:gd name="connsiteY38" fmla="*/ 312550 h 539283"/>
                <a:gd name="connsiteX39" fmla="*/ 184066 w 532748"/>
                <a:gd name="connsiteY39" fmla="*/ 312550 h 539283"/>
                <a:gd name="connsiteX40" fmla="*/ 202132 w 532748"/>
                <a:gd name="connsiteY40" fmla="*/ 200538 h 539283"/>
                <a:gd name="connsiteX41" fmla="*/ 306918 w 532748"/>
                <a:gd name="connsiteY41" fmla="*/ 208668 h 539283"/>
                <a:gd name="connsiteX42" fmla="*/ 306918 w 532748"/>
                <a:gd name="connsiteY42" fmla="*/ 279127 h 539283"/>
                <a:gd name="connsiteX43" fmla="*/ 274398 w 532748"/>
                <a:gd name="connsiteY43" fmla="*/ 312550 h 539283"/>
                <a:gd name="connsiteX44" fmla="*/ 532748 w 532748"/>
                <a:gd name="connsiteY44" fmla="*/ 85816 h 539283"/>
                <a:gd name="connsiteX45" fmla="*/ 527328 w 532748"/>
                <a:gd name="connsiteY45" fmla="*/ 74976 h 539283"/>
                <a:gd name="connsiteX46" fmla="*/ 353890 w 532748"/>
                <a:gd name="connsiteY46" fmla="*/ 1807 h 539283"/>
                <a:gd name="connsiteX47" fmla="*/ 322274 w 532748"/>
                <a:gd name="connsiteY47" fmla="*/ 0 h 539283"/>
                <a:gd name="connsiteX48" fmla="*/ 322274 w 532748"/>
                <a:gd name="connsiteY48" fmla="*/ 0 h 539283"/>
                <a:gd name="connsiteX49" fmla="*/ 322274 w 532748"/>
                <a:gd name="connsiteY49" fmla="*/ 0 h 539283"/>
                <a:gd name="connsiteX50" fmla="*/ 290658 w 532748"/>
                <a:gd name="connsiteY50" fmla="*/ 1807 h 539283"/>
                <a:gd name="connsiteX51" fmla="*/ 53084 w 532748"/>
                <a:gd name="connsiteY51" fmla="*/ 147242 h 539283"/>
                <a:gd name="connsiteX52" fmla="*/ 53084 w 532748"/>
                <a:gd name="connsiteY52" fmla="*/ 147242 h 539283"/>
                <a:gd name="connsiteX53" fmla="*/ 73861 w 532748"/>
                <a:gd name="connsiteY53" fmla="*/ 533864 h 539283"/>
                <a:gd name="connsiteX54" fmla="*/ 84701 w 532748"/>
                <a:gd name="connsiteY54" fmla="*/ 539284 h 539283"/>
                <a:gd name="connsiteX55" fmla="*/ 85604 w 532748"/>
                <a:gd name="connsiteY55" fmla="*/ 539284 h 539283"/>
                <a:gd name="connsiteX56" fmla="*/ 96444 w 532748"/>
                <a:gd name="connsiteY56" fmla="*/ 534767 h 539283"/>
                <a:gd name="connsiteX57" fmla="*/ 530038 w 532748"/>
                <a:gd name="connsiteY57" fmla="*/ 96656 h 539283"/>
                <a:gd name="connsiteX58" fmla="*/ 532748 w 532748"/>
                <a:gd name="connsiteY58" fmla="*/ 85816 h 53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748" h="539283">
                  <a:moveTo>
                    <a:pt x="448739" y="135498"/>
                  </a:moveTo>
                  <a:cubicBezTo>
                    <a:pt x="433383" y="100270"/>
                    <a:pt x="413510" y="67749"/>
                    <a:pt x="390023" y="37940"/>
                  </a:cubicBezTo>
                  <a:cubicBezTo>
                    <a:pt x="427963" y="46973"/>
                    <a:pt x="464096" y="64137"/>
                    <a:pt x="495712" y="87623"/>
                  </a:cubicBezTo>
                  <a:lnTo>
                    <a:pt x="448739" y="135498"/>
                  </a:lnTo>
                  <a:close/>
                  <a:moveTo>
                    <a:pt x="85604" y="503151"/>
                  </a:moveTo>
                  <a:cubicBezTo>
                    <a:pt x="51278" y="456177"/>
                    <a:pt x="31405" y="400172"/>
                    <a:pt x="28695" y="342359"/>
                  </a:cubicBezTo>
                  <a:lnTo>
                    <a:pt x="154256" y="342359"/>
                  </a:lnTo>
                  <a:cubicBezTo>
                    <a:pt x="155160" y="369459"/>
                    <a:pt x="157870" y="396558"/>
                    <a:pt x="164193" y="423658"/>
                  </a:cubicBezTo>
                  <a:lnTo>
                    <a:pt x="85604" y="503151"/>
                  </a:lnTo>
                  <a:close/>
                  <a:moveTo>
                    <a:pt x="253622" y="38843"/>
                  </a:moveTo>
                  <a:cubicBezTo>
                    <a:pt x="222909" y="77687"/>
                    <a:pt x="199423" y="121045"/>
                    <a:pt x="182259" y="168019"/>
                  </a:cubicBezTo>
                  <a:cubicBezTo>
                    <a:pt x="150643" y="162598"/>
                    <a:pt x="119027" y="156275"/>
                    <a:pt x="88314" y="148145"/>
                  </a:cubicBezTo>
                  <a:cubicBezTo>
                    <a:pt x="128963" y="93043"/>
                    <a:pt x="187679" y="54199"/>
                    <a:pt x="253622" y="38843"/>
                  </a:cubicBezTo>
                  <a:close/>
                  <a:moveTo>
                    <a:pt x="410800" y="174341"/>
                  </a:moveTo>
                  <a:cubicBezTo>
                    <a:pt x="386410" y="177052"/>
                    <a:pt x="361117" y="177955"/>
                    <a:pt x="336727" y="178858"/>
                  </a:cubicBezTo>
                  <a:lnTo>
                    <a:pt x="336727" y="30713"/>
                  </a:lnTo>
                  <a:cubicBezTo>
                    <a:pt x="339437" y="30713"/>
                    <a:pt x="343051" y="30713"/>
                    <a:pt x="345761" y="31616"/>
                  </a:cubicBezTo>
                  <a:cubicBezTo>
                    <a:pt x="380087" y="68653"/>
                    <a:pt x="407187" y="112012"/>
                    <a:pt x="426156" y="158985"/>
                  </a:cubicBezTo>
                  <a:lnTo>
                    <a:pt x="410800" y="174341"/>
                  </a:lnTo>
                  <a:close/>
                  <a:moveTo>
                    <a:pt x="336727" y="207764"/>
                  </a:moveTo>
                  <a:cubicBezTo>
                    <a:pt x="351180" y="207764"/>
                    <a:pt x="364730" y="206861"/>
                    <a:pt x="379183" y="205958"/>
                  </a:cubicBezTo>
                  <a:lnTo>
                    <a:pt x="336727" y="248413"/>
                  </a:lnTo>
                  <a:lnTo>
                    <a:pt x="336727" y="207764"/>
                  </a:lnTo>
                  <a:close/>
                  <a:moveTo>
                    <a:pt x="245492" y="341456"/>
                  </a:moveTo>
                  <a:lnTo>
                    <a:pt x="190389" y="397461"/>
                  </a:lnTo>
                  <a:cubicBezTo>
                    <a:pt x="187679" y="378492"/>
                    <a:pt x="185873" y="360425"/>
                    <a:pt x="184969" y="341456"/>
                  </a:cubicBezTo>
                  <a:lnTo>
                    <a:pt x="245492" y="341456"/>
                  </a:lnTo>
                  <a:close/>
                  <a:moveTo>
                    <a:pt x="297885" y="31616"/>
                  </a:moveTo>
                  <a:cubicBezTo>
                    <a:pt x="300595" y="31616"/>
                    <a:pt x="304208" y="30713"/>
                    <a:pt x="306918" y="30713"/>
                  </a:cubicBezTo>
                  <a:lnTo>
                    <a:pt x="306918" y="178858"/>
                  </a:lnTo>
                  <a:cubicBezTo>
                    <a:pt x="275302" y="177955"/>
                    <a:pt x="243685" y="176148"/>
                    <a:pt x="212069" y="172535"/>
                  </a:cubicBezTo>
                  <a:cubicBezTo>
                    <a:pt x="231942" y="120142"/>
                    <a:pt x="260848" y="72266"/>
                    <a:pt x="297885" y="31616"/>
                  </a:cubicBezTo>
                  <a:close/>
                  <a:moveTo>
                    <a:pt x="28695" y="312550"/>
                  </a:moveTo>
                  <a:cubicBezTo>
                    <a:pt x="31405" y="263771"/>
                    <a:pt x="44955" y="215894"/>
                    <a:pt x="70248" y="173438"/>
                  </a:cubicBezTo>
                  <a:cubicBezTo>
                    <a:pt x="103670" y="183375"/>
                    <a:pt x="137997" y="190602"/>
                    <a:pt x="172323" y="196021"/>
                  </a:cubicBezTo>
                  <a:cubicBezTo>
                    <a:pt x="161483" y="233960"/>
                    <a:pt x="155160" y="272804"/>
                    <a:pt x="154256" y="311646"/>
                  </a:cubicBezTo>
                  <a:lnTo>
                    <a:pt x="28695" y="312550"/>
                  </a:lnTo>
                  <a:lnTo>
                    <a:pt x="28695" y="312550"/>
                  </a:lnTo>
                  <a:close/>
                  <a:moveTo>
                    <a:pt x="274398" y="312550"/>
                  </a:moveTo>
                  <a:lnTo>
                    <a:pt x="184066" y="312550"/>
                  </a:lnTo>
                  <a:cubicBezTo>
                    <a:pt x="184969" y="274610"/>
                    <a:pt x="191293" y="236671"/>
                    <a:pt x="202132" y="200538"/>
                  </a:cubicBezTo>
                  <a:cubicBezTo>
                    <a:pt x="237362" y="205055"/>
                    <a:pt x="271688" y="207764"/>
                    <a:pt x="306918" y="208668"/>
                  </a:cubicBezTo>
                  <a:lnTo>
                    <a:pt x="306918" y="279127"/>
                  </a:lnTo>
                  <a:lnTo>
                    <a:pt x="274398" y="312550"/>
                  </a:lnTo>
                  <a:close/>
                  <a:moveTo>
                    <a:pt x="532748" y="85816"/>
                  </a:moveTo>
                  <a:cubicBezTo>
                    <a:pt x="532748" y="81299"/>
                    <a:pt x="530941" y="77687"/>
                    <a:pt x="527328" y="74976"/>
                  </a:cubicBezTo>
                  <a:cubicBezTo>
                    <a:pt x="477645" y="33424"/>
                    <a:pt x="418026" y="8130"/>
                    <a:pt x="353890" y="1807"/>
                  </a:cubicBezTo>
                  <a:cubicBezTo>
                    <a:pt x="343051" y="904"/>
                    <a:pt x="332211" y="0"/>
                    <a:pt x="322274" y="0"/>
                  </a:cubicBezTo>
                  <a:lnTo>
                    <a:pt x="322274" y="0"/>
                  </a:lnTo>
                  <a:lnTo>
                    <a:pt x="322274" y="0"/>
                  </a:lnTo>
                  <a:cubicBezTo>
                    <a:pt x="311434" y="0"/>
                    <a:pt x="300595" y="904"/>
                    <a:pt x="290658" y="1807"/>
                  </a:cubicBezTo>
                  <a:cubicBezTo>
                    <a:pt x="194003" y="11744"/>
                    <a:pt x="106380" y="65040"/>
                    <a:pt x="53084" y="147242"/>
                  </a:cubicBezTo>
                  <a:lnTo>
                    <a:pt x="53084" y="147242"/>
                  </a:lnTo>
                  <a:cubicBezTo>
                    <a:pt x="-24601" y="266480"/>
                    <a:pt x="-16471" y="423658"/>
                    <a:pt x="73861" y="533864"/>
                  </a:cubicBezTo>
                  <a:cubicBezTo>
                    <a:pt x="76571" y="536573"/>
                    <a:pt x="80184" y="539284"/>
                    <a:pt x="84701" y="539284"/>
                  </a:cubicBezTo>
                  <a:cubicBezTo>
                    <a:pt x="84701" y="539284"/>
                    <a:pt x="85604" y="539284"/>
                    <a:pt x="85604" y="539284"/>
                  </a:cubicBezTo>
                  <a:cubicBezTo>
                    <a:pt x="89217" y="539284"/>
                    <a:pt x="93734" y="537476"/>
                    <a:pt x="96444" y="534767"/>
                  </a:cubicBezTo>
                  <a:lnTo>
                    <a:pt x="530038" y="96656"/>
                  </a:lnTo>
                  <a:cubicBezTo>
                    <a:pt x="530941" y="93946"/>
                    <a:pt x="532748" y="90332"/>
                    <a:pt x="532748" y="8581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2" name="Freeform 357">
              <a:extLst>
                <a:ext uri="{FF2B5EF4-FFF2-40B4-BE49-F238E27FC236}">
                  <a16:creationId xmlns:a16="http://schemas.microsoft.com/office/drawing/2014/main" id="{A00825A6-DA99-63AA-1004-39438E87C7A1}"/>
                </a:ext>
              </a:extLst>
            </p:cNvPr>
            <p:cNvSpPr/>
            <p:nvPr/>
          </p:nvSpPr>
          <p:spPr>
            <a:xfrm>
              <a:off x="4151528" y="5611334"/>
              <a:ext cx="538397" cy="627753"/>
            </a:xfrm>
            <a:custGeom>
              <a:avLst/>
              <a:gdLst>
                <a:gd name="connsiteX0" fmla="*/ 382557 w 538397"/>
                <a:gd name="connsiteY0" fmla="*/ 456123 h 627753"/>
                <a:gd name="connsiteX1" fmla="*/ 379847 w 538397"/>
                <a:gd name="connsiteY1" fmla="*/ 457930 h 627753"/>
                <a:gd name="connsiteX2" fmla="*/ 271448 w 538397"/>
                <a:gd name="connsiteY2" fmla="*/ 575362 h 627753"/>
                <a:gd name="connsiteX3" fmla="*/ 271448 w 538397"/>
                <a:gd name="connsiteY3" fmla="*/ 521162 h 627753"/>
                <a:gd name="connsiteX4" fmla="*/ 256995 w 538397"/>
                <a:gd name="connsiteY4" fmla="*/ 506709 h 627753"/>
                <a:gd name="connsiteX5" fmla="*/ 255188 w 538397"/>
                <a:gd name="connsiteY5" fmla="*/ 506709 h 627753"/>
                <a:gd name="connsiteX6" fmla="*/ 242542 w 538397"/>
                <a:gd name="connsiteY6" fmla="*/ 508516 h 627753"/>
                <a:gd name="connsiteX7" fmla="*/ 182923 w 538397"/>
                <a:gd name="connsiteY7" fmla="*/ 508516 h 627753"/>
                <a:gd name="connsiteX8" fmla="*/ 36585 w 538397"/>
                <a:gd name="connsiteY8" fmla="*/ 452510 h 627753"/>
                <a:gd name="connsiteX9" fmla="*/ 451209 w 538397"/>
                <a:gd name="connsiteY9" fmla="*/ 38788 h 627753"/>
                <a:gd name="connsiteX10" fmla="*/ 460242 w 538397"/>
                <a:gd name="connsiteY10" fmla="*/ 52338 h 627753"/>
                <a:gd name="connsiteX11" fmla="*/ 382557 w 538397"/>
                <a:gd name="connsiteY11" fmla="*/ 456123 h 627753"/>
                <a:gd name="connsiteX12" fmla="*/ 484632 w 538397"/>
                <a:gd name="connsiteY12" fmla="*/ 34272 h 627753"/>
                <a:gd name="connsiteX13" fmla="*/ 463856 w 538397"/>
                <a:gd name="connsiteY13" fmla="*/ 5366 h 627753"/>
                <a:gd name="connsiteX14" fmla="*/ 443079 w 538397"/>
                <a:gd name="connsiteY14" fmla="*/ 3559 h 627753"/>
                <a:gd name="connsiteX15" fmla="*/ 442176 w 538397"/>
                <a:gd name="connsiteY15" fmla="*/ 4462 h 627753"/>
                <a:gd name="connsiteX16" fmla="*/ 4065 w 538397"/>
                <a:gd name="connsiteY16" fmla="*/ 442573 h 627753"/>
                <a:gd name="connsiteX17" fmla="*/ 4065 w 538397"/>
                <a:gd name="connsiteY17" fmla="*/ 463350 h 627753"/>
                <a:gd name="connsiteX18" fmla="*/ 4968 w 538397"/>
                <a:gd name="connsiteY18" fmla="*/ 464253 h 627753"/>
                <a:gd name="connsiteX19" fmla="*/ 180213 w 538397"/>
                <a:gd name="connsiteY19" fmla="*/ 537421 h 627753"/>
                <a:gd name="connsiteX20" fmla="*/ 242542 w 538397"/>
                <a:gd name="connsiteY20" fmla="*/ 537421 h 627753"/>
                <a:gd name="connsiteX21" fmla="*/ 242542 w 538397"/>
                <a:gd name="connsiteY21" fmla="*/ 613301 h 627753"/>
                <a:gd name="connsiteX22" fmla="*/ 256995 w 538397"/>
                <a:gd name="connsiteY22" fmla="*/ 627754 h 627753"/>
                <a:gd name="connsiteX23" fmla="*/ 267835 w 538397"/>
                <a:gd name="connsiteY23" fmla="*/ 623237 h 627753"/>
                <a:gd name="connsiteX24" fmla="*/ 400623 w 538397"/>
                <a:gd name="connsiteY24" fmla="*/ 479610 h 627753"/>
                <a:gd name="connsiteX25" fmla="*/ 484632 w 538397"/>
                <a:gd name="connsiteY25" fmla="*/ 34272 h 627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38397" h="627753">
                  <a:moveTo>
                    <a:pt x="382557" y="456123"/>
                  </a:moveTo>
                  <a:cubicBezTo>
                    <a:pt x="381653" y="457027"/>
                    <a:pt x="380750" y="457027"/>
                    <a:pt x="379847" y="457930"/>
                  </a:cubicBezTo>
                  <a:lnTo>
                    <a:pt x="271448" y="575362"/>
                  </a:lnTo>
                  <a:lnTo>
                    <a:pt x="271448" y="521162"/>
                  </a:lnTo>
                  <a:cubicBezTo>
                    <a:pt x="271448" y="513032"/>
                    <a:pt x="265125" y="506709"/>
                    <a:pt x="256995" y="506709"/>
                  </a:cubicBezTo>
                  <a:cubicBezTo>
                    <a:pt x="256092" y="506709"/>
                    <a:pt x="255188" y="506709"/>
                    <a:pt x="255188" y="506709"/>
                  </a:cubicBezTo>
                  <a:cubicBezTo>
                    <a:pt x="250672" y="507613"/>
                    <a:pt x="246155" y="507613"/>
                    <a:pt x="242542" y="508516"/>
                  </a:cubicBezTo>
                  <a:cubicBezTo>
                    <a:pt x="222669" y="510322"/>
                    <a:pt x="202796" y="510322"/>
                    <a:pt x="182923" y="508516"/>
                  </a:cubicBezTo>
                  <a:cubicBezTo>
                    <a:pt x="129627" y="503096"/>
                    <a:pt x="79041" y="484126"/>
                    <a:pt x="36585" y="452510"/>
                  </a:cubicBezTo>
                  <a:lnTo>
                    <a:pt x="451209" y="38788"/>
                  </a:lnTo>
                  <a:cubicBezTo>
                    <a:pt x="453919" y="43305"/>
                    <a:pt x="457532" y="47822"/>
                    <a:pt x="460242" y="52338"/>
                  </a:cubicBezTo>
                  <a:cubicBezTo>
                    <a:pt x="547865" y="185126"/>
                    <a:pt x="513538" y="363984"/>
                    <a:pt x="382557" y="456123"/>
                  </a:cubicBezTo>
                  <a:close/>
                  <a:moveTo>
                    <a:pt x="484632" y="34272"/>
                  </a:moveTo>
                  <a:cubicBezTo>
                    <a:pt x="478309" y="24336"/>
                    <a:pt x="471082" y="14399"/>
                    <a:pt x="463856" y="5366"/>
                  </a:cubicBezTo>
                  <a:cubicBezTo>
                    <a:pt x="458436" y="-958"/>
                    <a:pt x="449402" y="-1861"/>
                    <a:pt x="443079" y="3559"/>
                  </a:cubicBezTo>
                  <a:cubicBezTo>
                    <a:pt x="443079" y="3559"/>
                    <a:pt x="442176" y="4462"/>
                    <a:pt x="442176" y="4462"/>
                  </a:cubicBezTo>
                  <a:lnTo>
                    <a:pt x="4065" y="442573"/>
                  </a:lnTo>
                  <a:cubicBezTo>
                    <a:pt x="-1355" y="447994"/>
                    <a:pt x="-1355" y="457930"/>
                    <a:pt x="4065" y="463350"/>
                  </a:cubicBezTo>
                  <a:cubicBezTo>
                    <a:pt x="4065" y="463350"/>
                    <a:pt x="4968" y="464253"/>
                    <a:pt x="4968" y="464253"/>
                  </a:cubicBezTo>
                  <a:cubicBezTo>
                    <a:pt x="54651" y="505805"/>
                    <a:pt x="116077" y="531099"/>
                    <a:pt x="180213" y="537421"/>
                  </a:cubicBezTo>
                  <a:cubicBezTo>
                    <a:pt x="200989" y="539229"/>
                    <a:pt x="221766" y="539229"/>
                    <a:pt x="242542" y="537421"/>
                  </a:cubicBezTo>
                  <a:lnTo>
                    <a:pt x="242542" y="613301"/>
                  </a:lnTo>
                  <a:cubicBezTo>
                    <a:pt x="242542" y="621431"/>
                    <a:pt x="248865" y="627754"/>
                    <a:pt x="256995" y="627754"/>
                  </a:cubicBezTo>
                  <a:cubicBezTo>
                    <a:pt x="261512" y="627754"/>
                    <a:pt x="265125" y="625947"/>
                    <a:pt x="267835" y="623237"/>
                  </a:cubicBezTo>
                  <a:lnTo>
                    <a:pt x="400623" y="479610"/>
                  </a:lnTo>
                  <a:cubicBezTo>
                    <a:pt x="544251" y="377534"/>
                    <a:pt x="581287" y="181514"/>
                    <a:pt x="484632" y="3427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3" name="Freeform 358">
              <a:extLst>
                <a:ext uri="{FF2B5EF4-FFF2-40B4-BE49-F238E27FC236}">
                  <a16:creationId xmlns:a16="http://schemas.microsoft.com/office/drawing/2014/main" id="{5254458B-B60D-8C57-A938-9D89BE3E4C10}"/>
                </a:ext>
              </a:extLst>
            </p:cNvPr>
            <p:cNvSpPr/>
            <p:nvPr/>
          </p:nvSpPr>
          <p:spPr>
            <a:xfrm>
              <a:off x="4332644" y="5944605"/>
              <a:ext cx="56005" cy="56006"/>
            </a:xfrm>
            <a:custGeom>
              <a:avLst/>
              <a:gdLst>
                <a:gd name="connsiteX0" fmla="*/ 56006 w 56005"/>
                <a:gd name="connsiteY0" fmla="*/ 28003 h 56006"/>
                <a:gd name="connsiteX1" fmla="*/ 28003 w 56005"/>
                <a:gd name="connsiteY1" fmla="*/ 56007 h 56006"/>
                <a:gd name="connsiteX2" fmla="*/ 0 w 56005"/>
                <a:gd name="connsiteY2" fmla="*/ 28003 h 56006"/>
                <a:gd name="connsiteX3" fmla="*/ 28003 w 56005"/>
                <a:gd name="connsiteY3" fmla="*/ 0 h 56006"/>
                <a:gd name="connsiteX4" fmla="*/ 56006 w 56005"/>
                <a:gd name="connsiteY4" fmla="*/ 28003 h 56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05" h="56006">
                  <a:moveTo>
                    <a:pt x="56006" y="28003"/>
                  </a:moveTo>
                  <a:cubicBezTo>
                    <a:pt x="56006" y="43360"/>
                    <a:pt x="43359" y="56007"/>
                    <a:pt x="28003" y="56007"/>
                  </a:cubicBezTo>
                  <a:cubicBezTo>
                    <a:pt x="12646" y="56007"/>
                    <a:pt x="0" y="43360"/>
                    <a:pt x="0" y="28003"/>
                  </a:cubicBezTo>
                  <a:cubicBezTo>
                    <a:pt x="0" y="12647"/>
                    <a:pt x="12646" y="0"/>
                    <a:pt x="28003" y="0"/>
                  </a:cubicBezTo>
                  <a:cubicBezTo>
                    <a:pt x="43359" y="0"/>
                    <a:pt x="56006" y="12647"/>
                    <a:pt x="56006" y="2800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4" name="Freeform 359">
              <a:extLst>
                <a:ext uri="{FF2B5EF4-FFF2-40B4-BE49-F238E27FC236}">
                  <a16:creationId xmlns:a16="http://schemas.microsoft.com/office/drawing/2014/main" id="{3CA9A506-3A5A-51CB-6C1E-5D8171C74395}"/>
                </a:ext>
              </a:extLst>
            </p:cNvPr>
            <p:cNvSpPr/>
            <p:nvPr/>
          </p:nvSpPr>
          <p:spPr>
            <a:xfrm>
              <a:off x="4421170" y="5944605"/>
              <a:ext cx="56006" cy="56006"/>
            </a:xfrm>
            <a:custGeom>
              <a:avLst/>
              <a:gdLst>
                <a:gd name="connsiteX0" fmla="*/ 56006 w 56006"/>
                <a:gd name="connsiteY0" fmla="*/ 28003 h 56006"/>
                <a:gd name="connsiteX1" fmla="*/ 28003 w 56006"/>
                <a:gd name="connsiteY1" fmla="*/ 56007 h 56006"/>
                <a:gd name="connsiteX2" fmla="*/ 0 w 56006"/>
                <a:gd name="connsiteY2" fmla="*/ 28003 h 56006"/>
                <a:gd name="connsiteX3" fmla="*/ 28003 w 56006"/>
                <a:gd name="connsiteY3" fmla="*/ 0 h 56006"/>
                <a:gd name="connsiteX4" fmla="*/ 56006 w 56006"/>
                <a:gd name="connsiteY4" fmla="*/ 28003 h 56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06" h="56006">
                  <a:moveTo>
                    <a:pt x="56006" y="28003"/>
                  </a:moveTo>
                  <a:cubicBezTo>
                    <a:pt x="56006" y="43360"/>
                    <a:pt x="43359" y="56007"/>
                    <a:pt x="28003" y="56007"/>
                  </a:cubicBezTo>
                  <a:cubicBezTo>
                    <a:pt x="12647" y="56007"/>
                    <a:pt x="0" y="43360"/>
                    <a:pt x="0" y="28003"/>
                  </a:cubicBezTo>
                  <a:cubicBezTo>
                    <a:pt x="0" y="12647"/>
                    <a:pt x="12647" y="0"/>
                    <a:pt x="28003" y="0"/>
                  </a:cubicBezTo>
                  <a:cubicBezTo>
                    <a:pt x="43359" y="0"/>
                    <a:pt x="56006" y="12647"/>
                    <a:pt x="56006" y="2800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5" name="Freeform 360">
              <a:extLst>
                <a:ext uri="{FF2B5EF4-FFF2-40B4-BE49-F238E27FC236}">
                  <a16:creationId xmlns:a16="http://schemas.microsoft.com/office/drawing/2014/main" id="{A88E437C-7352-82A2-82F3-4C1F50DDDCF9}"/>
                </a:ext>
              </a:extLst>
            </p:cNvPr>
            <p:cNvSpPr/>
            <p:nvPr/>
          </p:nvSpPr>
          <p:spPr>
            <a:xfrm>
              <a:off x="4507889" y="5944605"/>
              <a:ext cx="63232" cy="56006"/>
            </a:xfrm>
            <a:custGeom>
              <a:avLst/>
              <a:gdLst>
                <a:gd name="connsiteX0" fmla="*/ 63233 w 63232"/>
                <a:gd name="connsiteY0" fmla="*/ 28003 h 56006"/>
                <a:gd name="connsiteX1" fmla="*/ 31616 w 63232"/>
                <a:gd name="connsiteY1" fmla="*/ 56007 h 56006"/>
                <a:gd name="connsiteX2" fmla="*/ 0 w 63232"/>
                <a:gd name="connsiteY2" fmla="*/ 28003 h 56006"/>
                <a:gd name="connsiteX3" fmla="*/ 31616 w 63232"/>
                <a:gd name="connsiteY3" fmla="*/ 0 h 56006"/>
                <a:gd name="connsiteX4" fmla="*/ 63233 w 63232"/>
                <a:gd name="connsiteY4" fmla="*/ 28003 h 56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32" h="56006">
                  <a:moveTo>
                    <a:pt x="63233" y="28003"/>
                  </a:moveTo>
                  <a:cubicBezTo>
                    <a:pt x="63233" y="43360"/>
                    <a:pt x="48779" y="56007"/>
                    <a:pt x="31616" y="56007"/>
                  </a:cubicBezTo>
                  <a:cubicBezTo>
                    <a:pt x="14453" y="56007"/>
                    <a:pt x="0" y="43360"/>
                    <a:pt x="0" y="28003"/>
                  </a:cubicBezTo>
                  <a:cubicBezTo>
                    <a:pt x="0" y="12647"/>
                    <a:pt x="14453" y="0"/>
                    <a:pt x="31616" y="0"/>
                  </a:cubicBezTo>
                  <a:cubicBezTo>
                    <a:pt x="48779" y="0"/>
                    <a:pt x="63233" y="12647"/>
                    <a:pt x="63233" y="2800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6" name="Freeform 361">
              <a:extLst>
                <a:ext uri="{FF2B5EF4-FFF2-40B4-BE49-F238E27FC236}">
                  <a16:creationId xmlns:a16="http://schemas.microsoft.com/office/drawing/2014/main" id="{8214A025-05EA-50B7-DF6F-B5ECC7DBD2A3}"/>
                </a:ext>
              </a:extLst>
            </p:cNvPr>
            <p:cNvSpPr/>
            <p:nvPr/>
          </p:nvSpPr>
          <p:spPr>
            <a:xfrm>
              <a:off x="3917433" y="5523765"/>
              <a:ext cx="144665" cy="571794"/>
            </a:xfrm>
            <a:custGeom>
              <a:avLst/>
              <a:gdLst>
                <a:gd name="connsiteX0" fmla="*/ 116211 w 144665"/>
                <a:gd name="connsiteY0" fmla="*/ 497623 h 571794"/>
                <a:gd name="connsiteX1" fmla="*/ 99951 w 144665"/>
                <a:gd name="connsiteY1" fmla="*/ 510270 h 571794"/>
                <a:gd name="connsiteX2" fmla="*/ 99048 w 144665"/>
                <a:gd name="connsiteY2" fmla="*/ 520206 h 571794"/>
                <a:gd name="connsiteX3" fmla="*/ 140601 w 144665"/>
                <a:gd name="connsiteY3" fmla="*/ 25187 h 571794"/>
                <a:gd name="connsiteX4" fmla="*/ 140601 w 144665"/>
                <a:gd name="connsiteY4" fmla="*/ 4410 h 571794"/>
                <a:gd name="connsiteX5" fmla="*/ 119825 w 144665"/>
                <a:gd name="connsiteY5" fmla="*/ 4410 h 571794"/>
                <a:gd name="connsiteX6" fmla="*/ 73755 w 144665"/>
                <a:gd name="connsiteY6" fmla="*/ 536467 h 571794"/>
                <a:gd name="connsiteX7" fmla="*/ 61109 w 144665"/>
                <a:gd name="connsiteY7" fmla="*/ 534659 h 571794"/>
                <a:gd name="connsiteX8" fmla="*/ 44849 w 144665"/>
                <a:gd name="connsiteY8" fmla="*/ 547306 h 571794"/>
                <a:gd name="connsiteX9" fmla="*/ 56592 w 144665"/>
                <a:gd name="connsiteY9" fmla="*/ 564469 h 571794"/>
                <a:gd name="connsiteX10" fmla="*/ 105371 w 144665"/>
                <a:gd name="connsiteY10" fmla="*/ 571696 h 571794"/>
                <a:gd name="connsiteX11" fmla="*/ 121631 w 144665"/>
                <a:gd name="connsiteY11" fmla="*/ 559050 h 571794"/>
                <a:gd name="connsiteX12" fmla="*/ 121631 w 144665"/>
                <a:gd name="connsiteY12" fmla="*/ 559050 h 571794"/>
                <a:gd name="connsiteX13" fmla="*/ 127051 w 144665"/>
                <a:gd name="connsiteY13" fmla="*/ 514787 h 571794"/>
                <a:gd name="connsiteX14" fmla="*/ 116211 w 144665"/>
                <a:gd name="connsiteY14" fmla="*/ 497623 h 571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4665" h="571794">
                  <a:moveTo>
                    <a:pt x="116211" y="497623"/>
                  </a:moveTo>
                  <a:cubicBezTo>
                    <a:pt x="108081" y="496720"/>
                    <a:pt x="100855" y="502140"/>
                    <a:pt x="99951" y="510270"/>
                  </a:cubicBezTo>
                  <a:lnTo>
                    <a:pt x="99048" y="520206"/>
                  </a:lnTo>
                  <a:cubicBezTo>
                    <a:pt x="-7544" y="366642"/>
                    <a:pt x="10523" y="157975"/>
                    <a:pt x="140601" y="25187"/>
                  </a:cubicBezTo>
                  <a:cubicBezTo>
                    <a:pt x="146021" y="19766"/>
                    <a:pt x="146021" y="9830"/>
                    <a:pt x="140601" y="4410"/>
                  </a:cubicBezTo>
                  <a:cubicBezTo>
                    <a:pt x="135181" y="-1010"/>
                    <a:pt x="126148" y="-1913"/>
                    <a:pt x="119825" y="4410"/>
                  </a:cubicBezTo>
                  <a:cubicBezTo>
                    <a:pt x="-20190" y="146231"/>
                    <a:pt x="-40063" y="371158"/>
                    <a:pt x="73755" y="536467"/>
                  </a:cubicBezTo>
                  <a:lnTo>
                    <a:pt x="61109" y="534659"/>
                  </a:lnTo>
                  <a:cubicBezTo>
                    <a:pt x="52979" y="533756"/>
                    <a:pt x="45752" y="539176"/>
                    <a:pt x="44849" y="547306"/>
                  </a:cubicBezTo>
                  <a:cubicBezTo>
                    <a:pt x="43946" y="555436"/>
                    <a:pt x="49366" y="562663"/>
                    <a:pt x="56592" y="564469"/>
                  </a:cubicBezTo>
                  <a:lnTo>
                    <a:pt x="105371" y="571696"/>
                  </a:lnTo>
                  <a:cubicBezTo>
                    <a:pt x="113501" y="572599"/>
                    <a:pt x="120728" y="567180"/>
                    <a:pt x="121631" y="559050"/>
                  </a:cubicBezTo>
                  <a:cubicBezTo>
                    <a:pt x="121631" y="559050"/>
                    <a:pt x="121631" y="559050"/>
                    <a:pt x="121631" y="559050"/>
                  </a:cubicBezTo>
                  <a:lnTo>
                    <a:pt x="127051" y="514787"/>
                  </a:lnTo>
                  <a:cubicBezTo>
                    <a:pt x="129761" y="505753"/>
                    <a:pt x="124341" y="498526"/>
                    <a:pt x="116211" y="49762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7" name="Freeform 362">
              <a:extLst>
                <a:ext uri="{FF2B5EF4-FFF2-40B4-BE49-F238E27FC236}">
                  <a16:creationId xmlns:a16="http://schemas.microsoft.com/office/drawing/2014/main" id="{93CB71FF-16F7-E101-05EC-6EBAFB9BCE74}"/>
                </a:ext>
              </a:extLst>
            </p:cNvPr>
            <p:cNvSpPr/>
            <p:nvPr/>
          </p:nvSpPr>
          <p:spPr>
            <a:xfrm>
              <a:off x="4658292" y="5543530"/>
              <a:ext cx="143778" cy="576770"/>
            </a:xfrm>
            <a:custGeom>
              <a:avLst/>
              <a:gdLst>
                <a:gd name="connsiteX0" fmla="*/ 70911 w 143778"/>
                <a:gd name="connsiteY0" fmla="*/ 28907 h 576770"/>
                <a:gd name="connsiteX1" fmla="*/ 85364 w 143778"/>
                <a:gd name="connsiteY1" fmla="*/ 14454 h 576770"/>
                <a:gd name="connsiteX2" fmla="*/ 70911 w 143778"/>
                <a:gd name="connsiteY2" fmla="*/ 0 h 576770"/>
                <a:gd name="connsiteX3" fmla="*/ 26648 w 143778"/>
                <a:gd name="connsiteY3" fmla="*/ 0 h 576770"/>
                <a:gd name="connsiteX4" fmla="*/ 12195 w 143778"/>
                <a:gd name="connsiteY4" fmla="*/ 14454 h 576770"/>
                <a:gd name="connsiteX5" fmla="*/ 12195 w 143778"/>
                <a:gd name="connsiteY5" fmla="*/ 58716 h 576770"/>
                <a:gd name="connsiteX6" fmla="*/ 26648 w 143778"/>
                <a:gd name="connsiteY6" fmla="*/ 73170 h 576770"/>
                <a:gd name="connsiteX7" fmla="*/ 41101 w 143778"/>
                <a:gd name="connsiteY7" fmla="*/ 58716 h 576770"/>
                <a:gd name="connsiteX8" fmla="*/ 41101 w 143778"/>
                <a:gd name="connsiteY8" fmla="*/ 54199 h 576770"/>
                <a:gd name="connsiteX9" fmla="*/ 4065 w 143778"/>
                <a:gd name="connsiteY9" fmla="*/ 551930 h 576770"/>
                <a:gd name="connsiteX10" fmla="*/ 4065 w 143778"/>
                <a:gd name="connsiteY10" fmla="*/ 572706 h 576770"/>
                <a:gd name="connsiteX11" fmla="*/ 24841 w 143778"/>
                <a:gd name="connsiteY11" fmla="*/ 572706 h 576770"/>
                <a:gd name="connsiteX12" fmla="*/ 59168 w 143778"/>
                <a:gd name="connsiteY12" fmla="*/ 29810 h 576770"/>
                <a:gd name="connsiteX13" fmla="*/ 70911 w 143778"/>
                <a:gd name="connsiteY13" fmla="*/ 29810 h 57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3778" h="576770">
                  <a:moveTo>
                    <a:pt x="70911" y="28907"/>
                  </a:moveTo>
                  <a:cubicBezTo>
                    <a:pt x="79041" y="28907"/>
                    <a:pt x="85364" y="22583"/>
                    <a:pt x="85364" y="14454"/>
                  </a:cubicBezTo>
                  <a:cubicBezTo>
                    <a:pt x="85364" y="6324"/>
                    <a:pt x="79041" y="0"/>
                    <a:pt x="70911" y="0"/>
                  </a:cubicBezTo>
                  <a:lnTo>
                    <a:pt x="26648" y="0"/>
                  </a:lnTo>
                  <a:cubicBezTo>
                    <a:pt x="18518" y="0"/>
                    <a:pt x="12195" y="6324"/>
                    <a:pt x="12195" y="14454"/>
                  </a:cubicBezTo>
                  <a:lnTo>
                    <a:pt x="12195" y="58716"/>
                  </a:lnTo>
                  <a:cubicBezTo>
                    <a:pt x="12195" y="66846"/>
                    <a:pt x="18518" y="73170"/>
                    <a:pt x="26648" y="73170"/>
                  </a:cubicBezTo>
                  <a:cubicBezTo>
                    <a:pt x="34778" y="73170"/>
                    <a:pt x="41101" y="66846"/>
                    <a:pt x="41101" y="58716"/>
                  </a:cubicBezTo>
                  <a:lnTo>
                    <a:pt x="41101" y="54199"/>
                  </a:lnTo>
                  <a:cubicBezTo>
                    <a:pt x="151306" y="206861"/>
                    <a:pt x="135950" y="417335"/>
                    <a:pt x="4065" y="551930"/>
                  </a:cubicBezTo>
                  <a:cubicBezTo>
                    <a:pt x="-1355" y="557350"/>
                    <a:pt x="-1355" y="567286"/>
                    <a:pt x="4065" y="572706"/>
                  </a:cubicBezTo>
                  <a:cubicBezTo>
                    <a:pt x="9485" y="578126"/>
                    <a:pt x="19421" y="578126"/>
                    <a:pt x="24841" y="572706"/>
                  </a:cubicBezTo>
                  <a:cubicBezTo>
                    <a:pt x="169373" y="425465"/>
                    <a:pt x="183826" y="194214"/>
                    <a:pt x="59168" y="29810"/>
                  </a:cubicBezTo>
                  <a:lnTo>
                    <a:pt x="70911" y="29810"/>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144457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F050A-FBF1-DF49-C213-39AB12A6B7F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AD93518-F4C3-8646-AE91-5BE2C0A36F26}"/>
              </a:ext>
            </a:extLst>
          </p:cNvPr>
          <p:cNvSpPr>
            <a:spLocks noGrp="1"/>
          </p:cNvSpPr>
          <p:nvPr>
            <p:ph type="body" sz="quarter" idx="61"/>
          </p:nvPr>
        </p:nvSpPr>
        <p:spPr>
          <a:xfrm>
            <a:off x="-9335" y="398206"/>
            <a:ext cx="6203658" cy="679282"/>
          </a:xfrm>
        </p:spPr>
        <p:txBody>
          <a:bodyPr lIns="91440" tIns="45720" rIns="91440" bIns="45720" anchor="ctr">
            <a:noAutofit/>
          </a:bodyPr>
          <a:lstStyle/>
          <a:p>
            <a:pPr marL="731520"/>
            <a:r>
              <a:rPr lang="en-US" dirty="0">
                <a:latin typeface="Calibri"/>
                <a:ea typeface="Open Sans"/>
                <a:cs typeface="Calibri"/>
              </a:rPr>
              <a:t>06 | ARTIFICIAL INTELLIGENCE</a:t>
            </a:r>
            <a:endParaRPr lang="en-US" dirty="0"/>
          </a:p>
        </p:txBody>
      </p:sp>
      <p:sp>
        <p:nvSpPr>
          <p:cNvPr id="4" name="Slide Number Placeholder 3">
            <a:extLst>
              <a:ext uri="{FF2B5EF4-FFF2-40B4-BE49-F238E27FC236}">
                <a16:creationId xmlns:a16="http://schemas.microsoft.com/office/drawing/2014/main" id="{FA2BB963-2EAA-0029-20B4-60DED2EFF104}"/>
              </a:ext>
            </a:extLst>
          </p:cNvPr>
          <p:cNvSpPr>
            <a:spLocks noGrp="1"/>
          </p:cNvSpPr>
          <p:nvPr>
            <p:ph type="sldNum" sz="quarter" idx="4"/>
          </p:nvPr>
        </p:nvSpPr>
        <p:spPr/>
        <p:txBody>
          <a:bodyPr/>
          <a:lstStyle/>
          <a:p>
            <a:fld id="{9C527BFA-2C0E-4CEC-B6A5-913A56FEF4B4}" type="slidenum">
              <a:rPr lang="fr-CA" smtClean="0"/>
              <a:pPr/>
              <a:t>22</a:t>
            </a:fld>
            <a:endParaRPr lang="fr-CA"/>
          </a:p>
        </p:txBody>
      </p:sp>
      <p:pic>
        <p:nvPicPr>
          <p:cNvPr id="6" name="Immagine 5" descr="Immagine che contiene arte, dipinto, Arti visive, disegno&#10;&#10;Il contenuto generato dall'IA potrebbe non essere corretto.">
            <a:extLst>
              <a:ext uri="{FF2B5EF4-FFF2-40B4-BE49-F238E27FC236}">
                <a16:creationId xmlns:a16="http://schemas.microsoft.com/office/drawing/2014/main" id="{66461CA2-14E4-06D3-5105-C464147455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35" y="1077488"/>
            <a:ext cx="6867335" cy="10323872"/>
          </a:xfrm>
          <a:prstGeom prst="rect">
            <a:avLst/>
          </a:prstGeom>
        </p:spPr>
      </p:pic>
      <p:sp>
        <p:nvSpPr>
          <p:cNvPr id="9" name="Text Placeholder 7">
            <a:extLst>
              <a:ext uri="{FF2B5EF4-FFF2-40B4-BE49-F238E27FC236}">
                <a16:creationId xmlns:a16="http://schemas.microsoft.com/office/drawing/2014/main" id="{09537255-39A4-A931-3BE4-E4A3921EAA96}"/>
              </a:ext>
            </a:extLst>
          </p:cNvPr>
          <p:cNvSpPr txBox="1">
            <a:spLocks/>
          </p:cNvSpPr>
          <p:nvPr/>
        </p:nvSpPr>
        <p:spPr>
          <a:xfrm>
            <a:off x="839521" y="4987716"/>
            <a:ext cx="5036299" cy="4886651"/>
          </a:xfrm>
          <a:prstGeom prst="rect">
            <a:avLst/>
          </a:prstGeom>
          <a:solidFill>
            <a:schemeClr val="bg1"/>
          </a:solidFill>
        </p:spPr>
        <p:txBody>
          <a:bodyPr anchor="t"/>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endParaRPr lang="en-US" sz="800" b="1">
              <a:solidFill>
                <a:srgbClr val="09465E"/>
              </a:solidFill>
            </a:endParaRPr>
          </a:p>
          <a:p>
            <a:pPr marL="0" indent="0" algn="ctr">
              <a:buNone/>
            </a:pPr>
            <a:r>
              <a:rPr lang="en-US" sz="2400" b="1">
                <a:solidFill>
                  <a:srgbClr val="09465E"/>
                </a:solidFill>
              </a:rPr>
              <a:t>Benefits for teaching and learning</a:t>
            </a:r>
          </a:p>
          <a:p>
            <a:pPr marL="0" indent="0" algn="just">
              <a:buNone/>
            </a:pPr>
            <a:endParaRPr lang="en-US" sz="1200"/>
          </a:p>
        </p:txBody>
      </p:sp>
      <p:sp>
        <p:nvSpPr>
          <p:cNvPr id="2" name="TextBox 1">
            <a:extLst>
              <a:ext uri="{FF2B5EF4-FFF2-40B4-BE49-F238E27FC236}">
                <a16:creationId xmlns:a16="http://schemas.microsoft.com/office/drawing/2014/main" id="{2BCA6269-548A-335D-BDD2-F4D39A2E1EEB}"/>
              </a:ext>
            </a:extLst>
          </p:cNvPr>
          <p:cNvSpPr txBox="1"/>
          <p:nvPr/>
        </p:nvSpPr>
        <p:spPr>
          <a:xfrm>
            <a:off x="839521" y="5644007"/>
            <a:ext cx="4778477" cy="3600986"/>
          </a:xfrm>
          <a:prstGeom prst="rect">
            <a:avLst/>
          </a:prstGeom>
          <a:noFill/>
        </p:spPr>
        <p:txBody>
          <a:bodyPr wrap="square" rtlCol="0">
            <a:spAutoFit/>
          </a:bodyPr>
          <a:lstStyle/>
          <a:p>
            <a:pPr marL="360000" indent="0" algn="just">
              <a:buNone/>
            </a:pPr>
            <a:r>
              <a:rPr lang="en-US" sz="1200" dirty="0">
                <a:solidFill>
                  <a:srgbClr val="09465E"/>
                </a:solidFill>
              </a:rPr>
              <a:t>Artificial Intelligence is innovating education by enhancing both teaching methods and learning experiences.. AI offers automated administrative tasks such as grading and attendance, freeing up teachers’ time for more meaningful interactions with learners. Interactive platforms, gamification, and immersive technologies like virtual reality improve learners’ engagement.</a:t>
            </a:r>
          </a:p>
          <a:p>
            <a:pPr marL="360000" indent="0" algn="just">
              <a:buNone/>
            </a:pPr>
            <a:endParaRPr lang="en-US" sz="1200" dirty="0">
              <a:solidFill>
                <a:srgbClr val="09465E"/>
              </a:solidFill>
            </a:endParaRPr>
          </a:p>
          <a:p>
            <a:pPr marL="360000" indent="0" algn="just">
              <a:buNone/>
            </a:pPr>
            <a:r>
              <a:rPr lang="en-US" sz="1200" dirty="0">
                <a:solidFill>
                  <a:srgbClr val="09465E"/>
                </a:solidFill>
              </a:rPr>
              <a:t> AI can also be used to </a:t>
            </a:r>
            <a:r>
              <a:rPr lang="en-US" sz="1200" dirty="0" err="1">
                <a:solidFill>
                  <a:srgbClr val="09465E"/>
                </a:solidFill>
              </a:rPr>
              <a:t>analyse</a:t>
            </a:r>
            <a:r>
              <a:rPr lang="en-US" sz="1200" dirty="0">
                <a:solidFill>
                  <a:srgbClr val="09465E"/>
                </a:solidFill>
              </a:rPr>
              <a:t> learner data in order to get valuable insights that help educators identify learning gaps and tailor interventions. Language translation and accessibility features provide inclusivity by ensuring all learners can participate fully. Furthermore, AI assists in content creation, enabling teachers to generate quizzes, lesson plans, and visual aids efficiently. Overall, AI is a powerful ally in creating more effective, inclusive, and engaging educational environments.</a:t>
            </a:r>
          </a:p>
          <a:p>
            <a:pPr marL="360000" indent="0" algn="just">
              <a:buNone/>
            </a:pPr>
            <a:endParaRPr lang="en-US" sz="1200" dirty="0">
              <a:solidFill>
                <a:srgbClr val="09465E"/>
              </a:solidFill>
            </a:endParaRPr>
          </a:p>
          <a:p>
            <a:pPr marL="360000" indent="0" algn="just">
              <a:buNone/>
            </a:pPr>
            <a:r>
              <a:rPr lang="en-US" sz="1200" b="1" dirty="0">
                <a:solidFill>
                  <a:srgbClr val="09465E"/>
                </a:solidFill>
              </a:rPr>
              <a:t>Keep in mind that the responsible use of AI is fundamental to ensuring ethical practices, data privacy, and equitable access.</a:t>
            </a:r>
          </a:p>
          <a:p>
            <a:endParaRPr lang="en-IE" sz="1200" dirty="0"/>
          </a:p>
        </p:txBody>
      </p:sp>
    </p:spTree>
    <p:extLst>
      <p:ext uri="{BB962C8B-B14F-4D97-AF65-F5344CB8AC3E}">
        <p14:creationId xmlns:p14="http://schemas.microsoft.com/office/powerpoint/2010/main" val="2561636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17E01-69C6-BC16-F28D-54A04F070F1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3DA62AED-29C8-6314-A962-F1BDFA2CB690}"/>
              </a:ext>
            </a:extLst>
          </p:cNvPr>
          <p:cNvSpPr>
            <a:spLocks noGrp="1"/>
          </p:cNvSpPr>
          <p:nvPr>
            <p:ph type="body" sz="quarter" idx="59"/>
          </p:nvPr>
        </p:nvSpPr>
        <p:spPr>
          <a:xfrm>
            <a:off x="3705610" y="5105078"/>
            <a:ext cx="3580712" cy="905986"/>
          </a:xfrm>
        </p:spPr>
        <p:txBody>
          <a:bodyPr lIns="91440" tIns="45720" rIns="91440" bIns="45720" anchor="ctr">
            <a:noAutofit/>
          </a:bodyPr>
          <a:lstStyle/>
          <a:p>
            <a:pPr>
              <a:lnSpc>
                <a:spcPts val="2420"/>
              </a:lnSpc>
            </a:pPr>
            <a:r>
              <a:rPr lang="en-US" sz="1800" i="1">
                <a:latin typeface="Calibri"/>
                <a:ea typeface="Calibri"/>
                <a:cs typeface="Calibri"/>
              </a:rPr>
              <a:t> Ethical guidelines on the use of AI and data in teaching and learning are an incremental process of continuous deliberation and learning</a:t>
            </a:r>
          </a:p>
          <a:p>
            <a:pPr>
              <a:lnSpc>
                <a:spcPts val="2420"/>
              </a:lnSpc>
            </a:pPr>
            <a:r>
              <a:rPr lang="en-US" sz="1100">
                <a:latin typeface="Calibri"/>
                <a:ea typeface="Calibri"/>
                <a:cs typeface="Calibri"/>
              </a:rPr>
              <a:t>Expert Group on AI and data in education and training</a:t>
            </a:r>
          </a:p>
          <a:p>
            <a:pPr>
              <a:lnSpc>
                <a:spcPts val="2420"/>
              </a:lnSpc>
            </a:pPr>
            <a:endParaRPr lang="en-US" sz="2400"/>
          </a:p>
        </p:txBody>
      </p:sp>
      <p:sp>
        <p:nvSpPr>
          <p:cNvPr id="4" name="Slide Number Placeholder 3">
            <a:extLst>
              <a:ext uri="{FF2B5EF4-FFF2-40B4-BE49-F238E27FC236}">
                <a16:creationId xmlns:a16="http://schemas.microsoft.com/office/drawing/2014/main" id="{A8AD9DCC-D4B4-DE76-2799-9B558C3EA5FC}"/>
              </a:ext>
            </a:extLst>
          </p:cNvPr>
          <p:cNvSpPr>
            <a:spLocks noGrp="1"/>
          </p:cNvSpPr>
          <p:nvPr>
            <p:ph type="sldNum" sz="quarter" idx="4"/>
          </p:nvPr>
        </p:nvSpPr>
        <p:spPr/>
        <p:txBody>
          <a:bodyPr/>
          <a:lstStyle/>
          <a:p>
            <a:fld id="{9C527BFA-2C0E-4CEC-B6A5-913A56FEF4B4}" type="slidenum">
              <a:rPr lang="fr-CA" smtClean="0"/>
              <a:pPr/>
              <a:t>23</a:t>
            </a:fld>
            <a:endParaRPr lang="fr-CA"/>
          </a:p>
        </p:txBody>
      </p:sp>
      <p:pic>
        <p:nvPicPr>
          <p:cNvPr id="18" name="Picture Placeholder 17" descr="A close up of a person&amp;#39;s face&#10;&#10;AI-generated content may be incorrect.">
            <a:extLst>
              <a:ext uri="{FF2B5EF4-FFF2-40B4-BE49-F238E27FC236}">
                <a16:creationId xmlns:a16="http://schemas.microsoft.com/office/drawing/2014/main" id="{87BFFC76-4BDE-D439-1947-5F73E6B67E27}"/>
              </a:ext>
            </a:extLst>
          </p:cNvPr>
          <p:cNvPicPr>
            <a:picLocks noGrp="1" noChangeAspect="1"/>
          </p:cNvPicPr>
          <p:nvPr>
            <p:ph type="pic" sz="quarter" idx="10"/>
          </p:nvPr>
        </p:nvPicPr>
        <p:blipFill>
          <a:blip r:embed="rId2"/>
          <a:srcRect l="34476" t="-556" r="43188" b="556"/>
          <a:stretch>
            <a:fillRect/>
          </a:stretch>
        </p:blipFill>
        <p:spPr>
          <a:xfrm>
            <a:off x="-677" y="-118797"/>
            <a:ext cx="3567398" cy="10810620"/>
          </a:xfrm>
        </p:spPr>
      </p:pic>
      <p:sp>
        <p:nvSpPr>
          <p:cNvPr id="3" name="CasellaDiTesto 2">
            <a:extLst>
              <a:ext uri="{FF2B5EF4-FFF2-40B4-BE49-F238E27FC236}">
                <a16:creationId xmlns:a16="http://schemas.microsoft.com/office/drawing/2014/main" id="{4F30EBDD-565C-8C61-DAF1-55E8EF3FEFD3}"/>
              </a:ext>
            </a:extLst>
          </p:cNvPr>
          <p:cNvSpPr txBox="1"/>
          <p:nvPr/>
        </p:nvSpPr>
        <p:spPr>
          <a:xfrm>
            <a:off x="3790223" y="1341084"/>
            <a:ext cx="3411486" cy="2308324"/>
          </a:xfrm>
          <a:prstGeom prst="rect">
            <a:avLst/>
          </a:prstGeom>
          <a:noFill/>
        </p:spPr>
        <p:txBody>
          <a:bodyPr wrap="square" lIns="91440" tIns="45720" rIns="91440" bIns="45720" anchor="t">
            <a:spAutoFit/>
          </a:bodyPr>
          <a:lstStyle/>
          <a:p>
            <a:pPr algn="just"/>
            <a:r>
              <a:rPr lang="en-US" sz="1200" dirty="0">
                <a:solidFill>
                  <a:srgbClr val="09465E"/>
                </a:solidFill>
              </a:rPr>
              <a:t>These guidelines provide clarifications about common misconceptions regarding AI that very often confuse people and cause anxiety and negative opinions over its use, especially in education. They contain ethical considerations and requirements, and practical advice on how to integrate the effective use of AI and data into school education.</a:t>
            </a:r>
            <a:endParaRPr lang="en-US" sz="1200" dirty="0">
              <a:solidFill>
                <a:srgbClr val="09465E"/>
              </a:solidFill>
              <a:ea typeface="Calibri"/>
              <a:cs typeface="Calibri"/>
            </a:endParaRPr>
          </a:p>
          <a:p>
            <a:pPr algn="just"/>
            <a:r>
              <a:rPr lang="en-US" sz="1200" dirty="0">
                <a:solidFill>
                  <a:srgbClr val="09465E"/>
                </a:solidFill>
              </a:rPr>
              <a:t>Furthermore, they discuss emerging competences for the ethical use of AI and data among teachers and educators, suggesting ways of raising awareness and engaging with the community.</a:t>
            </a:r>
            <a:endParaRPr lang="en-US" sz="1200" dirty="0">
              <a:solidFill>
                <a:srgbClr val="09465E"/>
              </a:solidFill>
              <a:ea typeface="Calibri"/>
              <a:cs typeface="Calibri"/>
            </a:endParaRPr>
          </a:p>
        </p:txBody>
      </p:sp>
      <p:sp>
        <p:nvSpPr>
          <p:cNvPr id="5" name="CasellaDiTesto 4">
            <a:extLst>
              <a:ext uri="{FF2B5EF4-FFF2-40B4-BE49-F238E27FC236}">
                <a16:creationId xmlns:a16="http://schemas.microsoft.com/office/drawing/2014/main" id="{8C5642BE-49EC-B2CE-0C72-BFCB05B3F222}"/>
              </a:ext>
            </a:extLst>
          </p:cNvPr>
          <p:cNvSpPr txBox="1"/>
          <p:nvPr/>
        </p:nvSpPr>
        <p:spPr>
          <a:xfrm>
            <a:off x="3804836" y="6523542"/>
            <a:ext cx="3480934" cy="400110"/>
          </a:xfrm>
          <a:prstGeom prst="rect">
            <a:avLst/>
          </a:prstGeom>
          <a:noFill/>
        </p:spPr>
        <p:txBody>
          <a:bodyPr wrap="square" rtlCol="0">
            <a:spAutoFit/>
          </a:bodyPr>
          <a:lstStyle/>
          <a:p>
            <a:r>
              <a:rPr lang="it-IT" sz="2000" b="1">
                <a:solidFill>
                  <a:srgbClr val="60BA47"/>
                </a:solidFill>
                <a:latin typeface="Calibri" panose="020F0502020204030204" pitchFamily="34" charset="0"/>
                <a:ea typeface="Open Sans" panose="020B0606030504020204" pitchFamily="34" charset="0"/>
                <a:cs typeface="Calibri" panose="020F0502020204030204" pitchFamily="34" charset="0"/>
              </a:rPr>
              <a:t>Trustworthy AI requirements</a:t>
            </a:r>
          </a:p>
        </p:txBody>
      </p:sp>
      <p:sp>
        <p:nvSpPr>
          <p:cNvPr id="6" name="Text Placeholder 5">
            <a:extLst>
              <a:ext uri="{FF2B5EF4-FFF2-40B4-BE49-F238E27FC236}">
                <a16:creationId xmlns:a16="http://schemas.microsoft.com/office/drawing/2014/main" id="{7C2F6554-D52E-E163-D9C9-C7B4C7A4A06C}"/>
              </a:ext>
            </a:extLst>
          </p:cNvPr>
          <p:cNvSpPr>
            <a:spLocks noGrp="1"/>
          </p:cNvSpPr>
          <p:nvPr>
            <p:ph type="body" sz="quarter" idx="30"/>
          </p:nvPr>
        </p:nvSpPr>
        <p:spPr>
          <a:xfrm>
            <a:off x="746860" y="391658"/>
            <a:ext cx="6284048" cy="906950"/>
          </a:xfrm>
          <a:solidFill>
            <a:srgbClr val="F16024"/>
          </a:solidFill>
        </p:spPr>
        <p:txBody>
          <a:bodyPr/>
          <a:lstStyle/>
          <a:p>
            <a:r>
              <a:rPr lang="en-US" sz="2800" dirty="0">
                <a:solidFill>
                  <a:srgbClr val="FFFFFF"/>
                </a:solidFill>
                <a:hlinkClick r:id="rId3">
                  <a:extLst>
                    <a:ext uri="{A12FA001-AC4F-418D-AE19-62706E023703}">
                      <ahyp:hlinkClr xmlns:ahyp="http://schemas.microsoft.com/office/drawing/2018/hyperlinkcolor" val="tx"/>
                    </a:ext>
                  </a:extLst>
                </a:hlinkClick>
              </a:rPr>
              <a:t>EU Ethical Guidelines </a:t>
            </a:r>
            <a:r>
              <a:rPr lang="en-US" sz="2800" dirty="0">
                <a:solidFill>
                  <a:srgbClr val="FFFFFF"/>
                </a:solidFill>
              </a:rPr>
              <a:t>on the use of AI in teaching</a:t>
            </a:r>
          </a:p>
          <a:p>
            <a:endParaRPr lang="en-US" sz="2800" dirty="0">
              <a:solidFill>
                <a:srgbClr val="FFFFFF"/>
              </a:solidFill>
            </a:endParaRPr>
          </a:p>
        </p:txBody>
      </p:sp>
      <p:grpSp>
        <p:nvGrpSpPr>
          <p:cNvPr id="13" name="Group 12">
            <a:extLst>
              <a:ext uri="{FF2B5EF4-FFF2-40B4-BE49-F238E27FC236}">
                <a16:creationId xmlns:a16="http://schemas.microsoft.com/office/drawing/2014/main" id="{D4B49220-88A1-5580-C4CA-B79D9044F0A2}"/>
              </a:ext>
            </a:extLst>
          </p:cNvPr>
          <p:cNvGrpSpPr/>
          <p:nvPr/>
        </p:nvGrpSpPr>
        <p:grpSpPr>
          <a:xfrm>
            <a:off x="3000136" y="3781413"/>
            <a:ext cx="1109816" cy="807965"/>
            <a:chOff x="3400450" y="986392"/>
            <a:chExt cx="1487826" cy="1083162"/>
          </a:xfrm>
          <a:solidFill>
            <a:srgbClr val="0B3A5B"/>
          </a:solidFill>
        </p:grpSpPr>
        <p:sp>
          <p:nvSpPr>
            <p:cNvPr id="14" name="Freeform 13">
              <a:extLst>
                <a:ext uri="{FF2B5EF4-FFF2-40B4-BE49-F238E27FC236}">
                  <a16:creationId xmlns:a16="http://schemas.microsoft.com/office/drawing/2014/main" id="{85AF90B2-8227-8621-15B1-F712004914A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2094D2"/>
            </a:solidFill>
            <a:ln w="897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0A200CF-D5E5-D2B8-EF91-A151030ACECB}"/>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en-US"/>
            </a:p>
          </p:txBody>
        </p:sp>
      </p:grpSp>
      <p:sp>
        <p:nvSpPr>
          <p:cNvPr id="2" name="TextBox 1">
            <a:extLst>
              <a:ext uri="{FF2B5EF4-FFF2-40B4-BE49-F238E27FC236}">
                <a16:creationId xmlns:a16="http://schemas.microsoft.com/office/drawing/2014/main" id="{93AFED2C-2007-B04B-44B6-2CCCB3142CF8}"/>
              </a:ext>
            </a:extLst>
          </p:cNvPr>
          <p:cNvSpPr txBox="1"/>
          <p:nvPr/>
        </p:nvSpPr>
        <p:spPr>
          <a:xfrm>
            <a:off x="7143609" y="8209819"/>
            <a:ext cx="284322" cy="239897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8" name="Text Placeholder 7">
            <a:extLst>
              <a:ext uri="{FF2B5EF4-FFF2-40B4-BE49-F238E27FC236}">
                <a16:creationId xmlns:a16="http://schemas.microsoft.com/office/drawing/2014/main" id="{009A40FB-BD9C-7037-F47A-E40F9BA99F26}"/>
              </a:ext>
            </a:extLst>
          </p:cNvPr>
          <p:cNvSpPr>
            <a:spLocks noGrp="1"/>
          </p:cNvSpPr>
          <p:nvPr>
            <p:ph type="body" sz="quarter" idx="48"/>
          </p:nvPr>
        </p:nvSpPr>
        <p:spPr>
          <a:xfrm>
            <a:off x="3779837" y="6856263"/>
            <a:ext cx="3573801" cy="3465992"/>
          </a:xfrm>
        </p:spPr>
        <p:txBody>
          <a:bodyPr/>
          <a:lstStyle/>
          <a:p>
            <a:pPr algn="just"/>
            <a:r>
              <a:rPr lang="en-US" sz="1200" b="1"/>
              <a:t>Human agency and oversight, </a:t>
            </a:r>
            <a:r>
              <a:rPr lang="en-US" sz="1200"/>
              <a:t>including fundamental rights, children’s rights, human agency, and human oversight. </a:t>
            </a:r>
          </a:p>
          <a:p>
            <a:pPr algn="just"/>
            <a:r>
              <a:rPr lang="en-US" sz="1200" b="1"/>
              <a:t>Transparency, </a:t>
            </a:r>
            <a:r>
              <a:rPr lang="en-US" sz="1200"/>
              <a:t>including traceability, explainability, and communication. </a:t>
            </a:r>
          </a:p>
          <a:p>
            <a:pPr algn="just"/>
            <a:r>
              <a:rPr lang="en-US" sz="1200" b="1"/>
              <a:t>Diversity, non-discrimination, and fairness, </a:t>
            </a:r>
            <a:r>
              <a:rPr lang="en-US" sz="1200"/>
              <a:t>including accessibility, universal design, the avoidance of unfair bias, and stakeholder participation, </a:t>
            </a:r>
          </a:p>
          <a:p>
            <a:pPr algn="just"/>
            <a:r>
              <a:rPr lang="en-US" sz="1200" b="1"/>
              <a:t>Societal and environmental well-being, </a:t>
            </a:r>
            <a:r>
              <a:rPr lang="en-US" sz="1200"/>
              <a:t>including sustainability and environmental friendliness, social impact, society, and democracy. </a:t>
            </a:r>
          </a:p>
          <a:p>
            <a:pPr algn="just"/>
            <a:r>
              <a:rPr lang="en-US" sz="1200" b="1"/>
              <a:t>Privacy and data governance, </a:t>
            </a:r>
            <a:r>
              <a:rPr lang="en-US" sz="1200"/>
              <a:t>including respect for privacy, quality and integrity of data &amp; access to data. </a:t>
            </a:r>
          </a:p>
          <a:p>
            <a:pPr algn="just"/>
            <a:r>
              <a:rPr lang="en-US" sz="1200" b="1"/>
              <a:t>Technical robustness and safety, </a:t>
            </a:r>
            <a:r>
              <a:rPr lang="en-US" sz="1200"/>
              <a:t>including resilience to attack, security, and general safety, accuracy, reliability, and reproducibility. </a:t>
            </a:r>
          </a:p>
          <a:p>
            <a:pPr algn="just"/>
            <a:r>
              <a:rPr lang="en-US" sz="1200" b="1"/>
              <a:t>Accountability, </a:t>
            </a:r>
            <a:r>
              <a:rPr lang="en-US" sz="1200"/>
              <a:t>including auditability, minimization, and reporting of negative impact, trade-offs, and redress. </a:t>
            </a:r>
          </a:p>
        </p:txBody>
      </p:sp>
    </p:spTree>
    <p:extLst>
      <p:ext uri="{BB962C8B-B14F-4D97-AF65-F5344CB8AC3E}">
        <p14:creationId xmlns:p14="http://schemas.microsoft.com/office/powerpoint/2010/main" val="4101426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2B653-50BD-F489-3702-727F636EF9E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7A488D3-ECA6-CE3C-6C68-76498043ABFF}"/>
              </a:ext>
            </a:extLst>
          </p:cNvPr>
          <p:cNvSpPr>
            <a:spLocks noGrp="1"/>
          </p:cNvSpPr>
          <p:nvPr>
            <p:ph type="body" sz="quarter" idx="61"/>
          </p:nvPr>
        </p:nvSpPr>
        <p:spPr>
          <a:xfrm>
            <a:off x="-9335" y="398206"/>
            <a:ext cx="4717813" cy="679282"/>
          </a:xfrm>
        </p:spPr>
        <p:txBody>
          <a:bodyPr lIns="91440" tIns="45720" rIns="91440" bIns="45720" anchor="ctr">
            <a:noAutofit/>
          </a:bodyPr>
          <a:lstStyle/>
          <a:p>
            <a:pPr marL="731520"/>
            <a:r>
              <a:rPr lang="en-US" dirty="0">
                <a:latin typeface="Calibri"/>
                <a:ea typeface="Open Sans"/>
                <a:cs typeface="Calibri"/>
              </a:rPr>
              <a:t>06 | AI Teaching Tools</a:t>
            </a:r>
            <a:endParaRPr lang="en-US" dirty="0"/>
          </a:p>
        </p:txBody>
      </p:sp>
      <p:sp>
        <p:nvSpPr>
          <p:cNvPr id="4" name="Slide Number Placeholder 3">
            <a:extLst>
              <a:ext uri="{FF2B5EF4-FFF2-40B4-BE49-F238E27FC236}">
                <a16:creationId xmlns:a16="http://schemas.microsoft.com/office/drawing/2014/main" id="{E94B3093-5752-E228-4404-90328510E723}"/>
              </a:ext>
            </a:extLst>
          </p:cNvPr>
          <p:cNvSpPr>
            <a:spLocks noGrp="1"/>
          </p:cNvSpPr>
          <p:nvPr>
            <p:ph type="sldNum" sz="quarter" idx="4"/>
          </p:nvPr>
        </p:nvSpPr>
        <p:spPr/>
        <p:txBody>
          <a:bodyPr/>
          <a:lstStyle/>
          <a:p>
            <a:fld id="{9C527BFA-2C0E-4CEC-B6A5-913A56FEF4B4}" type="slidenum">
              <a:rPr lang="fr-CA" smtClean="0"/>
              <a:pPr/>
              <a:t>24</a:t>
            </a:fld>
            <a:endParaRPr lang="fr-CA"/>
          </a:p>
        </p:txBody>
      </p:sp>
      <p:sp>
        <p:nvSpPr>
          <p:cNvPr id="2" name="Freeform 173">
            <a:extLst>
              <a:ext uri="{FF2B5EF4-FFF2-40B4-BE49-F238E27FC236}">
                <a16:creationId xmlns:a16="http://schemas.microsoft.com/office/drawing/2014/main" id="{17D97D08-A911-BC4B-B5AC-EC01F6CCAA08}"/>
              </a:ext>
            </a:extLst>
          </p:cNvPr>
          <p:cNvSpPr>
            <a:spLocks noChangeArrowheads="1"/>
          </p:cNvSpPr>
          <p:nvPr/>
        </p:nvSpPr>
        <p:spPr bwMode="auto">
          <a:xfrm>
            <a:off x="622297" y="2398953"/>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F16024"/>
          </a:solidFill>
          <a:ln>
            <a:noFill/>
          </a:ln>
          <a:effectLst/>
        </p:spPr>
        <p:txBody>
          <a:bodyPr wrap="none" anchor="ctr"/>
          <a:lstStyle/>
          <a:p>
            <a:endParaRPr lang="en-GB" sz="900" noProof="0"/>
          </a:p>
        </p:txBody>
      </p:sp>
      <p:sp>
        <p:nvSpPr>
          <p:cNvPr id="3" name="Freeform 174">
            <a:extLst>
              <a:ext uri="{FF2B5EF4-FFF2-40B4-BE49-F238E27FC236}">
                <a16:creationId xmlns:a16="http://schemas.microsoft.com/office/drawing/2014/main" id="{248F9087-B1AC-8191-F142-2BC76E6DF5ED}"/>
              </a:ext>
            </a:extLst>
          </p:cNvPr>
          <p:cNvSpPr>
            <a:spLocks noChangeArrowheads="1"/>
          </p:cNvSpPr>
          <p:nvPr/>
        </p:nvSpPr>
        <p:spPr bwMode="auto">
          <a:xfrm>
            <a:off x="622297" y="1699848"/>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en-GB" sz="900" noProof="0"/>
          </a:p>
        </p:txBody>
      </p:sp>
      <p:sp>
        <p:nvSpPr>
          <p:cNvPr id="9" name="CuadroTexto 599">
            <a:extLst>
              <a:ext uri="{FF2B5EF4-FFF2-40B4-BE49-F238E27FC236}">
                <a16:creationId xmlns:a16="http://schemas.microsoft.com/office/drawing/2014/main" id="{4DAAD1DA-F2B1-61FA-D439-1ADA6CE27280}"/>
              </a:ext>
            </a:extLst>
          </p:cNvPr>
          <p:cNvSpPr txBox="1"/>
          <p:nvPr/>
        </p:nvSpPr>
        <p:spPr>
          <a:xfrm>
            <a:off x="307826" y="1888482"/>
            <a:ext cx="3420947" cy="307777"/>
          </a:xfrm>
          <a:prstGeom prst="rect">
            <a:avLst/>
          </a:prstGeom>
          <a:noFill/>
        </p:spPr>
        <p:txBody>
          <a:bodyPr wrap="square" rtlCol="0">
            <a:spAutoFit/>
          </a:bodyPr>
          <a:lstStyle/>
          <a:p>
            <a:pPr algn="ctr"/>
            <a:r>
              <a:rPr lang="en-US" sz="1400" b="1" dirty="0">
                <a:solidFill>
                  <a:schemeClr val="bg1"/>
                </a:solidFill>
              </a:rPr>
              <a:t>Personalised Learning Platforms</a:t>
            </a:r>
          </a:p>
        </p:txBody>
      </p:sp>
      <p:sp>
        <p:nvSpPr>
          <p:cNvPr id="11" name="Rectángulo 602">
            <a:extLst>
              <a:ext uri="{FF2B5EF4-FFF2-40B4-BE49-F238E27FC236}">
                <a16:creationId xmlns:a16="http://schemas.microsoft.com/office/drawing/2014/main" id="{A5610F4C-5743-728B-AB5B-F5E90CF3927F}"/>
              </a:ext>
            </a:extLst>
          </p:cNvPr>
          <p:cNvSpPr/>
          <p:nvPr/>
        </p:nvSpPr>
        <p:spPr>
          <a:xfrm>
            <a:off x="728660" y="2527424"/>
            <a:ext cx="2636838" cy="1754326"/>
          </a:xfrm>
          <a:prstGeom prst="rect">
            <a:avLst/>
          </a:prstGeom>
        </p:spPr>
        <p:txBody>
          <a:bodyPr wrap="square">
            <a:spAutoFit/>
          </a:bodyPr>
          <a:lstStyle/>
          <a:p>
            <a:pPr marL="171450" indent="-171450">
              <a:buFont typeface="Arial" panose="020B0604020202020204" pitchFamily="34" charset="0"/>
              <a:buChar char="•"/>
            </a:pPr>
            <a:r>
              <a:rPr lang="en-US" sz="1200" b="1" dirty="0">
                <a:solidFill>
                  <a:schemeClr val="bg1"/>
                </a:solidFill>
                <a:hlinkClick r:id="rId3">
                  <a:extLst>
                    <a:ext uri="{A12FA001-AC4F-418D-AE19-62706E023703}">
                      <ahyp:hlinkClr xmlns:ahyp="http://schemas.microsoft.com/office/drawing/2018/hyperlinkcolor" val="tx"/>
                    </a:ext>
                  </a:extLst>
                </a:hlinkClick>
              </a:rPr>
              <a:t>Khan Academy (</a:t>
            </a:r>
            <a:r>
              <a:rPr lang="en-US" sz="1200" b="1" dirty="0" err="1">
                <a:solidFill>
                  <a:schemeClr val="bg1"/>
                </a:solidFill>
                <a:hlinkClick r:id="rId3">
                  <a:extLst>
                    <a:ext uri="{A12FA001-AC4F-418D-AE19-62706E023703}">
                      <ahyp:hlinkClr xmlns:ahyp="http://schemas.microsoft.com/office/drawing/2018/hyperlinkcolor" val="tx"/>
                    </a:ext>
                  </a:extLst>
                </a:hlinkClick>
              </a:rPr>
              <a:t>Khanmigo</a:t>
            </a:r>
            <a:r>
              <a:rPr lang="en-US" sz="1200" b="1" dirty="0">
                <a:solidFill>
                  <a:schemeClr val="bg1"/>
                </a:solidFill>
                <a:hlinkClick r:id="rId3">
                  <a:extLst>
                    <a:ext uri="{A12FA001-AC4F-418D-AE19-62706E023703}">
                      <ahyp:hlinkClr xmlns:ahyp="http://schemas.microsoft.com/office/drawing/2018/hyperlinkcolor" val="tx"/>
                    </a:ext>
                  </a:extLst>
                </a:hlinkClick>
              </a:rPr>
              <a:t>)</a:t>
            </a:r>
            <a:r>
              <a:rPr lang="en-US" sz="1200" dirty="0">
                <a:solidFill>
                  <a:schemeClr val="bg1"/>
                </a:solidFill>
                <a:hlinkClick r:id="rId3">
                  <a:extLst>
                    <a:ext uri="{A12FA001-AC4F-418D-AE19-62706E023703}">
                      <ahyp:hlinkClr xmlns:ahyp="http://schemas.microsoft.com/office/drawing/2018/hyperlinkcolor" val="tx"/>
                    </a:ext>
                  </a:extLst>
                </a:hlinkClick>
              </a:rPr>
              <a:t> </a:t>
            </a:r>
            <a:r>
              <a:rPr lang="en-US" sz="1200" dirty="0">
                <a:solidFill>
                  <a:schemeClr val="bg1"/>
                </a:solidFill>
              </a:rPr>
              <a:t>– AI tutor that helps learners with math, science, and more.</a:t>
            </a:r>
          </a:p>
          <a:p>
            <a:pPr marL="171450" indent="-171450">
              <a:buFont typeface="Arial" panose="020B0604020202020204" pitchFamily="34" charset="0"/>
              <a:buChar char="•"/>
            </a:pPr>
            <a:r>
              <a:rPr lang="en-US" sz="1200" b="1" dirty="0">
                <a:solidFill>
                  <a:schemeClr val="bg1"/>
                </a:solidFill>
              </a:rPr>
              <a:t>Socratic by Google (App)</a:t>
            </a:r>
            <a:r>
              <a:rPr lang="en-US" sz="1200" dirty="0">
                <a:solidFill>
                  <a:schemeClr val="bg1"/>
                </a:solidFill>
              </a:rPr>
              <a:t> – Uses AI to help learners solve problems and understand concepts.</a:t>
            </a:r>
          </a:p>
          <a:p>
            <a:pPr marL="171450" indent="-171450">
              <a:buFont typeface="Arial" panose="020B0604020202020204" pitchFamily="34" charset="0"/>
              <a:buChar char="•"/>
            </a:pPr>
            <a:r>
              <a:rPr lang="en-US" sz="1200" b="1" dirty="0">
                <a:solidFill>
                  <a:schemeClr val="bg1"/>
                </a:solidFill>
                <a:hlinkClick r:id="rId4">
                  <a:extLst>
                    <a:ext uri="{A12FA001-AC4F-418D-AE19-62706E023703}">
                      <ahyp:hlinkClr xmlns:ahyp="http://schemas.microsoft.com/office/drawing/2018/hyperlinkcolor" val="tx"/>
                    </a:ext>
                  </a:extLst>
                </a:hlinkClick>
              </a:rPr>
              <a:t>Century Tech</a:t>
            </a:r>
            <a:r>
              <a:rPr lang="en-US" sz="1200" dirty="0">
                <a:solidFill>
                  <a:schemeClr val="bg1"/>
                </a:solidFill>
                <a:hlinkClick r:id="rId4">
                  <a:extLst>
                    <a:ext uri="{A12FA001-AC4F-418D-AE19-62706E023703}">
                      <ahyp:hlinkClr xmlns:ahyp="http://schemas.microsoft.com/office/drawing/2018/hyperlinkcolor" val="tx"/>
                    </a:ext>
                  </a:extLst>
                </a:hlinkClick>
              </a:rPr>
              <a:t> </a:t>
            </a:r>
            <a:r>
              <a:rPr lang="en-US" sz="1200" dirty="0">
                <a:solidFill>
                  <a:schemeClr val="bg1"/>
                </a:solidFill>
              </a:rPr>
              <a:t>– Adapts learning paths based on learner performance and behavior.</a:t>
            </a:r>
          </a:p>
        </p:txBody>
      </p:sp>
      <p:sp>
        <p:nvSpPr>
          <p:cNvPr id="12" name="Freeform 173">
            <a:extLst>
              <a:ext uri="{FF2B5EF4-FFF2-40B4-BE49-F238E27FC236}">
                <a16:creationId xmlns:a16="http://schemas.microsoft.com/office/drawing/2014/main" id="{30661A6D-E8FC-9BCD-2EAE-748E6AB873C1}"/>
              </a:ext>
            </a:extLst>
          </p:cNvPr>
          <p:cNvSpPr>
            <a:spLocks noChangeArrowheads="1"/>
          </p:cNvSpPr>
          <p:nvPr/>
        </p:nvSpPr>
        <p:spPr bwMode="auto">
          <a:xfrm>
            <a:off x="4013614" y="2385306"/>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10153D"/>
          </a:solidFill>
          <a:ln>
            <a:noFill/>
          </a:ln>
          <a:effectLst/>
        </p:spPr>
        <p:txBody>
          <a:bodyPr wrap="none" anchor="ctr"/>
          <a:lstStyle/>
          <a:p>
            <a:endParaRPr lang="en-GB" sz="900" noProof="0"/>
          </a:p>
        </p:txBody>
      </p:sp>
      <p:sp>
        <p:nvSpPr>
          <p:cNvPr id="13" name="Freeform 174">
            <a:extLst>
              <a:ext uri="{FF2B5EF4-FFF2-40B4-BE49-F238E27FC236}">
                <a16:creationId xmlns:a16="http://schemas.microsoft.com/office/drawing/2014/main" id="{95C9FF6B-E0EC-E3BD-36C4-DFB1A5993921}"/>
              </a:ext>
            </a:extLst>
          </p:cNvPr>
          <p:cNvSpPr>
            <a:spLocks noChangeArrowheads="1"/>
          </p:cNvSpPr>
          <p:nvPr/>
        </p:nvSpPr>
        <p:spPr bwMode="auto">
          <a:xfrm>
            <a:off x="4013614" y="1686201"/>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en-GB" sz="900" noProof="0"/>
          </a:p>
        </p:txBody>
      </p:sp>
      <p:sp>
        <p:nvSpPr>
          <p:cNvPr id="14" name="CuadroTexto 599">
            <a:extLst>
              <a:ext uri="{FF2B5EF4-FFF2-40B4-BE49-F238E27FC236}">
                <a16:creationId xmlns:a16="http://schemas.microsoft.com/office/drawing/2014/main" id="{5760F888-0E7C-DE78-2235-E116AFC4944F}"/>
              </a:ext>
            </a:extLst>
          </p:cNvPr>
          <p:cNvSpPr txBox="1"/>
          <p:nvPr/>
        </p:nvSpPr>
        <p:spPr>
          <a:xfrm>
            <a:off x="3679969" y="1757410"/>
            <a:ext cx="3420947" cy="461665"/>
          </a:xfrm>
          <a:prstGeom prst="rect">
            <a:avLst/>
          </a:prstGeom>
          <a:noFill/>
        </p:spPr>
        <p:txBody>
          <a:bodyPr wrap="square" rtlCol="0">
            <a:spAutoFit/>
          </a:bodyPr>
          <a:lstStyle/>
          <a:p>
            <a:r>
              <a:rPr lang="en-US" sz="2400" b="1">
                <a:solidFill>
                  <a:schemeClr val="dk1"/>
                </a:solidFill>
              </a:rPr>
              <a:t>	</a:t>
            </a:r>
            <a:r>
              <a:rPr lang="en-US" sz="1400" b="1">
                <a:solidFill>
                  <a:schemeClr val="bg1"/>
                </a:solidFill>
              </a:rPr>
              <a:t>Assessment and Feedback Tools</a:t>
            </a:r>
          </a:p>
        </p:txBody>
      </p:sp>
      <p:sp>
        <p:nvSpPr>
          <p:cNvPr id="15" name="Rectángulo 602">
            <a:extLst>
              <a:ext uri="{FF2B5EF4-FFF2-40B4-BE49-F238E27FC236}">
                <a16:creationId xmlns:a16="http://schemas.microsoft.com/office/drawing/2014/main" id="{7DB6A8A1-B3F1-133C-67BD-FEB16D15EFEF}"/>
              </a:ext>
            </a:extLst>
          </p:cNvPr>
          <p:cNvSpPr/>
          <p:nvPr/>
        </p:nvSpPr>
        <p:spPr>
          <a:xfrm>
            <a:off x="4119977" y="2579384"/>
            <a:ext cx="2580588" cy="1384995"/>
          </a:xfrm>
          <a:prstGeom prst="rect">
            <a:avLst/>
          </a:prstGeom>
        </p:spPr>
        <p:txBody>
          <a:bodyPr wrap="square">
            <a:spAutoFit/>
          </a:bodyPr>
          <a:lstStyle/>
          <a:p>
            <a:pPr marL="171450" indent="-171450">
              <a:buFont typeface="Arial" panose="020B0604020202020204" pitchFamily="34" charset="0"/>
              <a:buChar char="•"/>
            </a:pPr>
            <a:r>
              <a:rPr lang="en-US" sz="1200" b="1" err="1">
                <a:solidFill>
                  <a:schemeClr val="bg1"/>
                </a:solidFill>
                <a:hlinkClick r:id="rId5">
                  <a:extLst>
                    <a:ext uri="{A12FA001-AC4F-418D-AE19-62706E023703}">
                      <ahyp:hlinkClr xmlns:ahyp="http://schemas.microsoft.com/office/drawing/2018/hyperlinkcolor" val="tx"/>
                    </a:ext>
                  </a:extLst>
                </a:hlinkClick>
              </a:rPr>
              <a:t>Gradescope</a:t>
            </a:r>
            <a:r>
              <a:rPr lang="en-US" sz="1200">
                <a:solidFill>
                  <a:schemeClr val="bg1"/>
                </a:solidFill>
              </a:rPr>
              <a:t> – AI-assisted grading for assignments and exams.</a:t>
            </a:r>
          </a:p>
          <a:p>
            <a:pPr marL="171450" indent="-171450">
              <a:buFont typeface="Arial" panose="020B0604020202020204" pitchFamily="34" charset="0"/>
              <a:buChar char="•"/>
            </a:pPr>
            <a:r>
              <a:rPr lang="en-US" sz="1200" b="1">
                <a:solidFill>
                  <a:schemeClr val="bg1"/>
                </a:solidFill>
                <a:hlinkClick r:id="rId6">
                  <a:extLst>
                    <a:ext uri="{A12FA001-AC4F-418D-AE19-62706E023703}">
                      <ahyp:hlinkClr xmlns:ahyp="http://schemas.microsoft.com/office/drawing/2018/hyperlinkcolor" val="tx"/>
                    </a:ext>
                  </a:extLst>
                </a:hlinkClick>
              </a:rPr>
              <a:t>Turnitin</a:t>
            </a:r>
            <a:r>
              <a:rPr lang="en-US" sz="1200">
                <a:solidFill>
                  <a:schemeClr val="bg1"/>
                </a:solidFill>
              </a:rPr>
              <a:t> – Detects plagiarism and provides writing feedback using AI.</a:t>
            </a:r>
          </a:p>
          <a:p>
            <a:pPr marL="171450" indent="-171450">
              <a:buFont typeface="Arial" panose="020B0604020202020204" pitchFamily="34" charset="0"/>
              <a:buChar char="•"/>
            </a:pPr>
            <a:r>
              <a:rPr lang="en-US" sz="1200" b="1" err="1">
                <a:solidFill>
                  <a:schemeClr val="bg1"/>
                </a:solidFill>
                <a:hlinkClick r:id="rId7">
                  <a:extLst>
                    <a:ext uri="{A12FA001-AC4F-418D-AE19-62706E023703}">
                      <ahyp:hlinkClr xmlns:ahyp="http://schemas.microsoft.com/office/drawing/2018/hyperlinkcolor" val="tx"/>
                    </a:ext>
                  </a:extLst>
                </a:hlinkClick>
              </a:rPr>
              <a:t>Edulastic</a:t>
            </a:r>
            <a:r>
              <a:rPr lang="en-US" sz="1200">
                <a:solidFill>
                  <a:schemeClr val="bg1"/>
                </a:solidFill>
              </a:rPr>
              <a:t> – Allows teachers to create assessments with instant AI-powered analysis.</a:t>
            </a:r>
          </a:p>
        </p:txBody>
      </p:sp>
      <p:sp>
        <p:nvSpPr>
          <p:cNvPr id="16" name="Freeform 173">
            <a:extLst>
              <a:ext uri="{FF2B5EF4-FFF2-40B4-BE49-F238E27FC236}">
                <a16:creationId xmlns:a16="http://schemas.microsoft.com/office/drawing/2014/main" id="{F4B46A96-87FE-D56B-26B2-677BB5F9C85A}"/>
              </a:ext>
            </a:extLst>
          </p:cNvPr>
          <p:cNvSpPr>
            <a:spLocks noChangeArrowheads="1"/>
          </p:cNvSpPr>
          <p:nvPr/>
        </p:nvSpPr>
        <p:spPr bwMode="auto">
          <a:xfrm>
            <a:off x="3957364" y="5337660"/>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F16024"/>
          </a:solidFill>
          <a:ln>
            <a:noFill/>
          </a:ln>
          <a:effectLst/>
        </p:spPr>
        <p:txBody>
          <a:bodyPr wrap="none" anchor="ctr"/>
          <a:lstStyle/>
          <a:p>
            <a:endParaRPr lang="en-GB" sz="900" noProof="0"/>
          </a:p>
        </p:txBody>
      </p:sp>
      <p:sp>
        <p:nvSpPr>
          <p:cNvPr id="17" name="Freeform 174">
            <a:extLst>
              <a:ext uri="{FF2B5EF4-FFF2-40B4-BE49-F238E27FC236}">
                <a16:creationId xmlns:a16="http://schemas.microsoft.com/office/drawing/2014/main" id="{EE7E79EC-E9A1-F74F-39CC-0B14191325F4}"/>
              </a:ext>
            </a:extLst>
          </p:cNvPr>
          <p:cNvSpPr>
            <a:spLocks noChangeArrowheads="1"/>
          </p:cNvSpPr>
          <p:nvPr/>
        </p:nvSpPr>
        <p:spPr bwMode="auto">
          <a:xfrm>
            <a:off x="3987294" y="4667387"/>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en-GB" sz="900" noProof="0"/>
          </a:p>
        </p:txBody>
      </p:sp>
      <p:sp>
        <p:nvSpPr>
          <p:cNvPr id="18" name="CuadroTexto 599">
            <a:extLst>
              <a:ext uri="{FF2B5EF4-FFF2-40B4-BE49-F238E27FC236}">
                <a16:creationId xmlns:a16="http://schemas.microsoft.com/office/drawing/2014/main" id="{96B16CD7-8CCD-BC76-A694-5BC2BB8D6867}"/>
              </a:ext>
            </a:extLst>
          </p:cNvPr>
          <p:cNvSpPr txBox="1"/>
          <p:nvPr/>
        </p:nvSpPr>
        <p:spPr>
          <a:xfrm>
            <a:off x="3618490" y="4856695"/>
            <a:ext cx="3420947" cy="307777"/>
          </a:xfrm>
          <a:prstGeom prst="rect">
            <a:avLst/>
          </a:prstGeom>
          <a:noFill/>
        </p:spPr>
        <p:txBody>
          <a:bodyPr wrap="square" rtlCol="0">
            <a:spAutoFit/>
          </a:bodyPr>
          <a:lstStyle/>
          <a:p>
            <a:pPr algn="ctr"/>
            <a:r>
              <a:rPr lang="it-IT" sz="1400" b="1">
                <a:solidFill>
                  <a:schemeClr val="bg1"/>
                </a:solidFill>
              </a:rPr>
              <a:t>AI Teaching Assistants</a:t>
            </a:r>
          </a:p>
        </p:txBody>
      </p:sp>
      <p:sp>
        <p:nvSpPr>
          <p:cNvPr id="19" name="Rectángulo 602">
            <a:extLst>
              <a:ext uri="{FF2B5EF4-FFF2-40B4-BE49-F238E27FC236}">
                <a16:creationId xmlns:a16="http://schemas.microsoft.com/office/drawing/2014/main" id="{B78E15D0-9670-8EF8-A12D-08A6384A1DAD}"/>
              </a:ext>
            </a:extLst>
          </p:cNvPr>
          <p:cNvSpPr/>
          <p:nvPr/>
        </p:nvSpPr>
        <p:spPr>
          <a:xfrm>
            <a:off x="4063727" y="5462873"/>
            <a:ext cx="2636838" cy="1754326"/>
          </a:xfrm>
          <a:prstGeom prst="rect">
            <a:avLst/>
          </a:prstGeom>
        </p:spPr>
        <p:txBody>
          <a:bodyPr wrap="square">
            <a:spAutoFit/>
          </a:bodyPr>
          <a:lstStyle/>
          <a:p>
            <a:pPr marL="171450" indent="-171450">
              <a:buFont typeface="Arial" panose="020B0604020202020204" pitchFamily="34" charset="0"/>
              <a:buChar char="•"/>
            </a:pPr>
            <a:r>
              <a:rPr lang="it-IT" sz="1200" b="1" dirty="0">
                <a:solidFill>
                  <a:schemeClr val="bg1"/>
                </a:solidFill>
                <a:hlinkClick r:id="rId8">
                  <a:extLst>
                    <a:ext uri="{A12FA001-AC4F-418D-AE19-62706E023703}">
                      <ahyp:hlinkClr xmlns:ahyp="http://schemas.microsoft.com/office/drawing/2018/hyperlinkcolor" val="tx"/>
                    </a:ext>
                  </a:extLst>
                </a:hlinkClick>
              </a:rPr>
              <a:t>ChatGPT</a:t>
            </a:r>
            <a:r>
              <a:rPr lang="it-IT" sz="1200" b="1" dirty="0">
                <a:solidFill>
                  <a:schemeClr val="bg1"/>
                </a:solidFill>
              </a:rPr>
              <a:t> / </a:t>
            </a:r>
            <a:r>
              <a:rPr lang="it-IT" sz="1200" b="1" dirty="0">
                <a:solidFill>
                  <a:schemeClr val="bg1"/>
                </a:solidFill>
                <a:hlinkClick r:id="rId9">
                  <a:extLst>
                    <a:ext uri="{A12FA001-AC4F-418D-AE19-62706E023703}">
                      <ahyp:hlinkClr xmlns:ahyp="http://schemas.microsoft.com/office/drawing/2018/hyperlinkcolor" val="tx"/>
                    </a:ext>
                  </a:extLst>
                </a:hlinkClick>
              </a:rPr>
              <a:t>Copilot</a:t>
            </a:r>
            <a:r>
              <a:rPr lang="it-IT" sz="1200" dirty="0">
                <a:solidFill>
                  <a:schemeClr val="bg1"/>
                </a:solidFill>
                <a:hlinkClick r:id="rId9">
                  <a:extLst>
                    <a:ext uri="{A12FA001-AC4F-418D-AE19-62706E023703}">
                      <ahyp:hlinkClr xmlns:ahyp="http://schemas.microsoft.com/office/drawing/2018/hyperlinkcolor" val="tx"/>
                    </a:ext>
                  </a:extLst>
                </a:hlinkClick>
              </a:rPr>
              <a:t> </a:t>
            </a:r>
            <a:r>
              <a:rPr lang="it-IT" sz="1200" dirty="0">
                <a:solidFill>
                  <a:schemeClr val="bg1"/>
                </a:solidFill>
              </a:rPr>
              <a:t>– Assists with lesson planning, answering learner questions, and generating educational content.</a:t>
            </a:r>
          </a:p>
          <a:p>
            <a:pPr marL="171450" indent="-171450">
              <a:buFont typeface="Arial" panose="020B0604020202020204" pitchFamily="34" charset="0"/>
              <a:buChar char="•"/>
            </a:pPr>
            <a:r>
              <a:rPr lang="it-IT" sz="1200" b="1" dirty="0">
                <a:solidFill>
                  <a:schemeClr val="bg1"/>
                </a:solidFill>
                <a:hlinkClick r:id="rId10">
                  <a:extLst>
                    <a:ext uri="{A12FA001-AC4F-418D-AE19-62706E023703}">
                      <ahyp:hlinkClr xmlns:ahyp="http://schemas.microsoft.com/office/drawing/2018/hyperlinkcolor" val="tx"/>
                    </a:ext>
                  </a:extLst>
                </a:hlinkClick>
              </a:rPr>
              <a:t>Quizlet</a:t>
            </a:r>
            <a:r>
              <a:rPr lang="it-IT" sz="1200" dirty="0">
                <a:solidFill>
                  <a:schemeClr val="bg1"/>
                </a:solidFill>
              </a:rPr>
              <a:t> – Uses AI to generate flashcards and quizzes tailored to learner needs.</a:t>
            </a:r>
          </a:p>
          <a:p>
            <a:pPr marL="171450" indent="-171450">
              <a:buFont typeface="Arial" panose="020B0604020202020204" pitchFamily="34" charset="0"/>
              <a:buChar char="•"/>
            </a:pPr>
            <a:r>
              <a:rPr lang="it-IT" sz="1200" b="1" dirty="0">
                <a:solidFill>
                  <a:schemeClr val="bg1"/>
                </a:solidFill>
                <a:hlinkClick r:id="rId11">
                  <a:extLst>
                    <a:ext uri="{A12FA001-AC4F-418D-AE19-62706E023703}">
                      <ahyp:hlinkClr xmlns:ahyp="http://schemas.microsoft.com/office/drawing/2018/hyperlinkcolor" val="tx"/>
                    </a:ext>
                  </a:extLst>
                </a:hlinkClick>
              </a:rPr>
              <a:t>Carnegie Learning</a:t>
            </a:r>
            <a:r>
              <a:rPr lang="it-IT" sz="1200" dirty="0">
                <a:solidFill>
                  <a:schemeClr val="bg1"/>
                </a:solidFill>
                <a:hlinkClick r:id="rId11">
                  <a:extLst>
                    <a:ext uri="{A12FA001-AC4F-418D-AE19-62706E023703}">
                      <ahyp:hlinkClr xmlns:ahyp="http://schemas.microsoft.com/office/drawing/2018/hyperlinkcolor" val="tx"/>
                    </a:ext>
                  </a:extLst>
                </a:hlinkClick>
              </a:rPr>
              <a:t> </a:t>
            </a:r>
            <a:r>
              <a:rPr lang="it-IT" sz="1200" dirty="0">
                <a:solidFill>
                  <a:schemeClr val="bg1"/>
                </a:solidFill>
              </a:rPr>
              <a:t>– Offers AI-driven math tutoring and feedback</a:t>
            </a:r>
          </a:p>
        </p:txBody>
      </p:sp>
      <p:sp>
        <p:nvSpPr>
          <p:cNvPr id="7" name="Freeform 173">
            <a:extLst>
              <a:ext uri="{FF2B5EF4-FFF2-40B4-BE49-F238E27FC236}">
                <a16:creationId xmlns:a16="http://schemas.microsoft.com/office/drawing/2014/main" id="{08EF4783-FEA6-C749-17DB-1DAB333BAF90}"/>
              </a:ext>
            </a:extLst>
          </p:cNvPr>
          <p:cNvSpPr>
            <a:spLocks noChangeArrowheads="1"/>
          </p:cNvSpPr>
          <p:nvPr/>
        </p:nvSpPr>
        <p:spPr bwMode="auto">
          <a:xfrm>
            <a:off x="605946" y="5363735"/>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10153D"/>
          </a:solidFill>
          <a:ln>
            <a:noFill/>
          </a:ln>
          <a:effectLst/>
        </p:spPr>
        <p:txBody>
          <a:bodyPr wrap="none" anchor="ctr"/>
          <a:lstStyle/>
          <a:p>
            <a:endParaRPr lang="en-GB" sz="900" noProof="0"/>
          </a:p>
        </p:txBody>
      </p:sp>
      <p:sp>
        <p:nvSpPr>
          <p:cNvPr id="10" name="Freeform 174">
            <a:extLst>
              <a:ext uri="{FF2B5EF4-FFF2-40B4-BE49-F238E27FC236}">
                <a16:creationId xmlns:a16="http://schemas.microsoft.com/office/drawing/2014/main" id="{E69681F4-2B4A-9EA1-4B4B-D97E94735CA1}"/>
              </a:ext>
            </a:extLst>
          </p:cNvPr>
          <p:cNvSpPr>
            <a:spLocks noChangeArrowheads="1"/>
          </p:cNvSpPr>
          <p:nvPr/>
        </p:nvSpPr>
        <p:spPr bwMode="auto">
          <a:xfrm>
            <a:off x="605946" y="4664629"/>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en-GB" sz="900" noProof="0"/>
          </a:p>
        </p:txBody>
      </p:sp>
      <p:sp>
        <p:nvSpPr>
          <p:cNvPr id="21" name="CuadroTexto 599">
            <a:extLst>
              <a:ext uri="{FF2B5EF4-FFF2-40B4-BE49-F238E27FC236}">
                <a16:creationId xmlns:a16="http://schemas.microsoft.com/office/drawing/2014/main" id="{4069F86B-2302-E286-9B20-6014DB685A09}"/>
              </a:ext>
            </a:extLst>
          </p:cNvPr>
          <p:cNvSpPr txBox="1"/>
          <p:nvPr/>
        </p:nvSpPr>
        <p:spPr>
          <a:xfrm>
            <a:off x="664156" y="4873658"/>
            <a:ext cx="2659479" cy="307777"/>
          </a:xfrm>
          <a:prstGeom prst="rect">
            <a:avLst/>
          </a:prstGeom>
          <a:noFill/>
        </p:spPr>
        <p:txBody>
          <a:bodyPr wrap="square" rtlCol="0">
            <a:spAutoFit/>
          </a:bodyPr>
          <a:lstStyle/>
          <a:p>
            <a:r>
              <a:rPr lang="en-US" sz="1400" b="1">
                <a:solidFill>
                  <a:schemeClr val="bg1"/>
                </a:solidFill>
              </a:rPr>
              <a:t>Language and Accessibility Tools</a:t>
            </a:r>
          </a:p>
        </p:txBody>
      </p:sp>
      <p:sp>
        <p:nvSpPr>
          <p:cNvPr id="23" name="Rectángulo 602">
            <a:extLst>
              <a:ext uri="{FF2B5EF4-FFF2-40B4-BE49-F238E27FC236}">
                <a16:creationId xmlns:a16="http://schemas.microsoft.com/office/drawing/2014/main" id="{39BED593-D1A0-77EC-3C03-93B2A13584D6}"/>
              </a:ext>
            </a:extLst>
          </p:cNvPr>
          <p:cNvSpPr/>
          <p:nvPr/>
        </p:nvSpPr>
        <p:spPr>
          <a:xfrm>
            <a:off x="664156" y="5570577"/>
            <a:ext cx="2636838" cy="1569660"/>
          </a:xfrm>
          <a:prstGeom prst="rect">
            <a:avLst/>
          </a:prstGeom>
        </p:spPr>
        <p:txBody>
          <a:bodyPr wrap="square" lIns="91440" tIns="45720" rIns="91440" bIns="45720" anchor="t">
            <a:spAutoFit/>
          </a:bodyPr>
          <a:lstStyle/>
          <a:p>
            <a:pPr marL="171450" indent="-171450">
              <a:buFont typeface="Arial" panose="020B0604020202020204" pitchFamily="34" charset="0"/>
              <a:buChar char="•"/>
            </a:pPr>
            <a:r>
              <a:rPr lang="en-US" sz="1200" b="1" dirty="0">
                <a:solidFill>
                  <a:schemeClr val="bg1"/>
                </a:solidFill>
                <a:hlinkClick r:id="rId12">
                  <a:extLst>
                    <a:ext uri="{A12FA001-AC4F-418D-AE19-62706E023703}">
                      <ahyp:hlinkClr xmlns:ahyp="http://schemas.microsoft.com/office/drawing/2018/hyperlinkcolor" val="tx"/>
                    </a:ext>
                  </a:extLst>
                </a:hlinkClick>
              </a:rPr>
              <a:t>Duolingo</a:t>
            </a:r>
            <a:r>
              <a:rPr lang="en-US" sz="1200" dirty="0">
                <a:solidFill>
                  <a:schemeClr val="bg1"/>
                </a:solidFill>
              </a:rPr>
              <a:t> – AI-driven language learning with personalized lessons.</a:t>
            </a:r>
          </a:p>
          <a:p>
            <a:pPr marL="171450" indent="-171450">
              <a:buFont typeface="Arial" panose="020B0604020202020204" pitchFamily="34" charset="0"/>
              <a:buChar char="•"/>
            </a:pPr>
            <a:r>
              <a:rPr lang="en-US" sz="1200" b="1" dirty="0">
                <a:solidFill>
                  <a:schemeClr val="bg1"/>
                </a:solidFill>
              </a:rPr>
              <a:t>Microsoft Immersive Reader - </a:t>
            </a:r>
            <a:r>
              <a:rPr lang="en-US" sz="1200" dirty="0">
                <a:solidFill>
                  <a:schemeClr val="bg1"/>
                </a:solidFill>
              </a:rPr>
              <a:t> Enhances reading comprehension with text-to-speech, translation, and grammar tools.</a:t>
            </a:r>
            <a:endParaRPr lang="en-US" sz="1200" dirty="0">
              <a:solidFill>
                <a:schemeClr val="bg1"/>
              </a:solidFill>
              <a:ea typeface="Calibri"/>
              <a:cs typeface="Calibri"/>
            </a:endParaRPr>
          </a:p>
          <a:p>
            <a:pPr marL="171450" indent="-171450">
              <a:buFont typeface="Arial" panose="020B0604020202020204" pitchFamily="34" charset="0"/>
              <a:buChar char="•"/>
            </a:pPr>
            <a:r>
              <a:rPr lang="en-US" sz="1200" b="1" dirty="0">
                <a:solidFill>
                  <a:schemeClr val="bg1"/>
                </a:solidFill>
                <a:hlinkClick r:id="rId13">
                  <a:extLst>
                    <a:ext uri="{A12FA001-AC4F-418D-AE19-62706E023703}">
                      <ahyp:hlinkClr xmlns:ahyp="http://schemas.microsoft.com/office/drawing/2018/hyperlinkcolor" val="tx"/>
                    </a:ext>
                  </a:extLst>
                </a:hlinkClick>
              </a:rPr>
              <a:t>Speechify</a:t>
            </a:r>
            <a:r>
              <a:rPr lang="en-US" sz="1200" dirty="0">
                <a:solidFill>
                  <a:schemeClr val="bg1"/>
                </a:solidFill>
              </a:rPr>
              <a:t> – Converts text to speech for learners with reading difficulties</a:t>
            </a:r>
            <a:r>
              <a:rPr lang="en-US" sz="1200" dirty="0">
                <a:solidFill>
                  <a:schemeClr val="dk1"/>
                </a:solidFill>
              </a:rPr>
              <a:t>.</a:t>
            </a:r>
          </a:p>
        </p:txBody>
      </p:sp>
      <p:sp>
        <p:nvSpPr>
          <p:cNvPr id="25" name="Freeform 173">
            <a:extLst>
              <a:ext uri="{FF2B5EF4-FFF2-40B4-BE49-F238E27FC236}">
                <a16:creationId xmlns:a16="http://schemas.microsoft.com/office/drawing/2014/main" id="{7581B1A7-AA40-C192-AB6A-4BE3E46F53A6}"/>
              </a:ext>
            </a:extLst>
          </p:cNvPr>
          <p:cNvSpPr>
            <a:spLocks noChangeArrowheads="1"/>
          </p:cNvSpPr>
          <p:nvPr/>
        </p:nvSpPr>
        <p:spPr bwMode="auto">
          <a:xfrm>
            <a:off x="4032365" y="8372106"/>
            <a:ext cx="2743201" cy="1954049"/>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10153D"/>
          </a:solidFill>
          <a:ln>
            <a:noFill/>
          </a:ln>
          <a:effectLst/>
        </p:spPr>
        <p:txBody>
          <a:bodyPr wrap="none" anchor="ctr"/>
          <a:lstStyle/>
          <a:p>
            <a:endParaRPr lang="en-GB" sz="900" noProof="0"/>
          </a:p>
        </p:txBody>
      </p:sp>
      <p:sp>
        <p:nvSpPr>
          <p:cNvPr id="27" name="Freeform 174">
            <a:extLst>
              <a:ext uri="{FF2B5EF4-FFF2-40B4-BE49-F238E27FC236}">
                <a16:creationId xmlns:a16="http://schemas.microsoft.com/office/drawing/2014/main" id="{8729CE38-2314-4EBF-7053-D5B1110A0349}"/>
              </a:ext>
            </a:extLst>
          </p:cNvPr>
          <p:cNvSpPr>
            <a:spLocks noChangeArrowheads="1"/>
          </p:cNvSpPr>
          <p:nvPr/>
        </p:nvSpPr>
        <p:spPr bwMode="auto">
          <a:xfrm>
            <a:off x="3987294" y="7629410"/>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en-GB" sz="900" noProof="0"/>
          </a:p>
        </p:txBody>
      </p:sp>
      <p:sp>
        <p:nvSpPr>
          <p:cNvPr id="29" name="CuadroTexto 599">
            <a:extLst>
              <a:ext uri="{FF2B5EF4-FFF2-40B4-BE49-F238E27FC236}">
                <a16:creationId xmlns:a16="http://schemas.microsoft.com/office/drawing/2014/main" id="{5A555A4F-A0F9-F192-CCD4-DE66D17F6E1D}"/>
              </a:ext>
            </a:extLst>
          </p:cNvPr>
          <p:cNvSpPr txBox="1"/>
          <p:nvPr/>
        </p:nvSpPr>
        <p:spPr>
          <a:xfrm>
            <a:off x="4138728" y="7830783"/>
            <a:ext cx="3420947" cy="523220"/>
          </a:xfrm>
          <a:prstGeom prst="rect">
            <a:avLst/>
          </a:prstGeom>
          <a:noFill/>
        </p:spPr>
        <p:txBody>
          <a:bodyPr wrap="square" rtlCol="0">
            <a:spAutoFit/>
          </a:bodyPr>
          <a:lstStyle/>
          <a:p>
            <a:r>
              <a:rPr lang="it-IT" sz="1400" b="1">
                <a:solidFill>
                  <a:schemeClr val="bg1"/>
                </a:solidFill>
              </a:rPr>
              <a:t>Content Creation and Planning</a:t>
            </a:r>
          </a:p>
          <a:p>
            <a:endParaRPr lang="en-US" sz="1400" b="1">
              <a:solidFill>
                <a:schemeClr val="bg1"/>
              </a:solidFill>
            </a:endParaRPr>
          </a:p>
        </p:txBody>
      </p:sp>
      <p:sp>
        <p:nvSpPr>
          <p:cNvPr id="31" name="Rectángulo 602">
            <a:extLst>
              <a:ext uri="{FF2B5EF4-FFF2-40B4-BE49-F238E27FC236}">
                <a16:creationId xmlns:a16="http://schemas.microsoft.com/office/drawing/2014/main" id="{4BDFFE05-6DB4-F11A-4F32-0C97F8292CDB}"/>
              </a:ext>
            </a:extLst>
          </p:cNvPr>
          <p:cNvSpPr/>
          <p:nvPr/>
        </p:nvSpPr>
        <p:spPr>
          <a:xfrm>
            <a:off x="4138728" y="8566185"/>
            <a:ext cx="2636838" cy="1569660"/>
          </a:xfrm>
          <a:prstGeom prst="rect">
            <a:avLst/>
          </a:prstGeom>
        </p:spPr>
        <p:txBody>
          <a:bodyPr wrap="square">
            <a:spAutoFit/>
          </a:bodyPr>
          <a:lstStyle/>
          <a:p>
            <a:pPr marL="171450" indent="-171450">
              <a:buFont typeface="Arial" panose="020B0604020202020204" pitchFamily="34" charset="0"/>
              <a:buChar char="•"/>
            </a:pPr>
            <a:r>
              <a:rPr lang="it-IT" sz="1200" b="1" dirty="0">
                <a:solidFill>
                  <a:schemeClr val="bg1"/>
                </a:solidFill>
                <a:hlinkClick r:id="rId14">
                  <a:extLst>
                    <a:ext uri="{A12FA001-AC4F-418D-AE19-62706E023703}">
                      <ahyp:hlinkClr xmlns:ahyp="http://schemas.microsoft.com/office/drawing/2018/hyperlinkcolor" val="tx"/>
                    </a:ext>
                  </a:extLst>
                </a:hlinkClick>
              </a:rPr>
              <a:t>Canva for Education </a:t>
            </a:r>
            <a:r>
              <a:rPr lang="it-IT" sz="1200" dirty="0">
                <a:solidFill>
                  <a:schemeClr val="bg1"/>
                </a:solidFill>
              </a:rPr>
              <a:t>– AI tools for designing presentations, infographics, and worksheets.</a:t>
            </a:r>
          </a:p>
          <a:p>
            <a:pPr marL="171450" indent="-171450">
              <a:buFont typeface="Arial" panose="020B0604020202020204" pitchFamily="34" charset="0"/>
              <a:buChar char="•"/>
            </a:pPr>
            <a:r>
              <a:rPr lang="it-IT" sz="1200" b="1" dirty="0">
                <a:solidFill>
                  <a:schemeClr val="bg1"/>
                </a:solidFill>
                <a:hlinkClick r:id="rId15">
                  <a:extLst>
                    <a:ext uri="{A12FA001-AC4F-418D-AE19-62706E023703}">
                      <ahyp:hlinkClr xmlns:ahyp="http://schemas.microsoft.com/office/drawing/2018/hyperlinkcolor" val="tx"/>
                    </a:ext>
                  </a:extLst>
                </a:hlinkClick>
              </a:rPr>
              <a:t>Curipod</a:t>
            </a:r>
            <a:r>
              <a:rPr lang="it-IT" sz="1200" dirty="0">
                <a:solidFill>
                  <a:schemeClr val="bg1"/>
                </a:solidFill>
              </a:rPr>
              <a:t> – Generates interactive lessons and presentations using AI.</a:t>
            </a:r>
          </a:p>
          <a:p>
            <a:pPr marL="171450" indent="-171450">
              <a:buFont typeface="Arial" panose="020B0604020202020204" pitchFamily="34" charset="0"/>
              <a:buChar char="•"/>
            </a:pPr>
            <a:r>
              <a:rPr lang="it-IT" sz="1200" b="1" dirty="0">
                <a:solidFill>
                  <a:schemeClr val="bg1"/>
                </a:solidFill>
                <a:hlinkClick r:id="rId16">
                  <a:extLst>
                    <a:ext uri="{A12FA001-AC4F-418D-AE19-62706E023703}">
                      <ahyp:hlinkClr xmlns:ahyp="http://schemas.microsoft.com/office/drawing/2018/hyperlinkcolor" val="tx"/>
                    </a:ext>
                  </a:extLst>
                </a:hlinkClick>
              </a:rPr>
              <a:t>MagicSchool.ai </a:t>
            </a:r>
            <a:r>
              <a:rPr lang="it-IT" sz="1200" dirty="0">
                <a:solidFill>
                  <a:schemeClr val="bg1"/>
                </a:solidFill>
              </a:rPr>
              <a:t>– Helps teachers create lesson plans, rubrics, and parent emails.</a:t>
            </a:r>
          </a:p>
        </p:txBody>
      </p:sp>
      <p:sp>
        <p:nvSpPr>
          <p:cNvPr id="33" name="Freeform 173">
            <a:extLst>
              <a:ext uri="{FF2B5EF4-FFF2-40B4-BE49-F238E27FC236}">
                <a16:creationId xmlns:a16="http://schemas.microsoft.com/office/drawing/2014/main" id="{3B9B282F-2F3B-AD99-71CE-75798A8EF939}"/>
              </a:ext>
            </a:extLst>
          </p:cNvPr>
          <p:cNvSpPr>
            <a:spLocks noChangeArrowheads="1"/>
          </p:cNvSpPr>
          <p:nvPr/>
        </p:nvSpPr>
        <p:spPr bwMode="auto">
          <a:xfrm>
            <a:off x="622297" y="8314887"/>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F16024"/>
          </a:solidFill>
          <a:ln>
            <a:noFill/>
          </a:ln>
          <a:effectLst/>
        </p:spPr>
        <p:txBody>
          <a:bodyPr wrap="none" anchor="ctr"/>
          <a:lstStyle/>
          <a:p>
            <a:endParaRPr lang="en-GB" sz="900" noProof="0"/>
          </a:p>
        </p:txBody>
      </p:sp>
      <p:sp>
        <p:nvSpPr>
          <p:cNvPr id="35" name="Freeform 174">
            <a:extLst>
              <a:ext uri="{FF2B5EF4-FFF2-40B4-BE49-F238E27FC236}">
                <a16:creationId xmlns:a16="http://schemas.microsoft.com/office/drawing/2014/main" id="{473C3ABA-E920-1D09-A26E-4140ADA0D973}"/>
              </a:ext>
            </a:extLst>
          </p:cNvPr>
          <p:cNvSpPr>
            <a:spLocks noChangeArrowheads="1"/>
          </p:cNvSpPr>
          <p:nvPr/>
        </p:nvSpPr>
        <p:spPr bwMode="auto">
          <a:xfrm>
            <a:off x="593518" y="7629410"/>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en-GB" sz="900" noProof="0"/>
          </a:p>
        </p:txBody>
      </p:sp>
      <p:sp>
        <p:nvSpPr>
          <p:cNvPr id="37" name="CuadroTexto 599">
            <a:extLst>
              <a:ext uri="{FF2B5EF4-FFF2-40B4-BE49-F238E27FC236}">
                <a16:creationId xmlns:a16="http://schemas.microsoft.com/office/drawing/2014/main" id="{1FFC0F97-7760-02B2-106B-F90993DC4A1F}"/>
              </a:ext>
            </a:extLst>
          </p:cNvPr>
          <p:cNvSpPr txBox="1"/>
          <p:nvPr/>
        </p:nvSpPr>
        <p:spPr>
          <a:xfrm>
            <a:off x="307825" y="7844624"/>
            <a:ext cx="3420947" cy="523220"/>
          </a:xfrm>
          <a:prstGeom prst="rect">
            <a:avLst/>
          </a:prstGeom>
          <a:noFill/>
        </p:spPr>
        <p:txBody>
          <a:bodyPr wrap="square" rtlCol="0">
            <a:spAutoFit/>
          </a:bodyPr>
          <a:lstStyle/>
          <a:p>
            <a:pPr algn="ctr"/>
            <a:r>
              <a:rPr lang="it-IT" sz="1400" b="1">
                <a:solidFill>
                  <a:schemeClr val="bg1"/>
                </a:solidFill>
              </a:rPr>
              <a:t>Gamification and Engagement</a:t>
            </a:r>
          </a:p>
          <a:p>
            <a:pPr algn="ctr"/>
            <a:endParaRPr lang="it-IT" sz="1400" b="1">
              <a:solidFill>
                <a:schemeClr val="bg1"/>
              </a:solidFill>
            </a:endParaRPr>
          </a:p>
        </p:txBody>
      </p:sp>
      <p:sp>
        <p:nvSpPr>
          <p:cNvPr id="39" name="Rectángulo 602">
            <a:extLst>
              <a:ext uri="{FF2B5EF4-FFF2-40B4-BE49-F238E27FC236}">
                <a16:creationId xmlns:a16="http://schemas.microsoft.com/office/drawing/2014/main" id="{ADD8ECD7-9AE3-7A48-E6E4-CCBF0759495D}"/>
              </a:ext>
            </a:extLst>
          </p:cNvPr>
          <p:cNvSpPr/>
          <p:nvPr/>
        </p:nvSpPr>
        <p:spPr>
          <a:xfrm>
            <a:off x="699881" y="8522592"/>
            <a:ext cx="2502240" cy="1015663"/>
          </a:xfrm>
          <a:prstGeom prst="rect">
            <a:avLst/>
          </a:prstGeom>
        </p:spPr>
        <p:txBody>
          <a:bodyPr wrap="square">
            <a:spAutoFit/>
          </a:bodyPr>
          <a:lstStyle/>
          <a:p>
            <a:pPr marL="171450" indent="-171450">
              <a:buFont typeface="Arial" panose="020B0604020202020204" pitchFamily="34" charset="0"/>
              <a:buChar char="•"/>
            </a:pPr>
            <a:r>
              <a:rPr lang="it-IT" sz="1200" b="1" dirty="0">
                <a:solidFill>
                  <a:schemeClr val="bg1"/>
                </a:solidFill>
                <a:hlinkClick r:id="rId17">
                  <a:extLst>
                    <a:ext uri="{A12FA001-AC4F-418D-AE19-62706E023703}">
                      <ahyp:hlinkClr xmlns:ahyp="http://schemas.microsoft.com/office/drawing/2018/hyperlinkcolor" val="tx"/>
                    </a:ext>
                  </a:extLst>
                </a:hlinkClick>
              </a:rPr>
              <a:t>Kahoot! </a:t>
            </a:r>
            <a:r>
              <a:rPr lang="it-IT" sz="1200" dirty="0">
                <a:solidFill>
                  <a:schemeClr val="bg1"/>
                </a:solidFill>
              </a:rPr>
              <a:t>– AI-enhanced quiz games to make learning fun.</a:t>
            </a:r>
          </a:p>
          <a:p>
            <a:pPr marL="171450" indent="-171450">
              <a:buFont typeface="Arial" panose="020B0604020202020204" pitchFamily="34" charset="0"/>
              <a:buChar char="•"/>
            </a:pPr>
            <a:r>
              <a:rPr lang="it-IT" sz="1200" b="1" dirty="0">
                <a:solidFill>
                  <a:schemeClr val="bg1"/>
                </a:solidFill>
              </a:rPr>
              <a:t>Classcraft (APP)</a:t>
            </a:r>
            <a:r>
              <a:rPr lang="it-IT" sz="1200" dirty="0">
                <a:solidFill>
                  <a:schemeClr val="bg1"/>
                </a:solidFill>
              </a:rPr>
              <a:t> – Uses AI to gamify classroom management and learner motivation.</a:t>
            </a:r>
          </a:p>
        </p:txBody>
      </p:sp>
      <p:grpSp>
        <p:nvGrpSpPr>
          <p:cNvPr id="6" name="Graphic 2">
            <a:extLst>
              <a:ext uri="{FF2B5EF4-FFF2-40B4-BE49-F238E27FC236}">
                <a16:creationId xmlns:a16="http://schemas.microsoft.com/office/drawing/2014/main" id="{627B85FD-EA58-40EA-3C77-A41F01A08351}"/>
              </a:ext>
            </a:extLst>
          </p:cNvPr>
          <p:cNvGrpSpPr/>
          <p:nvPr/>
        </p:nvGrpSpPr>
        <p:grpSpPr>
          <a:xfrm>
            <a:off x="5358467" y="115122"/>
            <a:ext cx="1417099" cy="1266560"/>
            <a:chOff x="2181240" y="3150443"/>
            <a:chExt cx="1562967" cy="1418696"/>
          </a:xfrm>
        </p:grpSpPr>
        <p:sp>
          <p:nvSpPr>
            <p:cNvPr id="8" name="Freeform 243">
              <a:extLst>
                <a:ext uri="{FF2B5EF4-FFF2-40B4-BE49-F238E27FC236}">
                  <a16:creationId xmlns:a16="http://schemas.microsoft.com/office/drawing/2014/main" id="{BBD9E3BC-FF19-619E-9C81-78C8436CD6F5}"/>
                </a:ext>
              </a:extLst>
            </p:cNvPr>
            <p:cNvSpPr/>
            <p:nvPr/>
          </p:nvSpPr>
          <p:spPr>
            <a:xfrm>
              <a:off x="3616742" y="3808896"/>
              <a:ext cx="2351" cy="530806"/>
            </a:xfrm>
            <a:custGeom>
              <a:avLst/>
              <a:gdLst>
                <a:gd name="connsiteX0" fmla="*/ 0 w 2351"/>
                <a:gd name="connsiteY0" fmla="*/ 0 h 530806"/>
                <a:gd name="connsiteX1" fmla="*/ 0 w 2351"/>
                <a:gd name="connsiteY1" fmla="*/ 530806 h 530806"/>
              </a:gdLst>
              <a:ahLst/>
              <a:cxnLst>
                <a:cxn ang="0">
                  <a:pos x="connsiteX0" y="connsiteY0"/>
                </a:cxn>
                <a:cxn ang="0">
                  <a:pos x="connsiteX1" y="connsiteY1"/>
                </a:cxn>
              </a:cxnLst>
              <a:rect l="l" t="t" r="r" b="b"/>
              <a:pathLst>
                <a:path w="2351" h="530806">
                  <a:moveTo>
                    <a:pt x="0" y="0"/>
                  </a:moveTo>
                  <a:lnTo>
                    <a:pt x="0" y="530806"/>
                  </a:lnTo>
                </a:path>
              </a:pathLst>
            </a:custGeom>
            <a:ln w="30564" cap="flat">
              <a:solidFill>
                <a:srgbClr val="09465E"/>
              </a:solidFill>
              <a:prstDash val="solid"/>
              <a:miter/>
            </a:ln>
          </p:spPr>
          <p:txBody>
            <a:bodyPr rtlCol="0" anchor="ctr"/>
            <a:lstStyle/>
            <a:p>
              <a:endParaRPr lang="en-US"/>
            </a:p>
          </p:txBody>
        </p:sp>
        <p:grpSp>
          <p:nvGrpSpPr>
            <p:cNvPr id="20" name="Graphic 2">
              <a:extLst>
                <a:ext uri="{FF2B5EF4-FFF2-40B4-BE49-F238E27FC236}">
                  <a16:creationId xmlns:a16="http://schemas.microsoft.com/office/drawing/2014/main" id="{F8D06B36-9813-D7C2-648F-1565C51BFE4B}"/>
                </a:ext>
              </a:extLst>
            </p:cNvPr>
            <p:cNvGrpSpPr/>
            <p:nvPr/>
          </p:nvGrpSpPr>
          <p:grpSpPr>
            <a:xfrm>
              <a:off x="2181240" y="3150443"/>
              <a:ext cx="1562967" cy="1418696"/>
              <a:chOff x="2181240" y="3150443"/>
              <a:chExt cx="1562967" cy="1418696"/>
            </a:xfrm>
          </p:grpSpPr>
          <p:sp>
            <p:nvSpPr>
              <p:cNvPr id="22" name="Freeform 245">
                <a:extLst>
                  <a:ext uri="{FF2B5EF4-FFF2-40B4-BE49-F238E27FC236}">
                    <a16:creationId xmlns:a16="http://schemas.microsoft.com/office/drawing/2014/main" id="{98DD8A78-AC31-E29D-50A5-181828A1A469}"/>
                  </a:ext>
                </a:extLst>
              </p:cNvPr>
              <p:cNvSpPr/>
              <p:nvPr/>
            </p:nvSpPr>
            <p:spPr>
              <a:xfrm>
                <a:off x="2294594" y="3514344"/>
                <a:ext cx="765021" cy="825359"/>
              </a:xfrm>
              <a:custGeom>
                <a:avLst/>
                <a:gdLst>
                  <a:gd name="connsiteX0" fmla="*/ 0 w 765021"/>
                  <a:gd name="connsiteY0" fmla="*/ 825359 h 825359"/>
                  <a:gd name="connsiteX1" fmla="*/ 0 w 765021"/>
                  <a:gd name="connsiteY1" fmla="*/ 45370 h 825359"/>
                  <a:gd name="connsiteX2" fmla="*/ 45389 w 765021"/>
                  <a:gd name="connsiteY2" fmla="*/ 0 h 825359"/>
                  <a:gd name="connsiteX3" fmla="*/ 765021 w 765021"/>
                  <a:gd name="connsiteY3" fmla="*/ 0 h 825359"/>
                </a:gdLst>
                <a:ahLst/>
                <a:cxnLst>
                  <a:cxn ang="0">
                    <a:pos x="connsiteX0" y="connsiteY0"/>
                  </a:cxn>
                  <a:cxn ang="0">
                    <a:pos x="connsiteX1" y="connsiteY1"/>
                  </a:cxn>
                  <a:cxn ang="0">
                    <a:pos x="connsiteX2" y="connsiteY2"/>
                  </a:cxn>
                  <a:cxn ang="0">
                    <a:pos x="connsiteX3" y="connsiteY3"/>
                  </a:cxn>
                </a:cxnLst>
                <a:rect l="l" t="t" r="r" b="b"/>
                <a:pathLst>
                  <a:path w="765021" h="825359">
                    <a:moveTo>
                      <a:pt x="0" y="825359"/>
                    </a:moveTo>
                    <a:lnTo>
                      <a:pt x="0" y="45370"/>
                    </a:lnTo>
                    <a:cubicBezTo>
                      <a:pt x="0" y="20217"/>
                      <a:pt x="20225" y="0"/>
                      <a:pt x="45389" y="0"/>
                    </a:cubicBezTo>
                    <a:lnTo>
                      <a:pt x="765021" y="0"/>
                    </a:lnTo>
                  </a:path>
                </a:pathLst>
              </a:custGeom>
              <a:noFill/>
              <a:ln w="30564" cap="flat">
                <a:solidFill>
                  <a:srgbClr val="09465E"/>
                </a:solidFill>
                <a:prstDash val="solid"/>
                <a:miter/>
              </a:ln>
            </p:spPr>
            <p:txBody>
              <a:bodyPr rtlCol="0" anchor="ctr"/>
              <a:lstStyle/>
              <a:p>
                <a:endParaRPr lang="en-US"/>
              </a:p>
            </p:txBody>
          </p:sp>
          <p:sp>
            <p:nvSpPr>
              <p:cNvPr id="24" name="Freeform 246">
                <a:extLst>
                  <a:ext uri="{FF2B5EF4-FFF2-40B4-BE49-F238E27FC236}">
                    <a16:creationId xmlns:a16="http://schemas.microsoft.com/office/drawing/2014/main" id="{4948063A-46E9-61E3-F702-ED53C4DC055F}"/>
                  </a:ext>
                </a:extLst>
              </p:cNvPr>
              <p:cNvSpPr/>
              <p:nvPr/>
            </p:nvSpPr>
            <p:spPr>
              <a:xfrm>
                <a:off x="2779523" y="3521396"/>
                <a:ext cx="292086" cy="78751"/>
              </a:xfrm>
              <a:custGeom>
                <a:avLst/>
                <a:gdLst>
                  <a:gd name="connsiteX0" fmla="*/ 292086 w 292086"/>
                  <a:gd name="connsiteY0" fmla="*/ 78751 h 78751"/>
                  <a:gd name="connsiteX1" fmla="*/ 0 w 292086"/>
                  <a:gd name="connsiteY1" fmla="*/ 78751 h 78751"/>
                  <a:gd name="connsiteX2" fmla="*/ 0 w 292086"/>
                  <a:gd name="connsiteY2" fmla="*/ 0 h 78751"/>
                </a:gdLst>
                <a:ahLst/>
                <a:cxnLst>
                  <a:cxn ang="0">
                    <a:pos x="connsiteX0" y="connsiteY0"/>
                  </a:cxn>
                  <a:cxn ang="0">
                    <a:pos x="connsiteX1" y="connsiteY1"/>
                  </a:cxn>
                  <a:cxn ang="0">
                    <a:pos x="connsiteX2" y="connsiteY2"/>
                  </a:cxn>
                </a:cxnLst>
                <a:rect l="l" t="t" r="r" b="b"/>
                <a:pathLst>
                  <a:path w="292086" h="78751">
                    <a:moveTo>
                      <a:pt x="292086" y="78751"/>
                    </a:moveTo>
                    <a:lnTo>
                      <a:pt x="0" y="78751"/>
                    </a:lnTo>
                    <a:lnTo>
                      <a:pt x="0" y="0"/>
                    </a:lnTo>
                  </a:path>
                </a:pathLst>
              </a:custGeom>
              <a:noFill/>
              <a:ln w="30564" cap="rnd">
                <a:solidFill>
                  <a:srgbClr val="09465E"/>
                </a:solidFill>
                <a:prstDash val="solid"/>
                <a:round/>
              </a:ln>
            </p:spPr>
            <p:txBody>
              <a:bodyPr rtlCol="0" anchor="ctr"/>
              <a:lstStyle/>
              <a:p>
                <a:endParaRPr lang="en-US"/>
              </a:p>
            </p:txBody>
          </p:sp>
          <p:sp>
            <p:nvSpPr>
              <p:cNvPr id="26" name="Freeform 247">
                <a:extLst>
                  <a:ext uri="{FF2B5EF4-FFF2-40B4-BE49-F238E27FC236}">
                    <a16:creationId xmlns:a16="http://schemas.microsoft.com/office/drawing/2014/main" id="{BBB99D70-62B1-AB1B-650C-613DD6B30E8C}"/>
                  </a:ext>
                </a:extLst>
              </p:cNvPr>
              <p:cNvSpPr/>
              <p:nvPr/>
            </p:nvSpPr>
            <p:spPr>
              <a:xfrm>
                <a:off x="3076312" y="3150443"/>
                <a:ext cx="667894" cy="649050"/>
              </a:xfrm>
              <a:custGeom>
                <a:avLst/>
                <a:gdLst>
                  <a:gd name="connsiteX0" fmla="*/ 0 w 667894"/>
                  <a:gd name="connsiteY0" fmla="*/ 0 h 649050"/>
                  <a:gd name="connsiteX1" fmla="*/ 667895 w 667894"/>
                  <a:gd name="connsiteY1" fmla="*/ 0 h 649050"/>
                  <a:gd name="connsiteX2" fmla="*/ 667895 w 667894"/>
                  <a:gd name="connsiteY2" fmla="*/ 649051 h 649050"/>
                  <a:gd name="connsiteX3" fmla="*/ 0 w 667894"/>
                  <a:gd name="connsiteY3" fmla="*/ 649051 h 649050"/>
                </a:gdLst>
                <a:ahLst/>
                <a:cxnLst>
                  <a:cxn ang="0">
                    <a:pos x="connsiteX0" y="connsiteY0"/>
                  </a:cxn>
                  <a:cxn ang="0">
                    <a:pos x="connsiteX1" y="connsiteY1"/>
                  </a:cxn>
                  <a:cxn ang="0">
                    <a:pos x="connsiteX2" y="connsiteY2"/>
                  </a:cxn>
                  <a:cxn ang="0">
                    <a:pos x="connsiteX3" y="connsiteY3"/>
                  </a:cxn>
                </a:cxnLst>
                <a:rect l="l" t="t" r="r" b="b"/>
                <a:pathLst>
                  <a:path w="667894" h="649050">
                    <a:moveTo>
                      <a:pt x="0" y="0"/>
                    </a:moveTo>
                    <a:lnTo>
                      <a:pt x="667895" y="0"/>
                    </a:lnTo>
                    <a:lnTo>
                      <a:pt x="667895" y="649051"/>
                    </a:lnTo>
                    <a:lnTo>
                      <a:pt x="0" y="649051"/>
                    </a:lnTo>
                    <a:close/>
                  </a:path>
                </a:pathLst>
              </a:custGeom>
              <a:noFill/>
              <a:ln w="30564" cap="rnd">
                <a:solidFill>
                  <a:srgbClr val="09465E"/>
                </a:solidFill>
                <a:prstDash val="solid"/>
                <a:round/>
              </a:ln>
            </p:spPr>
            <p:txBody>
              <a:bodyPr rtlCol="0" anchor="ctr"/>
              <a:lstStyle/>
              <a:p>
                <a:endParaRPr lang="en-US"/>
              </a:p>
            </p:txBody>
          </p:sp>
          <p:sp>
            <p:nvSpPr>
              <p:cNvPr id="28" name="Freeform 248">
                <a:extLst>
                  <a:ext uri="{FF2B5EF4-FFF2-40B4-BE49-F238E27FC236}">
                    <a16:creationId xmlns:a16="http://schemas.microsoft.com/office/drawing/2014/main" id="{BD0CB6F9-47FF-2902-2910-31835F4BA5DA}"/>
                  </a:ext>
                </a:extLst>
              </p:cNvPr>
              <p:cNvSpPr/>
              <p:nvPr/>
            </p:nvSpPr>
            <p:spPr>
              <a:xfrm>
                <a:off x="2181240" y="4337352"/>
                <a:ext cx="1549091" cy="231787"/>
              </a:xfrm>
              <a:custGeom>
                <a:avLst/>
                <a:gdLst>
                  <a:gd name="connsiteX0" fmla="*/ 16933 w 1549091"/>
                  <a:gd name="connsiteY0" fmla="*/ 0 h 231787"/>
                  <a:gd name="connsiteX1" fmla="*/ 1531924 w 1549091"/>
                  <a:gd name="connsiteY1" fmla="*/ 0 h 231787"/>
                  <a:gd name="connsiteX2" fmla="*/ 1549092 w 1549091"/>
                  <a:gd name="connsiteY2" fmla="*/ 17161 h 231787"/>
                  <a:gd name="connsiteX3" fmla="*/ 1549092 w 1549091"/>
                  <a:gd name="connsiteY3" fmla="*/ 141517 h 231787"/>
                  <a:gd name="connsiteX4" fmla="*/ 1458785 w 1549091"/>
                  <a:gd name="connsiteY4" fmla="*/ 231787 h 231787"/>
                  <a:gd name="connsiteX5" fmla="*/ 90307 w 1549091"/>
                  <a:gd name="connsiteY5" fmla="*/ 231787 h 231787"/>
                  <a:gd name="connsiteX6" fmla="*/ 0 w 1549091"/>
                  <a:gd name="connsiteY6" fmla="*/ 141517 h 231787"/>
                  <a:gd name="connsiteX7" fmla="*/ 0 w 1549091"/>
                  <a:gd name="connsiteY7" fmla="*/ 17161 h 231787"/>
                  <a:gd name="connsiteX8" fmla="*/ 17168 w 1549091"/>
                  <a:gd name="connsiteY8" fmla="*/ 0 h 2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091" h="231787">
                    <a:moveTo>
                      <a:pt x="16933" y="0"/>
                    </a:moveTo>
                    <a:lnTo>
                      <a:pt x="1531924" y="0"/>
                    </a:lnTo>
                    <a:cubicBezTo>
                      <a:pt x="1541331" y="0"/>
                      <a:pt x="1549092" y="7758"/>
                      <a:pt x="1549092" y="17161"/>
                    </a:cubicBezTo>
                    <a:lnTo>
                      <a:pt x="1549092" y="141517"/>
                    </a:lnTo>
                    <a:cubicBezTo>
                      <a:pt x="1549092" y="191354"/>
                      <a:pt x="1508642" y="231787"/>
                      <a:pt x="1458785" y="231787"/>
                    </a:cubicBezTo>
                    <a:lnTo>
                      <a:pt x="90307" y="231787"/>
                    </a:lnTo>
                    <a:cubicBezTo>
                      <a:pt x="40450" y="231787"/>
                      <a:pt x="0" y="191354"/>
                      <a:pt x="0" y="141517"/>
                    </a:cubicBezTo>
                    <a:lnTo>
                      <a:pt x="0" y="17161"/>
                    </a:lnTo>
                    <a:cubicBezTo>
                      <a:pt x="0" y="7758"/>
                      <a:pt x="7761" y="0"/>
                      <a:pt x="17168" y="0"/>
                    </a:cubicBezTo>
                    <a:close/>
                  </a:path>
                </a:pathLst>
              </a:custGeom>
              <a:noFill/>
              <a:ln w="30564" cap="flat">
                <a:solidFill>
                  <a:srgbClr val="09465E"/>
                </a:solidFill>
                <a:prstDash val="solid"/>
                <a:miter/>
              </a:ln>
            </p:spPr>
            <p:txBody>
              <a:bodyPr rtlCol="0" anchor="ctr"/>
              <a:lstStyle/>
              <a:p>
                <a:endParaRPr lang="en-US"/>
              </a:p>
            </p:txBody>
          </p:sp>
          <p:sp>
            <p:nvSpPr>
              <p:cNvPr id="30" name="Freeform 249">
                <a:extLst>
                  <a:ext uri="{FF2B5EF4-FFF2-40B4-BE49-F238E27FC236}">
                    <a16:creationId xmlns:a16="http://schemas.microsoft.com/office/drawing/2014/main" id="{1E216D38-C5D3-9B8C-BE63-913F7FF47794}"/>
                  </a:ext>
                </a:extLst>
              </p:cNvPr>
              <p:cNvSpPr/>
              <p:nvPr/>
            </p:nvSpPr>
            <p:spPr>
              <a:xfrm>
                <a:off x="3349820" y="3975802"/>
                <a:ext cx="111472" cy="111427"/>
              </a:xfrm>
              <a:custGeom>
                <a:avLst/>
                <a:gdLst>
                  <a:gd name="connsiteX0" fmla="*/ 111473 w 111472"/>
                  <a:gd name="connsiteY0" fmla="*/ 55713 h 111427"/>
                  <a:gd name="connsiteX1" fmla="*/ 55737 w 111472"/>
                  <a:gd name="connsiteY1" fmla="*/ 111427 h 111427"/>
                  <a:gd name="connsiteX2" fmla="*/ 0 w 111472"/>
                  <a:gd name="connsiteY2" fmla="*/ 55713 h 111427"/>
                  <a:gd name="connsiteX3" fmla="*/ 55737 w 111472"/>
                  <a:gd name="connsiteY3" fmla="*/ 0 h 111427"/>
                  <a:gd name="connsiteX4" fmla="*/ 111473 w 111472"/>
                  <a:gd name="connsiteY4" fmla="*/ 55713 h 111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72" h="111427">
                    <a:moveTo>
                      <a:pt x="111473" y="55713"/>
                    </a:moveTo>
                    <a:cubicBezTo>
                      <a:pt x="111473" y="86483"/>
                      <a:pt x="86519" y="111427"/>
                      <a:pt x="55737" y="111427"/>
                    </a:cubicBezTo>
                    <a:cubicBezTo>
                      <a:pt x="24954" y="111427"/>
                      <a:pt x="0" y="86483"/>
                      <a:pt x="0" y="55713"/>
                    </a:cubicBezTo>
                    <a:cubicBezTo>
                      <a:pt x="0" y="24944"/>
                      <a:pt x="24954" y="0"/>
                      <a:pt x="55737" y="0"/>
                    </a:cubicBezTo>
                    <a:cubicBezTo>
                      <a:pt x="86519" y="0"/>
                      <a:pt x="111473" y="24944"/>
                      <a:pt x="111473" y="55713"/>
                    </a:cubicBezTo>
                    <a:close/>
                  </a:path>
                </a:pathLst>
              </a:custGeom>
              <a:noFill/>
              <a:ln w="30564" cap="flat">
                <a:solidFill>
                  <a:srgbClr val="09465E"/>
                </a:solidFill>
                <a:prstDash val="solid"/>
                <a:miter/>
              </a:ln>
            </p:spPr>
            <p:txBody>
              <a:bodyPr rtlCol="0" anchor="ctr"/>
              <a:lstStyle/>
              <a:p>
                <a:endParaRPr lang="en-US"/>
              </a:p>
            </p:txBody>
          </p:sp>
          <p:sp>
            <p:nvSpPr>
              <p:cNvPr id="32" name="Freeform 250">
                <a:extLst>
                  <a:ext uri="{FF2B5EF4-FFF2-40B4-BE49-F238E27FC236}">
                    <a16:creationId xmlns:a16="http://schemas.microsoft.com/office/drawing/2014/main" id="{641CFA5E-74CF-6DE4-E648-E53212CDEBB4}"/>
                  </a:ext>
                </a:extLst>
              </p:cNvPr>
              <p:cNvSpPr/>
              <p:nvPr/>
            </p:nvSpPr>
            <p:spPr>
              <a:xfrm>
                <a:off x="3410260" y="3799728"/>
                <a:ext cx="2351" cy="176073"/>
              </a:xfrm>
              <a:custGeom>
                <a:avLst/>
                <a:gdLst>
                  <a:gd name="connsiteX0" fmla="*/ 0 w 2351"/>
                  <a:gd name="connsiteY0" fmla="*/ 0 h 176073"/>
                  <a:gd name="connsiteX1" fmla="*/ 0 w 2351"/>
                  <a:gd name="connsiteY1" fmla="*/ 176074 h 176073"/>
                </a:gdLst>
                <a:ahLst/>
                <a:cxnLst>
                  <a:cxn ang="0">
                    <a:pos x="connsiteX0" y="connsiteY0"/>
                  </a:cxn>
                  <a:cxn ang="0">
                    <a:pos x="connsiteX1" y="connsiteY1"/>
                  </a:cxn>
                </a:cxnLst>
                <a:rect l="l" t="t" r="r" b="b"/>
                <a:pathLst>
                  <a:path w="2351" h="176073">
                    <a:moveTo>
                      <a:pt x="0" y="0"/>
                    </a:moveTo>
                    <a:lnTo>
                      <a:pt x="0" y="176074"/>
                    </a:lnTo>
                  </a:path>
                </a:pathLst>
              </a:custGeom>
              <a:ln w="30564" cap="flat">
                <a:solidFill>
                  <a:srgbClr val="09465E"/>
                </a:solidFill>
                <a:prstDash val="solid"/>
                <a:miter/>
              </a:ln>
            </p:spPr>
            <p:txBody>
              <a:bodyPr rtlCol="0" anchor="ctr"/>
              <a:lstStyle/>
              <a:p>
                <a:endParaRPr lang="en-US"/>
              </a:p>
            </p:txBody>
          </p:sp>
          <p:sp>
            <p:nvSpPr>
              <p:cNvPr id="34" name="Freeform 251">
                <a:extLst>
                  <a:ext uri="{FF2B5EF4-FFF2-40B4-BE49-F238E27FC236}">
                    <a16:creationId xmlns:a16="http://schemas.microsoft.com/office/drawing/2014/main" id="{8FF3C16F-F99F-F34C-656D-F34462BB616C}"/>
                  </a:ext>
                </a:extLst>
              </p:cNvPr>
              <p:cNvSpPr/>
              <p:nvPr/>
            </p:nvSpPr>
            <p:spPr>
              <a:xfrm>
                <a:off x="2955668" y="4031515"/>
                <a:ext cx="394151" cy="2350"/>
              </a:xfrm>
              <a:custGeom>
                <a:avLst/>
                <a:gdLst>
                  <a:gd name="connsiteX0" fmla="*/ 0 w 394151"/>
                  <a:gd name="connsiteY0" fmla="*/ 0 h 2350"/>
                  <a:gd name="connsiteX1" fmla="*/ 394152 w 394151"/>
                  <a:gd name="connsiteY1" fmla="*/ 0 h 2350"/>
                </a:gdLst>
                <a:ahLst/>
                <a:cxnLst>
                  <a:cxn ang="0">
                    <a:pos x="connsiteX0" y="connsiteY0"/>
                  </a:cxn>
                  <a:cxn ang="0">
                    <a:pos x="connsiteX1" y="connsiteY1"/>
                  </a:cxn>
                </a:cxnLst>
                <a:rect l="l" t="t" r="r" b="b"/>
                <a:pathLst>
                  <a:path w="394151" h="2350">
                    <a:moveTo>
                      <a:pt x="0" y="0"/>
                    </a:moveTo>
                    <a:lnTo>
                      <a:pt x="394152" y="0"/>
                    </a:lnTo>
                  </a:path>
                </a:pathLst>
              </a:custGeom>
              <a:ln w="30564" cap="flat">
                <a:solidFill>
                  <a:srgbClr val="09465E"/>
                </a:solidFill>
                <a:prstDash val="solid"/>
                <a:miter/>
              </a:ln>
            </p:spPr>
            <p:txBody>
              <a:bodyPr rtlCol="0" anchor="ctr"/>
              <a:lstStyle/>
              <a:p>
                <a:endParaRPr lang="en-US"/>
              </a:p>
            </p:txBody>
          </p:sp>
          <p:sp>
            <p:nvSpPr>
              <p:cNvPr id="36" name="Freeform 252">
                <a:extLst>
                  <a:ext uri="{FF2B5EF4-FFF2-40B4-BE49-F238E27FC236}">
                    <a16:creationId xmlns:a16="http://schemas.microsoft.com/office/drawing/2014/main" id="{D54718E0-C3A0-C110-0BFA-8930110AD5B3}"/>
                  </a:ext>
                </a:extLst>
              </p:cNvPr>
              <p:cNvSpPr/>
              <p:nvPr/>
            </p:nvSpPr>
            <p:spPr>
              <a:xfrm>
                <a:off x="2422293" y="3702171"/>
                <a:ext cx="524203" cy="523989"/>
              </a:xfrm>
              <a:custGeom>
                <a:avLst/>
                <a:gdLst>
                  <a:gd name="connsiteX0" fmla="*/ 508917 w 524203"/>
                  <a:gd name="connsiteY0" fmla="*/ 0 h 523989"/>
                  <a:gd name="connsiteX1" fmla="*/ 524203 w 524203"/>
                  <a:gd name="connsiteY1" fmla="*/ 15280 h 523989"/>
                  <a:gd name="connsiteX2" fmla="*/ 524203 w 524203"/>
                  <a:gd name="connsiteY2" fmla="*/ 508709 h 523989"/>
                  <a:gd name="connsiteX3" fmla="*/ 508917 w 524203"/>
                  <a:gd name="connsiteY3" fmla="*/ 523989 h 523989"/>
                  <a:gd name="connsiteX4" fmla="*/ 15286 w 524203"/>
                  <a:gd name="connsiteY4" fmla="*/ 523989 h 523989"/>
                  <a:gd name="connsiteX5" fmla="*/ 0 w 524203"/>
                  <a:gd name="connsiteY5" fmla="*/ 508709 h 523989"/>
                  <a:gd name="connsiteX6" fmla="*/ 0 w 524203"/>
                  <a:gd name="connsiteY6" fmla="*/ 15280 h 523989"/>
                  <a:gd name="connsiteX7" fmla="*/ 15286 w 524203"/>
                  <a:gd name="connsiteY7" fmla="*/ 0 h 5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203" h="523989">
                    <a:moveTo>
                      <a:pt x="508917" y="0"/>
                    </a:moveTo>
                    <a:cubicBezTo>
                      <a:pt x="517359" y="0"/>
                      <a:pt x="524203" y="6841"/>
                      <a:pt x="524203" y="15280"/>
                    </a:cubicBezTo>
                    <a:lnTo>
                      <a:pt x="524203" y="508709"/>
                    </a:lnTo>
                    <a:cubicBezTo>
                      <a:pt x="524203" y="517148"/>
                      <a:pt x="517359" y="523989"/>
                      <a:pt x="508917" y="523989"/>
                    </a:cubicBezTo>
                    <a:lnTo>
                      <a:pt x="15286" y="523989"/>
                    </a:lnTo>
                    <a:cubicBezTo>
                      <a:pt x="6844" y="523989"/>
                      <a:pt x="0" y="517148"/>
                      <a:pt x="0" y="508709"/>
                    </a:cubicBezTo>
                    <a:lnTo>
                      <a:pt x="0" y="15280"/>
                    </a:lnTo>
                    <a:cubicBezTo>
                      <a:pt x="0" y="6841"/>
                      <a:pt x="6844" y="0"/>
                      <a:pt x="15286" y="0"/>
                    </a:cubicBezTo>
                    <a:close/>
                  </a:path>
                </a:pathLst>
              </a:custGeom>
              <a:noFill/>
              <a:ln w="30564" cap="flat">
                <a:solidFill>
                  <a:srgbClr val="09465E"/>
                </a:solidFill>
                <a:prstDash val="solid"/>
                <a:miter/>
              </a:ln>
            </p:spPr>
            <p:txBody>
              <a:bodyPr rtlCol="0" anchor="ctr"/>
              <a:lstStyle/>
              <a:p>
                <a:endParaRPr lang="en-US"/>
              </a:p>
            </p:txBody>
          </p:sp>
          <p:sp>
            <p:nvSpPr>
              <p:cNvPr id="38" name="Freeform 253">
                <a:extLst>
                  <a:ext uri="{FF2B5EF4-FFF2-40B4-BE49-F238E27FC236}">
                    <a16:creationId xmlns:a16="http://schemas.microsoft.com/office/drawing/2014/main" id="{3125D898-0DC4-FAE0-9C74-A46C26E407A6}"/>
                  </a:ext>
                </a:extLst>
              </p:cNvPr>
              <p:cNvSpPr/>
              <p:nvPr/>
            </p:nvSpPr>
            <p:spPr>
              <a:xfrm>
                <a:off x="2422293" y="3827468"/>
                <a:ext cx="524203" cy="2350"/>
              </a:xfrm>
              <a:custGeom>
                <a:avLst/>
                <a:gdLst>
                  <a:gd name="connsiteX0" fmla="*/ 0 w 524203"/>
                  <a:gd name="connsiteY0" fmla="*/ 0 h 2350"/>
                  <a:gd name="connsiteX1" fmla="*/ 524203 w 524203"/>
                  <a:gd name="connsiteY1" fmla="*/ 0 h 2350"/>
                </a:gdLst>
                <a:ahLst/>
                <a:cxnLst>
                  <a:cxn ang="0">
                    <a:pos x="connsiteX0" y="connsiteY0"/>
                  </a:cxn>
                  <a:cxn ang="0">
                    <a:pos x="connsiteX1" y="connsiteY1"/>
                  </a:cxn>
                </a:cxnLst>
                <a:rect l="l" t="t" r="r" b="b"/>
                <a:pathLst>
                  <a:path w="524203" h="2350">
                    <a:moveTo>
                      <a:pt x="0" y="0"/>
                    </a:moveTo>
                    <a:lnTo>
                      <a:pt x="524203" y="0"/>
                    </a:lnTo>
                  </a:path>
                </a:pathLst>
              </a:custGeom>
              <a:ln w="30564" cap="flat">
                <a:solidFill>
                  <a:srgbClr val="09465E"/>
                </a:solidFill>
                <a:prstDash val="solid"/>
                <a:miter/>
              </a:ln>
            </p:spPr>
            <p:txBody>
              <a:bodyPr rtlCol="0" anchor="ctr"/>
              <a:lstStyle/>
              <a:p>
                <a:endParaRPr lang="en-US"/>
              </a:p>
            </p:txBody>
          </p:sp>
          <p:sp>
            <p:nvSpPr>
              <p:cNvPr id="40" name="Freeform 254">
                <a:extLst>
                  <a:ext uri="{FF2B5EF4-FFF2-40B4-BE49-F238E27FC236}">
                    <a16:creationId xmlns:a16="http://schemas.microsoft.com/office/drawing/2014/main" id="{BC6798E2-D19E-6697-1965-9A6778D43784}"/>
                  </a:ext>
                </a:extLst>
              </p:cNvPr>
              <p:cNvSpPr/>
              <p:nvPr/>
            </p:nvSpPr>
            <p:spPr>
              <a:xfrm>
                <a:off x="2547406" y="3943361"/>
                <a:ext cx="273742" cy="2350"/>
              </a:xfrm>
              <a:custGeom>
                <a:avLst/>
                <a:gdLst>
                  <a:gd name="connsiteX0" fmla="*/ 0 w 273742"/>
                  <a:gd name="connsiteY0" fmla="*/ 0 h 2350"/>
                  <a:gd name="connsiteX1" fmla="*/ 273743 w 273742"/>
                  <a:gd name="connsiteY1" fmla="*/ 0 h 2350"/>
                </a:gdLst>
                <a:ahLst/>
                <a:cxnLst>
                  <a:cxn ang="0">
                    <a:pos x="connsiteX0" y="connsiteY0"/>
                  </a:cxn>
                  <a:cxn ang="0">
                    <a:pos x="connsiteX1" y="connsiteY1"/>
                  </a:cxn>
                </a:cxnLst>
                <a:rect l="l" t="t" r="r" b="b"/>
                <a:pathLst>
                  <a:path w="273742" h="2350">
                    <a:moveTo>
                      <a:pt x="0" y="0"/>
                    </a:moveTo>
                    <a:lnTo>
                      <a:pt x="273743" y="0"/>
                    </a:lnTo>
                  </a:path>
                </a:pathLst>
              </a:custGeom>
              <a:ln w="30564" cap="flat">
                <a:solidFill>
                  <a:srgbClr val="09465E"/>
                </a:solidFill>
                <a:prstDash val="solid"/>
                <a:miter/>
              </a:ln>
            </p:spPr>
            <p:txBody>
              <a:bodyPr rtlCol="0" anchor="ctr"/>
              <a:lstStyle/>
              <a:p>
                <a:endParaRPr lang="en-US"/>
              </a:p>
            </p:txBody>
          </p:sp>
          <p:sp>
            <p:nvSpPr>
              <p:cNvPr id="41" name="Freeform 255">
                <a:extLst>
                  <a:ext uri="{FF2B5EF4-FFF2-40B4-BE49-F238E27FC236}">
                    <a16:creationId xmlns:a16="http://schemas.microsoft.com/office/drawing/2014/main" id="{B297FB6F-EA7F-AF9B-9786-008F24BD6F34}"/>
                  </a:ext>
                </a:extLst>
              </p:cNvPr>
              <p:cNvSpPr/>
              <p:nvPr/>
            </p:nvSpPr>
            <p:spPr>
              <a:xfrm>
                <a:off x="2547406" y="4031515"/>
                <a:ext cx="273742" cy="2350"/>
              </a:xfrm>
              <a:custGeom>
                <a:avLst/>
                <a:gdLst>
                  <a:gd name="connsiteX0" fmla="*/ 0 w 273742"/>
                  <a:gd name="connsiteY0" fmla="*/ 0 h 2350"/>
                  <a:gd name="connsiteX1" fmla="*/ 273743 w 273742"/>
                  <a:gd name="connsiteY1" fmla="*/ 0 h 2350"/>
                </a:gdLst>
                <a:ahLst/>
                <a:cxnLst>
                  <a:cxn ang="0">
                    <a:pos x="connsiteX0" y="connsiteY0"/>
                  </a:cxn>
                  <a:cxn ang="0">
                    <a:pos x="connsiteX1" y="connsiteY1"/>
                  </a:cxn>
                </a:cxnLst>
                <a:rect l="l" t="t" r="r" b="b"/>
                <a:pathLst>
                  <a:path w="273742" h="2350">
                    <a:moveTo>
                      <a:pt x="0" y="0"/>
                    </a:moveTo>
                    <a:lnTo>
                      <a:pt x="273743" y="0"/>
                    </a:lnTo>
                  </a:path>
                </a:pathLst>
              </a:custGeom>
              <a:ln w="30564" cap="flat">
                <a:solidFill>
                  <a:srgbClr val="09465E"/>
                </a:solidFill>
                <a:prstDash val="solid"/>
                <a:miter/>
              </a:ln>
            </p:spPr>
            <p:txBody>
              <a:bodyPr rtlCol="0" anchor="ctr"/>
              <a:lstStyle/>
              <a:p>
                <a:endParaRPr lang="en-US"/>
              </a:p>
            </p:txBody>
          </p:sp>
          <p:sp>
            <p:nvSpPr>
              <p:cNvPr id="42" name="Freeform 256">
                <a:extLst>
                  <a:ext uri="{FF2B5EF4-FFF2-40B4-BE49-F238E27FC236}">
                    <a16:creationId xmlns:a16="http://schemas.microsoft.com/office/drawing/2014/main" id="{E760E72D-5FFE-C756-A3B0-D20DD9D72878}"/>
                  </a:ext>
                </a:extLst>
              </p:cNvPr>
              <p:cNvSpPr/>
              <p:nvPr/>
            </p:nvSpPr>
            <p:spPr>
              <a:xfrm>
                <a:off x="2547406" y="4124136"/>
                <a:ext cx="166973" cy="2350"/>
              </a:xfrm>
              <a:custGeom>
                <a:avLst/>
                <a:gdLst>
                  <a:gd name="connsiteX0" fmla="*/ 0 w 166973"/>
                  <a:gd name="connsiteY0" fmla="*/ 0 h 2350"/>
                  <a:gd name="connsiteX1" fmla="*/ 166974 w 166973"/>
                  <a:gd name="connsiteY1" fmla="*/ 0 h 2350"/>
                </a:gdLst>
                <a:ahLst/>
                <a:cxnLst>
                  <a:cxn ang="0">
                    <a:pos x="connsiteX0" y="connsiteY0"/>
                  </a:cxn>
                  <a:cxn ang="0">
                    <a:pos x="connsiteX1" y="connsiteY1"/>
                  </a:cxn>
                </a:cxnLst>
                <a:rect l="l" t="t" r="r" b="b"/>
                <a:pathLst>
                  <a:path w="166973" h="2350">
                    <a:moveTo>
                      <a:pt x="0" y="0"/>
                    </a:moveTo>
                    <a:lnTo>
                      <a:pt x="166974" y="0"/>
                    </a:lnTo>
                  </a:path>
                </a:pathLst>
              </a:custGeom>
              <a:ln w="30564" cap="flat">
                <a:solidFill>
                  <a:srgbClr val="09465E"/>
                </a:solidFill>
                <a:prstDash val="solid"/>
                <a:miter/>
              </a:ln>
            </p:spPr>
            <p:txBody>
              <a:bodyPr rtlCol="0" anchor="ctr"/>
              <a:lstStyle/>
              <a:p>
                <a:endParaRPr lang="en-US"/>
              </a:p>
            </p:txBody>
          </p:sp>
          <p:sp>
            <p:nvSpPr>
              <p:cNvPr id="43" name="Freeform 257">
                <a:extLst>
                  <a:ext uri="{FF2B5EF4-FFF2-40B4-BE49-F238E27FC236}">
                    <a16:creationId xmlns:a16="http://schemas.microsoft.com/office/drawing/2014/main" id="{E0364F25-8EC6-4429-EB90-1FFF77478FBE}"/>
                  </a:ext>
                </a:extLst>
              </p:cNvPr>
              <p:cNvSpPr/>
              <p:nvPr/>
            </p:nvSpPr>
            <p:spPr>
              <a:xfrm>
                <a:off x="2863009" y="4355923"/>
                <a:ext cx="185317" cy="97322"/>
              </a:xfrm>
              <a:custGeom>
                <a:avLst/>
                <a:gdLst>
                  <a:gd name="connsiteX0" fmla="*/ 185317 w 185317"/>
                  <a:gd name="connsiteY0" fmla="*/ 0 h 97322"/>
                  <a:gd name="connsiteX1" fmla="*/ 185317 w 185317"/>
                  <a:gd name="connsiteY1" fmla="*/ 70523 h 97322"/>
                  <a:gd name="connsiteX2" fmla="*/ 150982 w 185317"/>
                  <a:gd name="connsiteY2" fmla="*/ 97322 h 97322"/>
                  <a:gd name="connsiteX3" fmla="*/ 34335 w 185317"/>
                  <a:gd name="connsiteY3" fmla="*/ 97322 h 97322"/>
                  <a:gd name="connsiteX4" fmla="*/ 0 w 185317"/>
                  <a:gd name="connsiteY4" fmla="*/ 70523 h 97322"/>
                  <a:gd name="connsiteX5" fmla="*/ 0 w 185317"/>
                  <a:gd name="connsiteY5" fmla="*/ 0 h 97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17" h="97322">
                    <a:moveTo>
                      <a:pt x="185317" y="0"/>
                    </a:moveTo>
                    <a:lnTo>
                      <a:pt x="185317" y="70523"/>
                    </a:lnTo>
                    <a:cubicBezTo>
                      <a:pt x="185317" y="85333"/>
                      <a:pt x="170031" y="97322"/>
                      <a:pt x="150982" y="97322"/>
                    </a:cubicBezTo>
                    <a:lnTo>
                      <a:pt x="34335" y="97322"/>
                    </a:lnTo>
                    <a:cubicBezTo>
                      <a:pt x="15286" y="97322"/>
                      <a:pt x="0" y="85333"/>
                      <a:pt x="0" y="70523"/>
                    </a:cubicBezTo>
                    <a:lnTo>
                      <a:pt x="0" y="0"/>
                    </a:lnTo>
                  </a:path>
                </a:pathLst>
              </a:custGeom>
              <a:noFill/>
              <a:ln w="30564" cap="rnd">
                <a:solidFill>
                  <a:srgbClr val="09465E"/>
                </a:solidFill>
                <a:prstDash val="solid"/>
                <a:round/>
              </a:ln>
            </p:spPr>
            <p:txBody>
              <a:bodyPr rtlCol="0" anchor="ctr"/>
              <a:lstStyle/>
              <a:p>
                <a:endParaRPr lang="en-US"/>
              </a:p>
            </p:txBody>
          </p:sp>
          <p:grpSp>
            <p:nvGrpSpPr>
              <p:cNvPr id="44" name="Graphic 2">
                <a:extLst>
                  <a:ext uri="{FF2B5EF4-FFF2-40B4-BE49-F238E27FC236}">
                    <a16:creationId xmlns:a16="http://schemas.microsoft.com/office/drawing/2014/main" id="{8D2D960B-0481-3BBD-9EFA-264B9D9019E7}"/>
                  </a:ext>
                </a:extLst>
              </p:cNvPr>
              <p:cNvGrpSpPr/>
              <p:nvPr/>
            </p:nvGrpSpPr>
            <p:grpSpPr>
              <a:xfrm>
                <a:off x="3224979" y="3308885"/>
                <a:ext cx="340981" cy="310773"/>
                <a:chOff x="3224979" y="3308885"/>
                <a:chExt cx="340981" cy="310773"/>
              </a:xfrm>
              <a:solidFill>
                <a:srgbClr val="000000"/>
              </a:solidFill>
            </p:grpSpPr>
            <p:sp>
              <p:nvSpPr>
                <p:cNvPr id="45" name="Freeform 259">
                  <a:extLst>
                    <a:ext uri="{FF2B5EF4-FFF2-40B4-BE49-F238E27FC236}">
                      <a16:creationId xmlns:a16="http://schemas.microsoft.com/office/drawing/2014/main" id="{BFCD5CD7-290D-5347-35B8-796E221AB923}"/>
                    </a:ext>
                  </a:extLst>
                </p:cNvPr>
                <p:cNvSpPr/>
                <p:nvPr/>
              </p:nvSpPr>
              <p:spPr>
                <a:xfrm>
                  <a:off x="3224979" y="3309591"/>
                  <a:ext cx="245934" cy="310068"/>
                </a:xfrm>
                <a:custGeom>
                  <a:avLst/>
                  <a:gdLst>
                    <a:gd name="connsiteX0" fmla="*/ 62990 w 245934"/>
                    <a:gd name="connsiteY0" fmla="*/ 224265 h 310068"/>
                    <a:gd name="connsiteX1" fmla="*/ 38532 w 245934"/>
                    <a:gd name="connsiteY1" fmla="*/ 298079 h 310068"/>
                    <a:gd name="connsiteX2" fmla="*/ 22070 w 245934"/>
                    <a:gd name="connsiteY2" fmla="*/ 310068 h 310068"/>
                    <a:gd name="connsiteX3" fmla="*/ 17366 w 245934"/>
                    <a:gd name="connsiteY3" fmla="*/ 310068 h 310068"/>
                    <a:gd name="connsiteX4" fmla="*/ 904 w 245934"/>
                    <a:gd name="connsiteY4" fmla="*/ 287265 h 310068"/>
                    <a:gd name="connsiteX5" fmla="*/ 94503 w 245934"/>
                    <a:gd name="connsiteY5" fmla="*/ 11754 h 310068"/>
                    <a:gd name="connsiteX6" fmla="*/ 110966 w 245934"/>
                    <a:gd name="connsiteY6" fmla="*/ 0 h 310068"/>
                    <a:gd name="connsiteX7" fmla="*/ 134483 w 245934"/>
                    <a:gd name="connsiteY7" fmla="*/ 0 h 310068"/>
                    <a:gd name="connsiteX8" fmla="*/ 150945 w 245934"/>
                    <a:gd name="connsiteY8" fmla="*/ 11754 h 310068"/>
                    <a:gd name="connsiteX9" fmla="*/ 245015 w 245934"/>
                    <a:gd name="connsiteY9" fmla="*/ 287265 h 310068"/>
                    <a:gd name="connsiteX10" fmla="*/ 228553 w 245934"/>
                    <a:gd name="connsiteY10" fmla="*/ 310068 h 310068"/>
                    <a:gd name="connsiteX11" fmla="*/ 222438 w 245934"/>
                    <a:gd name="connsiteY11" fmla="*/ 310068 h 310068"/>
                    <a:gd name="connsiteX12" fmla="*/ 205976 w 245934"/>
                    <a:gd name="connsiteY12" fmla="*/ 298314 h 310068"/>
                    <a:gd name="connsiteX13" fmla="*/ 180812 w 245934"/>
                    <a:gd name="connsiteY13" fmla="*/ 224265 h 310068"/>
                    <a:gd name="connsiteX14" fmla="*/ 164350 w 245934"/>
                    <a:gd name="connsiteY14" fmla="*/ 212511 h 310068"/>
                    <a:gd name="connsiteX15" fmla="*/ 79217 w 245934"/>
                    <a:gd name="connsiteY15" fmla="*/ 212511 h 310068"/>
                    <a:gd name="connsiteX16" fmla="*/ 62755 w 245934"/>
                    <a:gd name="connsiteY16" fmla="*/ 224500 h 310068"/>
                    <a:gd name="connsiteX17" fmla="*/ 144596 w 245934"/>
                    <a:gd name="connsiteY17" fmla="*/ 181245 h 310068"/>
                    <a:gd name="connsiteX18" fmla="*/ 161058 w 245934"/>
                    <a:gd name="connsiteY18" fmla="*/ 158443 h 310068"/>
                    <a:gd name="connsiteX19" fmla="*/ 138481 w 245934"/>
                    <a:gd name="connsiteY19" fmla="*/ 92150 h 310068"/>
                    <a:gd name="connsiteX20" fmla="*/ 122254 w 245934"/>
                    <a:gd name="connsiteY20" fmla="*/ 35497 h 310068"/>
                    <a:gd name="connsiteX21" fmla="*/ 121313 w 245934"/>
                    <a:gd name="connsiteY21" fmla="*/ 35497 h 310068"/>
                    <a:gd name="connsiteX22" fmla="*/ 105556 w 245934"/>
                    <a:gd name="connsiteY22" fmla="*/ 91680 h 310068"/>
                    <a:gd name="connsiteX23" fmla="*/ 82980 w 245934"/>
                    <a:gd name="connsiteY23" fmla="*/ 158443 h 310068"/>
                    <a:gd name="connsiteX24" fmla="*/ 99442 w 245934"/>
                    <a:gd name="connsiteY24" fmla="*/ 181245 h 310068"/>
                    <a:gd name="connsiteX25" fmla="*/ 144596 w 245934"/>
                    <a:gd name="connsiteY25" fmla="*/ 181245 h 310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5934" h="310068">
                      <a:moveTo>
                        <a:pt x="62990" y="224265"/>
                      </a:moveTo>
                      <a:lnTo>
                        <a:pt x="38532" y="298079"/>
                      </a:lnTo>
                      <a:cubicBezTo>
                        <a:pt x="36180" y="305131"/>
                        <a:pt x="29595" y="310068"/>
                        <a:pt x="22070" y="310068"/>
                      </a:cubicBezTo>
                      <a:lnTo>
                        <a:pt x="17366" y="310068"/>
                      </a:lnTo>
                      <a:cubicBezTo>
                        <a:pt x="5607" y="310068"/>
                        <a:pt x="-2859" y="298314"/>
                        <a:pt x="904" y="287265"/>
                      </a:cubicBezTo>
                      <a:lnTo>
                        <a:pt x="94503" y="11754"/>
                      </a:lnTo>
                      <a:cubicBezTo>
                        <a:pt x="96855" y="4702"/>
                        <a:pt x="103440" y="0"/>
                        <a:pt x="110966" y="0"/>
                      </a:cubicBezTo>
                      <a:lnTo>
                        <a:pt x="134483" y="0"/>
                      </a:lnTo>
                      <a:cubicBezTo>
                        <a:pt x="142008" y="0"/>
                        <a:pt x="148593" y="4702"/>
                        <a:pt x="150945" y="11754"/>
                      </a:cubicBezTo>
                      <a:lnTo>
                        <a:pt x="245015" y="287265"/>
                      </a:lnTo>
                      <a:cubicBezTo>
                        <a:pt x="248778" y="298549"/>
                        <a:pt x="240546" y="310068"/>
                        <a:pt x="228553" y="310068"/>
                      </a:cubicBezTo>
                      <a:lnTo>
                        <a:pt x="222438" y="310068"/>
                      </a:lnTo>
                      <a:cubicBezTo>
                        <a:pt x="214912" y="310068"/>
                        <a:pt x="208328" y="305366"/>
                        <a:pt x="205976" y="298314"/>
                      </a:cubicBezTo>
                      <a:lnTo>
                        <a:pt x="180812" y="224265"/>
                      </a:lnTo>
                      <a:cubicBezTo>
                        <a:pt x="178460" y="217212"/>
                        <a:pt x="171876" y="212511"/>
                        <a:pt x="164350" y="212511"/>
                      </a:cubicBezTo>
                      <a:lnTo>
                        <a:pt x="79217" y="212511"/>
                      </a:lnTo>
                      <a:cubicBezTo>
                        <a:pt x="71692" y="212511"/>
                        <a:pt x="65107" y="217212"/>
                        <a:pt x="62755" y="224500"/>
                      </a:cubicBezTo>
                      <a:close/>
                      <a:moveTo>
                        <a:pt x="144596" y="181245"/>
                      </a:moveTo>
                      <a:cubicBezTo>
                        <a:pt x="156354" y="181245"/>
                        <a:pt x="164821" y="169491"/>
                        <a:pt x="161058" y="158443"/>
                      </a:cubicBezTo>
                      <a:lnTo>
                        <a:pt x="138481" y="92150"/>
                      </a:lnTo>
                      <a:cubicBezTo>
                        <a:pt x="131661" y="71934"/>
                        <a:pt x="126958" y="53598"/>
                        <a:pt x="122254" y="35497"/>
                      </a:cubicBezTo>
                      <a:lnTo>
                        <a:pt x="121313" y="35497"/>
                      </a:lnTo>
                      <a:cubicBezTo>
                        <a:pt x="116610" y="53833"/>
                        <a:pt x="111671" y="72874"/>
                        <a:pt x="105556" y="91680"/>
                      </a:cubicBezTo>
                      <a:lnTo>
                        <a:pt x="82980" y="158443"/>
                      </a:lnTo>
                      <a:cubicBezTo>
                        <a:pt x="79217" y="169726"/>
                        <a:pt x="87448" y="181245"/>
                        <a:pt x="99442" y="181245"/>
                      </a:cubicBezTo>
                      <a:lnTo>
                        <a:pt x="144596" y="181245"/>
                      </a:lnTo>
                      <a:close/>
                    </a:path>
                  </a:pathLst>
                </a:custGeom>
                <a:solidFill>
                  <a:srgbClr val="09465E"/>
                </a:solidFill>
                <a:ln w="2351" cap="flat">
                  <a:solidFill>
                    <a:srgbClr val="09465E"/>
                  </a:solidFill>
                  <a:prstDash val="solid"/>
                  <a:miter/>
                </a:ln>
              </p:spPr>
              <p:txBody>
                <a:bodyPr rtlCol="0" anchor="ctr"/>
                <a:lstStyle/>
                <a:p>
                  <a:endParaRPr lang="en-US"/>
                </a:p>
              </p:txBody>
            </p:sp>
            <p:sp>
              <p:nvSpPr>
                <p:cNvPr id="46" name="Freeform 260">
                  <a:extLst>
                    <a:ext uri="{FF2B5EF4-FFF2-40B4-BE49-F238E27FC236}">
                      <a16:creationId xmlns:a16="http://schemas.microsoft.com/office/drawing/2014/main" id="{51954650-27DC-A16A-666C-C1E98DE4AF77}"/>
                    </a:ext>
                  </a:extLst>
                </p:cNvPr>
                <p:cNvSpPr/>
                <p:nvPr/>
              </p:nvSpPr>
              <p:spPr>
                <a:xfrm>
                  <a:off x="3515618" y="3308885"/>
                  <a:ext cx="50343" cy="310773"/>
                </a:xfrm>
                <a:custGeom>
                  <a:avLst/>
                  <a:gdLst>
                    <a:gd name="connsiteX0" fmla="*/ 50327 w 50343"/>
                    <a:gd name="connsiteY0" fmla="*/ 25389 h 310773"/>
                    <a:gd name="connsiteX1" fmla="*/ 24458 w 50343"/>
                    <a:gd name="connsiteY1" fmla="*/ 50307 h 310773"/>
                    <a:gd name="connsiteX2" fmla="*/ 0 w 50343"/>
                    <a:gd name="connsiteY2" fmla="*/ 25389 h 310773"/>
                    <a:gd name="connsiteX3" fmla="*/ 25399 w 50343"/>
                    <a:gd name="connsiteY3" fmla="*/ 0 h 310773"/>
                    <a:gd name="connsiteX4" fmla="*/ 50327 w 50343"/>
                    <a:gd name="connsiteY4" fmla="*/ 25389 h 310773"/>
                    <a:gd name="connsiteX5" fmla="*/ 5174 w 50343"/>
                    <a:gd name="connsiteY5" fmla="*/ 293378 h 310773"/>
                    <a:gd name="connsiteX6" fmla="*/ 5174 w 50343"/>
                    <a:gd name="connsiteY6" fmla="*/ 105315 h 310773"/>
                    <a:gd name="connsiteX7" fmla="*/ 22577 w 50343"/>
                    <a:gd name="connsiteY7" fmla="*/ 87919 h 310773"/>
                    <a:gd name="connsiteX8" fmla="*/ 28456 w 50343"/>
                    <a:gd name="connsiteY8" fmla="*/ 87919 h 310773"/>
                    <a:gd name="connsiteX9" fmla="*/ 45859 w 50343"/>
                    <a:gd name="connsiteY9" fmla="*/ 105315 h 310773"/>
                    <a:gd name="connsiteX10" fmla="*/ 45859 w 50343"/>
                    <a:gd name="connsiteY10" fmla="*/ 293378 h 310773"/>
                    <a:gd name="connsiteX11" fmla="*/ 28456 w 50343"/>
                    <a:gd name="connsiteY11" fmla="*/ 310773 h 310773"/>
                    <a:gd name="connsiteX12" fmla="*/ 22577 w 50343"/>
                    <a:gd name="connsiteY12" fmla="*/ 310773 h 310773"/>
                    <a:gd name="connsiteX13" fmla="*/ 5174 w 50343"/>
                    <a:gd name="connsiteY13" fmla="*/ 293378 h 31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43" h="310773">
                      <a:moveTo>
                        <a:pt x="50327" y="25389"/>
                      </a:moveTo>
                      <a:cubicBezTo>
                        <a:pt x="50798" y="39258"/>
                        <a:pt x="40685" y="50307"/>
                        <a:pt x="24458" y="50307"/>
                      </a:cubicBezTo>
                      <a:cubicBezTo>
                        <a:pt x="8231" y="50307"/>
                        <a:pt x="0" y="39258"/>
                        <a:pt x="0" y="25389"/>
                      </a:cubicBezTo>
                      <a:cubicBezTo>
                        <a:pt x="0" y="11519"/>
                        <a:pt x="10583" y="0"/>
                        <a:pt x="25399" y="0"/>
                      </a:cubicBezTo>
                      <a:cubicBezTo>
                        <a:pt x="40215" y="0"/>
                        <a:pt x="50327" y="11049"/>
                        <a:pt x="50327" y="25389"/>
                      </a:cubicBezTo>
                      <a:close/>
                      <a:moveTo>
                        <a:pt x="5174" y="293378"/>
                      </a:moveTo>
                      <a:lnTo>
                        <a:pt x="5174" y="105315"/>
                      </a:lnTo>
                      <a:cubicBezTo>
                        <a:pt x="5174" y="95677"/>
                        <a:pt x="12935" y="87919"/>
                        <a:pt x="22577" y="87919"/>
                      </a:cubicBezTo>
                      <a:lnTo>
                        <a:pt x="28456" y="87919"/>
                      </a:lnTo>
                      <a:cubicBezTo>
                        <a:pt x="38098" y="87919"/>
                        <a:pt x="45859" y="95677"/>
                        <a:pt x="45859" y="105315"/>
                      </a:cubicBezTo>
                      <a:lnTo>
                        <a:pt x="45859" y="293378"/>
                      </a:lnTo>
                      <a:cubicBezTo>
                        <a:pt x="45859" y="303016"/>
                        <a:pt x="38098" y="310773"/>
                        <a:pt x="28456" y="310773"/>
                      </a:cubicBezTo>
                      <a:lnTo>
                        <a:pt x="22577" y="310773"/>
                      </a:lnTo>
                      <a:cubicBezTo>
                        <a:pt x="12935" y="310773"/>
                        <a:pt x="5174" y="303016"/>
                        <a:pt x="5174" y="293378"/>
                      </a:cubicBezTo>
                      <a:close/>
                    </a:path>
                  </a:pathLst>
                </a:custGeom>
                <a:solidFill>
                  <a:srgbClr val="09465E"/>
                </a:solidFill>
                <a:ln w="2351" cap="flat">
                  <a:solidFill>
                    <a:srgbClr val="09465E"/>
                  </a:solidFill>
                  <a:prstDash val="solid"/>
                  <a:miter/>
                </a:ln>
              </p:spPr>
              <p:txBody>
                <a:bodyPr rtlCol="0" anchor="ctr"/>
                <a:lstStyle/>
                <a:p>
                  <a:endParaRPr lang="en-US"/>
                </a:p>
              </p:txBody>
            </p:sp>
          </p:grpSp>
        </p:grpSp>
      </p:grpSp>
    </p:spTree>
    <p:extLst>
      <p:ext uri="{BB962C8B-B14F-4D97-AF65-F5344CB8AC3E}">
        <p14:creationId xmlns:p14="http://schemas.microsoft.com/office/powerpoint/2010/main" val="3248139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D803A6-10FC-F7BB-DAA4-D0ECBDCDC56D}"/>
              </a:ext>
            </a:extLst>
          </p:cNvPr>
          <p:cNvSpPr>
            <a:spLocks noGrp="1"/>
          </p:cNvSpPr>
          <p:nvPr>
            <p:ph type="body" sz="quarter" idx="61"/>
          </p:nvPr>
        </p:nvSpPr>
        <p:spPr>
          <a:xfrm>
            <a:off x="-9335" y="644872"/>
            <a:ext cx="5169164" cy="586086"/>
          </a:xfrm>
        </p:spPr>
        <p:txBody>
          <a:bodyPr/>
          <a:lstStyle/>
          <a:p>
            <a:r>
              <a:rPr lang="en-IE" dirty="0"/>
              <a:t>07 | MODULE OVERVIEW</a:t>
            </a:r>
          </a:p>
        </p:txBody>
      </p:sp>
      <p:sp>
        <p:nvSpPr>
          <p:cNvPr id="4" name="Slide Number Placeholder 3">
            <a:extLst>
              <a:ext uri="{FF2B5EF4-FFF2-40B4-BE49-F238E27FC236}">
                <a16:creationId xmlns:a16="http://schemas.microsoft.com/office/drawing/2014/main" id="{B468A300-75A0-6BCC-4B6A-71AC6B5364BD}"/>
              </a:ext>
            </a:extLst>
          </p:cNvPr>
          <p:cNvSpPr>
            <a:spLocks noGrp="1"/>
          </p:cNvSpPr>
          <p:nvPr>
            <p:ph type="sldNum" sz="quarter" idx="4"/>
          </p:nvPr>
        </p:nvSpPr>
        <p:spPr/>
        <p:txBody>
          <a:bodyPr/>
          <a:lstStyle/>
          <a:p>
            <a:fld id="{CB2079F2-58AF-ED44-82D7-E04B2F6FD686}" type="slidenum">
              <a:rPr lang="en-US" smtClean="0"/>
              <a:pPr/>
              <a:t>25</a:t>
            </a:fld>
            <a:endParaRPr lang="en-US" dirty="0"/>
          </a:p>
        </p:txBody>
      </p:sp>
      <p:pic>
        <p:nvPicPr>
          <p:cNvPr id="8" name="Picture 7">
            <a:extLst>
              <a:ext uri="{FF2B5EF4-FFF2-40B4-BE49-F238E27FC236}">
                <a16:creationId xmlns:a16="http://schemas.microsoft.com/office/drawing/2014/main" id="{C3BCB0F7-76D2-AC7D-BB38-7AA83630DA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509" y="1665096"/>
            <a:ext cx="5964776" cy="3680810"/>
          </a:xfrm>
          <a:prstGeom prst="rect">
            <a:avLst/>
          </a:prstGeom>
        </p:spPr>
      </p:pic>
      <p:pic>
        <p:nvPicPr>
          <p:cNvPr id="10" name="Picture 9">
            <a:extLst>
              <a:ext uri="{FF2B5EF4-FFF2-40B4-BE49-F238E27FC236}">
                <a16:creationId xmlns:a16="http://schemas.microsoft.com/office/drawing/2014/main" id="{BFB1BE44-3841-96F3-A678-FA1B3E2143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5125" y="3726020"/>
            <a:ext cx="2585160" cy="777113"/>
          </a:xfrm>
          <a:prstGeom prst="rect">
            <a:avLst/>
          </a:prstGeom>
        </p:spPr>
      </p:pic>
      <p:sp>
        <p:nvSpPr>
          <p:cNvPr id="11" name="Rectangle 10">
            <a:extLst>
              <a:ext uri="{FF2B5EF4-FFF2-40B4-BE49-F238E27FC236}">
                <a16:creationId xmlns:a16="http://schemas.microsoft.com/office/drawing/2014/main" id="{10156F9F-6126-E9E9-27CC-FC087F55BD79}"/>
              </a:ext>
            </a:extLst>
          </p:cNvPr>
          <p:cNvSpPr/>
          <p:nvPr/>
        </p:nvSpPr>
        <p:spPr>
          <a:xfrm>
            <a:off x="675509" y="6564056"/>
            <a:ext cx="5964776" cy="28956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t>Insert module overview here when final running order is confirmed and all Partners have submitted final module </a:t>
            </a:r>
            <a:r>
              <a:rPr lang="en-IE" dirty="0" err="1"/>
              <a:t>contnt</a:t>
            </a:r>
            <a:endParaRPr lang="en-IE" dirty="0"/>
          </a:p>
        </p:txBody>
      </p:sp>
      <p:graphicFrame>
        <p:nvGraphicFramePr>
          <p:cNvPr id="5" name="Object 4">
            <a:hlinkClick r:id="" action="ppaction://ole?verb=0"/>
            <a:extLst>
              <a:ext uri="{FF2B5EF4-FFF2-40B4-BE49-F238E27FC236}">
                <a16:creationId xmlns:a16="http://schemas.microsoft.com/office/drawing/2014/main" id="{15C0EFB6-1D9E-9E1A-7D70-162C22601D90}"/>
              </a:ext>
            </a:extLst>
          </p:cNvPr>
          <p:cNvGraphicFramePr>
            <a:graphicFrameLocks noChangeAspect="1"/>
          </p:cNvGraphicFramePr>
          <p:nvPr>
            <p:extLst>
              <p:ext uri="{D42A27DB-BD31-4B8C-83A1-F6EECF244321}">
                <p14:modId xmlns:p14="http://schemas.microsoft.com/office/powerpoint/2010/main" val="2365834814"/>
              </p:ext>
            </p:extLst>
          </p:nvPr>
        </p:nvGraphicFramePr>
        <p:xfrm>
          <a:off x="227846" y="6045560"/>
          <a:ext cx="6656319" cy="3744180"/>
        </p:xfrm>
        <a:graphic>
          <a:graphicData uri="http://schemas.openxmlformats.org/presentationml/2006/ole">
            <mc:AlternateContent xmlns:mc="http://schemas.openxmlformats.org/markup-compatibility/2006">
              <mc:Choice xmlns:v="urn:schemas-microsoft-com:vml" Requires="v">
                <p:oleObj name="Presentation" r:id="rId4" imgW="6095975" imgH="3429123" progId="PowerPoint.Show.12">
                  <p:embed/>
                </p:oleObj>
              </mc:Choice>
              <mc:Fallback>
                <p:oleObj name="Presentation" r:id="rId4" imgW="6095975" imgH="3429123" progId="PowerPoint.Show.12">
                  <p:embed/>
                  <p:pic>
                    <p:nvPicPr>
                      <p:cNvPr id="5" name="Object 4">
                        <a:hlinkClick r:id="" action="ppaction://ole?verb=0"/>
                        <a:extLst>
                          <a:ext uri="{FF2B5EF4-FFF2-40B4-BE49-F238E27FC236}">
                            <a16:creationId xmlns:a16="http://schemas.microsoft.com/office/drawing/2014/main" id="{15C0EFB6-1D9E-9E1A-7D70-162C22601D90}"/>
                          </a:ext>
                        </a:extLst>
                      </p:cNvPr>
                      <p:cNvPicPr/>
                      <p:nvPr/>
                    </p:nvPicPr>
                    <p:blipFill>
                      <a:blip r:embed="rId5"/>
                      <a:stretch>
                        <a:fillRect/>
                      </a:stretch>
                    </p:blipFill>
                    <p:spPr>
                      <a:xfrm>
                        <a:off x="227846" y="6045560"/>
                        <a:ext cx="6656319" cy="3744180"/>
                      </a:xfrm>
                      <a:prstGeom prst="rect">
                        <a:avLst/>
                      </a:prstGeom>
                    </p:spPr>
                  </p:pic>
                </p:oleObj>
              </mc:Fallback>
            </mc:AlternateContent>
          </a:graphicData>
        </a:graphic>
      </p:graphicFrame>
    </p:spTree>
    <p:extLst>
      <p:ext uri="{BB962C8B-B14F-4D97-AF65-F5344CB8AC3E}">
        <p14:creationId xmlns:p14="http://schemas.microsoft.com/office/powerpoint/2010/main" val="119311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3DCC66BB-D75E-C7FB-9AF0-BDD574259B85}"/>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8727" b="8727"/>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a:extLst>
              <a:ext uri="{28A0092B-C50C-407E-A947-70E740481C1C}">
                <a14:useLocalDpi xmlns:a14="http://schemas.microsoft.com/office/drawing/2010/main" val="0"/>
              </a:ext>
            </a:extLst>
          </a:blip>
          <a:srcRect l="173" t="7100" r="-173" b="63254"/>
          <a:stretch>
            <a:fillRect/>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en-GB" dirty="0"/>
              <a:t>Learning Objectives:</a:t>
            </a:r>
            <a:endParaRPr lang="en-US"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en-IE" sz="1200" b="1" dirty="0">
                <a:solidFill>
                  <a:srgbClr val="002060"/>
                </a:solidFill>
              </a:rPr>
              <a:t>Key Concepts You Should Know</a:t>
            </a:r>
          </a:p>
          <a:p>
            <a:endParaRPr lang="en-US" sz="1200" dirty="0">
              <a:solidFill>
                <a:srgbClr val="002060"/>
              </a:solidFill>
            </a:endParaRPr>
          </a:p>
          <a:p>
            <a:pPr defTabSz="914400" eaLnBrk="0" fontAlgn="base" hangingPunct="0">
              <a:lnSpc>
                <a:spcPct val="100000"/>
              </a:lnSpc>
              <a:spcBef>
                <a:spcPct val="0"/>
              </a:spcBef>
              <a:spcAft>
                <a:spcPct val="0"/>
              </a:spcAft>
              <a:buClrTx/>
            </a:pPr>
            <a:r>
              <a:rPr lang="en-US" altLang="en-US" sz="1200" b="1" dirty="0">
                <a:solidFill>
                  <a:srgbClr val="002060"/>
                </a:solidFill>
              </a:rPr>
              <a:t>Budget</a:t>
            </a:r>
            <a:r>
              <a:rPr lang="en-US" altLang="en-US" sz="1200" dirty="0">
                <a:solidFill>
                  <a:srgbClr val="002060"/>
                </a:solidFill>
              </a:rPr>
              <a:t>: A plan that shows what money comes in, what money goes out, and how you will manage it in everyday life.</a:t>
            </a:r>
          </a:p>
          <a:p>
            <a:pPr defTabSz="914400" eaLnBrk="0" fontAlgn="base" hangingPunct="0">
              <a:lnSpc>
                <a:spcPct val="100000"/>
              </a:lnSpc>
              <a:spcBef>
                <a:spcPct val="0"/>
              </a:spcBef>
              <a:spcAft>
                <a:spcPct val="0"/>
              </a:spcAft>
              <a:buClrTx/>
            </a:pPr>
            <a:r>
              <a:rPr lang="en-US" altLang="en-US" sz="1200" b="1" dirty="0">
                <a:solidFill>
                  <a:srgbClr val="002060"/>
                </a:solidFill>
              </a:rPr>
              <a:t>Income</a:t>
            </a:r>
            <a:r>
              <a:rPr lang="en-US" altLang="en-US" sz="1200" dirty="0">
                <a:solidFill>
                  <a:srgbClr val="002060"/>
                </a:solidFill>
              </a:rPr>
              <a:t>: Money you receive, such as salary, freelance income, benefits, allowances, or support payments.</a:t>
            </a:r>
          </a:p>
          <a:p>
            <a:pPr defTabSz="914400" eaLnBrk="0" fontAlgn="base" hangingPunct="0">
              <a:lnSpc>
                <a:spcPct val="100000"/>
              </a:lnSpc>
              <a:spcBef>
                <a:spcPct val="0"/>
              </a:spcBef>
              <a:spcAft>
                <a:spcPct val="0"/>
              </a:spcAft>
              <a:buClrTx/>
            </a:pPr>
            <a:r>
              <a:rPr lang="en-US" altLang="en-US" sz="1200" b="1" dirty="0">
                <a:solidFill>
                  <a:srgbClr val="002060"/>
                </a:solidFill>
              </a:rPr>
              <a:t>Net income</a:t>
            </a:r>
            <a:r>
              <a:rPr lang="en-US" altLang="en-US" sz="1200" dirty="0">
                <a:solidFill>
                  <a:srgbClr val="002060"/>
                </a:solidFill>
              </a:rPr>
              <a:t>: The money that actually arrives in your account after tax and deductions.</a:t>
            </a:r>
          </a:p>
          <a:p>
            <a:pPr defTabSz="914400" eaLnBrk="0" fontAlgn="base" hangingPunct="0">
              <a:lnSpc>
                <a:spcPct val="100000"/>
              </a:lnSpc>
              <a:spcBef>
                <a:spcPct val="0"/>
              </a:spcBef>
              <a:spcAft>
                <a:spcPct val="0"/>
              </a:spcAft>
              <a:buClrTx/>
            </a:pPr>
            <a:r>
              <a:rPr lang="en-US" altLang="en-US" sz="1200" b="1" dirty="0">
                <a:solidFill>
                  <a:srgbClr val="002060"/>
                </a:solidFill>
              </a:rPr>
              <a:t>Expenses</a:t>
            </a:r>
            <a:r>
              <a:rPr lang="en-US" altLang="en-US" sz="1200" dirty="0">
                <a:solidFill>
                  <a:srgbClr val="002060"/>
                </a:solidFill>
              </a:rPr>
              <a:t>: Money you spend, including bills, daily costs, and irregular payments.</a:t>
            </a:r>
          </a:p>
          <a:p>
            <a:pPr defTabSz="914400" eaLnBrk="0" fontAlgn="base" hangingPunct="0">
              <a:lnSpc>
                <a:spcPct val="100000"/>
              </a:lnSpc>
              <a:spcBef>
                <a:spcPct val="0"/>
              </a:spcBef>
              <a:spcAft>
                <a:spcPct val="0"/>
              </a:spcAft>
              <a:buClrTx/>
            </a:pPr>
            <a:r>
              <a:rPr lang="en-US" altLang="en-US" sz="1200" b="1" dirty="0">
                <a:solidFill>
                  <a:srgbClr val="002060"/>
                </a:solidFill>
              </a:rPr>
              <a:t>Fixed costs</a:t>
            </a:r>
            <a:r>
              <a:rPr lang="en-US" altLang="en-US" sz="1200" dirty="0">
                <a:solidFill>
                  <a:srgbClr val="002060"/>
                </a:solidFill>
              </a:rPr>
              <a:t>: Costs that stay similar each month, such as rent, insurance, subscriptions, or transport passes.</a:t>
            </a:r>
          </a:p>
          <a:p>
            <a:pPr defTabSz="914400" eaLnBrk="0" fontAlgn="base" hangingPunct="0">
              <a:lnSpc>
                <a:spcPct val="100000"/>
              </a:lnSpc>
              <a:spcBef>
                <a:spcPct val="0"/>
              </a:spcBef>
              <a:spcAft>
                <a:spcPct val="0"/>
              </a:spcAft>
              <a:buClrTx/>
            </a:pPr>
            <a:r>
              <a:rPr lang="en-US" altLang="en-US" sz="1200" b="1" dirty="0">
                <a:solidFill>
                  <a:srgbClr val="002060"/>
                </a:solidFill>
              </a:rPr>
              <a:t>Variable costs</a:t>
            </a:r>
            <a:r>
              <a:rPr lang="en-US" altLang="en-US" sz="1200" dirty="0">
                <a:solidFill>
                  <a:srgbClr val="002060"/>
                </a:solidFill>
              </a:rPr>
              <a:t>: Costs that change from month to month, such as groceries, leisure, clothing, or children’s needs.</a:t>
            </a:r>
          </a:p>
          <a:p>
            <a:pPr defTabSz="914400" eaLnBrk="0" fontAlgn="base" hangingPunct="0">
              <a:lnSpc>
                <a:spcPct val="100000"/>
              </a:lnSpc>
              <a:spcBef>
                <a:spcPct val="0"/>
              </a:spcBef>
              <a:spcAft>
                <a:spcPct val="0"/>
              </a:spcAft>
              <a:buClrTx/>
            </a:pPr>
            <a:r>
              <a:rPr lang="en-US" altLang="en-US" sz="1200" b="1" dirty="0">
                <a:solidFill>
                  <a:srgbClr val="002060"/>
                </a:solidFill>
              </a:rPr>
              <a:t>Irregular costs: </a:t>
            </a:r>
            <a:r>
              <a:rPr lang="en-US" altLang="en-US" sz="1200" dirty="0">
                <a:solidFill>
                  <a:srgbClr val="002060"/>
                </a:solidFill>
              </a:rPr>
              <a:t>Costs that do not happen every month but appear during the year, such as repairs, annual fees, medical bills, gifts, or holidays.</a:t>
            </a:r>
          </a:p>
          <a:p>
            <a:pPr defTabSz="914400" eaLnBrk="0" fontAlgn="base" hangingPunct="0">
              <a:lnSpc>
                <a:spcPct val="100000"/>
              </a:lnSpc>
              <a:spcBef>
                <a:spcPct val="0"/>
              </a:spcBef>
              <a:spcAft>
                <a:spcPct val="0"/>
              </a:spcAft>
              <a:buClrTx/>
            </a:pPr>
            <a:r>
              <a:rPr lang="en-US" altLang="en-US" sz="1200" b="1" dirty="0">
                <a:solidFill>
                  <a:srgbClr val="002060"/>
                </a:solidFill>
              </a:rPr>
              <a:t>Financial buffer:</a:t>
            </a:r>
            <a:r>
              <a:rPr lang="en-US" altLang="en-US" sz="1200" dirty="0">
                <a:solidFill>
                  <a:srgbClr val="002060"/>
                </a:solidFill>
              </a:rPr>
              <a:t> Money set aside for unexpected costs so you do not have to rely on overdrafts or short-term credit.</a:t>
            </a:r>
            <a:endParaRPr lang="en-GB" sz="1150" dirty="0"/>
          </a:p>
          <a:p>
            <a:pPr>
              <a:lnSpc>
                <a:spcPct val="100000"/>
              </a:lnSpc>
              <a:buClr>
                <a:srgbClr val="D38CBC"/>
              </a:buClr>
            </a:pPr>
            <a:endParaRPr lang="en-US" sz="115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242383"/>
            <a:ext cx="2969732" cy="376876"/>
          </a:xfrm>
        </p:spPr>
        <p:txBody>
          <a:bodyPr/>
          <a:lstStyle/>
          <a:p>
            <a:r>
              <a:rPr lang="en-GB" dirty="0"/>
              <a:t>Brief Description</a:t>
            </a:r>
            <a:r>
              <a:rPr lang="en-US" dirty="0"/>
              <a:t>:</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en-US" dirty="0">
                <a:solidFill>
                  <a:srgbClr val="F16024"/>
                </a:solidFill>
                <a:ea typeface="FontAwesome"/>
                <a:sym typeface="FontAwesome"/>
              </a:rPr>
              <a:t>Key Concepts </a:t>
            </a:r>
          </a:p>
          <a:p>
            <a:r>
              <a:rPr lang="en-US" dirty="0">
                <a:solidFill>
                  <a:srgbClr val="F16024"/>
                </a:solidFill>
                <a:ea typeface="FontAwesome"/>
                <a:sym typeface="FontAwesome"/>
              </a:rPr>
              <a:t>&amp; Keywords:</a:t>
            </a:r>
          </a:p>
          <a:p>
            <a:endParaRPr lang="en-US"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6609099"/>
            <a:ext cx="2969732" cy="1547036"/>
          </a:xfrm>
        </p:spPr>
        <p:txBody>
          <a:bodyPr/>
          <a:lstStyle/>
          <a:p>
            <a:pPr marL="11113" indent="-11113">
              <a:tabLst/>
            </a:pPr>
            <a:r>
              <a:rPr lang="en-US" dirty="0"/>
              <a:t>This module supports women in building practical everyday money-management skills across different life stages. It explains how budgeting helps create stability, reduce stress, and improve financial confidence. Learners are guided to understand income and expenses, distinguish between fixed, variable, and irregular costs, and apply simple routines for tracking spending, planning ahead, building a buffer, and staying financially safe.</a:t>
            </a:r>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276709"/>
            <a:ext cx="3028484" cy="1666888"/>
          </a:xfrm>
        </p:spPr>
        <p:txBody>
          <a:bodyPr/>
          <a:lstStyle/>
          <a:p>
            <a:r>
              <a:rPr lang="en-GB" dirty="0"/>
              <a:t>By the end of this module, you will be able to:</a:t>
            </a:r>
          </a:p>
          <a:p>
            <a:pPr marL="182562" indent="-171450">
              <a:buFont typeface="Arial" panose="020B0604020202020204" pitchFamily="34" charset="0"/>
              <a:buChar char="•"/>
            </a:pPr>
            <a:endParaRPr lang="en-US" b="1" dirty="0"/>
          </a:p>
          <a:p>
            <a:pPr marL="182562" indent="-171450">
              <a:buFont typeface="Arial" panose="020B0604020202020204" pitchFamily="34" charset="0"/>
              <a:buChar char="•"/>
            </a:pPr>
            <a:r>
              <a:rPr lang="en-US" dirty="0"/>
              <a:t>Understand the concept of budgeting and everyday financial management. </a:t>
            </a:r>
          </a:p>
          <a:p>
            <a:pPr marL="182562" indent="-171450">
              <a:buFont typeface="Arial" panose="020B0604020202020204" pitchFamily="34" charset="0"/>
              <a:buChar char="•"/>
            </a:pPr>
            <a:r>
              <a:rPr lang="en-US" dirty="0"/>
              <a:t>Identify income sources and classify expenses as fixed, variable, and irregular. </a:t>
            </a:r>
          </a:p>
          <a:p>
            <a:pPr marL="182562" indent="-171450">
              <a:buFont typeface="Arial" panose="020B0604020202020204" pitchFamily="34" charset="0"/>
              <a:buChar char="•"/>
            </a:pPr>
            <a:r>
              <a:rPr lang="en-US" dirty="0"/>
              <a:t>Create a realistic monthly budget that reflects their personal situation. </a:t>
            </a:r>
          </a:p>
          <a:p>
            <a:pPr marL="182562" indent="-171450">
              <a:buFont typeface="Arial" panose="020B0604020202020204" pitchFamily="34" charset="0"/>
              <a:buChar char="•"/>
            </a:pPr>
            <a:r>
              <a:rPr lang="en-US" dirty="0"/>
              <a:t>Track spending in a simple way and </a:t>
            </a:r>
            <a:r>
              <a:rPr lang="en-US" dirty="0" err="1"/>
              <a:t>recognise</a:t>
            </a:r>
            <a:r>
              <a:rPr lang="en-US" dirty="0"/>
              <a:t> patterns that affect financial stability. </a:t>
            </a:r>
          </a:p>
          <a:p>
            <a:pPr marL="182562" indent="-171450">
              <a:buFont typeface="Arial" panose="020B0604020202020204" pitchFamily="34" charset="0"/>
              <a:buChar char="•"/>
            </a:pPr>
            <a:r>
              <a:rPr lang="en-US" dirty="0"/>
              <a:t>Plan for bills and irregular costs so that “money surprises” become less stressful. </a:t>
            </a:r>
          </a:p>
          <a:p>
            <a:endParaRPr lang="en-US" dirty="0"/>
          </a:p>
          <a:p>
            <a:endParaRPr lang="en-US" dirty="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en-US"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CLICK</a:t>
              </a:r>
            </a:p>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TO VIEW</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59177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en-US" dirty="0">
                <a:solidFill>
                  <a:schemeClr val="bg1"/>
                </a:solidFill>
                <a:latin typeface="Calibri" panose="020F0502020204030204" pitchFamily="34" charset="0"/>
                <a:cs typeface="Calibri" panose="020F0502020204030204" pitchFamily="34" charset="0"/>
              </a:rPr>
              <a:t>Money in Everyday Life – Budgeting and Managing Finances</a:t>
            </a:r>
            <a:endParaRPr lang="en-US"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9293053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en-GB" dirty="0"/>
              <a:t>Practical activities, assessment suggestions &amp; reflection prompts;</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947631"/>
            <a:ext cx="5991741" cy="333483"/>
          </a:xfrm>
        </p:spPr>
        <p:txBody>
          <a:bodyPr/>
          <a:lstStyle/>
          <a:p>
            <a:r>
              <a:rPr lang="en-GB" dirty="0"/>
              <a:t>Adaptation notes &amp; links to related modules:</a:t>
            </a:r>
          </a:p>
          <a:p>
            <a:endParaRPr lang="en-US"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79"/>
            <a:ext cx="5991741" cy="5006179"/>
          </a:xfrm>
          <a:prstGeom prst="rect">
            <a:avLst/>
          </a:prstGeom>
        </p:spPr>
        <p:txBody>
          <a:bodyPr/>
          <a:lstStyle/>
          <a:p>
            <a:pPr>
              <a:buClr>
                <a:srgbClr val="D38CBC"/>
              </a:buClr>
            </a:pPr>
            <a:r>
              <a:rPr lang="en-US" sz="1150" b="1" dirty="0">
                <a:solidFill>
                  <a:srgbClr val="002060"/>
                </a:solidFill>
              </a:rPr>
              <a:t>1. Practical Additional Activities</a:t>
            </a:r>
          </a:p>
          <a:p>
            <a:pPr>
              <a:buClr>
                <a:srgbClr val="D38CBC"/>
              </a:buClr>
            </a:pPr>
            <a:endParaRPr lang="en-US" sz="1150" b="1" dirty="0">
              <a:solidFill>
                <a:srgbClr val="002060"/>
              </a:solidFill>
            </a:endParaRPr>
          </a:p>
          <a:p>
            <a:pPr>
              <a:buClr>
                <a:srgbClr val="D38CBC"/>
              </a:buClr>
            </a:pPr>
            <a:r>
              <a:rPr lang="en-US" sz="1150" b="1" dirty="0">
                <a:solidFill>
                  <a:srgbClr val="002060"/>
                </a:solidFill>
              </a:rPr>
              <a:t>Activity 1 – Create your first monthly budget</a:t>
            </a:r>
          </a:p>
          <a:p>
            <a:pPr>
              <a:buClr>
                <a:srgbClr val="D38CBC"/>
              </a:buClr>
            </a:pPr>
            <a:r>
              <a:rPr lang="en-US" sz="1150" dirty="0">
                <a:solidFill>
                  <a:srgbClr val="002060"/>
                </a:solidFill>
              </a:rPr>
              <a:t>Learners create a simple monthly budget using a template, including income, fixed costs, variable costs, and irregular costs. </a:t>
            </a:r>
            <a:r>
              <a:rPr lang="en-US" sz="1150" b="1" dirty="0">
                <a:solidFill>
                  <a:srgbClr val="002060"/>
                </a:solidFill>
              </a:rPr>
              <a:t>Purpose:</a:t>
            </a:r>
            <a:r>
              <a:rPr lang="en-US" sz="1150" dirty="0">
                <a:solidFill>
                  <a:srgbClr val="002060"/>
                </a:solidFill>
              </a:rPr>
              <a:t> Helps learners build a first realistic overview of their financial situation and apply the basic budgeting structure in practice.</a:t>
            </a:r>
          </a:p>
          <a:p>
            <a:pPr>
              <a:buClr>
                <a:srgbClr val="D38CBC"/>
              </a:buClr>
            </a:pPr>
            <a:endParaRPr lang="en-US" sz="1150" dirty="0">
              <a:solidFill>
                <a:srgbClr val="002060"/>
              </a:solidFill>
            </a:endParaRPr>
          </a:p>
          <a:p>
            <a:pPr>
              <a:buClr>
                <a:srgbClr val="D38CBC"/>
              </a:buClr>
            </a:pPr>
            <a:r>
              <a:rPr lang="en-US" sz="1150" b="1" dirty="0">
                <a:solidFill>
                  <a:srgbClr val="002060"/>
                </a:solidFill>
              </a:rPr>
              <a:t>Activity 2 – Track your spending for 7 days</a:t>
            </a:r>
          </a:p>
          <a:p>
            <a:pPr>
              <a:buClr>
                <a:srgbClr val="D38CBC"/>
              </a:buClr>
            </a:pPr>
            <a:r>
              <a:rPr lang="en-US" sz="1150" dirty="0">
                <a:solidFill>
                  <a:srgbClr val="002060"/>
                </a:solidFill>
              </a:rPr>
              <a:t>Learners use one tracking method such as a notebook, banking overview, or app to record spending for one week. </a:t>
            </a:r>
            <a:r>
              <a:rPr lang="en-US" sz="1150" b="1" dirty="0">
                <a:solidFill>
                  <a:srgbClr val="002060"/>
                </a:solidFill>
              </a:rPr>
              <a:t>Purpose</a:t>
            </a:r>
            <a:r>
              <a:rPr lang="en-US" sz="1150" dirty="0">
                <a:solidFill>
                  <a:srgbClr val="002060"/>
                </a:solidFill>
              </a:rPr>
              <a:t>: Helps learners </a:t>
            </a:r>
            <a:r>
              <a:rPr lang="en-US" sz="1150" dirty="0" err="1">
                <a:solidFill>
                  <a:srgbClr val="002060"/>
                </a:solidFill>
              </a:rPr>
              <a:t>recognise</a:t>
            </a:r>
            <a:r>
              <a:rPr lang="en-US" sz="1150" dirty="0">
                <a:solidFill>
                  <a:srgbClr val="002060"/>
                </a:solidFill>
              </a:rPr>
              <a:t> spending patterns and understand where money goes in everyday life.</a:t>
            </a:r>
          </a:p>
          <a:p>
            <a:pPr>
              <a:buClr>
                <a:srgbClr val="D38CBC"/>
              </a:buClr>
            </a:pPr>
            <a:endParaRPr lang="en-US" sz="1150" dirty="0">
              <a:solidFill>
                <a:srgbClr val="002060"/>
              </a:solidFill>
            </a:endParaRPr>
          </a:p>
          <a:p>
            <a:pPr>
              <a:buClr>
                <a:srgbClr val="D38CBC"/>
              </a:buClr>
            </a:pPr>
            <a:r>
              <a:rPr lang="en-US" sz="1150" b="1" dirty="0">
                <a:solidFill>
                  <a:srgbClr val="002060"/>
                </a:solidFill>
              </a:rPr>
              <a:t>Activity 3 – “3 Priorities” Budget Check</a:t>
            </a:r>
          </a:p>
          <a:p>
            <a:pPr>
              <a:buClr>
                <a:srgbClr val="D38CBC"/>
              </a:buClr>
            </a:pPr>
            <a:r>
              <a:rPr lang="en-US" sz="1150" dirty="0">
                <a:solidFill>
                  <a:srgbClr val="002060"/>
                </a:solidFill>
              </a:rPr>
              <a:t>Learners identify their five most important essential costs, three hidden costs that often surprise them, one monthly buffer goal, and one next action. </a:t>
            </a:r>
            <a:r>
              <a:rPr lang="en-US" sz="1150" b="1" dirty="0">
                <a:solidFill>
                  <a:srgbClr val="002060"/>
                </a:solidFill>
              </a:rPr>
              <a:t>Purpose</a:t>
            </a:r>
            <a:r>
              <a:rPr lang="en-US" sz="1150" dirty="0">
                <a:solidFill>
                  <a:srgbClr val="002060"/>
                </a:solidFill>
              </a:rPr>
              <a:t>: Helps simplify budgeting during busy life phases and focus attention on essentials, irregular costs, and buffer-building.</a:t>
            </a:r>
          </a:p>
          <a:p>
            <a:pPr>
              <a:buClr>
                <a:srgbClr val="D38CBC"/>
              </a:buClr>
            </a:pPr>
            <a:endParaRPr lang="en-US" sz="1150" dirty="0">
              <a:solidFill>
                <a:srgbClr val="002060"/>
              </a:solidFill>
            </a:endParaRPr>
          </a:p>
          <a:p>
            <a:pPr>
              <a:buClr>
                <a:srgbClr val="D38CBC"/>
              </a:buClr>
            </a:pPr>
            <a:r>
              <a:rPr lang="en-US" sz="1150" b="1" dirty="0">
                <a:solidFill>
                  <a:srgbClr val="002060"/>
                </a:solidFill>
              </a:rPr>
              <a:t>Activity 4 – Buffer Plan</a:t>
            </a:r>
          </a:p>
          <a:p>
            <a:pPr>
              <a:buClr>
                <a:srgbClr val="D38CBC"/>
              </a:buClr>
            </a:pPr>
            <a:r>
              <a:rPr lang="en-US" sz="1150" dirty="0">
                <a:solidFill>
                  <a:srgbClr val="002060"/>
                </a:solidFill>
              </a:rPr>
              <a:t>Learners choose a realistic buffer target, decide how they will build it, define a rule to protect it, and write a short personal statement about why it matters. Purpose: Supports resilience by helping learners define and protect a financial buffer in a realistic and motivating way.</a:t>
            </a:r>
          </a:p>
          <a:p>
            <a:pPr>
              <a:buClr>
                <a:srgbClr val="D38CBC"/>
              </a:buClr>
            </a:pPr>
            <a:endParaRPr lang="en-US" sz="1150" dirty="0">
              <a:solidFill>
                <a:srgbClr val="002060"/>
              </a:solidFill>
            </a:endParaRPr>
          </a:p>
          <a:p>
            <a:pPr>
              <a:buClr>
                <a:srgbClr val="D38CBC"/>
              </a:buClr>
            </a:pPr>
            <a:r>
              <a:rPr lang="en-US" sz="1150" b="1" dirty="0">
                <a:solidFill>
                  <a:srgbClr val="002060"/>
                </a:solidFill>
              </a:rPr>
              <a:t>Activity 5 – The 20-Minute Weekly Money Check</a:t>
            </a:r>
          </a:p>
          <a:p>
            <a:pPr>
              <a:buClr>
                <a:srgbClr val="D38CBC"/>
              </a:buClr>
            </a:pPr>
            <a:r>
              <a:rPr lang="en-US" sz="1150" dirty="0">
                <a:solidFill>
                  <a:srgbClr val="002060"/>
                </a:solidFill>
              </a:rPr>
              <a:t>Learners </a:t>
            </a:r>
            <a:r>
              <a:rPr lang="en-US" sz="1150" dirty="0" err="1">
                <a:solidFill>
                  <a:srgbClr val="002060"/>
                </a:solidFill>
              </a:rPr>
              <a:t>practise</a:t>
            </a:r>
            <a:r>
              <a:rPr lang="en-US" sz="1150" dirty="0">
                <a:solidFill>
                  <a:srgbClr val="002060"/>
                </a:solidFill>
              </a:rPr>
              <a:t> a short weekly routine that includes checking balances, reviewing spending, planning the next week, and choosing one improvement action. </a:t>
            </a:r>
            <a:r>
              <a:rPr lang="en-US" sz="1150" b="1" dirty="0">
                <a:solidFill>
                  <a:srgbClr val="002060"/>
                </a:solidFill>
              </a:rPr>
              <a:t>Purpose</a:t>
            </a:r>
            <a:r>
              <a:rPr lang="en-US" sz="1150" dirty="0">
                <a:solidFill>
                  <a:srgbClr val="002060"/>
                </a:solidFill>
              </a:rPr>
              <a:t>: Builds a sustainable routine that keeps budgeting manageable and reduces stress in everyday life.</a:t>
            </a:r>
          </a:p>
          <a:p>
            <a:pPr>
              <a:buClr>
                <a:srgbClr val="D38CBC"/>
              </a:buClr>
            </a:pPr>
            <a:endParaRPr lang="en-US" sz="1150" dirty="0">
              <a:solidFill>
                <a:srgbClr val="002060"/>
              </a:solidFill>
            </a:endParaRPr>
          </a:p>
          <a:p>
            <a:pPr>
              <a:buClr>
                <a:srgbClr val="D38CBC"/>
              </a:buClr>
            </a:pPr>
            <a:r>
              <a:rPr lang="en-US" sz="1150" b="1" dirty="0">
                <a:solidFill>
                  <a:srgbClr val="002060"/>
                </a:solidFill>
              </a:rPr>
              <a:t>Activity 6 – Fixed-Income Budget </a:t>
            </a:r>
          </a:p>
          <a:p>
            <a:pPr>
              <a:buClr>
                <a:srgbClr val="D38CBC"/>
              </a:buClr>
            </a:pPr>
            <a:r>
              <a:rPr lang="en-US" sz="1150" dirty="0">
                <a:solidFill>
                  <a:srgbClr val="002060"/>
                </a:solidFill>
              </a:rPr>
              <a:t>Learners build a monthly budget based on fixed or predictable income, essential costs, irregular costs, and a safety margin. Purpose: Helps learners in later life stages apply budgeting to a more fixed-income context and maintain financial stability.</a:t>
            </a:r>
            <a:endParaRPr lang="en-US" sz="1150"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en-US" sz="1150" dirty="0">
                <a:solidFill>
                  <a:srgbClr val="002060"/>
                </a:solidFill>
              </a:rPr>
              <a:t>Use a </a:t>
            </a:r>
            <a:r>
              <a:rPr lang="en-US" sz="1150" b="1" dirty="0">
                <a:solidFill>
                  <a:srgbClr val="002060"/>
                </a:solidFill>
              </a:rPr>
              <a:t>blended, practice-oriented approach</a:t>
            </a:r>
            <a:r>
              <a:rPr lang="en-US" sz="1150" dirty="0">
                <a:solidFill>
                  <a:srgbClr val="002060"/>
                </a:solidFill>
              </a:rPr>
              <a:t> combining:</a:t>
            </a:r>
          </a:p>
          <a:p>
            <a:pPr marL="182562" indent="-171450">
              <a:spcAft>
                <a:spcPts val="600"/>
              </a:spcAft>
              <a:buClr>
                <a:srgbClr val="D38CBC"/>
              </a:buClr>
              <a:buFont typeface="Arial" panose="020B0604020202020204" pitchFamily="34" charset="0"/>
              <a:buChar char="•"/>
            </a:pPr>
            <a:r>
              <a:rPr lang="en-US" sz="1150" dirty="0">
                <a:solidFill>
                  <a:srgbClr val="002060"/>
                </a:solidFill>
              </a:rPr>
              <a:t>Use plain, relatable language and avoid unnecessary jargon. </a:t>
            </a:r>
          </a:p>
          <a:p>
            <a:pPr marL="182562" indent="-171450">
              <a:spcAft>
                <a:spcPts val="600"/>
              </a:spcAft>
              <a:buClr>
                <a:srgbClr val="D38CBC"/>
              </a:buClr>
              <a:buFont typeface="Arial" panose="020B0604020202020204" pitchFamily="34" charset="0"/>
              <a:buChar char="•"/>
            </a:pPr>
            <a:r>
              <a:rPr lang="en-US" sz="1150" dirty="0">
                <a:solidFill>
                  <a:srgbClr val="002060"/>
                </a:solidFill>
              </a:rPr>
              <a:t>Start from learners’ real-life situations, including housing, care responsibilities, income stability, and existing payment commitments. </a:t>
            </a:r>
          </a:p>
          <a:p>
            <a:pPr marL="182562" indent="-171450">
              <a:spcAft>
                <a:spcPts val="600"/>
              </a:spcAft>
              <a:buClr>
                <a:srgbClr val="D38CBC"/>
              </a:buClr>
              <a:buFont typeface="Arial" panose="020B0604020202020204" pitchFamily="34" charset="0"/>
              <a:buChar char="•"/>
            </a:pPr>
            <a:r>
              <a:rPr lang="en-US" sz="1150" dirty="0">
                <a:solidFill>
                  <a:srgbClr val="002060"/>
                </a:solidFill>
              </a:rPr>
              <a:t>Encourage learners to work with their own examples where possible. </a:t>
            </a:r>
          </a:p>
          <a:p>
            <a:pPr marL="182562" indent="-171450">
              <a:spcAft>
                <a:spcPts val="600"/>
              </a:spcAft>
              <a:buClr>
                <a:srgbClr val="D38CBC"/>
              </a:buClr>
              <a:buFont typeface="Arial" panose="020B0604020202020204" pitchFamily="34" charset="0"/>
              <a:buChar char="•"/>
            </a:pPr>
            <a:r>
              <a:rPr lang="en-US" sz="1150" dirty="0">
                <a:solidFill>
                  <a:srgbClr val="002060"/>
                </a:solidFill>
              </a:rPr>
              <a:t>Combine short theory inputs with simple exercises such as budget drafting, spending tracking, and scenario reflection. </a:t>
            </a:r>
          </a:p>
          <a:p>
            <a:pPr marL="182562" indent="-171450">
              <a:spcAft>
                <a:spcPts val="600"/>
              </a:spcAft>
              <a:buClr>
                <a:srgbClr val="D38CBC"/>
              </a:buClr>
              <a:buFont typeface="Arial" panose="020B0604020202020204" pitchFamily="34" charset="0"/>
              <a:buChar char="•"/>
            </a:pPr>
            <a:r>
              <a:rPr lang="en-US" sz="1150" dirty="0" err="1">
                <a:solidFill>
                  <a:srgbClr val="002060"/>
                </a:solidFill>
              </a:rPr>
              <a:t>Emphasise</a:t>
            </a:r>
            <a:r>
              <a:rPr lang="en-US" sz="1150" dirty="0">
                <a:solidFill>
                  <a:srgbClr val="002060"/>
                </a:solidFill>
              </a:rPr>
              <a:t> that budgeting is not about perfection or restriction, but about clarity, preparedness, and reducing stress. </a:t>
            </a:r>
          </a:p>
          <a:p>
            <a:pPr>
              <a:buClr>
                <a:srgbClr val="D38CBC"/>
              </a:buClr>
            </a:pPr>
            <a:endParaRPr lang="en-US"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935619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en-US" altLang="en-US" sz="1150" dirty="0">
                <a:solidFill>
                  <a:srgbClr val="002060"/>
                </a:solidFill>
                <a:ea typeface="Calibri" panose="020F0502020204030204" pitchFamily="34" charset="0"/>
              </a:rPr>
              <a:t>Adapt examples to the learner’s life stage and local context. In early career, </a:t>
            </a:r>
            <a:r>
              <a:rPr lang="en-US" altLang="en-US" sz="1150" dirty="0" err="1">
                <a:solidFill>
                  <a:srgbClr val="002060"/>
                </a:solidFill>
                <a:ea typeface="Calibri" panose="020F0502020204030204" pitchFamily="34" charset="0"/>
              </a:rPr>
              <a:t>emphasise</a:t>
            </a:r>
            <a:r>
              <a:rPr lang="en-US" altLang="en-US" sz="1150" dirty="0">
                <a:solidFill>
                  <a:srgbClr val="002060"/>
                </a:solidFill>
                <a:ea typeface="Calibri" panose="020F0502020204030204" pitchFamily="34" charset="0"/>
              </a:rPr>
              <a:t> first budgeting habits, spending tracking, and understanding cost categories. In mid career, focus more strongly on household coordination, irregular costs, and financial buffers. In late career, </a:t>
            </a:r>
            <a:r>
              <a:rPr lang="en-US" altLang="en-US" sz="1150" dirty="0" err="1">
                <a:solidFill>
                  <a:srgbClr val="002060"/>
                </a:solidFill>
                <a:ea typeface="Calibri" panose="020F0502020204030204" pitchFamily="34" charset="0"/>
              </a:rPr>
              <a:t>prioritise</a:t>
            </a:r>
            <a:r>
              <a:rPr lang="en-US" altLang="en-US" sz="1150" dirty="0">
                <a:solidFill>
                  <a:srgbClr val="002060"/>
                </a:solidFill>
                <a:ea typeface="Calibri" panose="020F0502020204030204" pitchFamily="34" charset="0"/>
              </a:rPr>
              <a:t> fixed-income budgeting, health-related costs, simplification, and fraud prevention. For learners with lower digital confidence, provide paper-based options alongside digital tools.</a:t>
            </a:r>
            <a:endParaRPr lang="en-US" sz="11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en-US" dirty="0"/>
              <a:t>Suggested delivery approach &amp; trainer guidance;</a:t>
            </a:r>
          </a:p>
          <a:p>
            <a:endParaRPr lang="en-US"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906987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42919785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33C87A3-ABD9-6F0A-A4D1-D8205A5555BE}"/>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10480" b="10480"/>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cstate="print">
            <a:extLst>
              <a:ext uri="{28A0092B-C50C-407E-A947-70E740481C1C}">
                <a14:useLocalDpi xmlns:a14="http://schemas.microsoft.com/office/drawing/2010/main" val="0"/>
              </a:ext>
            </a:extLst>
          </a:blip>
          <a:srcRect t="38115" b="38115"/>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en-GB" dirty="0"/>
              <a:t>Learning Objectives:</a:t>
            </a:r>
            <a:endParaRPr lang="en-US"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en-IE" sz="1200" b="1" dirty="0">
                <a:solidFill>
                  <a:srgbClr val="002060"/>
                </a:solidFill>
              </a:rPr>
              <a:t>Key Concepts You Should Know</a:t>
            </a:r>
          </a:p>
          <a:p>
            <a:endParaRPr lang="en-US" sz="1200" dirty="0">
              <a:solidFill>
                <a:srgbClr val="002060"/>
              </a:solidFill>
            </a:endParaRPr>
          </a:p>
          <a:p>
            <a:pPr defTabSz="914400" eaLnBrk="0" fontAlgn="base" hangingPunct="0">
              <a:lnSpc>
                <a:spcPct val="100000"/>
              </a:lnSpc>
              <a:spcBef>
                <a:spcPct val="0"/>
              </a:spcBef>
              <a:spcAft>
                <a:spcPct val="0"/>
              </a:spcAft>
              <a:buClrTx/>
            </a:pPr>
            <a:r>
              <a:rPr lang="en-US" altLang="en-US" sz="1200" b="1" dirty="0">
                <a:solidFill>
                  <a:srgbClr val="002060"/>
                </a:solidFill>
              </a:rPr>
              <a:t>Saving</a:t>
            </a:r>
            <a:r>
              <a:rPr lang="en-US" altLang="en-US" sz="1200" dirty="0">
                <a:solidFill>
                  <a:srgbClr val="002060"/>
                </a:solidFill>
              </a:rPr>
              <a:t>: Setting money aside in a safe and accessible way for near-term needs and emergencies.</a:t>
            </a:r>
          </a:p>
          <a:p>
            <a:pPr defTabSz="914400" eaLnBrk="0" fontAlgn="base" hangingPunct="0">
              <a:lnSpc>
                <a:spcPct val="100000"/>
              </a:lnSpc>
              <a:spcBef>
                <a:spcPct val="0"/>
              </a:spcBef>
              <a:spcAft>
                <a:spcPct val="0"/>
              </a:spcAft>
              <a:buClrTx/>
            </a:pPr>
            <a:r>
              <a:rPr lang="en-US" altLang="en-US" sz="1200" b="1" dirty="0">
                <a:solidFill>
                  <a:srgbClr val="002060"/>
                </a:solidFill>
              </a:rPr>
              <a:t>Investing</a:t>
            </a:r>
            <a:r>
              <a:rPr lang="en-US" altLang="en-US" sz="1200" dirty="0">
                <a:solidFill>
                  <a:srgbClr val="002060"/>
                </a:solidFill>
              </a:rPr>
              <a:t>: Putting money into assets that may grow over time; investments can rise and fall and may lead to losses.</a:t>
            </a:r>
          </a:p>
          <a:p>
            <a:pPr defTabSz="914400" eaLnBrk="0" fontAlgn="base" hangingPunct="0">
              <a:lnSpc>
                <a:spcPct val="100000"/>
              </a:lnSpc>
              <a:spcBef>
                <a:spcPct val="0"/>
              </a:spcBef>
              <a:spcAft>
                <a:spcPct val="0"/>
              </a:spcAft>
              <a:buClrTx/>
            </a:pPr>
            <a:r>
              <a:rPr lang="en-US" altLang="en-US" sz="1200" b="1" dirty="0">
                <a:solidFill>
                  <a:srgbClr val="002060"/>
                </a:solidFill>
              </a:rPr>
              <a:t>Emergency</a:t>
            </a:r>
            <a:r>
              <a:rPr lang="en-US" altLang="en-US" sz="1200" dirty="0">
                <a:solidFill>
                  <a:srgbClr val="002060"/>
                </a:solidFill>
              </a:rPr>
              <a:t> </a:t>
            </a:r>
            <a:r>
              <a:rPr lang="en-US" altLang="en-US" sz="1200" b="1" dirty="0">
                <a:solidFill>
                  <a:srgbClr val="002060"/>
                </a:solidFill>
              </a:rPr>
              <a:t>fund /</a:t>
            </a:r>
            <a:r>
              <a:rPr lang="en-US" altLang="en-US" sz="1200" dirty="0">
                <a:solidFill>
                  <a:srgbClr val="002060"/>
                </a:solidFill>
              </a:rPr>
              <a:t> </a:t>
            </a:r>
            <a:r>
              <a:rPr lang="en-US" altLang="en-US" sz="1200" b="1" dirty="0">
                <a:solidFill>
                  <a:srgbClr val="002060"/>
                </a:solidFill>
              </a:rPr>
              <a:t>buffer</a:t>
            </a:r>
            <a:r>
              <a:rPr lang="en-US" altLang="en-US" sz="1200" dirty="0">
                <a:solidFill>
                  <a:srgbClr val="002060"/>
                </a:solidFill>
              </a:rPr>
              <a:t>: Money set aside for unexpected costs so you do not need expensive credit or have to sell </a:t>
            </a:r>
            <a:r>
              <a:rPr lang="en-US" altLang="en-US" sz="1200" b="1" dirty="0">
                <a:solidFill>
                  <a:srgbClr val="002060"/>
                </a:solidFill>
              </a:rPr>
              <a:t>investments</a:t>
            </a:r>
            <a:r>
              <a:rPr lang="en-US" altLang="en-US" sz="1200" dirty="0">
                <a:solidFill>
                  <a:srgbClr val="002060"/>
                </a:solidFill>
              </a:rPr>
              <a:t> under pressure.</a:t>
            </a:r>
          </a:p>
          <a:p>
            <a:pPr defTabSz="914400" eaLnBrk="0" fontAlgn="base" hangingPunct="0">
              <a:lnSpc>
                <a:spcPct val="100000"/>
              </a:lnSpc>
              <a:spcBef>
                <a:spcPct val="0"/>
              </a:spcBef>
              <a:spcAft>
                <a:spcPct val="0"/>
              </a:spcAft>
              <a:buClrTx/>
            </a:pPr>
            <a:r>
              <a:rPr lang="en-US" altLang="en-US" sz="1200" b="1" dirty="0">
                <a:solidFill>
                  <a:srgbClr val="002060"/>
                </a:solidFill>
              </a:rPr>
              <a:t>Asset</a:t>
            </a:r>
            <a:r>
              <a:rPr lang="en-US" altLang="en-US" sz="1200" dirty="0">
                <a:solidFill>
                  <a:srgbClr val="002060"/>
                </a:solidFill>
              </a:rPr>
              <a:t>: Something you own that has value, such as cash, savings, shares, bonds, property, or crypto-assets.</a:t>
            </a:r>
          </a:p>
          <a:p>
            <a:pPr defTabSz="914400" eaLnBrk="0" fontAlgn="base" hangingPunct="0">
              <a:lnSpc>
                <a:spcPct val="100000"/>
              </a:lnSpc>
              <a:spcBef>
                <a:spcPct val="0"/>
              </a:spcBef>
              <a:spcAft>
                <a:spcPct val="0"/>
              </a:spcAft>
              <a:buClrTx/>
            </a:pPr>
            <a:r>
              <a:rPr lang="en-US" altLang="en-US" sz="1200" b="1" dirty="0">
                <a:solidFill>
                  <a:srgbClr val="002060"/>
                </a:solidFill>
              </a:rPr>
              <a:t>Risk</a:t>
            </a:r>
            <a:r>
              <a:rPr lang="en-US" altLang="en-US" sz="1200" dirty="0">
                <a:solidFill>
                  <a:srgbClr val="002060"/>
                </a:solidFill>
              </a:rPr>
              <a:t>: The chance that the value goes down or that you lose money.</a:t>
            </a:r>
          </a:p>
          <a:p>
            <a:pPr defTabSz="914400" eaLnBrk="0" fontAlgn="base" hangingPunct="0">
              <a:lnSpc>
                <a:spcPct val="100000"/>
              </a:lnSpc>
              <a:spcBef>
                <a:spcPct val="0"/>
              </a:spcBef>
              <a:spcAft>
                <a:spcPct val="0"/>
              </a:spcAft>
              <a:buClrTx/>
            </a:pPr>
            <a:r>
              <a:rPr lang="en-US" altLang="en-US" sz="1200" b="1" dirty="0">
                <a:solidFill>
                  <a:srgbClr val="002060"/>
                </a:solidFill>
              </a:rPr>
              <a:t>Return</a:t>
            </a:r>
            <a:r>
              <a:rPr lang="en-US" altLang="en-US" sz="1200" dirty="0">
                <a:solidFill>
                  <a:srgbClr val="002060"/>
                </a:solidFill>
              </a:rPr>
              <a:t>: The gain or loss from an investment over time.</a:t>
            </a:r>
          </a:p>
          <a:p>
            <a:pPr defTabSz="914400" eaLnBrk="0" fontAlgn="base" hangingPunct="0">
              <a:lnSpc>
                <a:spcPct val="100000"/>
              </a:lnSpc>
              <a:spcBef>
                <a:spcPct val="0"/>
              </a:spcBef>
              <a:spcAft>
                <a:spcPct val="0"/>
              </a:spcAft>
              <a:buClrTx/>
            </a:pPr>
            <a:r>
              <a:rPr lang="en-US" altLang="en-US" sz="1200" b="1" dirty="0">
                <a:solidFill>
                  <a:srgbClr val="002060"/>
                </a:solidFill>
              </a:rPr>
              <a:t>Diversification</a:t>
            </a:r>
            <a:r>
              <a:rPr lang="en-US" altLang="en-US" sz="1200" dirty="0">
                <a:solidFill>
                  <a:srgbClr val="002060"/>
                </a:solidFill>
              </a:rPr>
              <a:t>: Spreading money across different investments to reduce dependence on one option.</a:t>
            </a:r>
          </a:p>
          <a:p>
            <a:pPr defTabSz="914400" eaLnBrk="0" fontAlgn="base" hangingPunct="0">
              <a:lnSpc>
                <a:spcPct val="100000"/>
              </a:lnSpc>
              <a:spcBef>
                <a:spcPct val="0"/>
              </a:spcBef>
              <a:spcAft>
                <a:spcPct val="0"/>
              </a:spcAft>
              <a:buClrTx/>
            </a:pPr>
            <a:r>
              <a:rPr lang="en-US" altLang="en-US" sz="1200" b="1" dirty="0">
                <a:solidFill>
                  <a:srgbClr val="002060"/>
                </a:solidFill>
              </a:rPr>
              <a:t>Time</a:t>
            </a:r>
            <a:r>
              <a:rPr lang="en-US" altLang="en-US" sz="1200" dirty="0">
                <a:solidFill>
                  <a:srgbClr val="002060"/>
                </a:solidFill>
              </a:rPr>
              <a:t> </a:t>
            </a:r>
            <a:r>
              <a:rPr lang="en-US" altLang="en-US" sz="1200" b="1" dirty="0">
                <a:solidFill>
                  <a:srgbClr val="002060"/>
                </a:solidFill>
              </a:rPr>
              <a:t>horizon</a:t>
            </a:r>
            <a:r>
              <a:rPr lang="en-US" altLang="en-US" sz="1200" dirty="0">
                <a:solidFill>
                  <a:srgbClr val="002060"/>
                </a:solidFill>
              </a:rPr>
              <a:t>: When you expect to need the money; this helps decide whether saving or investing is more suitable.</a:t>
            </a:r>
          </a:p>
          <a:p>
            <a:pPr defTabSz="914400" eaLnBrk="0" fontAlgn="base" hangingPunct="0">
              <a:lnSpc>
                <a:spcPct val="100000"/>
              </a:lnSpc>
              <a:spcBef>
                <a:spcPct val="0"/>
              </a:spcBef>
              <a:spcAft>
                <a:spcPct val="0"/>
              </a:spcAft>
              <a:buClrTx/>
            </a:pPr>
            <a:r>
              <a:rPr lang="en-US" altLang="en-US" sz="1200" b="1" dirty="0">
                <a:solidFill>
                  <a:srgbClr val="002060"/>
                </a:solidFill>
              </a:rPr>
              <a:t>Compound</a:t>
            </a:r>
            <a:r>
              <a:rPr lang="en-US" altLang="en-US" sz="1200" dirty="0">
                <a:solidFill>
                  <a:srgbClr val="002060"/>
                </a:solidFill>
              </a:rPr>
              <a:t> </a:t>
            </a:r>
            <a:r>
              <a:rPr lang="en-US" altLang="en-US" sz="1200" b="1" dirty="0">
                <a:solidFill>
                  <a:srgbClr val="002060"/>
                </a:solidFill>
              </a:rPr>
              <a:t>interest</a:t>
            </a:r>
            <a:r>
              <a:rPr lang="en-US" altLang="en-US" sz="1200" dirty="0">
                <a:solidFill>
                  <a:srgbClr val="002060"/>
                </a:solidFill>
              </a:rPr>
              <a:t>: Interest earned on both your original money and on the interest already earned.</a:t>
            </a:r>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638623"/>
            <a:ext cx="2969732" cy="376876"/>
          </a:xfrm>
        </p:spPr>
        <p:txBody>
          <a:bodyPr/>
          <a:lstStyle/>
          <a:p>
            <a:r>
              <a:rPr lang="en-GB" dirty="0"/>
              <a:t>Brief Description</a:t>
            </a:r>
            <a:r>
              <a:rPr lang="en-US" dirty="0"/>
              <a:t>:</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en-US" dirty="0">
                <a:solidFill>
                  <a:srgbClr val="F16024"/>
                </a:solidFill>
                <a:ea typeface="FontAwesome"/>
                <a:sym typeface="FontAwesome"/>
              </a:rPr>
              <a:t>Key Concepts </a:t>
            </a:r>
          </a:p>
          <a:p>
            <a:r>
              <a:rPr lang="en-US" dirty="0">
                <a:solidFill>
                  <a:srgbClr val="F16024"/>
                </a:solidFill>
                <a:ea typeface="FontAwesome"/>
                <a:sym typeface="FontAwesome"/>
              </a:rPr>
              <a:t>&amp; Keywords:</a:t>
            </a:r>
          </a:p>
          <a:p>
            <a:endParaRPr lang="en-US"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7005339"/>
            <a:ext cx="2969732" cy="1547036"/>
          </a:xfrm>
        </p:spPr>
        <p:txBody>
          <a:bodyPr/>
          <a:lstStyle/>
          <a:p>
            <a:pPr marL="11113" indent="-11113">
              <a:tabLst/>
            </a:pPr>
            <a:r>
              <a:rPr lang="en-US" dirty="0"/>
              <a:t>This module helps women understand the difference between saving and investing and build realistic strategies for financial security across life stages. It explains how saving supports stability and short-term needs, while investing can support longer-term goals such as wealth-building and retirement preparation. </a:t>
            </a:r>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276709"/>
            <a:ext cx="3028484" cy="1666888"/>
          </a:xfrm>
        </p:spPr>
        <p:txBody>
          <a:bodyPr/>
          <a:lstStyle/>
          <a:p>
            <a:r>
              <a:rPr lang="en-GB" dirty="0"/>
              <a:t>By the end of this module, you will be able to:</a:t>
            </a:r>
          </a:p>
          <a:p>
            <a:pPr marL="182562" indent="-171450">
              <a:buFont typeface="Arial" panose="020B0604020202020204" pitchFamily="34" charset="0"/>
              <a:buChar char="•"/>
            </a:pPr>
            <a:endParaRPr lang="en-US" dirty="0"/>
          </a:p>
          <a:p>
            <a:pPr marL="182562" indent="-171450">
              <a:buFont typeface="Arial" panose="020B0604020202020204" pitchFamily="34" charset="0"/>
              <a:buChar char="•"/>
            </a:pPr>
            <a:r>
              <a:rPr lang="en-US" dirty="0"/>
              <a:t>Understand the difference between saving and investing. </a:t>
            </a:r>
          </a:p>
          <a:p>
            <a:pPr marL="182562" indent="-171450">
              <a:buFont typeface="Arial" panose="020B0604020202020204" pitchFamily="34" charset="0"/>
              <a:buChar char="•"/>
            </a:pPr>
            <a:r>
              <a:rPr lang="en-US" dirty="0"/>
              <a:t>Set clear short-, medium-, and long-term goals and connect each goal to a suitable approach. </a:t>
            </a:r>
          </a:p>
          <a:p>
            <a:pPr marL="182562" indent="-171450">
              <a:buFont typeface="Arial" panose="020B0604020202020204" pitchFamily="34" charset="0"/>
              <a:buChar char="•"/>
            </a:pPr>
            <a:r>
              <a:rPr lang="en-US" dirty="0"/>
              <a:t>Explain the basic ideas of risk, return, diversification, and time horizon in simple terms. </a:t>
            </a:r>
          </a:p>
          <a:p>
            <a:pPr marL="182562" indent="-171450">
              <a:buFont typeface="Arial" panose="020B0604020202020204" pitchFamily="34" charset="0"/>
              <a:buChar char="•"/>
            </a:pPr>
            <a:r>
              <a:rPr lang="en-US" dirty="0"/>
              <a:t>Make a realistic plan to build an emergency fund (buffer) and start saving consistently, even with limited income. </a:t>
            </a:r>
          </a:p>
          <a:p>
            <a:pPr marL="182562" indent="-171450">
              <a:buFont typeface="Arial" panose="020B0604020202020204" pitchFamily="34" charset="0"/>
              <a:buChar char="•"/>
            </a:pPr>
            <a:r>
              <a:rPr lang="en-US" dirty="0"/>
              <a:t>Identify common mistakes (such as investing money you may need soon) and take safer, step-by-step decisions. </a:t>
            </a:r>
          </a:p>
          <a:p>
            <a:endParaRPr lang="en-US" dirty="0"/>
          </a:p>
          <a:p>
            <a:endParaRPr lang="en-US" dirty="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1495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en-US"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CLICK</a:t>
              </a:r>
            </a:p>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TO VIEW</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98801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en-US" dirty="0">
                <a:solidFill>
                  <a:schemeClr val="bg1"/>
                </a:solidFill>
                <a:latin typeface="Calibri" panose="020F0502020204030204" pitchFamily="34" charset="0"/>
                <a:cs typeface="Calibri" panose="020F0502020204030204" pitchFamily="34" charset="0"/>
              </a:rPr>
              <a:t>Saving And Investing:</a:t>
            </a:r>
            <a:br>
              <a:rPr lang="en-US" dirty="0">
                <a:solidFill>
                  <a:schemeClr val="bg1"/>
                </a:solidFill>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Building Wealth Steadily &amp; Safely Across Life Stages</a:t>
            </a: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175264724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en-GB" dirty="0"/>
              <a:t>Practical activities, assessment suggestions &amp; reflection prompts;</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444711"/>
            <a:ext cx="5991741" cy="333483"/>
          </a:xfrm>
        </p:spPr>
        <p:txBody>
          <a:bodyPr/>
          <a:lstStyle/>
          <a:p>
            <a:r>
              <a:rPr lang="en-GB" dirty="0"/>
              <a:t>Adaptation notes &amp; links to related modules:</a:t>
            </a:r>
          </a:p>
          <a:p>
            <a:endParaRPr lang="en-US"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79"/>
            <a:ext cx="5991741" cy="5006179"/>
          </a:xfrm>
          <a:prstGeom prst="rect">
            <a:avLst/>
          </a:prstGeom>
        </p:spPr>
        <p:txBody>
          <a:bodyPr/>
          <a:lstStyle/>
          <a:p>
            <a:pPr algn="l">
              <a:buClr>
                <a:srgbClr val="D38CBC"/>
              </a:buClr>
            </a:pPr>
            <a:r>
              <a:rPr lang="en-US" sz="1150" b="1" dirty="0">
                <a:solidFill>
                  <a:srgbClr val="405888"/>
                </a:solidFill>
              </a:rPr>
              <a:t>1. Practical Additional Activities</a:t>
            </a:r>
          </a:p>
          <a:p>
            <a:pPr algn="l">
              <a:buClr>
                <a:srgbClr val="D38CBC"/>
              </a:buClr>
            </a:pPr>
            <a:endParaRPr lang="en-US" sz="1150" b="1" dirty="0">
              <a:solidFill>
                <a:srgbClr val="405888"/>
              </a:solidFill>
            </a:endParaRPr>
          </a:p>
          <a:p>
            <a:pPr algn="l"/>
            <a:r>
              <a:rPr lang="en-US" sz="1200" b="1" dirty="0">
                <a:solidFill>
                  <a:srgbClr val="405888"/>
                </a:solidFill>
              </a:rPr>
              <a:t>Activity 1 – Personal Situation Reflection</a:t>
            </a:r>
            <a:br>
              <a:rPr lang="en-US" sz="1200" dirty="0">
                <a:solidFill>
                  <a:srgbClr val="405888"/>
                </a:solidFill>
              </a:rPr>
            </a:br>
            <a:r>
              <a:rPr lang="en-US" sz="1200" dirty="0">
                <a:solidFill>
                  <a:srgbClr val="405888"/>
                </a:solidFill>
              </a:rPr>
              <a:t>Learners reflect on their income pattern, emergency fund, goals, risk comfort, and values before beginning the module. </a:t>
            </a:r>
            <a:r>
              <a:rPr lang="en-US" sz="1200" b="1" dirty="0">
                <a:solidFill>
                  <a:srgbClr val="405888"/>
                </a:solidFill>
              </a:rPr>
              <a:t>Purpose:</a:t>
            </a:r>
            <a:r>
              <a:rPr lang="en-US" sz="1200" dirty="0">
                <a:solidFill>
                  <a:srgbClr val="405888"/>
                </a:solidFill>
              </a:rPr>
              <a:t> Helps learners connect the module to their personal financial situation and identify realistic next steps. </a:t>
            </a:r>
          </a:p>
          <a:p>
            <a:pPr algn="l"/>
            <a:endParaRPr lang="en-US" sz="1200" dirty="0">
              <a:solidFill>
                <a:srgbClr val="405888"/>
              </a:solidFill>
            </a:endParaRPr>
          </a:p>
          <a:p>
            <a:pPr algn="l"/>
            <a:r>
              <a:rPr lang="en-US" sz="1200" b="1" dirty="0">
                <a:solidFill>
                  <a:srgbClr val="405888"/>
                </a:solidFill>
              </a:rPr>
              <a:t>Activity 2 – Savings Goal Worksheet</a:t>
            </a:r>
            <a:br>
              <a:rPr lang="en-US" sz="1200" dirty="0">
                <a:solidFill>
                  <a:srgbClr val="405888"/>
                </a:solidFill>
              </a:rPr>
            </a:br>
            <a:r>
              <a:rPr lang="en-US" sz="1200" dirty="0">
                <a:solidFill>
                  <a:srgbClr val="405888"/>
                </a:solidFill>
              </a:rPr>
              <a:t>Learners choose one short-term goal and one long-term goal, decide whether each goal should be saved or invested, define a realistic monthly step, and choose one practical action to make progress easier. </a:t>
            </a:r>
            <a:r>
              <a:rPr lang="en-US" sz="1200" b="1" dirty="0">
                <a:solidFill>
                  <a:srgbClr val="405888"/>
                </a:solidFill>
              </a:rPr>
              <a:t>Purpose:</a:t>
            </a:r>
            <a:r>
              <a:rPr lang="en-US" sz="1200" dirty="0">
                <a:solidFill>
                  <a:srgbClr val="405888"/>
                </a:solidFill>
              </a:rPr>
              <a:t> Helps learners connect goals, time horizon, and financial approach in a practical and beginner-friendly way. </a:t>
            </a:r>
          </a:p>
          <a:p>
            <a:pPr algn="l"/>
            <a:endParaRPr lang="en-US" sz="1200" dirty="0">
              <a:solidFill>
                <a:srgbClr val="405888"/>
              </a:solidFill>
            </a:endParaRPr>
          </a:p>
          <a:p>
            <a:pPr algn="l"/>
            <a:r>
              <a:rPr lang="en-US" sz="1200" b="1" dirty="0">
                <a:solidFill>
                  <a:srgbClr val="405888"/>
                </a:solidFill>
              </a:rPr>
              <a:t>Activity 3 – Risk Level Check</a:t>
            </a:r>
            <a:br>
              <a:rPr lang="en-US" sz="1200" dirty="0">
                <a:solidFill>
                  <a:srgbClr val="405888"/>
                </a:solidFill>
              </a:rPr>
            </a:br>
            <a:r>
              <a:rPr lang="en-US" sz="1200" dirty="0">
                <a:solidFill>
                  <a:srgbClr val="405888"/>
                </a:solidFill>
              </a:rPr>
              <a:t>Learners classify different asset types such as savings accounts, fixed-term deposits, diversified funds/ETFs, single-company shares, Bitcoin, and meme coins according to their typical risk level. </a:t>
            </a:r>
            <a:r>
              <a:rPr lang="en-US" sz="1200" b="1" dirty="0">
                <a:solidFill>
                  <a:srgbClr val="405888"/>
                </a:solidFill>
              </a:rPr>
              <a:t>Purpose:</a:t>
            </a:r>
            <a:r>
              <a:rPr lang="en-US" sz="1200" dirty="0">
                <a:solidFill>
                  <a:srgbClr val="405888"/>
                </a:solidFill>
              </a:rPr>
              <a:t> Helps learners </a:t>
            </a:r>
            <a:r>
              <a:rPr lang="en-US" sz="1200" dirty="0" err="1">
                <a:solidFill>
                  <a:srgbClr val="405888"/>
                </a:solidFill>
              </a:rPr>
              <a:t>practise</a:t>
            </a:r>
            <a:r>
              <a:rPr lang="en-US" sz="1200" dirty="0">
                <a:solidFill>
                  <a:srgbClr val="405888"/>
                </a:solidFill>
              </a:rPr>
              <a:t> matching asset types to risk level, time horizon, and safety needs. </a:t>
            </a:r>
          </a:p>
          <a:p>
            <a:pPr algn="l"/>
            <a:endParaRPr lang="en-US" sz="1200" dirty="0">
              <a:solidFill>
                <a:srgbClr val="405888"/>
              </a:solidFill>
            </a:endParaRPr>
          </a:p>
          <a:p>
            <a:pPr algn="l"/>
            <a:r>
              <a:rPr lang="en-US" sz="1200" b="1" dirty="0">
                <a:solidFill>
                  <a:srgbClr val="405888"/>
                </a:solidFill>
              </a:rPr>
              <a:t>Activity 4 – Create Your Goal Buckets</a:t>
            </a:r>
            <a:br>
              <a:rPr lang="en-US" sz="1200" dirty="0">
                <a:solidFill>
                  <a:srgbClr val="405888"/>
                </a:solidFill>
              </a:rPr>
            </a:br>
            <a:r>
              <a:rPr lang="en-US" sz="1200" dirty="0">
                <a:solidFill>
                  <a:srgbClr val="405888"/>
                </a:solidFill>
              </a:rPr>
              <a:t>Learners </a:t>
            </a:r>
            <a:r>
              <a:rPr lang="en-US" sz="1200" dirty="0" err="1">
                <a:solidFill>
                  <a:srgbClr val="405888"/>
                </a:solidFill>
              </a:rPr>
              <a:t>organise</a:t>
            </a:r>
            <a:r>
              <a:rPr lang="en-US" sz="1200" dirty="0">
                <a:solidFill>
                  <a:srgbClr val="405888"/>
                </a:solidFill>
              </a:rPr>
              <a:t> goals into short-term, medium-term, and long-term buckets, decide whether each should be mainly saving or investing, and assign a realistic monthly amount to each bucket. </a:t>
            </a:r>
            <a:r>
              <a:rPr lang="en-US" sz="1200" b="1" dirty="0">
                <a:solidFill>
                  <a:srgbClr val="405888"/>
                </a:solidFill>
              </a:rPr>
              <a:t>Purpose:</a:t>
            </a:r>
            <a:r>
              <a:rPr lang="en-US" sz="1200" dirty="0">
                <a:solidFill>
                  <a:srgbClr val="405888"/>
                </a:solidFill>
              </a:rPr>
              <a:t> Helps learners structure multiple goals and make clearer funding decisions in mid career. </a:t>
            </a:r>
          </a:p>
          <a:p>
            <a:pPr algn="l"/>
            <a:endParaRPr lang="en-US" sz="1200" dirty="0">
              <a:solidFill>
                <a:srgbClr val="405888"/>
              </a:solidFill>
            </a:endParaRPr>
          </a:p>
          <a:p>
            <a:pPr algn="l"/>
            <a:r>
              <a:rPr lang="en-US" sz="1200" b="1" dirty="0">
                <a:solidFill>
                  <a:srgbClr val="405888"/>
                </a:solidFill>
              </a:rPr>
              <a:t>Activity 5 – Income &amp; Assets Map</a:t>
            </a:r>
            <a:br>
              <a:rPr lang="en-US" sz="1200" dirty="0">
                <a:solidFill>
                  <a:srgbClr val="405888"/>
                </a:solidFill>
              </a:rPr>
            </a:br>
            <a:r>
              <a:rPr lang="en-US" sz="1200" dirty="0">
                <a:solidFill>
                  <a:srgbClr val="405888"/>
                </a:solidFill>
              </a:rPr>
              <a:t>Learners list monthly income sources and payment dates, create a simple overview of savings and assets, and mark what money must remain stable. </a:t>
            </a:r>
            <a:r>
              <a:rPr lang="en-US" sz="1200" b="1" dirty="0">
                <a:solidFill>
                  <a:srgbClr val="405888"/>
                </a:solidFill>
              </a:rPr>
              <a:t>Purpose:</a:t>
            </a:r>
            <a:r>
              <a:rPr lang="en-US" sz="1200" dirty="0">
                <a:solidFill>
                  <a:srgbClr val="405888"/>
                </a:solidFill>
              </a:rPr>
              <a:t> Supports clarity and safer decision-making in later life by creating an overview of financial resources and access needs. </a:t>
            </a:r>
          </a:p>
          <a:p>
            <a:pPr algn="l"/>
            <a:endParaRPr lang="en-US" sz="1200" b="1" dirty="0">
              <a:solidFill>
                <a:srgbClr val="405888"/>
              </a:solidFill>
            </a:endParaRPr>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en-US" sz="1150" dirty="0">
                <a:solidFill>
                  <a:srgbClr val="002060"/>
                </a:solidFill>
              </a:rPr>
              <a:t>Use a </a:t>
            </a:r>
            <a:r>
              <a:rPr lang="en-US" sz="1150" b="1" dirty="0">
                <a:solidFill>
                  <a:srgbClr val="002060"/>
                </a:solidFill>
              </a:rPr>
              <a:t>blended, practice-oriented approach</a:t>
            </a:r>
            <a:r>
              <a:rPr lang="en-US" sz="1150" dirty="0">
                <a:solidFill>
                  <a:srgbClr val="002060"/>
                </a:solidFill>
              </a:rPr>
              <a:t> combining:</a:t>
            </a:r>
          </a:p>
          <a:p>
            <a:pPr marL="182562" indent="-171450">
              <a:spcAft>
                <a:spcPts val="600"/>
              </a:spcAft>
              <a:buClr>
                <a:srgbClr val="D38CBC"/>
              </a:buClr>
              <a:buFont typeface="Arial" panose="020B0604020202020204" pitchFamily="34" charset="0"/>
              <a:buChar char="•"/>
            </a:pPr>
            <a:r>
              <a:rPr lang="en-US" sz="1150" dirty="0">
                <a:solidFill>
                  <a:srgbClr val="002060"/>
                </a:solidFill>
              </a:rPr>
              <a:t>Use plain, relatable language and avoid unnecessary jargon. </a:t>
            </a:r>
          </a:p>
          <a:p>
            <a:pPr marL="182562" indent="-171450">
              <a:spcAft>
                <a:spcPts val="600"/>
              </a:spcAft>
              <a:buClr>
                <a:srgbClr val="D38CBC"/>
              </a:buClr>
              <a:buFont typeface="Arial" panose="020B0604020202020204" pitchFamily="34" charset="0"/>
              <a:buChar char="•"/>
            </a:pPr>
            <a:r>
              <a:rPr lang="en-US" sz="1150" dirty="0">
                <a:solidFill>
                  <a:srgbClr val="002060"/>
                </a:solidFill>
              </a:rPr>
              <a:t>Trainers should focus on helping learners make informed decisions rather than teaching complex technical calculations.</a:t>
            </a:r>
          </a:p>
          <a:p>
            <a:pPr marL="182562" indent="-171450">
              <a:spcAft>
                <a:spcPts val="600"/>
              </a:spcAft>
              <a:buClr>
                <a:srgbClr val="D38CBC"/>
              </a:buClr>
              <a:buFont typeface="Arial" panose="020B0604020202020204" pitchFamily="34" charset="0"/>
              <a:buChar char="•"/>
            </a:pPr>
            <a:r>
              <a:rPr lang="en-US" sz="1150" dirty="0">
                <a:solidFill>
                  <a:srgbClr val="002060"/>
                </a:solidFill>
              </a:rPr>
              <a:t>The module can be followed from start to finish or used selectively depending on life stage.</a:t>
            </a:r>
          </a:p>
          <a:p>
            <a:pPr marL="182562" indent="-171450">
              <a:spcAft>
                <a:spcPts val="600"/>
              </a:spcAft>
              <a:buClr>
                <a:srgbClr val="D38CBC"/>
              </a:buClr>
              <a:buFont typeface="Arial" panose="020B0604020202020204" pitchFamily="34" charset="0"/>
              <a:buChar char="•"/>
            </a:pPr>
            <a:r>
              <a:rPr lang="en-US" sz="1150" dirty="0">
                <a:solidFill>
                  <a:srgbClr val="002060"/>
                </a:solidFill>
              </a:rPr>
              <a:t>Each section combines short explanations, practical tips, short activities, and simple assessments.</a:t>
            </a:r>
          </a:p>
          <a:p>
            <a:pPr marL="182562" indent="-171450">
              <a:spcAft>
                <a:spcPts val="600"/>
              </a:spcAft>
              <a:buClr>
                <a:srgbClr val="D38CBC"/>
              </a:buClr>
              <a:buFont typeface="Arial" panose="020B0604020202020204" pitchFamily="34" charset="0"/>
              <a:buChar char="•"/>
            </a:pPr>
            <a:r>
              <a:rPr lang="en-US" sz="1150" dirty="0">
                <a:solidFill>
                  <a:srgbClr val="002060"/>
                </a:solidFill>
              </a:rPr>
              <a:t>Trainers should adapt delivery to the learner’s stage of life: in early career, focus on building habits and understanding basic concepts; in mid career, focus on balancing multiple goals, risk, and fees; in late career, focus on preservation, clarity, and fraud prevention.</a:t>
            </a:r>
            <a:endParaRPr lang="en-US"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9899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en-US" altLang="en-US" sz="1150" dirty="0">
                <a:solidFill>
                  <a:srgbClr val="002060"/>
                </a:solidFill>
                <a:ea typeface="Calibri" panose="020F0502020204030204" pitchFamily="34" charset="0"/>
              </a:rPr>
              <a:t>Adapt examples and delivery to the learner’s current life stage. In early career, focus on emergency funds, saving habits, compound interest, and first exposure to investing basics. In mid career, focus more strongly on balancing multiple goals, diversification, inflation, fees, and the relationship between risk tolerance and risk capacity. In late career, focus on preservation, lower-risk options, access to money, and fraud prevention. Trainers should also adapt examples to local national contexts where account types, pension systems, and investment products differ.</a:t>
            </a:r>
            <a:endParaRPr lang="en-US" sz="11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en-US" dirty="0"/>
              <a:t>Suggested delivery approach &amp; trainer guidance;</a:t>
            </a:r>
          </a:p>
          <a:p>
            <a:endParaRPr lang="en-US"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6695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99553294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A022922C-45AC-D928-D91F-29AEC41DC827}"/>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9007" b="9007"/>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cstate="print">
            <a:extLst>
              <a:ext uri="{28A0092B-C50C-407E-A947-70E740481C1C}">
                <a14:useLocalDpi xmlns:a14="http://schemas.microsoft.com/office/drawing/2010/main" val="0"/>
              </a:ext>
            </a:extLst>
          </a:blip>
          <a:srcRect t="23257" b="23257"/>
          <a:stretch>
            <a:fillRect/>
          </a:stretch>
        </p:blipFill>
        <p:spPr>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prstGeom prst="rect">
            <a:avLst/>
          </a:prstGeom>
        </p:spPr>
        <p:txBody>
          <a:bodyPr/>
          <a:lstStyle/>
          <a:p>
            <a:pPr hangingPunct="1"/>
            <a:r>
              <a:rPr lang="en-GB" dirty="0"/>
              <a:t>Learning Objectives:</a:t>
            </a:r>
            <a:endParaRPr lang="en-US"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en-IE" sz="1200" b="1" dirty="0">
                <a:solidFill>
                  <a:srgbClr val="002060"/>
                </a:solidFill>
              </a:rPr>
              <a:t>Key Concepts You Should Know</a:t>
            </a:r>
          </a:p>
          <a:p>
            <a:endParaRPr lang="en-US" sz="1200" dirty="0">
              <a:solidFill>
                <a:srgbClr val="002060"/>
              </a:solidFill>
            </a:endParaRPr>
          </a:p>
          <a:p>
            <a:pPr defTabSz="914400" eaLnBrk="0" fontAlgn="base" hangingPunct="0">
              <a:lnSpc>
                <a:spcPct val="100000"/>
              </a:lnSpc>
              <a:spcBef>
                <a:spcPct val="0"/>
              </a:spcBef>
              <a:spcAft>
                <a:spcPct val="0"/>
              </a:spcAft>
              <a:buClrTx/>
            </a:pPr>
            <a:r>
              <a:rPr lang="en-US" altLang="en-US" sz="1200" b="1" dirty="0">
                <a:solidFill>
                  <a:srgbClr val="002060"/>
                </a:solidFill>
              </a:rPr>
              <a:t>Premium</a:t>
            </a:r>
            <a:r>
              <a:rPr lang="en-US" altLang="en-US" sz="1200" dirty="0">
                <a:solidFill>
                  <a:srgbClr val="002060"/>
                </a:solidFill>
              </a:rPr>
              <a:t>: The amount you pay regularly (monthly, quarterly, or annually) to maintain your insurance coverage. </a:t>
            </a:r>
          </a:p>
          <a:p>
            <a:pPr defTabSz="914400" eaLnBrk="0" fontAlgn="base" hangingPunct="0">
              <a:lnSpc>
                <a:spcPct val="100000"/>
              </a:lnSpc>
              <a:spcBef>
                <a:spcPct val="0"/>
              </a:spcBef>
              <a:spcAft>
                <a:spcPct val="0"/>
              </a:spcAft>
              <a:buClrTx/>
            </a:pPr>
            <a:r>
              <a:rPr lang="en-US" altLang="en-US" sz="1200" b="1" dirty="0">
                <a:solidFill>
                  <a:srgbClr val="002060"/>
                </a:solidFill>
              </a:rPr>
              <a:t>Policy</a:t>
            </a:r>
            <a:r>
              <a:rPr lang="en-US" altLang="en-US" sz="1200" dirty="0">
                <a:solidFill>
                  <a:srgbClr val="002060"/>
                </a:solidFill>
              </a:rPr>
              <a:t>: A contract between you and the insurance provider outlining what is covered, under what conditions, and for how much. </a:t>
            </a:r>
          </a:p>
          <a:p>
            <a:pPr defTabSz="914400" eaLnBrk="0" fontAlgn="base" hangingPunct="0">
              <a:lnSpc>
                <a:spcPct val="100000"/>
              </a:lnSpc>
              <a:spcBef>
                <a:spcPct val="0"/>
              </a:spcBef>
              <a:spcAft>
                <a:spcPct val="0"/>
              </a:spcAft>
              <a:buClrTx/>
            </a:pPr>
            <a:r>
              <a:rPr lang="en-US" altLang="en-US" sz="1200" b="1" dirty="0">
                <a:solidFill>
                  <a:srgbClr val="002060"/>
                </a:solidFill>
              </a:rPr>
              <a:t>Deductible</a:t>
            </a:r>
            <a:r>
              <a:rPr lang="en-US" altLang="en-US" sz="1200" dirty="0">
                <a:solidFill>
                  <a:srgbClr val="002060"/>
                </a:solidFill>
              </a:rPr>
              <a:t>: The amount you must pay out-of-pocket before your insurance kicks in. </a:t>
            </a:r>
          </a:p>
          <a:p>
            <a:pPr defTabSz="914400" eaLnBrk="0" fontAlgn="base" hangingPunct="0">
              <a:lnSpc>
                <a:spcPct val="100000"/>
              </a:lnSpc>
              <a:spcBef>
                <a:spcPct val="0"/>
              </a:spcBef>
              <a:spcAft>
                <a:spcPct val="0"/>
              </a:spcAft>
              <a:buClrTx/>
            </a:pPr>
            <a:r>
              <a:rPr lang="en-US" altLang="en-US" sz="1200" b="1" dirty="0">
                <a:solidFill>
                  <a:srgbClr val="002060"/>
                </a:solidFill>
              </a:rPr>
              <a:t>Claim</a:t>
            </a:r>
            <a:r>
              <a:rPr lang="en-US" altLang="en-US" sz="1200" dirty="0">
                <a:solidFill>
                  <a:srgbClr val="002060"/>
                </a:solidFill>
              </a:rPr>
              <a:t>: A request you make to your insurer to cover a loss or expense. </a:t>
            </a:r>
          </a:p>
          <a:p>
            <a:pPr defTabSz="914400" eaLnBrk="0" fontAlgn="base" hangingPunct="0">
              <a:lnSpc>
                <a:spcPct val="100000"/>
              </a:lnSpc>
              <a:spcBef>
                <a:spcPct val="0"/>
              </a:spcBef>
              <a:spcAft>
                <a:spcPct val="0"/>
              </a:spcAft>
              <a:buClrTx/>
            </a:pPr>
            <a:r>
              <a:rPr lang="en-US" altLang="en-US" sz="1200" b="1" dirty="0">
                <a:solidFill>
                  <a:srgbClr val="002060"/>
                </a:solidFill>
              </a:rPr>
              <a:t>Coverage</a:t>
            </a:r>
            <a:r>
              <a:rPr lang="en-US" altLang="en-US" sz="1200" dirty="0">
                <a:solidFill>
                  <a:srgbClr val="002060"/>
                </a:solidFill>
              </a:rPr>
              <a:t>: The specific risks or events your insurance policy protects against</a:t>
            </a:r>
          </a:p>
          <a:p>
            <a:pPr defTabSz="914400" eaLnBrk="0" fontAlgn="base" hangingPunct="0">
              <a:lnSpc>
                <a:spcPct val="100000"/>
              </a:lnSpc>
              <a:spcBef>
                <a:spcPct val="0"/>
              </a:spcBef>
              <a:spcAft>
                <a:spcPct val="0"/>
              </a:spcAft>
              <a:buClrTx/>
            </a:pPr>
            <a:r>
              <a:rPr lang="en-US" altLang="en-US" sz="1200" b="1" dirty="0">
                <a:solidFill>
                  <a:srgbClr val="002060"/>
                </a:solidFill>
              </a:rPr>
              <a:t>Coverage Limit: </a:t>
            </a:r>
            <a:r>
              <a:rPr lang="en-GB" altLang="en-US" sz="1200" dirty="0">
                <a:solidFill>
                  <a:srgbClr val="002060"/>
                </a:solidFill>
              </a:rPr>
              <a:t>The maximum amount the insurer will pay.</a:t>
            </a:r>
          </a:p>
          <a:p>
            <a:pPr defTabSz="914400" eaLnBrk="0" fontAlgn="base" hangingPunct="0">
              <a:lnSpc>
                <a:spcPct val="100000"/>
              </a:lnSpc>
              <a:spcBef>
                <a:spcPct val="0"/>
              </a:spcBef>
              <a:spcAft>
                <a:spcPct val="0"/>
              </a:spcAft>
              <a:buClrTx/>
            </a:pPr>
            <a:r>
              <a:rPr lang="en-GB" altLang="en-US" sz="1200" b="1" dirty="0">
                <a:solidFill>
                  <a:srgbClr val="002060"/>
                </a:solidFill>
              </a:rPr>
              <a:t>Exclusion</a:t>
            </a:r>
            <a:r>
              <a:rPr lang="en-GB" altLang="en-US" sz="1200" dirty="0">
                <a:solidFill>
                  <a:srgbClr val="002060"/>
                </a:solidFill>
              </a:rPr>
              <a:t>s: What is not covered by the policy.</a:t>
            </a:r>
          </a:p>
          <a:p>
            <a:pPr defTabSz="914400" eaLnBrk="0" fontAlgn="base" hangingPunct="0">
              <a:lnSpc>
                <a:spcPct val="100000"/>
              </a:lnSpc>
              <a:spcBef>
                <a:spcPct val="0"/>
              </a:spcBef>
              <a:spcAft>
                <a:spcPct val="0"/>
              </a:spcAft>
              <a:buClrTx/>
            </a:pPr>
            <a:r>
              <a:rPr lang="en-GB" altLang="en-US" sz="1200" b="1" dirty="0">
                <a:solidFill>
                  <a:srgbClr val="002060"/>
                </a:solidFill>
              </a:rPr>
              <a:t>Co-pay/Co-insurance</a:t>
            </a:r>
            <a:r>
              <a:rPr lang="en-GB" altLang="en-US" sz="1200" dirty="0">
                <a:solidFill>
                  <a:srgbClr val="002060"/>
                </a:solidFill>
              </a:rPr>
              <a:t>: Your share of the cost after the deductible is met.</a:t>
            </a:r>
          </a:p>
          <a:p>
            <a:pPr defTabSz="914400" eaLnBrk="0" fontAlgn="base" hangingPunct="0">
              <a:lnSpc>
                <a:spcPct val="100000"/>
              </a:lnSpc>
              <a:spcBef>
                <a:spcPct val="0"/>
              </a:spcBef>
              <a:spcAft>
                <a:spcPct val="0"/>
              </a:spcAft>
              <a:buClrTx/>
            </a:pPr>
            <a:r>
              <a:rPr lang="en-GB" altLang="en-US" sz="1200" b="1" dirty="0">
                <a:solidFill>
                  <a:srgbClr val="002060"/>
                </a:solidFill>
              </a:rPr>
              <a:t>Indemnity Value</a:t>
            </a:r>
            <a:r>
              <a:rPr lang="en-GB" altLang="en-US" sz="1200" dirty="0">
                <a:solidFill>
                  <a:srgbClr val="002060"/>
                </a:solidFill>
              </a:rPr>
              <a:t>: The benefit amount is based on your actual income at the time of claim.</a:t>
            </a:r>
          </a:p>
          <a:p>
            <a:pPr defTabSz="914400" eaLnBrk="0" fontAlgn="base" hangingPunct="0">
              <a:lnSpc>
                <a:spcPct val="100000"/>
              </a:lnSpc>
              <a:spcBef>
                <a:spcPct val="0"/>
              </a:spcBef>
              <a:spcAft>
                <a:spcPct val="0"/>
              </a:spcAft>
              <a:buClrTx/>
            </a:pPr>
            <a:r>
              <a:rPr lang="en-GB" altLang="en-US" sz="1200" b="1" dirty="0">
                <a:solidFill>
                  <a:srgbClr val="002060"/>
                </a:solidFill>
              </a:rPr>
              <a:t>Agreed Value</a:t>
            </a:r>
            <a:r>
              <a:rPr lang="en-GB" altLang="en-US" sz="1200" dirty="0">
                <a:solidFill>
                  <a:srgbClr val="002060"/>
                </a:solidFill>
              </a:rPr>
              <a:t>: </a:t>
            </a:r>
            <a:r>
              <a:rPr lang="en-GB" sz="1200" dirty="0">
                <a:solidFill>
                  <a:srgbClr val="002060"/>
                </a:solidFill>
              </a:rPr>
              <a:t>The benefit amount is locked in when you take out the policy, based on proof of income at that time.</a:t>
            </a:r>
            <a:endParaRPr lang="en-US" sz="1200" dirty="0">
              <a:solidFill>
                <a:srgbClr val="002060"/>
              </a:solidFill>
            </a:endParaRPr>
          </a:p>
          <a:p>
            <a:pPr marL="11113" indent="-11113">
              <a:lnSpc>
                <a:spcPct val="100000"/>
              </a:lnSpc>
              <a:buClr>
                <a:srgbClr val="D38CBC"/>
              </a:buClr>
              <a:tabLst/>
            </a:pPr>
            <a:endParaRPr lang="en-GB" sz="1150" dirty="0"/>
          </a:p>
          <a:p>
            <a:pPr>
              <a:lnSpc>
                <a:spcPct val="100000"/>
              </a:lnSpc>
              <a:buClr>
                <a:srgbClr val="D38CBC"/>
              </a:buClr>
            </a:pPr>
            <a:endParaRPr lang="en-US" sz="115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p:txBody>
          <a:bodyPr/>
          <a:lstStyle/>
          <a:p>
            <a:r>
              <a:rPr lang="en-GB" dirty="0"/>
              <a:t>Brief Description</a:t>
            </a:r>
            <a:r>
              <a:rPr lang="en-US" dirty="0"/>
              <a:t>:</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en-US" dirty="0">
                <a:solidFill>
                  <a:srgbClr val="F16024"/>
                </a:solidFill>
                <a:ea typeface="FontAwesome"/>
                <a:sym typeface="FontAwesome"/>
              </a:rPr>
              <a:t>Key Concepts </a:t>
            </a:r>
          </a:p>
          <a:p>
            <a:r>
              <a:rPr lang="en-US" dirty="0">
                <a:solidFill>
                  <a:srgbClr val="F16024"/>
                </a:solidFill>
                <a:ea typeface="FontAwesome"/>
                <a:sym typeface="FontAwesome"/>
              </a:rPr>
              <a:t>&amp; Keywords:</a:t>
            </a:r>
          </a:p>
          <a:p>
            <a:endParaRPr lang="en-US"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p:txBody>
          <a:bodyPr/>
          <a:lstStyle/>
          <a:p>
            <a:pPr marL="11113" indent="-11113">
              <a:tabLst/>
            </a:pPr>
            <a:r>
              <a:rPr lang="en-IE" dirty="0"/>
              <a:t>This module helps you understand how insurance can protect you and your loved ones from unexpected financial shocks. Whether you're just starting your career, juggling family responsibilities, or preparing for retirement, insurance is a key part of your financial toolkit.</a:t>
            </a:r>
          </a:p>
          <a:p>
            <a:pPr marL="11113" indent="-11113">
              <a:tabLst/>
            </a:pPr>
            <a:endParaRPr lang="en-US" dirty="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383389"/>
            <a:ext cx="3028484" cy="1280474"/>
          </a:xfrm>
        </p:spPr>
        <p:txBody>
          <a:bodyPr/>
          <a:lstStyle/>
          <a:p>
            <a:r>
              <a:rPr lang="en-GB" dirty="0"/>
              <a:t>By the end of this module, you will be able to:</a:t>
            </a:r>
          </a:p>
          <a:p>
            <a:endParaRPr lang="en-GB" dirty="0"/>
          </a:p>
          <a:p>
            <a:pPr marL="182562" indent="-171450">
              <a:buFont typeface="Arial" panose="020B0604020202020204" pitchFamily="34" charset="0"/>
              <a:buChar char="•"/>
            </a:pPr>
            <a:r>
              <a:rPr lang="en-GB" b="1" dirty="0"/>
              <a:t>Identify</a:t>
            </a:r>
            <a:r>
              <a:rPr lang="en-GB" dirty="0"/>
              <a:t> your personal financial risks and how to plan for them to help achieve financial security.</a:t>
            </a:r>
          </a:p>
          <a:p>
            <a:pPr marL="182562" indent="-171450">
              <a:buFont typeface="Arial" panose="020B0604020202020204" pitchFamily="34" charset="0"/>
              <a:buChar char="•"/>
            </a:pPr>
            <a:r>
              <a:rPr lang="en-GB" b="1" dirty="0"/>
              <a:t>Understand</a:t>
            </a:r>
            <a:r>
              <a:rPr lang="en-GB" dirty="0"/>
              <a:t> the main types of insurance and what they cover.</a:t>
            </a:r>
          </a:p>
          <a:p>
            <a:pPr marL="182562" indent="-171450">
              <a:buFont typeface="Arial" panose="020B0604020202020204" pitchFamily="34" charset="0"/>
              <a:buChar char="•"/>
            </a:pPr>
            <a:r>
              <a:rPr lang="en-GB" b="1" dirty="0"/>
              <a:t>Read </a:t>
            </a:r>
            <a:r>
              <a:rPr lang="en-GB" dirty="0"/>
              <a:t>and understand basic insurance policies.</a:t>
            </a:r>
          </a:p>
          <a:p>
            <a:pPr marL="182562" indent="-171450">
              <a:buFont typeface="Arial" panose="020B0604020202020204" pitchFamily="34" charset="0"/>
              <a:buChar char="•"/>
            </a:pPr>
            <a:r>
              <a:rPr lang="en-GB" b="1" dirty="0"/>
              <a:t>Know</a:t>
            </a:r>
            <a:r>
              <a:rPr lang="en-GB" dirty="0"/>
              <a:t> how to make a claim and where to get help if something goes wrong.</a:t>
            </a:r>
          </a:p>
          <a:p>
            <a:endParaRPr lang="en-US" dirty="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en-US"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CLICK</a:t>
              </a:r>
            </a:p>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TO VIEW</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24715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34793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en-US" dirty="0">
                <a:solidFill>
                  <a:schemeClr val="bg1"/>
                </a:solidFill>
                <a:latin typeface="Calibri" panose="020F0502020204030204" pitchFamily="34" charset="0"/>
                <a:cs typeface="Calibri" panose="020F0502020204030204" pitchFamily="34" charset="0"/>
              </a:rPr>
              <a:t>Financial Security and Insurance</a:t>
            </a:r>
            <a:endParaRPr lang="en-US"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12432082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en-GB" dirty="0"/>
              <a:t>Practical activities, assessment suggestions &amp; reflection prompts;</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398991"/>
            <a:ext cx="5991741" cy="333483"/>
          </a:xfrm>
        </p:spPr>
        <p:txBody>
          <a:bodyPr/>
          <a:lstStyle/>
          <a:p>
            <a:r>
              <a:rPr lang="en-GB" dirty="0"/>
              <a:t>Adaptation notes &amp; links to related modules:</a:t>
            </a:r>
          </a:p>
          <a:p>
            <a:endParaRPr lang="en-US"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80"/>
            <a:ext cx="5991741" cy="2230850"/>
          </a:xfrm>
          <a:prstGeom prst="rect">
            <a:avLst/>
          </a:prstGeom>
        </p:spPr>
        <p:txBody>
          <a:bodyPr/>
          <a:lstStyle/>
          <a:p>
            <a:pPr>
              <a:buClr>
                <a:srgbClr val="D38CBC"/>
              </a:buClr>
            </a:pPr>
            <a:r>
              <a:rPr lang="en-US" sz="1150" b="1" dirty="0">
                <a:solidFill>
                  <a:srgbClr val="002060"/>
                </a:solidFill>
              </a:rPr>
              <a:t>1. Practical Additional Activities</a:t>
            </a:r>
          </a:p>
          <a:p>
            <a:pPr>
              <a:buClr>
                <a:srgbClr val="D38CBC"/>
              </a:buClr>
            </a:pPr>
            <a:endParaRPr lang="en-US" sz="1150" b="1" dirty="0">
              <a:solidFill>
                <a:srgbClr val="002060"/>
              </a:solidFill>
            </a:endParaRPr>
          </a:p>
          <a:p>
            <a:pPr>
              <a:buClr>
                <a:srgbClr val="D38CBC"/>
              </a:buClr>
            </a:pPr>
            <a:r>
              <a:rPr lang="en-US" sz="1150" b="1" dirty="0">
                <a:solidFill>
                  <a:srgbClr val="002060"/>
                </a:solidFill>
              </a:rPr>
              <a:t>Activity 1 – Complete the Insurance Needs Checklist</a:t>
            </a:r>
          </a:p>
          <a:p>
            <a:pPr>
              <a:buClr>
                <a:srgbClr val="D38CBC"/>
              </a:buClr>
            </a:pPr>
            <a:r>
              <a:rPr lang="en-US" sz="1150" dirty="0">
                <a:solidFill>
                  <a:srgbClr val="002060"/>
                </a:solidFill>
              </a:rPr>
              <a:t>Learners assess their current situation:</a:t>
            </a:r>
          </a:p>
          <a:p>
            <a:pPr marL="182562" indent="-171450">
              <a:buClr>
                <a:srgbClr val="D38CBC"/>
              </a:buClr>
              <a:buFont typeface="Arial" panose="020B0604020202020204" pitchFamily="34" charset="0"/>
              <a:buChar char="•"/>
            </a:pPr>
            <a:r>
              <a:rPr lang="en-US" sz="1150" dirty="0">
                <a:solidFill>
                  <a:srgbClr val="002060"/>
                </a:solidFill>
              </a:rPr>
              <a:t>What is their current situation</a:t>
            </a:r>
          </a:p>
          <a:p>
            <a:pPr marL="182562" indent="-171450">
              <a:buClr>
                <a:srgbClr val="D38CBC"/>
              </a:buClr>
              <a:buFont typeface="Arial" panose="020B0604020202020204" pitchFamily="34" charset="0"/>
              <a:buChar char="•"/>
            </a:pPr>
            <a:r>
              <a:rPr lang="en-US" sz="1150" dirty="0">
                <a:solidFill>
                  <a:srgbClr val="002060"/>
                </a:solidFill>
              </a:rPr>
              <a:t>What changes can they anticipate to that situation</a:t>
            </a:r>
          </a:p>
          <a:p>
            <a:pPr marL="182562" indent="-171450">
              <a:buClr>
                <a:srgbClr val="D38CBC"/>
              </a:buClr>
              <a:buFont typeface="Arial" panose="020B0604020202020204" pitchFamily="34" charset="0"/>
              <a:buChar char="•"/>
            </a:pPr>
            <a:r>
              <a:rPr lang="en-US" sz="1150" dirty="0">
                <a:solidFill>
                  <a:srgbClr val="002060"/>
                </a:solidFill>
              </a:rPr>
              <a:t>What insurance they need </a:t>
            </a:r>
          </a:p>
          <a:p>
            <a:pPr marL="11112" indent="0">
              <a:buClr>
                <a:srgbClr val="D38CBC"/>
              </a:buClr>
            </a:pPr>
            <a:r>
              <a:rPr lang="en-US" sz="1150" b="1" dirty="0">
                <a:solidFill>
                  <a:srgbClr val="002060"/>
                </a:solidFill>
              </a:rPr>
              <a:t>Purpose:</a:t>
            </a:r>
            <a:r>
              <a:rPr lang="en-US" sz="1150" dirty="0">
                <a:solidFill>
                  <a:srgbClr val="002060"/>
                </a:solidFill>
              </a:rPr>
              <a:t> Develops comprehensive assessment of current insurance needs </a:t>
            </a:r>
          </a:p>
          <a:p>
            <a:pPr marL="11112" indent="0">
              <a:buClr>
                <a:srgbClr val="D38CBC"/>
              </a:buClr>
            </a:pPr>
            <a:endParaRPr lang="en-US" sz="1150" b="1" dirty="0">
              <a:solidFill>
                <a:srgbClr val="002060"/>
              </a:solidFill>
            </a:endParaRPr>
          </a:p>
          <a:p>
            <a:pPr marL="11112" indent="0">
              <a:buClr>
                <a:srgbClr val="D38CBC"/>
              </a:buClr>
            </a:pPr>
            <a:r>
              <a:rPr lang="en-US" sz="1150" b="1" dirty="0">
                <a:solidFill>
                  <a:srgbClr val="002060"/>
                </a:solidFill>
              </a:rPr>
              <a:t>Activity 2 – Budgeting Worksheet</a:t>
            </a:r>
          </a:p>
          <a:p>
            <a:pPr>
              <a:buClr>
                <a:srgbClr val="D38CBC"/>
              </a:buClr>
            </a:pPr>
            <a:r>
              <a:rPr lang="en-GB" sz="1150" dirty="0">
                <a:solidFill>
                  <a:srgbClr val="002060"/>
                </a:solidFill>
              </a:rPr>
              <a:t>Understand your current financial situation and what funds you have available for insurance. </a:t>
            </a:r>
            <a:r>
              <a:rPr lang="en-US" sz="1150" dirty="0">
                <a:solidFill>
                  <a:srgbClr val="002060"/>
                </a:solidFill>
              </a:rPr>
              <a:t>Ask learners to note:</a:t>
            </a:r>
          </a:p>
          <a:p>
            <a:pPr marL="182562" indent="-171450">
              <a:buClr>
                <a:srgbClr val="D38CBC"/>
              </a:buClr>
              <a:buFont typeface="Arial" panose="020B0604020202020204" pitchFamily="34" charset="0"/>
              <a:buChar char="•"/>
            </a:pPr>
            <a:r>
              <a:rPr lang="en-US" sz="1150" dirty="0">
                <a:solidFill>
                  <a:srgbClr val="002060"/>
                </a:solidFill>
              </a:rPr>
              <a:t>When they last reviewed utilities to identify potential savings</a:t>
            </a:r>
          </a:p>
          <a:p>
            <a:pPr marL="182562" indent="-171450">
              <a:buClr>
                <a:srgbClr val="D38CBC"/>
              </a:buClr>
              <a:buFont typeface="Arial" panose="020B0604020202020204" pitchFamily="34" charset="0"/>
              <a:buChar char="•"/>
            </a:pPr>
            <a:r>
              <a:rPr lang="en-US" sz="1150" dirty="0">
                <a:solidFill>
                  <a:srgbClr val="002060"/>
                </a:solidFill>
              </a:rPr>
              <a:t>What exactly they purchase under discretionary spending</a:t>
            </a:r>
          </a:p>
          <a:p>
            <a:pPr marL="182562" indent="-171450">
              <a:buClr>
                <a:srgbClr val="D38CBC"/>
              </a:buClr>
              <a:buFont typeface="Arial" panose="020B0604020202020204" pitchFamily="34" charset="0"/>
              <a:buChar char="•"/>
            </a:pPr>
            <a:r>
              <a:rPr lang="en-US" sz="1150" dirty="0">
                <a:solidFill>
                  <a:srgbClr val="002060"/>
                </a:solidFill>
              </a:rPr>
              <a:t>Where they could make savings to fund insurance and financial security</a:t>
            </a:r>
          </a:p>
          <a:p>
            <a:pPr>
              <a:buClr>
                <a:srgbClr val="D38CBC"/>
              </a:buClr>
            </a:pPr>
            <a:r>
              <a:rPr lang="en-US" sz="1150" b="1" dirty="0">
                <a:solidFill>
                  <a:srgbClr val="002060"/>
                </a:solidFill>
              </a:rPr>
              <a:t>Purpose:</a:t>
            </a:r>
            <a:r>
              <a:rPr lang="en-US" sz="1150" dirty="0">
                <a:solidFill>
                  <a:srgbClr val="002060"/>
                </a:solidFill>
              </a:rPr>
              <a:t> The first step to taking controls of your finances.</a:t>
            </a:r>
          </a:p>
          <a:p>
            <a:pPr>
              <a:spcBef>
                <a:spcPts val="600"/>
              </a:spcBef>
              <a:buClr>
                <a:srgbClr val="D38CBC"/>
              </a:buClr>
            </a:pPr>
            <a:r>
              <a:rPr lang="en-US" sz="1150" b="1" dirty="0">
                <a:solidFill>
                  <a:srgbClr val="002060"/>
                </a:solidFill>
              </a:rPr>
              <a:t>Activity 3 – Take the Insurance Terms Vocabulary Quiz</a:t>
            </a:r>
          </a:p>
          <a:p>
            <a:pPr>
              <a:spcBef>
                <a:spcPts val="600"/>
              </a:spcBef>
              <a:buClr>
                <a:srgbClr val="D38CBC"/>
              </a:buClr>
            </a:pPr>
            <a:r>
              <a:rPr lang="en-US" sz="1150" dirty="0">
                <a:solidFill>
                  <a:srgbClr val="002060"/>
                </a:solidFill>
              </a:rPr>
              <a:t>Helps reinforce new terms and what they mean</a:t>
            </a:r>
          </a:p>
          <a:p>
            <a:pPr>
              <a:buClr>
                <a:srgbClr val="D38CBC"/>
              </a:buClr>
            </a:pPr>
            <a:r>
              <a:rPr lang="en-US" sz="1150" b="1" dirty="0">
                <a:solidFill>
                  <a:srgbClr val="002060"/>
                </a:solidFill>
              </a:rPr>
              <a:t>Purpose:</a:t>
            </a:r>
            <a:r>
              <a:rPr lang="en-US" sz="1150" dirty="0">
                <a:solidFill>
                  <a:srgbClr val="002060"/>
                </a:solidFill>
              </a:rPr>
              <a:t> Build confidence in dealing with insurance companies and identifying what best suits learners needs</a:t>
            </a:r>
          </a:p>
          <a:p>
            <a:pPr>
              <a:buClr>
                <a:srgbClr val="D38CBC"/>
              </a:buClr>
            </a:pPr>
            <a:endParaRPr lang="en-US" sz="1150" dirty="0">
              <a:solidFill>
                <a:srgbClr val="002060"/>
              </a:solidFill>
            </a:endParaRPr>
          </a:p>
          <a:p>
            <a:pPr>
              <a:buClr>
                <a:srgbClr val="D38CBC"/>
              </a:buClr>
            </a:pPr>
            <a:r>
              <a:rPr lang="en-US" sz="1150" b="1" dirty="0">
                <a:solidFill>
                  <a:srgbClr val="002060"/>
                </a:solidFill>
              </a:rPr>
              <a:t>2. Optional Applied Assessment</a:t>
            </a:r>
          </a:p>
          <a:p>
            <a:pPr>
              <a:buClr>
                <a:srgbClr val="D38CBC"/>
              </a:buClr>
            </a:pPr>
            <a:r>
              <a:rPr lang="en-US" sz="1150" dirty="0">
                <a:solidFill>
                  <a:srgbClr val="002060"/>
                </a:solidFill>
              </a:rPr>
              <a:t>Learners can test their knowledge in a selection of assessment activities e.g. </a:t>
            </a:r>
          </a:p>
          <a:p>
            <a:pPr marL="182562" indent="-171450">
              <a:buClr>
                <a:srgbClr val="D38CBC"/>
              </a:buClr>
              <a:buFont typeface="Arial" panose="020B0604020202020204" pitchFamily="34" charset="0"/>
              <a:buChar char="•"/>
            </a:pPr>
            <a:r>
              <a:rPr lang="en-US" sz="1150" dirty="0">
                <a:solidFill>
                  <a:srgbClr val="002060"/>
                </a:solidFill>
              </a:rPr>
              <a:t>FEMpower Insurance Crossword</a:t>
            </a:r>
          </a:p>
          <a:p>
            <a:pPr marL="182562" indent="-171450">
              <a:buClr>
                <a:srgbClr val="D38CBC"/>
              </a:buClr>
              <a:buFont typeface="Arial" panose="020B0604020202020204" pitchFamily="34" charset="0"/>
              <a:buChar char="•"/>
            </a:pPr>
            <a:r>
              <a:rPr lang="en-US" sz="1150" dirty="0">
                <a:solidFill>
                  <a:srgbClr val="002060"/>
                </a:solidFill>
              </a:rPr>
              <a:t>Life and Income Insurance Quiz</a:t>
            </a:r>
          </a:p>
          <a:p>
            <a:pPr marL="182562" indent="-171450">
              <a:buClr>
                <a:srgbClr val="D38CBC"/>
              </a:buClr>
              <a:buFont typeface="Arial" panose="020B0604020202020204" pitchFamily="34" charset="0"/>
              <a:buChar char="•"/>
            </a:pPr>
            <a:r>
              <a:rPr lang="en-US" sz="1150" dirty="0">
                <a:solidFill>
                  <a:srgbClr val="002060"/>
                </a:solidFill>
              </a:rPr>
              <a:t>FEMpower Health Insurance Comparison Checklist</a:t>
            </a:r>
          </a:p>
          <a:p>
            <a:pPr>
              <a:buClr>
                <a:srgbClr val="D38CBC"/>
              </a:buClr>
            </a:pPr>
            <a:r>
              <a:rPr lang="en-US" sz="1150" b="1" dirty="0">
                <a:solidFill>
                  <a:srgbClr val="002060"/>
                </a:solidFill>
              </a:rPr>
              <a:t>Purpose:</a:t>
            </a:r>
            <a:r>
              <a:rPr lang="en-US" sz="1150" dirty="0">
                <a:solidFill>
                  <a:srgbClr val="002060"/>
                </a:solidFill>
              </a:rPr>
              <a:t> Demonstrates understanding through application, not memorisation.</a:t>
            </a:r>
          </a:p>
          <a:p>
            <a:pPr>
              <a:buClr>
                <a:srgbClr val="D38CBC"/>
              </a:buClr>
            </a:pPr>
            <a:endParaRPr lang="en-US" sz="1150" dirty="0"/>
          </a:p>
          <a:p>
            <a:pPr>
              <a:buClr>
                <a:srgbClr val="D38CBC"/>
              </a:buClr>
            </a:pPr>
            <a:endParaRPr lang="en-US" sz="1150"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en-US" sz="1150" dirty="0">
                <a:solidFill>
                  <a:srgbClr val="002060"/>
                </a:solidFill>
              </a:rPr>
              <a:t>Use a </a:t>
            </a:r>
            <a:r>
              <a:rPr lang="en-US" sz="1150" b="1" dirty="0">
                <a:solidFill>
                  <a:srgbClr val="002060"/>
                </a:solidFill>
              </a:rPr>
              <a:t>blended, practice-oriented approach</a:t>
            </a:r>
            <a:r>
              <a:rPr lang="en-US" sz="1150" dirty="0">
                <a:solidFill>
                  <a:srgbClr val="002060"/>
                </a:solidFill>
              </a:rPr>
              <a:t> combining:</a:t>
            </a:r>
          </a:p>
          <a:p>
            <a:pPr marL="182562" indent="-171450">
              <a:spcAft>
                <a:spcPts val="600"/>
              </a:spcAft>
              <a:buClr>
                <a:srgbClr val="D38CBC"/>
              </a:buClr>
              <a:buFont typeface="Arial" panose="020B0604020202020204" pitchFamily="34" charset="0"/>
              <a:buChar char="•"/>
            </a:pPr>
            <a:r>
              <a:rPr lang="en-US" sz="1150" b="1" dirty="0">
                <a:solidFill>
                  <a:srgbClr val="002060"/>
                </a:solidFill>
              </a:rPr>
              <a:t>Short theory inputs</a:t>
            </a:r>
            <a:r>
              <a:rPr lang="en-US" sz="1150" dirty="0">
                <a:solidFill>
                  <a:srgbClr val="002060"/>
                </a:solidFill>
              </a:rPr>
              <a:t> (micro-lectures of 5–7 minutes)</a:t>
            </a:r>
          </a:p>
          <a:p>
            <a:pPr marL="182562" indent="-171450">
              <a:spcAft>
                <a:spcPts val="600"/>
              </a:spcAft>
              <a:buClr>
                <a:srgbClr val="D38CBC"/>
              </a:buClr>
              <a:buFont typeface="Arial" panose="020B0604020202020204" pitchFamily="34" charset="0"/>
              <a:buChar char="•"/>
            </a:pPr>
            <a:r>
              <a:rPr lang="en-US" sz="1150" b="1" dirty="0">
                <a:solidFill>
                  <a:srgbClr val="002060"/>
                </a:solidFill>
              </a:rPr>
              <a:t>Demonstrations</a:t>
            </a:r>
            <a:r>
              <a:rPr lang="en-US" sz="1150" dirty="0">
                <a:solidFill>
                  <a:srgbClr val="002060"/>
                </a:solidFill>
              </a:rPr>
              <a:t> (e.g. discuss the case study mentioned on slide 15 or 33)</a:t>
            </a:r>
          </a:p>
          <a:p>
            <a:pPr marL="182562" indent="-171450">
              <a:spcAft>
                <a:spcPts val="600"/>
              </a:spcAft>
              <a:buClr>
                <a:srgbClr val="D38CBC"/>
              </a:buClr>
              <a:buFont typeface="Arial" panose="020B0604020202020204" pitchFamily="34" charset="0"/>
              <a:buChar char="•"/>
            </a:pPr>
            <a:r>
              <a:rPr lang="en-US" sz="1150" b="1" dirty="0">
                <a:solidFill>
                  <a:srgbClr val="002060"/>
                </a:solidFill>
              </a:rPr>
              <a:t>Guided discussions</a:t>
            </a:r>
            <a:r>
              <a:rPr lang="en-US" sz="1150" dirty="0">
                <a:solidFill>
                  <a:srgbClr val="002060"/>
                </a:solidFill>
              </a:rPr>
              <a:t> (</a:t>
            </a:r>
            <a:r>
              <a:rPr lang="en-US" sz="1150" dirty="0" err="1">
                <a:solidFill>
                  <a:srgbClr val="002060"/>
                </a:solidFill>
              </a:rPr>
              <a:t>e.g</a:t>
            </a:r>
            <a:r>
              <a:rPr lang="en-US" sz="1150" dirty="0">
                <a:solidFill>
                  <a:srgbClr val="002060"/>
                </a:solidFill>
              </a:rPr>
              <a:t> considering the topics in the Insurance Needs Checklist)</a:t>
            </a:r>
          </a:p>
          <a:p>
            <a:pPr marL="182562" indent="-171450">
              <a:spcAft>
                <a:spcPts val="600"/>
              </a:spcAft>
              <a:buClr>
                <a:srgbClr val="D38CBC"/>
              </a:buClr>
              <a:buFont typeface="Arial" panose="020B0604020202020204" pitchFamily="34" charset="0"/>
              <a:buChar char="•"/>
            </a:pPr>
            <a:r>
              <a:rPr lang="en-US" sz="1150" b="1" dirty="0">
                <a:solidFill>
                  <a:srgbClr val="002060"/>
                </a:solidFill>
              </a:rPr>
              <a:t>Hands-on exploration</a:t>
            </a:r>
            <a:r>
              <a:rPr lang="en-US" sz="1150" dirty="0">
                <a:solidFill>
                  <a:srgbClr val="002060"/>
                </a:solidFill>
              </a:rPr>
              <a:t> (Budgeting Worksheet)</a:t>
            </a:r>
          </a:p>
          <a:p>
            <a:pPr marL="182562" indent="-171450">
              <a:spcAft>
                <a:spcPts val="600"/>
              </a:spcAft>
              <a:buClr>
                <a:srgbClr val="D38CBC"/>
              </a:buClr>
              <a:buFont typeface="Arial" panose="020B0604020202020204" pitchFamily="34" charset="0"/>
              <a:buChar char="•"/>
            </a:pPr>
            <a:r>
              <a:rPr lang="en-US" sz="1150" b="1" dirty="0">
                <a:solidFill>
                  <a:srgbClr val="002060"/>
                </a:solidFill>
              </a:rPr>
              <a:t>Reflection</a:t>
            </a:r>
            <a:r>
              <a:rPr lang="en-US" sz="1150" dirty="0">
                <a:solidFill>
                  <a:srgbClr val="002060"/>
                </a:solidFill>
              </a:rPr>
              <a:t> (what have you learned, what financial risk are you least prepared for, what can you do to minimise that risk)</a:t>
            </a:r>
          </a:p>
          <a:p>
            <a:pPr>
              <a:buClr>
                <a:srgbClr val="D38CBC"/>
              </a:buClr>
            </a:pPr>
            <a:endParaRPr lang="en-US"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8375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en-US" altLang="en-US" sz="1150" dirty="0">
                <a:solidFill>
                  <a:srgbClr val="002060"/>
                </a:solidFill>
                <a:ea typeface="Calibri" panose="020F0502020204030204" pitchFamily="34" charset="0"/>
              </a:rPr>
              <a:t>Adapt examples to the local context:</a:t>
            </a:r>
          </a:p>
          <a:p>
            <a:pPr marL="171450" indent="-171450" algn="l" defTabSz="914400" eaLnBrk="0" fontAlgn="base" hangingPunct="0">
              <a:lnSpc>
                <a:spcPct val="100000"/>
              </a:lnSpc>
              <a:spcBef>
                <a:spcPct val="0"/>
              </a:spcBef>
              <a:spcAft>
                <a:spcPct val="0"/>
              </a:spcAft>
              <a:buClr>
                <a:srgbClr val="D38CBC"/>
              </a:buClr>
              <a:tabLst/>
            </a:pPr>
            <a:r>
              <a:rPr lang="en-US" altLang="en-US" sz="1150" b="1" dirty="0">
                <a:solidFill>
                  <a:srgbClr val="002060"/>
                </a:solidFill>
                <a:ea typeface="Calibri" panose="020F0502020204030204" pitchFamily="34" charset="0"/>
              </a:rPr>
              <a:t>Health Insurance: </a:t>
            </a:r>
            <a:r>
              <a:rPr lang="en-US" altLang="en-US" sz="1150" dirty="0">
                <a:solidFill>
                  <a:srgbClr val="002060"/>
                </a:solidFill>
                <a:ea typeface="Calibri" panose="020F0502020204030204" pitchFamily="34" charset="0"/>
              </a:rPr>
              <a:t>the need for private health insurance differs from country to country so consider that when delivering the module</a:t>
            </a:r>
          </a:p>
          <a:p>
            <a:pPr marL="171450" indent="-171450" algn="l" defTabSz="914400" eaLnBrk="0" fontAlgn="base" hangingPunct="0">
              <a:lnSpc>
                <a:spcPct val="100000"/>
              </a:lnSpc>
              <a:spcBef>
                <a:spcPct val="0"/>
              </a:spcBef>
              <a:spcAft>
                <a:spcPct val="0"/>
              </a:spcAft>
              <a:buClr>
                <a:srgbClr val="D38CBC"/>
              </a:buClr>
              <a:tabLst/>
            </a:pPr>
            <a:r>
              <a:rPr lang="en-US" altLang="en-US" sz="1150" b="1" dirty="0">
                <a:solidFill>
                  <a:srgbClr val="002060"/>
                </a:solidFill>
                <a:ea typeface="Calibri" panose="020F0502020204030204" pitchFamily="34" charset="0"/>
              </a:rPr>
              <a:t>Childcare costs :</a:t>
            </a:r>
            <a:r>
              <a:rPr lang="en-US" altLang="en-US" sz="1150" dirty="0">
                <a:solidFill>
                  <a:srgbClr val="002060"/>
                </a:solidFill>
                <a:ea typeface="Calibri" panose="020F0502020204030204" pitchFamily="34" charset="0"/>
              </a:rPr>
              <a:t> in some countries these are negligible, while in others they can exceed housing costs do consider the local situation</a:t>
            </a:r>
          </a:p>
          <a:p>
            <a:pPr marL="0" indent="0" algn="l" defTabSz="914400" eaLnBrk="0" fontAlgn="base" hangingPunct="0">
              <a:lnSpc>
                <a:spcPct val="100000"/>
              </a:lnSpc>
              <a:spcBef>
                <a:spcPct val="0"/>
              </a:spcBef>
              <a:spcAft>
                <a:spcPct val="0"/>
              </a:spcAft>
              <a:buClr>
                <a:srgbClr val="D38CBC"/>
              </a:buClr>
              <a:buNone/>
              <a:tabLst/>
            </a:pPr>
            <a:r>
              <a:rPr lang="en-US" altLang="en-US" sz="1150" dirty="0">
                <a:solidFill>
                  <a:srgbClr val="002060"/>
                </a:solidFill>
                <a:ea typeface="Calibri" panose="020F0502020204030204" pitchFamily="34" charset="0"/>
              </a:rPr>
              <a:t>When teaching mixed ability  groups, use </a:t>
            </a:r>
            <a:r>
              <a:rPr lang="en-US" altLang="en-US" sz="1150" b="1" dirty="0">
                <a:solidFill>
                  <a:srgbClr val="002060"/>
                </a:solidFill>
                <a:ea typeface="Calibri" panose="020F0502020204030204" pitchFamily="34" charset="0"/>
              </a:rPr>
              <a:t>visual demonstrations</a:t>
            </a:r>
            <a:r>
              <a:rPr lang="en-US" altLang="en-US" sz="1150" dirty="0">
                <a:solidFill>
                  <a:srgbClr val="002060"/>
                </a:solidFill>
                <a:ea typeface="Calibri" panose="020F0502020204030204" pitchFamily="34" charset="0"/>
              </a:rPr>
              <a:t> and </a:t>
            </a:r>
            <a:r>
              <a:rPr lang="en-US" altLang="en-US" sz="1150" b="1" dirty="0">
                <a:solidFill>
                  <a:srgbClr val="002060"/>
                </a:solidFill>
                <a:ea typeface="Calibri" panose="020F0502020204030204" pitchFamily="34" charset="0"/>
              </a:rPr>
              <a:t>scenario‑based tasks</a:t>
            </a:r>
            <a:r>
              <a:rPr lang="en-US" altLang="en-US" sz="1150" dirty="0">
                <a:solidFill>
                  <a:srgbClr val="002060"/>
                </a:solidFill>
                <a:ea typeface="Calibri" panose="020F0502020204030204" pitchFamily="34" charset="0"/>
              </a:rPr>
              <a:t> to ensure accessibility regardless of digital literacy level</a:t>
            </a:r>
            <a:endParaRPr lang="en-US" sz="11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en-US" dirty="0"/>
              <a:t>Suggested delivery approach &amp; trainer guidance;</a:t>
            </a:r>
          </a:p>
          <a:p>
            <a:endParaRPr lang="en-US"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2123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162515600"/>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88DBB016-A0B9-9EFF-5411-DB6951D143DD}"/>
              </a:ext>
            </a:extLst>
          </p:cNvPr>
          <p:cNvPicPr>
            <a:picLocks noGrp="1" noChangeAspect="1"/>
          </p:cNvPicPr>
          <p:nvPr>
            <p:ph type="pic" sz="quarter" idx="66"/>
          </p:nvPr>
        </p:nvPicPr>
        <p:blipFill>
          <a:blip r:embed="rId2">
            <a:extLst>
              <a:ext uri="{28A0092B-C50C-407E-A947-70E740481C1C}">
                <a14:useLocalDpi xmlns:a14="http://schemas.microsoft.com/office/drawing/2010/main" val="0"/>
              </a:ext>
            </a:extLst>
          </a:blip>
          <a:srcRect t="18298" b="18298"/>
          <a:stretch>
            <a:fillRect/>
          </a:stretch>
        </p:blipFill>
        <p:spPr>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73361" y="3596329"/>
            <a:ext cx="2969732" cy="376876"/>
          </a:xfrm>
          <a:prstGeom prst="rect">
            <a:avLst/>
          </a:prstGeom>
        </p:spPr>
        <p:txBody>
          <a:bodyPr/>
          <a:lstStyle/>
          <a:p>
            <a:pPr hangingPunct="1"/>
            <a:r>
              <a:rPr lang="en-GB" dirty="0"/>
              <a:t>Learning Objectives:</a:t>
            </a:r>
            <a:endParaRPr lang="en-US"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744914"/>
          </a:xfrm>
        </p:spPr>
        <p:txBody>
          <a:bodyPr/>
          <a:lstStyle/>
          <a:p>
            <a:pPr marL="0" lvl="0" indent="0"/>
            <a:r>
              <a:rPr lang="en-IE" sz="1200" b="1" dirty="0">
                <a:solidFill>
                  <a:srgbClr val="002060"/>
                </a:solidFill>
              </a:rPr>
              <a:t>Key Concepts You Should Know</a:t>
            </a:r>
          </a:p>
          <a:p>
            <a:endParaRPr lang="en-US" sz="1200" dirty="0">
              <a:solidFill>
                <a:srgbClr val="002060"/>
              </a:solidFill>
            </a:endParaRPr>
          </a:p>
          <a:p>
            <a:pPr defTabSz="914400" eaLnBrk="0" fontAlgn="base" hangingPunct="0">
              <a:lnSpc>
                <a:spcPct val="100000"/>
              </a:lnSpc>
              <a:spcBef>
                <a:spcPct val="0"/>
              </a:spcBef>
              <a:spcAft>
                <a:spcPct val="0"/>
              </a:spcAft>
              <a:buClrTx/>
            </a:pPr>
            <a:r>
              <a:rPr lang="en-GB" sz="1200" b="1" dirty="0">
                <a:solidFill>
                  <a:srgbClr val="002060"/>
                </a:solidFill>
              </a:rPr>
              <a:t>Credit</a:t>
            </a:r>
            <a:r>
              <a:rPr lang="en-GB" sz="1200" dirty="0">
                <a:solidFill>
                  <a:srgbClr val="002060"/>
                </a:solidFill>
              </a:rPr>
              <a:t>: The ability to borrow money with the </a:t>
            </a:r>
          </a:p>
          <a:p>
            <a:pPr defTabSz="914400" eaLnBrk="0" fontAlgn="base" hangingPunct="0">
              <a:lnSpc>
                <a:spcPct val="100000"/>
              </a:lnSpc>
              <a:spcBef>
                <a:spcPct val="0"/>
              </a:spcBef>
              <a:spcAft>
                <a:spcPct val="0"/>
              </a:spcAft>
              <a:buClrTx/>
            </a:pPr>
            <a:r>
              <a:rPr lang="en-GB" sz="1200" dirty="0">
                <a:solidFill>
                  <a:srgbClr val="002060"/>
                </a:solidFill>
              </a:rPr>
              <a:t>obligation to repay it in the future.</a:t>
            </a:r>
          </a:p>
          <a:p>
            <a:pPr defTabSz="914400" eaLnBrk="0" fontAlgn="base" hangingPunct="0">
              <a:lnSpc>
                <a:spcPct val="100000"/>
              </a:lnSpc>
              <a:spcBef>
                <a:spcPct val="0"/>
              </a:spcBef>
              <a:spcAft>
                <a:spcPct val="0"/>
              </a:spcAft>
              <a:buClrTx/>
            </a:pPr>
            <a:r>
              <a:rPr lang="en-GB" sz="1200" b="1" dirty="0">
                <a:solidFill>
                  <a:srgbClr val="002060"/>
                </a:solidFill>
              </a:rPr>
              <a:t>Debt</a:t>
            </a:r>
            <a:r>
              <a:rPr lang="en-GB" sz="1200" dirty="0">
                <a:solidFill>
                  <a:srgbClr val="002060"/>
                </a:solidFill>
              </a:rPr>
              <a:t>: Money that is owed to a lender, often </a:t>
            </a:r>
          </a:p>
          <a:p>
            <a:pPr defTabSz="914400" eaLnBrk="0" fontAlgn="base" hangingPunct="0">
              <a:lnSpc>
                <a:spcPct val="100000"/>
              </a:lnSpc>
              <a:spcBef>
                <a:spcPct val="0"/>
              </a:spcBef>
              <a:spcAft>
                <a:spcPct val="0"/>
              </a:spcAft>
              <a:buClrTx/>
            </a:pPr>
            <a:r>
              <a:rPr lang="en-GB" sz="1200" dirty="0">
                <a:solidFill>
                  <a:srgbClr val="002060"/>
                </a:solidFill>
              </a:rPr>
              <a:t>including interest.</a:t>
            </a:r>
          </a:p>
          <a:p>
            <a:pPr defTabSz="914400" eaLnBrk="0" fontAlgn="base" hangingPunct="0">
              <a:lnSpc>
                <a:spcPct val="100000"/>
              </a:lnSpc>
              <a:spcBef>
                <a:spcPct val="0"/>
              </a:spcBef>
              <a:spcAft>
                <a:spcPct val="0"/>
              </a:spcAft>
              <a:buClrTx/>
            </a:pPr>
            <a:r>
              <a:rPr lang="en-GB" sz="1200" b="1" dirty="0">
                <a:solidFill>
                  <a:srgbClr val="002060"/>
                </a:solidFill>
              </a:rPr>
              <a:t>Interest</a:t>
            </a:r>
            <a:r>
              <a:rPr lang="en-GB" sz="1200" dirty="0">
                <a:solidFill>
                  <a:srgbClr val="002060"/>
                </a:solidFill>
              </a:rPr>
              <a:t> Rate: The cost of borrowing money, </a:t>
            </a:r>
          </a:p>
          <a:p>
            <a:pPr defTabSz="914400" eaLnBrk="0" fontAlgn="base" hangingPunct="0">
              <a:lnSpc>
                <a:spcPct val="100000"/>
              </a:lnSpc>
              <a:spcBef>
                <a:spcPct val="0"/>
              </a:spcBef>
              <a:spcAft>
                <a:spcPct val="0"/>
              </a:spcAft>
              <a:buClrTx/>
            </a:pPr>
            <a:r>
              <a:rPr lang="en-GB" sz="1200" dirty="0">
                <a:solidFill>
                  <a:srgbClr val="002060"/>
                </a:solidFill>
              </a:rPr>
              <a:t>expressed as a percentage.</a:t>
            </a:r>
          </a:p>
          <a:p>
            <a:pPr defTabSz="914400" eaLnBrk="0" fontAlgn="base" hangingPunct="0">
              <a:lnSpc>
                <a:spcPct val="100000"/>
              </a:lnSpc>
              <a:spcBef>
                <a:spcPct val="0"/>
              </a:spcBef>
              <a:spcAft>
                <a:spcPct val="0"/>
              </a:spcAft>
              <a:buClrTx/>
            </a:pPr>
            <a:r>
              <a:rPr lang="en-GB" sz="1200" b="1" dirty="0">
                <a:solidFill>
                  <a:srgbClr val="002060"/>
                </a:solidFill>
              </a:rPr>
              <a:t>Minimum</a:t>
            </a:r>
            <a:r>
              <a:rPr lang="en-GB" sz="1200" dirty="0">
                <a:solidFill>
                  <a:srgbClr val="002060"/>
                </a:solidFill>
              </a:rPr>
              <a:t> Payment: The smallest amount </a:t>
            </a:r>
          </a:p>
          <a:p>
            <a:pPr defTabSz="914400" eaLnBrk="0" fontAlgn="base" hangingPunct="0">
              <a:lnSpc>
                <a:spcPct val="100000"/>
              </a:lnSpc>
              <a:spcBef>
                <a:spcPct val="0"/>
              </a:spcBef>
              <a:spcAft>
                <a:spcPct val="0"/>
              </a:spcAft>
              <a:buClrTx/>
            </a:pPr>
            <a:r>
              <a:rPr lang="en-GB" sz="1200" dirty="0">
                <a:solidFill>
                  <a:srgbClr val="002060"/>
                </a:solidFill>
              </a:rPr>
              <a:t>required to be paid on a debt each period.</a:t>
            </a:r>
          </a:p>
          <a:p>
            <a:pPr defTabSz="914400" eaLnBrk="0" fontAlgn="base" hangingPunct="0">
              <a:lnSpc>
                <a:spcPct val="100000"/>
              </a:lnSpc>
              <a:spcBef>
                <a:spcPct val="0"/>
              </a:spcBef>
              <a:spcAft>
                <a:spcPct val="0"/>
              </a:spcAft>
              <a:buClrTx/>
            </a:pPr>
            <a:r>
              <a:rPr lang="en-GB" sz="1200" b="1" dirty="0">
                <a:solidFill>
                  <a:srgbClr val="002060"/>
                </a:solidFill>
              </a:rPr>
              <a:t>Compound Interest: </a:t>
            </a:r>
            <a:r>
              <a:rPr lang="en-GB" sz="1200" dirty="0">
                <a:solidFill>
                  <a:srgbClr val="002060"/>
                </a:solidFill>
              </a:rPr>
              <a:t>Interest calculated on </a:t>
            </a:r>
          </a:p>
          <a:p>
            <a:pPr defTabSz="914400" eaLnBrk="0" fontAlgn="base" hangingPunct="0">
              <a:lnSpc>
                <a:spcPct val="100000"/>
              </a:lnSpc>
              <a:spcBef>
                <a:spcPct val="0"/>
              </a:spcBef>
              <a:spcAft>
                <a:spcPct val="0"/>
              </a:spcAft>
              <a:buClrTx/>
            </a:pPr>
            <a:r>
              <a:rPr lang="en-GB" sz="1200" dirty="0">
                <a:solidFill>
                  <a:srgbClr val="002060"/>
                </a:solidFill>
              </a:rPr>
              <a:t>both the initial amount and accumulated </a:t>
            </a:r>
          </a:p>
          <a:p>
            <a:pPr defTabSz="914400" eaLnBrk="0" fontAlgn="base" hangingPunct="0">
              <a:lnSpc>
                <a:spcPct val="100000"/>
              </a:lnSpc>
              <a:spcBef>
                <a:spcPct val="0"/>
              </a:spcBef>
              <a:spcAft>
                <a:spcPct val="0"/>
              </a:spcAft>
              <a:buClrTx/>
            </a:pPr>
            <a:r>
              <a:rPr lang="en-GB" sz="1200" dirty="0">
                <a:solidFill>
                  <a:srgbClr val="002060"/>
                </a:solidFill>
              </a:rPr>
              <a:t>interest.</a:t>
            </a:r>
          </a:p>
          <a:p>
            <a:pPr defTabSz="914400" eaLnBrk="0" fontAlgn="base" hangingPunct="0">
              <a:lnSpc>
                <a:spcPct val="100000"/>
              </a:lnSpc>
              <a:spcBef>
                <a:spcPct val="0"/>
              </a:spcBef>
              <a:spcAft>
                <a:spcPct val="0"/>
              </a:spcAft>
              <a:buClrTx/>
            </a:pPr>
            <a:r>
              <a:rPr lang="en-GB" sz="1200" b="1" dirty="0">
                <a:solidFill>
                  <a:srgbClr val="002060"/>
                </a:solidFill>
              </a:rPr>
              <a:t>Debt</a:t>
            </a:r>
            <a:r>
              <a:rPr lang="en-GB" sz="1200" dirty="0">
                <a:solidFill>
                  <a:srgbClr val="002060"/>
                </a:solidFill>
              </a:rPr>
              <a:t> </a:t>
            </a:r>
            <a:r>
              <a:rPr lang="en-GB" sz="1200" b="1" dirty="0">
                <a:solidFill>
                  <a:srgbClr val="002060"/>
                </a:solidFill>
              </a:rPr>
              <a:t>Snowball Method</a:t>
            </a:r>
            <a:r>
              <a:rPr lang="en-GB" sz="1200" dirty="0">
                <a:solidFill>
                  <a:srgbClr val="002060"/>
                </a:solidFill>
              </a:rPr>
              <a:t>: A repayment   </a:t>
            </a:r>
          </a:p>
          <a:p>
            <a:pPr defTabSz="914400" eaLnBrk="0" fontAlgn="base" hangingPunct="0">
              <a:lnSpc>
                <a:spcPct val="100000"/>
              </a:lnSpc>
              <a:spcBef>
                <a:spcPct val="0"/>
              </a:spcBef>
              <a:spcAft>
                <a:spcPct val="0"/>
              </a:spcAft>
              <a:buClrTx/>
            </a:pPr>
            <a:r>
              <a:rPr lang="en-GB" sz="1200" dirty="0">
                <a:solidFill>
                  <a:srgbClr val="002060"/>
                </a:solidFill>
              </a:rPr>
              <a:t>strategy focusing on paying off smaller debts </a:t>
            </a:r>
          </a:p>
          <a:p>
            <a:pPr defTabSz="914400" eaLnBrk="0" fontAlgn="base" hangingPunct="0">
              <a:lnSpc>
                <a:spcPct val="100000"/>
              </a:lnSpc>
              <a:spcBef>
                <a:spcPct val="0"/>
              </a:spcBef>
              <a:spcAft>
                <a:spcPct val="0"/>
              </a:spcAft>
              <a:buClrTx/>
            </a:pPr>
            <a:r>
              <a:rPr lang="en-GB" sz="1200" dirty="0">
                <a:solidFill>
                  <a:srgbClr val="002060"/>
                </a:solidFill>
              </a:rPr>
              <a:t>first.</a:t>
            </a:r>
          </a:p>
          <a:p>
            <a:pPr defTabSz="914400" eaLnBrk="0" fontAlgn="base" hangingPunct="0">
              <a:lnSpc>
                <a:spcPct val="100000"/>
              </a:lnSpc>
              <a:spcBef>
                <a:spcPct val="0"/>
              </a:spcBef>
              <a:spcAft>
                <a:spcPct val="0"/>
              </a:spcAft>
              <a:buClrTx/>
            </a:pPr>
            <a:r>
              <a:rPr lang="en-GB" sz="1200" b="1" dirty="0">
                <a:solidFill>
                  <a:srgbClr val="002060"/>
                </a:solidFill>
              </a:rPr>
              <a:t>Debt Avalanche Method</a:t>
            </a:r>
            <a:r>
              <a:rPr lang="en-GB" sz="1200" dirty="0">
                <a:solidFill>
                  <a:srgbClr val="002060"/>
                </a:solidFill>
              </a:rPr>
              <a:t>: A repayment </a:t>
            </a:r>
          </a:p>
          <a:p>
            <a:pPr defTabSz="914400" eaLnBrk="0" fontAlgn="base" hangingPunct="0">
              <a:lnSpc>
                <a:spcPct val="100000"/>
              </a:lnSpc>
              <a:spcBef>
                <a:spcPct val="0"/>
              </a:spcBef>
              <a:spcAft>
                <a:spcPct val="0"/>
              </a:spcAft>
              <a:buClrTx/>
            </a:pPr>
            <a:r>
              <a:rPr lang="en-GB" sz="1200" dirty="0">
                <a:solidFill>
                  <a:srgbClr val="002060"/>
                </a:solidFill>
              </a:rPr>
              <a:t>strategy focusing on high-interest debts </a:t>
            </a:r>
          </a:p>
          <a:p>
            <a:pPr defTabSz="914400" eaLnBrk="0" fontAlgn="base" hangingPunct="0">
              <a:lnSpc>
                <a:spcPct val="100000"/>
              </a:lnSpc>
              <a:spcBef>
                <a:spcPct val="0"/>
              </a:spcBef>
              <a:spcAft>
                <a:spcPct val="0"/>
              </a:spcAft>
              <a:buClrTx/>
            </a:pPr>
            <a:r>
              <a:rPr lang="en-GB" sz="1200" dirty="0">
                <a:solidFill>
                  <a:srgbClr val="002060"/>
                </a:solidFill>
              </a:rPr>
              <a:t>first.</a:t>
            </a:r>
          </a:p>
          <a:p>
            <a:pPr defTabSz="914400" eaLnBrk="0" fontAlgn="base" hangingPunct="0">
              <a:lnSpc>
                <a:spcPct val="100000"/>
              </a:lnSpc>
              <a:spcBef>
                <a:spcPct val="0"/>
              </a:spcBef>
              <a:spcAft>
                <a:spcPct val="0"/>
              </a:spcAft>
              <a:buClrTx/>
            </a:pPr>
            <a:r>
              <a:rPr lang="en-GB" sz="1200" b="1" dirty="0">
                <a:solidFill>
                  <a:srgbClr val="002060"/>
                </a:solidFill>
              </a:rPr>
              <a:t>Credit History</a:t>
            </a:r>
            <a:r>
              <a:rPr lang="en-GB" sz="1200" dirty="0">
                <a:solidFill>
                  <a:srgbClr val="002060"/>
                </a:solidFill>
              </a:rPr>
              <a:t>: A record of borrowing and </a:t>
            </a:r>
          </a:p>
          <a:p>
            <a:pPr defTabSz="914400" eaLnBrk="0" fontAlgn="base" hangingPunct="0">
              <a:lnSpc>
                <a:spcPct val="100000"/>
              </a:lnSpc>
              <a:spcBef>
                <a:spcPct val="0"/>
              </a:spcBef>
              <a:spcAft>
                <a:spcPct val="0"/>
              </a:spcAft>
              <a:buClrTx/>
            </a:pPr>
            <a:r>
              <a:rPr lang="en-GB" sz="1200" dirty="0">
                <a:solidFill>
                  <a:srgbClr val="002060"/>
                </a:solidFill>
              </a:rPr>
              <a:t>repayment behaviour.</a:t>
            </a:r>
          </a:p>
          <a:p>
            <a:pPr defTabSz="914400" eaLnBrk="0" fontAlgn="base" hangingPunct="0">
              <a:lnSpc>
                <a:spcPct val="100000"/>
              </a:lnSpc>
              <a:spcBef>
                <a:spcPct val="0"/>
              </a:spcBef>
              <a:spcAft>
                <a:spcPct val="0"/>
              </a:spcAft>
              <a:buClrTx/>
            </a:pPr>
            <a:r>
              <a:rPr lang="en-GB" sz="1200" b="1" dirty="0">
                <a:solidFill>
                  <a:srgbClr val="002060"/>
                </a:solidFill>
              </a:rPr>
              <a:t>Financial Behaviour: </a:t>
            </a:r>
            <a:r>
              <a:rPr lang="en-GB" sz="1200" dirty="0">
                <a:solidFill>
                  <a:srgbClr val="002060"/>
                </a:solidFill>
              </a:rPr>
              <a:t>The habits and decisions </a:t>
            </a:r>
          </a:p>
          <a:p>
            <a:pPr defTabSz="914400" eaLnBrk="0" fontAlgn="base" hangingPunct="0">
              <a:lnSpc>
                <a:spcPct val="100000"/>
              </a:lnSpc>
              <a:spcBef>
                <a:spcPct val="0"/>
              </a:spcBef>
              <a:spcAft>
                <a:spcPct val="0"/>
              </a:spcAft>
              <a:buClrTx/>
            </a:pPr>
            <a:r>
              <a:rPr lang="en-GB" sz="1200" dirty="0">
                <a:solidFill>
                  <a:srgbClr val="002060"/>
                </a:solidFill>
              </a:rPr>
              <a:t>that influence how individuals manage </a:t>
            </a:r>
          </a:p>
          <a:p>
            <a:pPr defTabSz="914400" eaLnBrk="0" fontAlgn="base" hangingPunct="0">
              <a:lnSpc>
                <a:spcPct val="100000"/>
              </a:lnSpc>
              <a:spcBef>
                <a:spcPct val="0"/>
              </a:spcBef>
              <a:spcAft>
                <a:spcPct val="0"/>
              </a:spcAft>
              <a:buClrTx/>
            </a:pPr>
            <a:r>
              <a:rPr lang="en-GB" sz="1200" dirty="0">
                <a:solidFill>
                  <a:srgbClr val="002060"/>
                </a:solidFill>
              </a:rPr>
              <a:t>money.</a:t>
            </a:r>
          </a:p>
          <a:p>
            <a:pPr defTabSz="914400" eaLnBrk="0" fontAlgn="base" hangingPunct="0">
              <a:lnSpc>
                <a:spcPct val="100000"/>
              </a:lnSpc>
              <a:spcBef>
                <a:spcPct val="0"/>
              </a:spcBef>
              <a:spcAft>
                <a:spcPct val="0"/>
              </a:spcAft>
              <a:buClrTx/>
            </a:pPr>
            <a:r>
              <a:rPr lang="en-GB" sz="1200" b="1" dirty="0">
                <a:solidFill>
                  <a:srgbClr val="002060"/>
                </a:solidFill>
              </a:rPr>
              <a:t>Financial Vulnerability</a:t>
            </a:r>
            <a:r>
              <a:rPr lang="en-GB" sz="1200" dirty="0">
                <a:solidFill>
                  <a:srgbClr val="002060"/>
                </a:solidFill>
              </a:rPr>
              <a:t>: Increased risk of </a:t>
            </a:r>
          </a:p>
          <a:p>
            <a:pPr defTabSz="914400" eaLnBrk="0" fontAlgn="base" hangingPunct="0">
              <a:lnSpc>
                <a:spcPct val="100000"/>
              </a:lnSpc>
              <a:spcBef>
                <a:spcPct val="0"/>
              </a:spcBef>
              <a:spcAft>
                <a:spcPct val="0"/>
              </a:spcAft>
              <a:buClrTx/>
            </a:pPr>
            <a:r>
              <a:rPr lang="en-GB" sz="1200" dirty="0">
                <a:solidFill>
                  <a:srgbClr val="002060"/>
                </a:solidFill>
              </a:rPr>
              <a:t>financial instability due to limited resources or </a:t>
            </a:r>
          </a:p>
          <a:p>
            <a:pPr defTabSz="914400" eaLnBrk="0" fontAlgn="base" hangingPunct="0">
              <a:lnSpc>
                <a:spcPct val="100000"/>
              </a:lnSpc>
              <a:spcBef>
                <a:spcPct val="0"/>
              </a:spcBef>
              <a:spcAft>
                <a:spcPct val="0"/>
              </a:spcAft>
              <a:buClrTx/>
            </a:pPr>
            <a:r>
              <a:rPr lang="en-GB" sz="1200" dirty="0">
                <a:solidFill>
                  <a:srgbClr val="002060"/>
                </a:solidFill>
              </a:rPr>
              <a:t>poor financial decisions.</a:t>
            </a:r>
            <a:endParaRPr lang="en-GB" sz="1150" dirty="0"/>
          </a:p>
          <a:p>
            <a:pPr>
              <a:lnSpc>
                <a:spcPct val="100000"/>
              </a:lnSpc>
              <a:buClr>
                <a:srgbClr val="D38CBC"/>
              </a:buClr>
            </a:pPr>
            <a:endParaRPr lang="en-US" sz="115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73361" y="6137127"/>
            <a:ext cx="2969732" cy="376876"/>
          </a:xfrm>
        </p:spPr>
        <p:txBody>
          <a:bodyPr/>
          <a:lstStyle/>
          <a:p>
            <a:r>
              <a:rPr lang="en-GB" dirty="0"/>
              <a:t>Brief Description</a:t>
            </a:r>
            <a:r>
              <a:rPr lang="en-US" dirty="0"/>
              <a:t>:</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en-US" dirty="0">
                <a:solidFill>
                  <a:srgbClr val="F16024"/>
                </a:solidFill>
                <a:ea typeface="FontAwesome"/>
                <a:sym typeface="FontAwesome"/>
              </a:rPr>
              <a:t>Key Concepts </a:t>
            </a:r>
          </a:p>
          <a:p>
            <a:r>
              <a:rPr lang="en-US" dirty="0">
                <a:solidFill>
                  <a:srgbClr val="F16024"/>
                </a:solidFill>
                <a:ea typeface="FontAwesome"/>
                <a:sym typeface="FontAwesome"/>
              </a:rPr>
              <a:t>&amp; Keywords:</a:t>
            </a:r>
          </a:p>
          <a:p>
            <a:endParaRPr lang="en-US"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54767" y="6414488"/>
            <a:ext cx="3087235" cy="1806602"/>
          </a:xfrm>
        </p:spPr>
        <p:txBody>
          <a:bodyPr/>
          <a:lstStyle/>
          <a:p>
            <a:pPr algn="l"/>
            <a:r>
              <a:rPr lang="en-GB" sz="1000" dirty="0"/>
              <a:t>This module explores how credit and debt function in </a:t>
            </a:r>
          </a:p>
          <a:p>
            <a:pPr algn="l"/>
            <a:r>
              <a:rPr lang="en-GB" sz="1000" dirty="0"/>
              <a:t>everyday financial life and how they  influence long-</a:t>
            </a:r>
          </a:p>
          <a:p>
            <a:pPr algn="l"/>
            <a:r>
              <a:rPr lang="en-GB" sz="1000" dirty="0"/>
              <a:t>term financial stability. It  examines women’s </a:t>
            </a:r>
          </a:p>
          <a:p>
            <a:pPr algn="l"/>
            <a:r>
              <a:rPr lang="en-GB" sz="1000" dirty="0"/>
              <a:t>experiences across different  life stages and highlights </a:t>
            </a:r>
          </a:p>
          <a:p>
            <a:pPr algn="l"/>
            <a:r>
              <a:rPr lang="en-GB" sz="1000" dirty="0"/>
              <a:t>the behavioural, social,  and structural factors that </a:t>
            </a:r>
          </a:p>
          <a:p>
            <a:pPr algn="l"/>
            <a:r>
              <a:rPr lang="en-GB" sz="1000" dirty="0"/>
              <a:t>shape financial  decisions.</a:t>
            </a:r>
          </a:p>
          <a:p>
            <a:pPr algn="l"/>
            <a:endParaRPr lang="en-GB" sz="1000" dirty="0"/>
          </a:p>
          <a:p>
            <a:pPr algn="l"/>
            <a:r>
              <a:rPr lang="en-GB" sz="1000" dirty="0"/>
              <a:t>Through practical tools and re al-life scenarios, the  </a:t>
            </a:r>
          </a:p>
          <a:p>
            <a:pPr algn="l"/>
            <a:r>
              <a:rPr lang="en-GB" sz="1000" dirty="0"/>
              <a:t>module supports learners in  developing the knowledge </a:t>
            </a:r>
          </a:p>
          <a:p>
            <a:pPr algn="l"/>
            <a:r>
              <a:rPr lang="en-GB" sz="1000" dirty="0"/>
              <a:t>and confidence needed  to manage credit responsibly </a:t>
            </a:r>
          </a:p>
          <a:p>
            <a:pPr algn="l"/>
            <a:r>
              <a:rPr lang="en-GB" sz="1000" dirty="0"/>
              <a:t>and reduce financial risk.</a:t>
            </a:r>
            <a:endParaRPr lang="en-US" dirty="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60750" y="4102498"/>
            <a:ext cx="3153592" cy="2121485"/>
          </a:xfrm>
        </p:spPr>
        <p:txBody>
          <a:bodyPr/>
          <a:lstStyle/>
          <a:p>
            <a:r>
              <a:rPr lang="en-GB" sz="1000" dirty="0"/>
              <a:t>By the end of this module, you will be able to:</a:t>
            </a:r>
          </a:p>
          <a:p>
            <a:endParaRPr lang="en-GB" sz="1000" dirty="0"/>
          </a:p>
          <a:p>
            <a:pPr marL="182562" indent="-171450">
              <a:buFont typeface="Arial" panose="020B0604020202020204" pitchFamily="34" charset="0"/>
              <a:buChar char="•"/>
            </a:pPr>
            <a:r>
              <a:rPr lang="en-GB" sz="1000" b="1" dirty="0"/>
              <a:t>Understand </a:t>
            </a:r>
            <a:r>
              <a:rPr lang="en-GB" sz="1000" dirty="0"/>
              <a:t>how credit and debt work, including interest, repayment structures, and long-term financial impact.</a:t>
            </a:r>
          </a:p>
          <a:p>
            <a:pPr marL="182562" indent="-171450">
              <a:buFont typeface="Arial" panose="020B0604020202020204" pitchFamily="34" charset="0"/>
              <a:buChar char="•"/>
            </a:pPr>
            <a:r>
              <a:rPr lang="en-GB" sz="1000" b="1" dirty="0"/>
              <a:t>Identify </a:t>
            </a:r>
            <a:r>
              <a:rPr lang="en-GB" sz="1000" dirty="0"/>
              <a:t>personal financial behaviours and factors that influence borrowing and debt accumulation.</a:t>
            </a:r>
          </a:p>
          <a:p>
            <a:pPr marL="182562" indent="-171450">
              <a:buFont typeface="Arial" panose="020B0604020202020204" pitchFamily="34" charset="0"/>
              <a:buChar char="•"/>
            </a:pPr>
            <a:r>
              <a:rPr lang="en-GB" sz="1000" b="1" dirty="0"/>
              <a:t>Apply </a:t>
            </a:r>
            <a:r>
              <a:rPr lang="en-GB" sz="1000" dirty="0"/>
              <a:t>strategies for managing and reducing debt, such as the snowball and avalanche methods.</a:t>
            </a:r>
          </a:p>
          <a:p>
            <a:pPr marL="182562" indent="-171450">
              <a:buFont typeface="Arial" panose="020B0604020202020204" pitchFamily="34" charset="0"/>
              <a:buChar char="•"/>
            </a:pPr>
            <a:r>
              <a:rPr lang="en-GB" sz="1000" b="1" dirty="0"/>
              <a:t>Evaluate </a:t>
            </a:r>
            <a:r>
              <a:rPr lang="en-GB" sz="1000" dirty="0"/>
              <a:t>credit decisions by considering affordability, risks, and long-term financial consequences.</a:t>
            </a:r>
          </a:p>
          <a:p>
            <a:pPr marL="182562" indent="-171450">
              <a:buFont typeface="Arial" panose="020B0604020202020204" pitchFamily="34" charset="0"/>
              <a:buChar char="•"/>
            </a:pPr>
            <a:r>
              <a:rPr lang="en-GB" sz="1000" b="1" dirty="0"/>
              <a:t>Develop </a:t>
            </a:r>
            <a:r>
              <a:rPr lang="en-GB" sz="1000" dirty="0"/>
              <a:t>practical plans to improve financial stability and reduce reliance on credit.</a:t>
            </a:r>
            <a:endParaRPr lang="en-US" sz="1000" dirty="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885423" y="8336119"/>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en-US"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CLICK</a:t>
              </a:r>
            </a:p>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TO VIEW</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339436" y="403252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414488"/>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en-US" dirty="0">
                <a:solidFill>
                  <a:schemeClr val="bg1"/>
                </a:solidFill>
                <a:latin typeface="Calibri" panose="020F0502020204030204" pitchFamily="34" charset="0"/>
                <a:cs typeface="Calibri" panose="020F0502020204030204" pitchFamily="34" charset="0"/>
              </a:rPr>
              <a:t>Credit and Debt Management</a:t>
            </a:r>
            <a:endParaRPr lang="en-US"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325CFBAE-677F-9831-6023-DD570137B90D}"/>
              </a:ext>
            </a:extLst>
          </p:cNvPr>
          <p:cNvPicPr>
            <a:picLocks noGrp="1" noChangeAspect="1"/>
          </p:cNvPicPr>
          <p:nvPr>
            <p:ph type="pic" sz="quarter" idx="56"/>
          </p:nvPr>
        </p:nvPicPr>
        <p:blipFill>
          <a:blip r:embed="rId4">
            <a:extLst>
              <a:ext uri="{28A0092B-C50C-407E-A947-70E740481C1C}">
                <a14:useLocalDpi xmlns:a14="http://schemas.microsoft.com/office/drawing/2010/main" val="0"/>
              </a:ext>
            </a:extLst>
          </a:blip>
          <a:srcRect t="2918" b="2918"/>
          <a:stretch>
            <a:fillRect/>
          </a:stretch>
        </p:blipFill>
        <p:spPr>
          <a:prstGeom prst="rect">
            <a:avLst/>
          </a:prstGeom>
          <a:solidFill>
            <a:prstClr val="white">
              <a:lumMod val="75000"/>
            </a:prstClr>
          </a:solidFill>
        </p:spPr>
      </p:pic>
    </p:spTree>
    <p:extLst>
      <p:ext uri="{BB962C8B-B14F-4D97-AF65-F5344CB8AC3E}">
        <p14:creationId xmlns:p14="http://schemas.microsoft.com/office/powerpoint/2010/main" val="154258002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en-GB" dirty="0"/>
              <a:t>Practical activities, assessment suggestions &amp; reflection prompts;</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398991"/>
            <a:ext cx="5991741" cy="333483"/>
          </a:xfrm>
        </p:spPr>
        <p:txBody>
          <a:bodyPr/>
          <a:lstStyle/>
          <a:p>
            <a:r>
              <a:rPr lang="en-GB" dirty="0"/>
              <a:t>Adaptation notes &amp; links to related modules:</a:t>
            </a:r>
          </a:p>
          <a:p>
            <a:endParaRPr lang="en-US"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79"/>
            <a:ext cx="5991741" cy="4449483"/>
          </a:xfrm>
          <a:prstGeom prst="rect">
            <a:avLst/>
          </a:prstGeom>
        </p:spPr>
        <p:txBody>
          <a:bodyPr/>
          <a:lstStyle/>
          <a:p>
            <a:pPr>
              <a:buClr>
                <a:srgbClr val="D38CBC"/>
              </a:buClr>
            </a:pPr>
            <a:r>
              <a:rPr lang="en-US" sz="1150" b="1" dirty="0">
                <a:solidFill>
                  <a:srgbClr val="002060"/>
                </a:solidFill>
              </a:rPr>
              <a:t>1. Practical Additional Activities</a:t>
            </a:r>
          </a:p>
          <a:p>
            <a:pPr>
              <a:buClr>
                <a:srgbClr val="D38CBC"/>
              </a:buClr>
            </a:pPr>
            <a:endParaRPr lang="en-US" sz="1150" b="1" dirty="0">
              <a:solidFill>
                <a:srgbClr val="002060"/>
              </a:solidFill>
            </a:endParaRPr>
          </a:p>
          <a:p>
            <a:pPr>
              <a:buClr>
                <a:srgbClr val="D38CBC"/>
              </a:buClr>
            </a:pPr>
            <a:r>
              <a:rPr lang="en-GB" sz="1150" b="1" dirty="0">
                <a:solidFill>
                  <a:srgbClr val="002060"/>
                </a:solidFill>
              </a:rPr>
              <a:t>Activity 1 – Understanding Your Relationship with Credit</a:t>
            </a:r>
          </a:p>
          <a:p>
            <a:pPr>
              <a:buClr>
                <a:srgbClr val="D38CBC"/>
              </a:buClr>
            </a:pPr>
            <a:r>
              <a:rPr lang="en-GB" sz="1150" dirty="0">
                <a:solidFill>
                  <a:srgbClr val="002060"/>
                </a:solidFill>
              </a:rPr>
              <a:t>Purpose: Develop awareness of personal attitudes, behaviours, and emotional responses </a:t>
            </a:r>
          </a:p>
          <a:p>
            <a:pPr>
              <a:buClr>
                <a:srgbClr val="D38CBC"/>
              </a:buClr>
            </a:pPr>
            <a:r>
              <a:rPr lang="en-GB" sz="1150" dirty="0">
                <a:solidFill>
                  <a:srgbClr val="002060"/>
                </a:solidFill>
              </a:rPr>
              <a:t>related to credit and debt.</a:t>
            </a:r>
          </a:p>
          <a:p>
            <a:pPr>
              <a:buClr>
                <a:srgbClr val="D38CBC"/>
              </a:buClr>
            </a:pPr>
            <a:endParaRPr lang="en-GB" sz="1150" b="1" dirty="0">
              <a:solidFill>
                <a:srgbClr val="002060"/>
              </a:solidFill>
            </a:endParaRPr>
          </a:p>
          <a:p>
            <a:pPr>
              <a:buClr>
                <a:srgbClr val="D38CBC"/>
              </a:buClr>
            </a:pPr>
            <a:r>
              <a:rPr lang="en-GB" sz="1150" b="1" dirty="0">
                <a:solidFill>
                  <a:srgbClr val="002060"/>
                </a:solidFill>
              </a:rPr>
              <a:t>Activity 2 – Mapping Your Current Debt Situation </a:t>
            </a:r>
          </a:p>
          <a:p>
            <a:pPr>
              <a:buClr>
                <a:srgbClr val="D38CBC"/>
              </a:buClr>
            </a:pPr>
            <a:r>
              <a:rPr lang="en-GB" sz="1150" dirty="0">
                <a:solidFill>
                  <a:srgbClr val="002060"/>
                </a:solidFill>
              </a:rPr>
              <a:t>Purpose: Build a clear and structured overview of financial obligations to support better </a:t>
            </a:r>
          </a:p>
          <a:p>
            <a:pPr>
              <a:buClr>
                <a:srgbClr val="D38CBC"/>
              </a:buClr>
            </a:pPr>
            <a:r>
              <a:rPr lang="en-GB" sz="1150" dirty="0">
                <a:solidFill>
                  <a:srgbClr val="002060"/>
                </a:solidFill>
              </a:rPr>
              <a:t>decision-making. </a:t>
            </a:r>
          </a:p>
          <a:p>
            <a:pPr>
              <a:buClr>
                <a:srgbClr val="D38CBC"/>
              </a:buClr>
            </a:pPr>
            <a:endParaRPr lang="en-GB" sz="1150" b="1" dirty="0">
              <a:solidFill>
                <a:srgbClr val="002060"/>
              </a:solidFill>
            </a:endParaRPr>
          </a:p>
          <a:p>
            <a:pPr>
              <a:buClr>
                <a:srgbClr val="D38CBC"/>
              </a:buClr>
            </a:pPr>
            <a:r>
              <a:rPr lang="en-GB" sz="1150" b="1" dirty="0">
                <a:solidFill>
                  <a:srgbClr val="002060"/>
                </a:solidFill>
              </a:rPr>
              <a:t>Activity 3 – Scenario Analysis: The Hidden Cost of Debt (Maria)</a:t>
            </a:r>
          </a:p>
          <a:p>
            <a:pPr>
              <a:buClr>
                <a:srgbClr val="D38CBC"/>
              </a:buClr>
            </a:pPr>
            <a:r>
              <a:rPr lang="en-GB" sz="1150" dirty="0">
                <a:solidFill>
                  <a:srgbClr val="002060"/>
                </a:solidFill>
              </a:rPr>
              <a:t>Purpose: Understand how interest and minimum payments affect long-term debt and financial </a:t>
            </a:r>
          </a:p>
          <a:p>
            <a:pPr>
              <a:buClr>
                <a:srgbClr val="D38CBC"/>
              </a:buClr>
            </a:pPr>
            <a:r>
              <a:rPr lang="en-GB" sz="1150" dirty="0">
                <a:solidFill>
                  <a:srgbClr val="002060"/>
                </a:solidFill>
              </a:rPr>
              <a:t>stability. </a:t>
            </a:r>
          </a:p>
          <a:p>
            <a:pPr>
              <a:buClr>
                <a:srgbClr val="D38CBC"/>
              </a:buClr>
            </a:pPr>
            <a:endParaRPr lang="en-GB" sz="1150" b="1" dirty="0">
              <a:solidFill>
                <a:srgbClr val="002060"/>
              </a:solidFill>
            </a:endParaRPr>
          </a:p>
          <a:p>
            <a:pPr>
              <a:buClr>
                <a:srgbClr val="D38CBC"/>
              </a:buClr>
            </a:pPr>
            <a:r>
              <a:rPr lang="en-GB" sz="1150" b="1" dirty="0">
                <a:solidFill>
                  <a:srgbClr val="002060"/>
                </a:solidFill>
              </a:rPr>
              <a:t>Activity 4 – Scenario-Based Planning (Elena)</a:t>
            </a:r>
          </a:p>
          <a:p>
            <a:pPr>
              <a:buClr>
                <a:srgbClr val="D38CBC"/>
              </a:buClr>
            </a:pPr>
            <a:r>
              <a:rPr lang="en-GB" sz="1150" dirty="0">
                <a:solidFill>
                  <a:srgbClr val="002060"/>
                </a:solidFill>
              </a:rPr>
              <a:t>Purpose: Develop structured thinking and practical strategies for managing multiple debts and </a:t>
            </a:r>
          </a:p>
          <a:p>
            <a:pPr>
              <a:buClr>
                <a:srgbClr val="D38CBC"/>
              </a:buClr>
            </a:pPr>
            <a:r>
              <a:rPr lang="en-GB" sz="1150" dirty="0">
                <a:solidFill>
                  <a:srgbClr val="002060"/>
                </a:solidFill>
              </a:rPr>
              <a:t>financial pressure.</a:t>
            </a:r>
          </a:p>
          <a:p>
            <a:pPr>
              <a:buClr>
                <a:srgbClr val="D38CBC"/>
              </a:buClr>
            </a:pPr>
            <a:endParaRPr lang="en-GB" sz="1150" b="1" dirty="0">
              <a:solidFill>
                <a:srgbClr val="002060"/>
              </a:solidFill>
            </a:endParaRPr>
          </a:p>
          <a:p>
            <a:pPr>
              <a:buClr>
                <a:srgbClr val="D38CBC"/>
              </a:buClr>
            </a:pPr>
            <a:endParaRPr lang="en-US" sz="1150" dirty="0">
              <a:solidFill>
                <a:srgbClr val="002060"/>
              </a:solidFill>
            </a:endParaRPr>
          </a:p>
          <a:p>
            <a:pPr>
              <a:buClr>
                <a:srgbClr val="D38CBC"/>
              </a:buClr>
            </a:pPr>
            <a:r>
              <a:rPr lang="en-US" sz="1150" b="1" dirty="0">
                <a:solidFill>
                  <a:srgbClr val="002060"/>
                </a:solidFill>
              </a:rPr>
              <a:t>2. Additional Practical Activities</a:t>
            </a:r>
          </a:p>
          <a:p>
            <a:pPr>
              <a:buClr>
                <a:srgbClr val="D38CBC"/>
              </a:buClr>
            </a:pPr>
            <a:endParaRPr lang="en-US" sz="1150" b="1" dirty="0">
              <a:solidFill>
                <a:srgbClr val="002060"/>
              </a:solidFill>
            </a:endParaRPr>
          </a:p>
          <a:p>
            <a:pPr>
              <a:buClr>
                <a:srgbClr val="D38CBC"/>
              </a:buClr>
            </a:pPr>
            <a:r>
              <a:rPr lang="en-GB" sz="1150" b="1" dirty="0">
                <a:solidFill>
                  <a:srgbClr val="002060"/>
                </a:solidFill>
              </a:rPr>
              <a:t>Activity 5 – Credit Decision Simulation</a:t>
            </a:r>
          </a:p>
          <a:p>
            <a:pPr>
              <a:buClr>
                <a:srgbClr val="D38CBC"/>
              </a:buClr>
            </a:pPr>
            <a:r>
              <a:rPr lang="en-GB" sz="1150" dirty="0">
                <a:solidFill>
                  <a:srgbClr val="002060"/>
                </a:solidFill>
              </a:rPr>
              <a:t>Learners use the </a:t>
            </a:r>
            <a:r>
              <a:rPr lang="en-GB" sz="1150" b="1" dirty="0">
                <a:solidFill>
                  <a:srgbClr val="002060"/>
                </a:solidFill>
              </a:rPr>
              <a:t>Credit Decision Checklist </a:t>
            </a:r>
            <a:r>
              <a:rPr lang="en-GB" sz="1150" dirty="0">
                <a:solidFill>
                  <a:srgbClr val="002060"/>
                </a:solidFill>
              </a:rPr>
              <a:t>to evaluate a borrowing scenario.</a:t>
            </a:r>
          </a:p>
          <a:p>
            <a:pPr>
              <a:buClr>
                <a:srgbClr val="D38CBC"/>
              </a:buClr>
            </a:pPr>
            <a:r>
              <a:rPr lang="en-GB" sz="1150" dirty="0">
                <a:solidFill>
                  <a:srgbClr val="002060"/>
                </a:solidFill>
              </a:rPr>
              <a:t>Purpose: Develop critical thinking and informed decision-making before taking credit.</a:t>
            </a:r>
          </a:p>
          <a:p>
            <a:pPr>
              <a:buClr>
                <a:srgbClr val="D38CBC"/>
              </a:buClr>
            </a:pPr>
            <a:endParaRPr lang="en-GB" sz="1150" dirty="0">
              <a:solidFill>
                <a:srgbClr val="002060"/>
              </a:solidFill>
            </a:endParaRPr>
          </a:p>
          <a:p>
            <a:pPr>
              <a:buClr>
                <a:srgbClr val="D38CBC"/>
              </a:buClr>
            </a:pPr>
            <a:r>
              <a:rPr lang="en-GB" sz="1150" b="1" dirty="0">
                <a:solidFill>
                  <a:srgbClr val="002060"/>
                </a:solidFill>
              </a:rPr>
              <a:t>Activity 6 – Debt Action Plan Development</a:t>
            </a:r>
          </a:p>
          <a:p>
            <a:pPr>
              <a:buClr>
                <a:srgbClr val="D38CBC"/>
              </a:buClr>
            </a:pPr>
            <a:r>
              <a:rPr lang="en-GB" sz="1150" dirty="0">
                <a:solidFill>
                  <a:srgbClr val="002060"/>
                </a:solidFill>
              </a:rPr>
              <a:t>Learners create their own structured </a:t>
            </a:r>
            <a:r>
              <a:rPr lang="en-GB" sz="1150" b="1" dirty="0">
                <a:solidFill>
                  <a:srgbClr val="002060"/>
                </a:solidFill>
              </a:rPr>
              <a:t>Debt Action Plan</a:t>
            </a:r>
            <a:r>
              <a:rPr lang="en-GB" sz="1150" dirty="0">
                <a:solidFill>
                  <a:srgbClr val="002060"/>
                </a:solidFill>
              </a:rPr>
              <a:t>.</a:t>
            </a:r>
          </a:p>
          <a:p>
            <a:pPr>
              <a:buClr>
                <a:srgbClr val="D38CBC"/>
              </a:buClr>
            </a:pPr>
            <a:r>
              <a:rPr lang="en-GB" sz="1150" dirty="0">
                <a:solidFill>
                  <a:srgbClr val="002060"/>
                </a:solidFill>
              </a:rPr>
              <a:t>Purpose: Translate knowledge into practical financial planning and behaviour change.</a:t>
            </a:r>
            <a:endParaRPr lang="en-US" sz="1150" dirty="0"/>
          </a:p>
          <a:p>
            <a:pPr>
              <a:buClr>
                <a:srgbClr val="D38CBC"/>
              </a:buClr>
            </a:pPr>
            <a:endParaRPr lang="en-US" sz="1150"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en-GB" sz="1050" dirty="0">
                <a:solidFill>
                  <a:srgbClr val="002060"/>
                </a:solidFill>
              </a:rPr>
              <a:t>This module should be delivered using a </a:t>
            </a:r>
            <a:r>
              <a:rPr lang="en-GB" sz="1050" b="1" dirty="0">
                <a:solidFill>
                  <a:srgbClr val="002060"/>
                </a:solidFill>
              </a:rPr>
              <a:t>blended</a:t>
            </a:r>
            <a:r>
              <a:rPr lang="en-GB" sz="1050" dirty="0">
                <a:solidFill>
                  <a:srgbClr val="002060"/>
                </a:solidFill>
              </a:rPr>
              <a:t>, </a:t>
            </a:r>
            <a:r>
              <a:rPr lang="en-GB" sz="1050" b="1" dirty="0">
                <a:solidFill>
                  <a:srgbClr val="002060"/>
                </a:solidFill>
              </a:rPr>
              <a:t>learner-centred</a:t>
            </a:r>
            <a:r>
              <a:rPr lang="en-GB" sz="1050" dirty="0">
                <a:solidFill>
                  <a:srgbClr val="002060"/>
                </a:solidFill>
              </a:rPr>
              <a:t> and </a:t>
            </a:r>
            <a:r>
              <a:rPr lang="en-GB" sz="1050" b="1" dirty="0">
                <a:solidFill>
                  <a:srgbClr val="002060"/>
                </a:solidFill>
              </a:rPr>
              <a:t>practice-oriented approach</a:t>
            </a:r>
            <a:r>
              <a:rPr lang="en-GB" sz="1050" dirty="0">
                <a:solidFill>
                  <a:srgbClr val="002060"/>
                </a:solidFill>
              </a:rPr>
              <a:t>, combining:</a:t>
            </a:r>
          </a:p>
          <a:p>
            <a:pPr marL="182562" indent="-171450">
              <a:spcAft>
                <a:spcPts val="600"/>
              </a:spcAft>
              <a:buClr>
                <a:srgbClr val="D38CBC"/>
              </a:buClr>
              <a:buFont typeface="Arial" panose="020B0604020202020204" pitchFamily="34" charset="0"/>
              <a:buChar char="•"/>
            </a:pPr>
            <a:r>
              <a:rPr lang="en-GB" sz="1050" dirty="0">
                <a:solidFill>
                  <a:srgbClr val="002060"/>
                </a:solidFill>
              </a:rPr>
              <a:t>Short theoretical inputs (5–7 minutes per concept) to introduce key ideas such as interest, debt accumulation, and repayment strategies.</a:t>
            </a:r>
          </a:p>
          <a:p>
            <a:pPr marL="182562" indent="-171450">
              <a:spcAft>
                <a:spcPts val="600"/>
              </a:spcAft>
              <a:buClr>
                <a:srgbClr val="D38CBC"/>
              </a:buClr>
              <a:buFont typeface="Arial" panose="020B0604020202020204" pitchFamily="34" charset="0"/>
              <a:buChar char="•"/>
            </a:pPr>
            <a:r>
              <a:rPr lang="en-GB" sz="1050" dirty="0">
                <a:solidFill>
                  <a:srgbClr val="002060"/>
                </a:solidFill>
              </a:rPr>
              <a:t>Scenario-based learning using real-life examples (e.g. Maria, Elena, Anna) to support understanding.</a:t>
            </a:r>
          </a:p>
          <a:p>
            <a:pPr marL="182562" indent="-171450">
              <a:spcAft>
                <a:spcPts val="600"/>
              </a:spcAft>
              <a:buClr>
                <a:srgbClr val="D38CBC"/>
              </a:buClr>
              <a:buFont typeface="Arial" panose="020B0604020202020204" pitchFamily="34" charset="0"/>
              <a:buChar char="•"/>
            </a:pPr>
            <a:r>
              <a:rPr lang="en-GB" sz="1050" dirty="0">
                <a:solidFill>
                  <a:srgbClr val="002060"/>
                </a:solidFill>
              </a:rPr>
              <a:t>Guided discussions on financial behaviours, emotional triggers, and decision-making.</a:t>
            </a:r>
          </a:p>
          <a:p>
            <a:pPr marL="182562" indent="-171450">
              <a:spcAft>
                <a:spcPts val="600"/>
              </a:spcAft>
              <a:buClr>
                <a:srgbClr val="D38CBC"/>
              </a:buClr>
              <a:buFont typeface="Arial" panose="020B0604020202020204" pitchFamily="34" charset="0"/>
              <a:buChar char="•"/>
            </a:pPr>
            <a:r>
              <a:rPr lang="en-GB" sz="1050" dirty="0">
                <a:solidFill>
                  <a:srgbClr val="002060"/>
                </a:solidFill>
              </a:rPr>
              <a:t>Hands-on activities using tools such as: Debt Overview Template, Debt Repayment Planner, True Cost of Credit Calculator.</a:t>
            </a:r>
          </a:p>
          <a:p>
            <a:pPr marL="182562" indent="-171450">
              <a:spcAft>
                <a:spcPts val="600"/>
              </a:spcAft>
              <a:buClr>
                <a:srgbClr val="D38CBC"/>
              </a:buClr>
              <a:buFont typeface="Arial" panose="020B0604020202020204" pitchFamily="34" charset="0"/>
              <a:buChar char="•"/>
            </a:pPr>
            <a:r>
              <a:rPr lang="en-GB" sz="1050" dirty="0">
                <a:solidFill>
                  <a:srgbClr val="002060"/>
                </a:solidFill>
              </a:rPr>
              <a:t>Reflection exercises to support behavioural awareness and confidence-building</a:t>
            </a:r>
            <a:endParaRPr lang="en-US" sz="10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8375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en-GB" altLang="en-US" sz="1150" b="1" dirty="0">
                <a:solidFill>
                  <a:srgbClr val="002060"/>
                </a:solidFill>
                <a:ea typeface="Calibri" panose="020F0502020204030204" pitchFamily="34" charset="0"/>
              </a:rPr>
              <a:t>Adaptation Notes &amp; Contextualisation:</a:t>
            </a:r>
          </a:p>
          <a:p>
            <a:pPr marL="171450" indent="-171450" algn="l" defTabSz="914400" eaLnBrk="0" fontAlgn="base" hangingPunct="0">
              <a:lnSpc>
                <a:spcPct val="100000"/>
              </a:lnSpc>
              <a:spcBef>
                <a:spcPct val="0"/>
              </a:spcBef>
              <a:spcAft>
                <a:spcPct val="0"/>
              </a:spcAft>
              <a:buClr>
                <a:srgbClr val="D38CBC"/>
              </a:buClr>
              <a:tabLst/>
            </a:pPr>
            <a:r>
              <a:rPr lang="en-GB" altLang="en-US" sz="1150" dirty="0">
                <a:solidFill>
                  <a:srgbClr val="002060"/>
                </a:solidFill>
                <a:ea typeface="Calibri" panose="020F0502020204030204" pitchFamily="34" charset="0"/>
              </a:rPr>
              <a:t>Financial systems differ across countries, including credit scoring systems, interest rates, consumer protection laws - Trainers should adapt examples accordingly.</a:t>
            </a:r>
          </a:p>
          <a:p>
            <a:pPr marL="171450" indent="-171450" algn="l" defTabSz="914400" eaLnBrk="0" fontAlgn="base" hangingPunct="0">
              <a:lnSpc>
                <a:spcPct val="100000"/>
              </a:lnSpc>
              <a:spcBef>
                <a:spcPct val="0"/>
              </a:spcBef>
              <a:spcAft>
                <a:spcPct val="0"/>
              </a:spcAft>
              <a:buClr>
                <a:srgbClr val="D38CBC"/>
              </a:buClr>
              <a:tabLst/>
            </a:pPr>
            <a:r>
              <a:rPr lang="en-GB" altLang="en-US" sz="1150" dirty="0">
                <a:solidFill>
                  <a:srgbClr val="002060"/>
                </a:solidFill>
                <a:ea typeface="Calibri" panose="020F0502020204030204" pitchFamily="34" charset="0"/>
              </a:rPr>
              <a:t>Access to credit products varies, especially credit cards, buy-now-pay-later systems, loans.</a:t>
            </a:r>
          </a:p>
          <a:p>
            <a:pPr marL="171450" indent="-171450" algn="l" defTabSz="914400" eaLnBrk="0" fontAlgn="base" hangingPunct="0">
              <a:lnSpc>
                <a:spcPct val="100000"/>
              </a:lnSpc>
              <a:spcBef>
                <a:spcPct val="0"/>
              </a:spcBef>
              <a:spcAft>
                <a:spcPct val="0"/>
              </a:spcAft>
              <a:buClr>
                <a:srgbClr val="D38CBC"/>
              </a:buClr>
              <a:tabLst/>
            </a:pPr>
            <a:r>
              <a:rPr lang="en-GB" altLang="en-US" sz="1150" dirty="0">
                <a:solidFill>
                  <a:srgbClr val="002060"/>
                </a:solidFill>
                <a:ea typeface="Calibri" panose="020F0502020204030204" pitchFamily="34" charset="0"/>
              </a:rPr>
              <a:t>Gender dynamics may differ culturally, including financial decision-making roles, access to income and resources.</a:t>
            </a:r>
          </a:p>
          <a:p>
            <a:pPr marL="171450" indent="-171450" algn="l" defTabSz="914400" eaLnBrk="0" fontAlgn="base" hangingPunct="0">
              <a:lnSpc>
                <a:spcPct val="100000"/>
              </a:lnSpc>
              <a:spcBef>
                <a:spcPct val="0"/>
              </a:spcBef>
              <a:spcAft>
                <a:spcPct val="0"/>
              </a:spcAft>
              <a:buClr>
                <a:srgbClr val="D38CBC"/>
              </a:buClr>
              <a:tabLst/>
            </a:pPr>
            <a:r>
              <a:rPr lang="en-GB" altLang="en-US" sz="1150" dirty="0">
                <a:solidFill>
                  <a:srgbClr val="002060"/>
                </a:solidFill>
                <a:ea typeface="Calibri" panose="020F0502020204030204" pitchFamily="34" charset="0"/>
              </a:rPr>
              <a:t>For mixed-ability groups: use visual examples and simplified explanations, prioritise scenario-based learning, avoid overly technical financial language.</a:t>
            </a:r>
            <a:endParaRPr lang="en-US" sz="11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en-US" dirty="0"/>
              <a:t>Suggested delivery approach &amp; trainer guidance;</a:t>
            </a:r>
          </a:p>
          <a:p>
            <a:endParaRPr lang="en-US"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2123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15118093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2" cstate="print">
            <a:extLst>
              <a:ext uri="{28A0092B-C50C-407E-A947-70E740481C1C}">
                <a14:useLocalDpi xmlns:a14="http://schemas.microsoft.com/office/drawing/2010/main" val="0"/>
              </a:ext>
            </a:extLst>
          </a:blip>
          <a:srcRect t="38115" b="38115"/>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en-GB" dirty="0"/>
              <a:t>Learning Objectives:</a:t>
            </a:r>
            <a:endParaRPr lang="en-US"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en-IE" sz="1200" b="1" dirty="0">
                <a:solidFill>
                  <a:srgbClr val="002060"/>
                </a:solidFill>
              </a:rPr>
              <a:t>Key Concepts You Should Know</a:t>
            </a:r>
          </a:p>
          <a:p>
            <a:endParaRPr lang="en-US" sz="1200" dirty="0">
              <a:solidFill>
                <a:srgbClr val="002060"/>
              </a:solidFill>
            </a:endParaRPr>
          </a:p>
          <a:p>
            <a:pPr defTabSz="914400" eaLnBrk="0" fontAlgn="base" hangingPunct="0">
              <a:lnSpc>
                <a:spcPct val="100000"/>
              </a:lnSpc>
              <a:spcBef>
                <a:spcPct val="0"/>
              </a:spcBef>
              <a:spcAft>
                <a:spcPct val="0"/>
              </a:spcAft>
              <a:buClrTx/>
            </a:pPr>
            <a:r>
              <a:rPr lang="en-US" altLang="en-US" sz="1200" b="1" dirty="0">
                <a:solidFill>
                  <a:srgbClr val="002060"/>
                </a:solidFill>
              </a:rPr>
              <a:t>Proportional contribution systems</a:t>
            </a:r>
            <a:r>
              <a:rPr lang="en-US" altLang="en-US" sz="1200" dirty="0">
                <a:solidFill>
                  <a:srgbClr val="002060"/>
                </a:solidFill>
              </a:rPr>
              <a:t>: </a:t>
            </a:r>
            <a:r>
              <a:rPr lang="en-GB" altLang="en-US" sz="1200" dirty="0">
                <a:solidFill>
                  <a:srgbClr val="002060"/>
                </a:solidFill>
              </a:rPr>
              <a:t>Each partner contributes based on their income percentage (often more equitable for couples with disparate earnings)</a:t>
            </a:r>
            <a:r>
              <a:rPr lang="en-US" altLang="en-US" sz="1200" dirty="0">
                <a:solidFill>
                  <a:srgbClr val="002060"/>
                </a:solidFill>
              </a:rPr>
              <a:t>.</a:t>
            </a:r>
          </a:p>
          <a:p>
            <a:pPr defTabSz="914400" eaLnBrk="0" fontAlgn="base" hangingPunct="0">
              <a:lnSpc>
                <a:spcPct val="100000"/>
              </a:lnSpc>
              <a:spcBef>
                <a:spcPct val="0"/>
              </a:spcBef>
              <a:spcAft>
                <a:spcPct val="0"/>
              </a:spcAft>
              <a:buClrTx/>
            </a:pPr>
            <a:r>
              <a:rPr lang="en-US" altLang="en-US" sz="1200" b="1" dirty="0">
                <a:solidFill>
                  <a:srgbClr val="002060"/>
                </a:solidFill>
              </a:rPr>
              <a:t>Hybrid systems:</a:t>
            </a:r>
            <a:r>
              <a:rPr lang="en-GB" altLang="en-US" sz="1200" b="1" dirty="0">
                <a:solidFill>
                  <a:srgbClr val="002060"/>
                </a:solidFill>
              </a:rPr>
              <a:t> </a:t>
            </a:r>
            <a:r>
              <a:rPr lang="en-GB" altLang="en-US" sz="1200" dirty="0">
                <a:solidFill>
                  <a:srgbClr val="002060"/>
                </a:solidFill>
              </a:rPr>
              <a:t>Combining joint funds for shared costs with separate accounts for personal spending. </a:t>
            </a:r>
            <a:endParaRPr lang="en-US" altLang="en-US" sz="1200" dirty="0">
              <a:solidFill>
                <a:srgbClr val="002060"/>
              </a:solidFill>
            </a:endParaRPr>
          </a:p>
          <a:p>
            <a:pPr defTabSz="914400" eaLnBrk="0" fontAlgn="base" hangingPunct="0">
              <a:lnSpc>
                <a:spcPct val="100000"/>
              </a:lnSpc>
              <a:spcBef>
                <a:spcPct val="0"/>
              </a:spcBef>
              <a:spcAft>
                <a:spcPct val="0"/>
              </a:spcAft>
              <a:buClrTx/>
            </a:pPr>
            <a:r>
              <a:rPr lang="en-US" altLang="en-US" sz="1200" b="1" dirty="0">
                <a:solidFill>
                  <a:srgbClr val="002060"/>
                </a:solidFill>
              </a:rPr>
              <a:t>Financial control</a:t>
            </a:r>
            <a:r>
              <a:rPr lang="en-US" altLang="en-US" sz="1200" dirty="0">
                <a:solidFill>
                  <a:srgbClr val="002060"/>
                </a:solidFill>
              </a:rPr>
              <a:t>: </a:t>
            </a:r>
            <a:r>
              <a:rPr lang="en-GB" altLang="en-US" sz="1200" dirty="0">
                <a:solidFill>
                  <a:srgbClr val="002060"/>
                </a:solidFill>
              </a:rPr>
              <a:t>Includes behaviours such as, discouraging a partner from making independent purchases, insisting on managing all accounts alone, and economic abuse, including restricting access to money, monitoring transactions, and withholding financial information. </a:t>
            </a:r>
            <a:endParaRPr lang="en-US" altLang="en-US" sz="1200" dirty="0">
              <a:solidFill>
                <a:srgbClr val="002060"/>
              </a:solidFill>
            </a:endParaRPr>
          </a:p>
          <a:p>
            <a:pPr defTabSz="914400" eaLnBrk="0" fontAlgn="base" hangingPunct="0">
              <a:lnSpc>
                <a:spcPct val="100000"/>
              </a:lnSpc>
              <a:spcBef>
                <a:spcPct val="0"/>
              </a:spcBef>
              <a:spcAft>
                <a:spcPct val="0"/>
              </a:spcAft>
              <a:buClrTx/>
            </a:pPr>
            <a:r>
              <a:rPr lang="en-US" altLang="en-US" sz="1200" b="1" dirty="0">
                <a:solidFill>
                  <a:srgbClr val="002060"/>
                </a:solidFill>
              </a:rPr>
              <a:t>Joint contingency planning</a:t>
            </a:r>
            <a:r>
              <a:rPr lang="en-US" altLang="en-US" sz="1200" dirty="0">
                <a:solidFill>
                  <a:srgbClr val="002060"/>
                </a:solidFill>
              </a:rPr>
              <a:t>: T</a:t>
            </a:r>
            <a:r>
              <a:rPr lang="en-GB" altLang="en-US" sz="1200" dirty="0">
                <a:solidFill>
                  <a:srgbClr val="002060"/>
                </a:solidFill>
              </a:rPr>
              <a:t>he joint planning of both partners for unexpected events (e.g., illness, job loss, or caregiving responsibilities), to reduce financial stress during periods of crisis.</a:t>
            </a:r>
          </a:p>
          <a:p>
            <a:pPr defTabSz="914400" eaLnBrk="0" fontAlgn="base" hangingPunct="0">
              <a:lnSpc>
                <a:spcPct val="100000"/>
              </a:lnSpc>
              <a:spcBef>
                <a:spcPct val="0"/>
              </a:spcBef>
              <a:spcAft>
                <a:spcPct val="0"/>
              </a:spcAft>
              <a:buClrTx/>
            </a:pPr>
            <a:r>
              <a:rPr lang="en-US" altLang="en-US" sz="1200" b="1" dirty="0">
                <a:solidFill>
                  <a:srgbClr val="002060"/>
                </a:solidFill>
              </a:rPr>
              <a:t>Will and estate planning:</a:t>
            </a:r>
            <a:r>
              <a:rPr lang="en-GB" altLang="en-US" sz="1200" b="1" dirty="0">
                <a:solidFill>
                  <a:srgbClr val="002060"/>
                </a:solidFill>
              </a:rPr>
              <a:t> </a:t>
            </a:r>
            <a:r>
              <a:rPr lang="en-GB" altLang="en-US" sz="1200" dirty="0">
                <a:solidFill>
                  <a:srgbClr val="002060"/>
                </a:solidFill>
              </a:rPr>
              <a:t>It is the process of writing down important decisions about your healthcare, belongings, and finances to be carried out when you’re incapacitated or pass away. </a:t>
            </a:r>
            <a:endParaRPr lang="en-US" altLang="en-US" sz="1200" dirty="0">
              <a:solidFill>
                <a:srgbClr val="002060"/>
              </a:solidFill>
            </a:endParaRPr>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638623"/>
            <a:ext cx="2969732" cy="376876"/>
          </a:xfrm>
        </p:spPr>
        <p:txBody>
          <a:bodyPr/>
          <a:lstStyle/>
          <a:p>
            <a:r>
              <a:rPr lang="en-GB" dirty="0"/>
              <a:t>Brief Description</a:t>
            </a:r>
            <a:r>
              <a:rPr lang="en-US" dirty="0"/>
              <a:t>:</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en-US" dirty="0">
                <a:solidFill>
                  <a:srgbClr val="F16024"/>
                </a:solidFill>
                <a:ea typeface="FontAwesome"/>
                <a:sym typeface="FontAwesome"/>
              </a:rPr>
              <a:t>Key Concepts </a:t>
            </a:r>
          </a:p>
          <a:p>
            <a:r>
              <a:rPr lang="en-US" dirty="0">
                <a:solidFill>
                  <a:srgbClr val="F16024"/>
                </a:solidFill>
                <a:ea typeface="FontAwesome"/>
                <a:sym typeface="FontAwesome"/>
              </a:rPr>
              <a:t>&amp; Keywords:</a:t>
            </a:r>
          </a:p>
          <a:p>
            <a:endParaRPr lang="en-US"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406784" y="6950460"/>
            <a:ext cx="3258435" cy="1423917"/>
          </a:xfrm>
        </p:spPr>
        <p:txBody>
          <a:bodyPr/>
          <a:lstStyle/>
          <a:p>
            <a:pPr marL="11113" indent="-11113">
              <a:tabLst/>
            </a:pPr>
            <a:r>
              <a:rPr lang="en-US" dirty="0"/>
              <a:t>T</a:t>
            </a:r>
            <a:r>
              <a:rPr lang="en-GB" dirty="0"/>
              <a:t>his module helps women navigate first joint expenses, and establish equal participation in decisions. Furthermore, it helps them understand how partnership finances evolve and renegotiate responsibilities for maintaining equality and financial resilience. Finally, it explains how to navigate widowhood or divorce, and ensure economic security for later life.</a:t>
            </a:r>
            <a:endParaRPr lang="en-US" dirty="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332170" y="4118755"/>
            <a:ext cx="3355262" cy="2474350"/>
          </a:xfrm>
        </p:spPr>
        <p:txBody>
          <a:bodyPr/>
          <a:lstStyle/>
          <a:p>
            <a:r>
              <a:rPr lang="en-GB" dirty="0"/>
              <a:t>By the end of this module, you will be able to:</a:t>
            </a:r>
          </a:p>
          <a:p>
            <a:pPr marL="182562" indent="-171450">
              <a:buFont typeface="Arial" panose="020B0604020202020204" pitchFamily="34" charset="0"/>
              <a:buChar char="•"/>
            </a:pPr>
            <a:endParaRPr lang="en-US" dirty="0"/>
          </a:p>
          <a:p>
            <a:pPr marL="182562" indent="-171450">
              <a:buFont typeface="Arial" panose="020B0604020202020204" pitchFamily="34" charset="0"/>
              <a:buChar char="•"/>
            </a:pPr>
            <a:r>
              <a:rPr lang="en-GB" dirty="0"/>
              <a:t>Recognise the importance of open financial communication in relationships. </a:t>
            </a:r>
          </a:p>
          <a:p>
            <a:pPr marL="182562" indent="-171450">
              <a:buFont typeface="Arial" panose="020B0604020202020204" pitchFamily="34" charset="0"/>
              <a:buChar char="•"/>
            </a:pPr>
            <a:r>
              <a:rPr lang="en-GB" dirty="0"/>
              <a:t>Understand how to set shared financial goals. Identify early warning signs of financial control or dependence. </a:t>
            </a:r>
          </a:p>
          <a:p>
            <a:pPr marL="182562" indent="-171450">
              <a:buFont typeface="Arial" panose="020B0604020202020204" pitchFamily="34" charset="0"/>
              <a:buChar char="•"/>
            </a:pPr>
            <a:r>
              <a:rPr lang="en-GB" dirty="0"/>
              <a:t>Reassess financial roles and habits in long-term partnerships. </a:t>
            </a:r>
          </a:p>
          <a:p>
            <a:pPr marL="182562" indent="-171450">
              <a:buFont typeface="Arial" panose="020B0604020202020204" pitchFamily="34" charset="0"/>
              <a:buChar char="•"/>
            </a:pPr>
            <a:r>
              <a:rPr lang="en-GB" dirty="0"/>
              <a:t>Plan for family-related costs. </a:t>
            </a:r>
          </a:p>
          <a:p>
            <a:pPr marL="182562" indent="-171450">
              <a:buFont typeface="Arial" panose="020B0604020202020204" pitchFamily="34" charset="0"/>
              <a:buChar char="•"/>
            </a:pPr>
            <a:r>
              <a:rPr lang="en-GB" dirty="0"/>
              <a:t>Understand the financial impact of divorce or separation. </a:t>
            </a:r>
          </a:p>
          <a:p>
            <a:pPr marL="182562" indent="-171450">
              <a:buFont typeface="Arial" panose="020B0604020202020204" pitchFamily="34" charset="0"/>
              <a:buChar char="•"/>
            </a:pPr>
            <a:r>
              <a:rPr lang="en-GB" dirty="0"/>
              <a:t>Navigate widowhood or solo living with financial clarity. </a:t>
            </a:r>
          </a:p>
          <a:p>
            <a:pPr marL="182562" indent="-171450">
              <a:buFont typeface="Arial" panose="020B0604020202020204" pitchFamily="34" charset="0"/>
              <a:buChar char="•"/>
            </a:pPr>
            <a:r>
              <a:rPr lang="en-GB" dirty="0"/>
              <a:t>Strengthen autonomy after years of financial interdependence.</a:t>
            </a:r>
          </a:p>
          <a:p>
            <a:pPr marL="182562" indent="-171450">
              <a:buFont typeface="Arial" panose="020B0604020202020204" pitchFamily="34" charset="0"/>
              <a:buChar char="•"/>
            </a:pPr>
            <a:endParaRPr lang="en-GB" dirty="0"/>
          </a:p>
          <a:p>
            <a:pPr marL="182562" indent="-171450">
              <a:buFont typeface="Arial" panose="020B0604020202020204" pitchFamily="34" charset="0"/>
              <a:buChar char="•"/>
            </a:pPr>
            <a:endParaRPr lang="en-GB" dirty="0"/>
          </a:p>
          <a:p>
            <a:pPr marL="182562" indent="-171450">
              <a:buFont typeface="Arial" panose="020B0604020202020204" pitchFamily="34" charset="0"/>
              <a:buChar char="•"/>
            </a:pPr>
            <a:endParaRPr lang="en-GB" dirty="0"/>
          </a:p>
          <a:p>
            <a:pPr marL="182562" indent="-171450">
              <a:buFont typeface="Arial" panose="020B0604020202020204" pitchFamily="34" charset="0"/>
              <a:buChar char="•"/>
            </a:pPr>
            <a:endParaRPr lang="en-GB" dirty="0"/>
          </a:p>
          <a:p>
            <a:pPr marL="182562" indent="-171450">
              <a:buFont typeface="Arial" panose="020B0604020202020204" pitchFamily="34" charset="0"/>
              <a:buChar char="•"/>
            </a:pPr>
            <a:endParaRPr lang="en-US" dirty="0"/>
          </a:p>
          <a:p>
            <a:pPr marL="182562" indent="-171450">
              <a:buFont typeface="Arial" panose="020B0604020202020204" pitchFamily="34" charset="0"/>
              <a:buChar char="•"/>
            </a:pPr>
            <a:endParaRPr lang="en-GB" dirty="0"/>
          </a:p>
          <a:p>
            <a:pPr marL="182562" indent="-171450">
              <a:buFont typeface="Arial" panose="020B0604020202020204" pitchFamily="34" charset="0"/>
              <a:buChar char="•"/>
            </a:pPr>
            <a:endParaRPr lang="en-GB" dirty="0"/>
          </a:p>
          <a:p>
            <a:pPr marL="182562" indent="-171450">
              <a:buFont typeface="Arial" panose="020B0604020202020204" pitchFamily="34" charset="0"/>
              <a:buChar char="•"/>
            </a:pPr>
            <a:endParaRPr lang="en-GB" dirty="0"/>
          </a:p>
          <a:p>
            <a:pPr marL="182562" indent="-171450">
              <a:buFont typeface="Arial" panose="020B0604020202020204" pitchFamily="34" charset="0"/>
              <a:buChar char="•"/>
            </a:pPr>
            <a:endParaRPr lang="en-GB" dirty="0"/>
          </a:p>
          <a:p>
            <a:pPr marL="182562" indent="-171450">
              <a:buFont typeface="Arial" panose="020B0604020202020204" pitchFamily="34" charset="0"/>
              <a:buChar char="•"/>
            </a:pPr>
            <a:endParaRPr lang="en-US" dirty="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907650" y="8269847"/>
            <a:ext cx="872187" cy="832733"/>
            <a:chOff x="3320957" y="3834004"/>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320957" y="3834004"/>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en-US"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322448" y="4018255"/>
              <a:ext cx="805029" cy="464230"/>
            </a:xfrm>
            <a:prstGeom prst="rect">
              <a:avLst/>
            </a:prstGeom>
          </p:spPr>
          <p:txBody>
            <a:bodyPr wrap="none">
              <a:spAutoFit/>
            </a:bodyPr>
            <a:lstStyle/>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CLICK</a:t>
              </a:r>
            </a:p>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TO VIEW</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73013" y="696313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en-US" dirty="0">
                <a:solidFill>
                  <a:schemeClr val="bg1"/>
                </a:solidFill>
                <a:latin typeface="Calibri" panose="020F0502020204030204" pitchFamily="34" charset="0"/>
                <a:cs typeface="Calibri" panose="020F0502020204030204" pitchFamily="34" charset="0"/>
              </a:rPr>
              <a:t>Money In The Partnership</a:t>
            </a: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11" name="Picture 10">
            <a:extLst>
              <a:ext uri="{FF2B5EF4-FFF2-40B4-BE49-F238E27FC236}">
                <a16:creationId xmlns:a16="http://schemas.microsoft.com/office/drawing/2014/main" id="{65D0A75E-3163-559F-C542-45BB12A02C7B}"/>
              </a:ext>
            </a:extLst>
          </p:cNvPr>
          <p:cNvPicPr>
            <a:picLocks noChangeAspect="1"/>
          </p:cNvPicPr>
          <p:nvPr/>
        </p:nvPicPr>
        <p:blipFill>
          <a:blip r:embed="rId4"/>
          <a:stretch>
            <a:fillRect/>
          </a:stretch>
        </p:blipFill>
        <p:spPr>
          <a:xfrm>
            <a:off x="130113" y="9524439"/>
            <a:ext cx="1677256" cy="680676"/>
          </a:xfrm>
          <a:prstGeom prst="rect">
            <a:avLst/>
          </a:prstGeom>
        </p:spPr>
      </p:pic>
      <p:pic>
        <p:nvPicPr>
          <p:cNvPr id="12" name="Picture 11">
            <a:extLst>
              <a:ext uri="{FF2B5EF4-FFF2-40B4-BE49-F238E27FC236}">
                <a16:creationId xmlns:a16="http://schemas.microsoft.com/office/drawing/2014/main" id="{1F20451B-8D8D-C5E1-A994-C4F89E07F4BD}"/>
              </a:ext>
            </a:extLst>
          </p:cNvPr>
          <p:cNvPicPr>
            <a:picLocks noChangeAspect="1"/>
          </p:cNvPicPr>
          <p:nvPr/>
        </p:nvPicPr>
        <p:blipFill>
          <a:blip r:embed="rId5"/>
          <a:stretch>
            <a:fillRect/>
          </a:stretch>
        </p:blipFill>
        <p:spPr>
          <a:xfrm>
            <a:off x="130113" y="8499853"/>
            <a:ext cx="879676" cy="263547"/>
          </a:xfrm>
          <a:prstGeom prst="rect">
            <a:avLst/>
          </a:prstGeom>
        </p:spPr>
      </p:pic>
      <p:pic>
        <p:nvPicPr>
          <p:cNvPr id="8" name="Picture Placeholder 7">
            <a:extLst>
              <a:ext uri="{FF2B5EF4-FFF2-40B4-BE49-F238E27FC236}">
                <a16:creationId xmlns:a16="http://schemas.microsoft.com/office/drawing/2014/main" id="{8B5E5EC9-61CD-2121-D069-F8600646A235}"/>
              </a:ext>
            </a:extLst>
          </p:cNvPr>
          <p:cNvPicPr>
            <a:picLocks noGrp="1" noChangeAspect="1"/>
          </p:cNvPicPr>
          <p:nvPr>
            <p:ph type="pic" sz="quarter" idx="56"/>
          </p:nvPr>
        </p:nvPicPr>
        <p:blipFill>
          <a:blip r:embed="rId6">
            <a:extLst>
              <a:ext uri="{28A0092B-C50C-407E-A947-70E740481C1C}">
                <a14:useLocalDpi xmlns:a14="http://schemas.microsoft.com/office/drawing/2010/main" val="0"/>
              </a:ext>
            </a:extLst>
          </a:blip>
          <a:srcRect t="3372" b="3372"/>
          <a:stretch>
            <a:fillRect/>
          </a:stretch>
        </p:blipFill>
        <p:spPr>
          <a:prstGeom prst="rect">
            <a:avLst/>
          </a:prstGeom>
          <a:solidFill>
            <a:prstClr val="white">
              <a:lumMod val="75000"/>
            </a:prstClr>
          </a:solidFill>
        </p:spPr>
      </p:pic>
    </p:spTree>
    <p:extLst>
      <p:ext uri="{BB962C8B-B14F-4D97-AF65-F5344CB8AC3E}">
        <p14:creationId xmlns:p14="http://schemas.microsoft.com/office/powerpoint/2010/main" val="2526501626"/>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7" y="2979376"/>
            <a:ext cx="6525097" cy="557069"/>
          </a:xfrm>
        </p:spPr>
        <p:txBody>
          <a:bodyPr/>
          <a:lstStyle/>
          <a:p>
            <a:r>
              <a:rPr lang="en-GB" dirty="0"/>
              <a:t>Practical activities, assessment suggestions &amp; reflection prompts;</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84628" y="8541624"/>
            <a:ext cx="5991741" cy="333483"/>
          </a:xfrm>
        </p:spPr>
        <p:txBody>
          <a:bodyPr/>
          <a:lstStyle/>
          <a:p>
            <a:r>
              <a:rPr lang="en-GB" dirty="0"/>
              <a:t>Adaptation notes &amp; links to related modules:</a:t>
            </a:r>
          </a:p>
          <a:p>
            <a:endParaRPr lang="en-US"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483572"/>
            <a:ext cx="6315373" cy="5006179"/>
          </a:xfrm>
          <a:prstGeom prst="rect">
            <a:avLst/>
          </a:prstGeom>
        </p:spPr>
        <p:txBody>
          <a:bodyPr/>
          <a:lstStyle/>
          <a:p>
            <a:pPr algn="l">
              <a:buClr>
                <a:srgbClr val="D38CBC"/>
              </a:buClr>
            </a:pPr>
            <a:r>
              <a:rPr lang="en-US" sz="1150" b="1" dirty="0">
                <a:solidFill>
                  <a:srgbClr val="405888"/>
                </a:solidFill>
              </a:rPr>
              <a:t>1. Practical Additional Activities</a:t>
            </a:r>
          </a:p>
          <a:p>
            <a:pPr algn="l">
              <a:buClr>
                <a:srgbClr val="D38CBC"/>
              </a:buClr>
            </a:pPr>
            <a:endParaRPr lang="en-US" sz="1150" b="1" dirty="0">
              <a:solidFill>
                <a:srgbClr val="405888"/>
              </a:solidFill>
            </a:endParaRPr>
          </a:p>
          <a:p>
            <a:pPr algn="l"/>
            <a:r>
              <a:rPr lang="en-US" sz="1200" b="1" dirty="0">
                <a:solidFill>
                  <a:srgbClr val="405888"/>
                </a:solidFill>
              </a:rPr>
              <a:t>Activity 1 – </a:t>
            </a:r>
            <a:r>
              <a:rPr lang="en-GB" sz="1200" b="1" dirty="0">
                <a:solidFill>
                  <a:srgbClr val="405888"/>
                </a:solidFill>
              </a:rPr>
              <a:t>Financial Compatibility Test &amp; Relationship money styles quiz</a:t>
            </a:r>
            <a:endParaRPr lang="en-US" sz="1200" b="1" dirty="0">
              <a:solidFill>
                <a:srgbClr val="405888"/>
              </a:solidFill>
            </a:endParaRPr>
          </a:p>
          <a:p>
            <a:pPr algn="l"/>
            <a:r>
              <a:rPr lang="en-GB" sz="1200" dirty="0">
                <a:solidFill>
                  <a:srgbClr val="405888"/>
                </a:solidFill>
              </a:rPr>
              <a:t>     </a:t>
            </a:r>
            <a:r>
              <a:rPr kumimoji="0" lang="en-US" sz="1200" b="0" i="0" u="none" strike="noStrike" kern="0" cap="none" spc="0" normalizeH="0" baseline="0" noProof="0" dirty="0">
                <a:ln>
                  <a:noFill/>
                </a:ln>
                <a:solidFill>
                  <a:srgbClr val="405888"/>
                </a:solidFill>
                <a:effectLst/>
                <a:uLnTx/>
                <a:uFillTx/>
                <a:latin typeface="Calibri" panose="020F0502020204030204" pitchFamily="34" charset="0"/>
                <a:cs typeface="Calibri" panose="020F0502020204030204" pitchFamily="34" charset="0"/>
                <a:sym typeface="Montserrat Light"/>
              </a:rPr>
              <a:t>Learners </a:t>
            </a:r>
            <a:r>
              <a:rPr lang="en-GB" sz="1200" dirty="0">
                <a:solidFill>
                  <a:srgbClr val="405888"/>
                </a:solidFill>
              </a:rPr>
              <a:t>answer questions designed to spark enlightening discussions amongst partners, and complete a relevant quiz. </a:t>
            </a:r>
            <a:r>
              <a:rPr lang="en-US" sz="1200" b="1" dirty="0">
                <a:solidFill>
                  <a:srgbClr val="405888"/>
                </a:solidFill>
              </a:rPr>
              <a:t>Purpose: </a:t>
            </a:r>
            <a:r>
              <a:rPr lang="en-US" sz="1200" dirty="0">
                <a:solidFill>
                  <a:srgbClr val="405888"/>
                </a:solidFill>
              </a:rPr>
              <a:t>Helps learners </a:t>
            </a:r>
            <a:r>
              <a:rPr lang="en-GB" sz="1200" dirty="0">
                <a:solidFill>
                  <a:srgbClr val="405888"/>
                </a:solidFill>
              </a:rPr>
              <a:t>establish foundations for financial transparency, within a partnership.</a:t>
            </a:r>
            <a:endParaRPr lang="en-US" sz="1200" dirty="0">
              <a:solidFill>
                <a:srgbClr val="405888"/>
              </a:solidFill>
            </a:endParaRPr>
          </a:p>
          <a:p>
            <a:pPr algn="l"/>
            <a:endParaRPr lang="en-US" sz="1200" dirty="0">
              <a:solidFill>
                <a:srgbClr val="405888"/>
              </a:solidFill>
            </a:endParaRPr>
          </a:p>
          <a:p>
            <a:pPr algn="l"/>
            <a:r>
              <a:rPr lang="en-US" sz="1200" b="1" dirty="0">
                <a:solidFill>
                  <a:srgbClr val="405888"/>
                </a:solidFill>
              </a:rPr>
              <a:t>Activity 2 – </a:t>
            </a:r>
            <a:r>
              <a:rPr lang="en-GB" sz="1200" b="1" dirty="0">
                <a:solidFill>
                  <a:srgbClr val="405888"/>
                </a:solidFill>
              </a:rPr>
              <a:t>Practice creating a shared budget for a household</a:t>
            </a:r>
            <a:br>
              <a:rPr lang="en-US" sz="1200" dirty="0">
                <a:solidFill>
                  <a:srgbClr val="405888"/>
                </a:solidFill>
              </a:rPr>
            </a:br>
            <a:r>
              <a:rPr kumimoji="0" lang="en-US" sz="1200" b="0" i="0" u="none" strike="noStrike" kern="0" cap="none" spc="0" normalizeH="0" baseline="0" noProof="0" dirty="0">
                <a:ln>
                  <a:noFill/>
                </a:ln>
                <a:solidFill>
                  <a:srgbClr val="405888"/>
                </a:solidFill>
                <a:effectLst/>
                <a:uLnTx/>
                <a:uFillTx/>
                <a:latin typeface="Calibri" panose="020F0502020204030204" pitchFamily="34" charset="0"/>
                <a:cs typeface="Calibri" panose="020F0502020204030204" pitchFamily="34" charset="0"/>
                <a:sym typeface="Montserrat Light"/>
              </a:rPr>
              <a:t>Learners </a:t>
            </a:r>
            <a:r>
              <a:rPr lang="en-GB" sz="1200" dirty="0">
                <a:solidFill>
                  <a:srgbClr val="405888"/>
                </a:solidFill>
              </a:rPr>
              <a:t>organize their household budget, and calculate their monthly expenses, putting expenses into different categories. </a:t>
            </a:r>
            <a:r>
              <a:rPr lang="en-US" sz="1200" b="1" dirty="0">
                <a:solidFill>
                  <a:srgbClr val="405888"/>
                </a:solidFill>
              </a:rPr>
              <a:t>Purpose:</a:t>
            </a:r>
            <a:r>
              <a:rPr lang="en-US" sz="1200" dirty="0">
                <a:solidFill>
                  <a:srgbClr val="405888"/>
                </a:solidFill>
              </a:rPr>
              <a:t> Helps learners and their partners reflect on </a:t>
            </a:r>
            <a:r>
              <a:rPr lang="en-GB" sz="1200" dirty="0">
                <a:solidFill>
                  <a:srgbClr val="405888"/>
                </a:solidFill>
              </a:rPr>
              <a:t>how they are spending their money and where financial improvements can be made. </a:t>
            </a:r>
          </a:p>
          <a:p>
            <a:pPr algn="l"/>
            <a:endParaRPr lang="en-US" sz="1200" dirty="0">
              <a:solidFill>
                <a:srgbClr val="405888"/>
              </a:solidFill>
            </a:endParaRPr>
          </a:p>
          <a:p>
            <a:pPr algn="l"/>
            <a:r>
              <a:rPr lang="en-US" sz="1200" b="1" dirty="0">
                <a:solidFill>
                  <a:srgbClr val="405888"/>
                </a:solidFill>
              </a:rPr>
              <a:t>Activity 3 – </a:t>
            </a:r>
            <a:r>
              <a:rPr lang="en-GB" sz="1200" b="1" dirty="0">
                <a:solidFill>
                  <a:srgbClr val="405888"/>
                </a:solidFill>
              </a:rPr>
              <a:t>Scenario analysis: What would you do if your partner made all financial decisions? </a:t>
            </a:r>
            <a:br>
              <a:rPr lang="en-US" sz="1200" dirty="0">
                <a:solidFill>
                  <a:srgbClr val="405888"/>
                </a:solidFill>
              </a:rPr>
            </a:br>
            <a:r>
              <a:rPr lang="en-US" sz="1200" dirty="0">
                <a:solidFill>
                  <a:srgbClr val="405888"/>
                </a:solidFill>
              </a:rPr>
              <a:t>Learners take specific actions, such as s</a:t>
            </a:r>
            <a:r>
              <a:rPr lang="en-GB" sz="1200" dirty="0">
                <a:solidFill>
                  <a:srgbClr val="405888"/>
                </a:solidFill>
              </a:rPr>
              <a:t>scheduling a formal meeting to cover long-term planning with their spouse. </a:t>
            </a:r>
            <a:r>
              <a:rPr lang="en-US" sz="1200" b="1" dirty="0">
                <a:solidFill>
                  <a:srgbClr val="405888"/>
                </a:solidFill>
              </a:rPr>
              <a:t>Purpose:</a:t>
            </a:r>
            <a:r>
              <a:rPr lang="en-US" sz="1200" dirty="0">
                <a:solidFill>
                  <a:srgbClr val="405888"/>
                </a:solidFill>
              </a:rPr>
              <a:t> Helps learners deal </a:t>
            </a:r>
            <a:r>
              <a:rPr lang="en-GB" sz="1200" dirty="0">
                <a:solidFill>
                  <a:srgbClr val="405888"/>
                </a:solidFill>
              </a:rPr>
              <a:t>effectively with events that have a major impact on their quality of life, such as divorce or widowhood.</a:t>
            </a:r>
            <a:endParaRPr lang="en-US" sz="1200" dirty="0">
              <a:solidFill>
                <a:srgbClr val="405888"/>
              </a:solidFill>
            </a:endParaRPr>
          </a:p>
          <a:p>
            <a:pPr algn="l"/>
            <a:endParaRPr lang="en-US" sz="1200" dirty="0">
              <a:solidFill>
                <a:srgbClr val="405888"/>
              </a:solidFill>
            </a:endParaRPr>
          </a:p>
          <a:p>
            <a:pPr algn="l"/>
            <a:r>
              <a:rPr lang="en-US" sz="1200" b="1" dirty="0">
                <a:solidFill>
                  <a:srgbClr val="405888"/>
                </a:solidFill>
              </a:rPr>
              <a:t>Activity 4 – </a:t>
            </a:r>
            <a:r>
              <a:rPr lang="en-GB" sz="1200" b="1" dirty="0">
                <a:solidFill>
                  <a:srgbClr val="405888"/>
                </a:solidFill>
              </a:rPr>
              <a:t>“Money Talk” worksheet: prepare for a financial planning conversation</a:t>
            </a:r>
            <a:br>
              <a:rPr lang="en-US" sz="1200" dirty="0">
                <a:solidFill>
                  <a:srgbClr val="405888"/>
                </a:solidFill>
              </a:rPr>
            </a:br>
            <a:r>
              <a:rPr lang="en-US" sz="1200" dirty="0">
                <a:solidFill>
                  <a:srgbClr val="405888"/>
                </a:solidFill>
              </a:rPr>
              <a:t>Learners</a:t>
            </a:r>
            <a:r>
              <a:rPr lang="en-GB" sz="1200" dirty="0">
                <a:solidFill>
                  <a:srgbClr val="405888"/>
                </a:solidFill>
              </a:rPr>
              <a:t> use a worksheet as a discussion starter and answer the questions listed together. </a:t>
            </a:r>
            <a:r>
              <a:rPr lang="en-GB" sz="1200" b="1" dirty="0">
                <a:solidFill>
                  <a:srgbClr val="405888"/>
                </a:solidFill>
              </a:rPr>
              <a:t>Purpose</a:t>
            </a:r>
            <a:r>
              <a:rPr lang="en-GB" sz="1200" dirty="0">
                <a:solidFill>
                  <a:srgbClr val="405888"/>
                </a:solidFill>
              </a:rPr>
              <a:t>: Helps learners prepare for upcoming changes in their financial situation.</a:t>
            </a:r>
          </a:p>
          <a:p>
            <a:pPr algn="l"/>
            <a:endParaRPr lang="en-GB" sz="1200" dirty="0">
              <a:solidFill>
                <a:srgbClr val="405888"/>
              </a:solidFill>
            </a:endParaRPr>
          </a:p>
          <a:p>
            <a:pPr algn="l"/>
            <a:r>
              <a:rPr lang="en-US" sz="1200" b="1" dirty="0">
                <a:solidFill>
                  <a:srgbClr val="405888"/>
                </a:solidFill>
              </a:rPr>
              <a:t>Activity 5 – </a:t>
            </a:r>
            <a:r>
              <a:rPr lang="en-GB" sz="1200" b="1" dirty="0">
                <a:solidFill>
                  <a:srgbClr val="405888"/>
                </a:solidFill>
              </a:rPr>
              <a:t>Role-play: navigating financial disagreement respectfully</a:t>
            </a:r>
            <a:br>
              <a:rPr lang="en-US" sz="1200" dirty="0">
                <a:solidFill>
                  <a:srgbClr val="405888"/>
                </a:solidFill>
              </a:rPr>
            </a:br>
            <a:r>
              <a:rPr lang="en-US" sz="1200" dirty="0">
                <a:solidFill>
                  <a:srgbClr val="405888"/>
                </a:solidFill>
              </a:rPr>
              <a:t>Learners practice </a:t>
            </a:r>
            <a:r>
              <a:rPr lang="en-GB" sz="1200" dirty="0">
                <a:solidFill>
                  <a:srgbClr val="405888"/>
                </a:solidFill>
              </a:rPr>
              <a:t>key communication strategies with their partner. </a:t>
            </a:r>
            <a:r>
              <a:rPr lang="en-US" sz="1200" b="1" dirty="0">
                <a:solidFill>
                  <a:srgbClr val="405888"/>
                </a:solidFill>
              </a:rPr>
              <a:t>Purpose:</a:t>
            </a:r>
            <a:r>
              <a:rPr lang="en-US" sz="1200" dirty="0">
                <a:solidFill>
                  <a:srgbClr val="405888"/>
                </a:solidFill>
              </a:rPr>
              <a:t> Helps learners build e</a:t>
            </a:r>
            <a:r>
              <a:rPr lang="en-GB" sz="1200" dirty="0">
                <a:solidFill>
                  <a:srgbClr val="405888"/>
                </a:solidFill>
              </a:rPr>
              <a:t>effective communication with their partner, when discussing finances.</a:t>
            </a:r>
            <a:endParaRPr lang="en-US" sz="1200" dirty="0">
              <a:solidFill>
                <a:srgbClr val="405888"/>
              </a:solidFill>
            </a:endParaRPr>
          </a:p>
          <a:p>
            <a:pPr algn="l"/>
            <a:endParaRPr lang="en-US" sz="1200" dirty="0">
              <a:solidFill>
                <a:srgbClr val="405888"/>
              </a:solidFill>
            </a:endParaRPr>
          </a:p>
          <a:p>
            <a:pPr algn="l"/>
            <a:r>
              <a:rPr lang="en-US" sz="1200" b="1" dirty="0">
                <a:solidFill>
                  <a:srgbClr val="405888"/>
                </a:solidFill>
              </a:rPr>
              <a:t>Activity 6 – Divorce impact calculator</a:t>
            </a:r>
            <a:endParaRPr lang="en-US" sz="1200" dirty="0">
              <a:solidFill>
                <a:srgbClr val="405888"/>
              </a:solidFill>
            </a:endParaRPr>
          </a:p>
          <a:p>
            <a:pPr algn="l"/>
            <a:r>
              <a:rPr lang="en-US" sz="1200" dirty="0">
                <a:solidFill>
                  <a:srgbClr val="405888"/>
                </a:solidFill>
              </a:rPr>
              <a:t>     Learners answer </a:t>
            </a:r>
            <a:r>
              <a:rPr lang="en-GB" sz="1200" dirty="0">
                <a:solidFill>
                  <a:srgbClr val="405888"/>
                </a:solidFill>
              </a:rPr>
              <a:t>a series of questions which will help them evaluate their financial situation. </a:t>
            </a:r>
            <a:r>
              <a:rPr lang="en-GB" sz="1200" b="1" dirty="0">
                <a:solidFill>
                  <a:srgbClr val="405888"/>
                </a:solidFill>
              </a:rPr>
              <a:t>Purpose</a:t>
            </a:r>
            <a:r>
              <a:rPr lang="en-GB" sz="1200" dirty="0">
                <a:solidFill>
                  <a:srgbClr val="405888"/>
                </a:solidFill>
              </a:rPr>
              <a:t>: Guides learners’ next step in calculating a financial settlement. </a:t>
            </a:r>
            <a:endParaRPr lang="en-US" sz="1200" dirty="0">
              <a:solidFill>
                <a:srgbClr val="405888"/>
              </a:solidFill>
            </a:endParaRPr>
          </a:p>
          <a:p>
            <a:pPr algn="l"/>
            <a:endParaRPr lang="en-US" sz="1200" b="1" dirty="0">
              <a:solidFill>
                <a:srgbClr val="405888"/>
              </a:solidFill>
            </a:endParaRPr>
          </a:p>
          <a:p>
            <a:pPr algn="l"/>
            <a:r>
              <a:rPr lang="en-US" sz="1200" b="1" dirty="0">
                <a:solidFill>
                  <a:srgbClr val="405888"/>
                </a:solidFill>
              </a:rPr>
              <a:t>Activity 7 – </a:t>
            </a:r>
            <a:r>
              <a:rPr lang="en-GB" sz="1200" b="1" dirty="0">
                <a:solidFill>
                  <a:srgbClr val="405888"/>
                </a:solidFill>
              </a:rPr>
              <a:t>Scenario: Planning for retirement without a partner</a:t>
            </a:r>
          </a:p>
          <a:p>
            <a:pPr algn="l"/>
            <a:r>
              <a:rPr lang="en-GB" sz="1200" b="1" dirty="0">
                <a:solidFill>
                  <a:srgbClr val="405888"/>
                </a:solidFill>
              </a:rPr>
              <a:t>     </a:t>
            </a:r>
            <a:r>
              <a:rPr lang="en-GB" sz="1200" dirty="0">
                <a:solidFill>
                  <a:srgbClr val="405888"/>
                </a:solidFill>
              </a:rPr>
              <a:t>Learners consider several steps to plan for your retirement, and maintain their financial independence. </a:t>
            </a:r>
            <a:r>
              <a:rPr lang="en-GB" sz="1200" b="1" dirty="0">
                <a:solidFill>
                  <a:srgbClr val="405888"/>
                </a:solidFill>
              </a:rPr>
              <a:t>Purpose</a:t>
            </a:r>
            <a:r>
              <a:rPr lang="en-GB" sz="1200" dirty="0">
                <a:solidFill>
                  <a:srgbClr val="405888"/>
                </a:solidFill>
              </a:rPr>
              <a:t>: Helps learners be proactive, and start preparing for retirement, early. </a:t>
            </a:r>
            <a:endParaRPr lang="en-US" sz="1200" b="1" dirty="0">
              <a:solidFill>
                <a:srgbClr val="405888"/>
              </a:solidFill>
            </a:endParaRPr>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xfrm>
            <a:off x="1057623" y="873777"/>
            <a:ext cx="5991741" cy="1840760"/>
          </a:xfrm>
          <a:prstGeom prst="rect">
            <a:avLst/>
          </a:prstGeom>
        </p:spPr>
        <p:txBody>
          <a:bodyPr/>
          <a:lstStyle/>
          <a:p>
            <a:pPr>
              <a:spcAft>
                <a:spcPts val="600"/>
              </a:spcAft>
              <a:buClr>
                <a:srgbClr val="D38CBC"/>
              </a:buClr>
            </a:pPr>
            <a:r>
              <a:rPr lang="en-US" sz="1150" dirty="0">
                <a:solidFill>
                  <a:srgbClr val="002060"/>
                </a:solidFill>
              </a:rPr>
              <a:t>Use a </a:t>
            </a:r>
            <a:r>
              <a:rPr lang="en-US" sz="1150" b="1" dirty="0">
                <a:solidFill>
                  <a:srgbClr val="002060"/>
                </a:solidFill>
              </a:rPr>
              <a:t>blended, practice-oriented approach</a:t>
            </a:r>
            <a:r>
              <a:rPr lang="en-US" sz="1150" dirty="0">
                <a:solidFill>
                  <a:srgbClr val="002060"/>
                </a:solidFill>
              </a:rPr>
              <a:t> combining:</a:t>
            </a:r>
          </a:p>
          <a:p>
            <a:pPr marL="182562" indent="-171450">
              <a:spcAft>
                <a:spcPts val="600"/>
              </a:spcAft>
              <a:buClr>
                <a:srgbClr val="D38CBC"/>
              </a:buClr>
              <a:buFont typeface="Arial" panose="020B0604020202020204" pitchFamily="34" charset="0"/>
              <a:buChar char="•"/>
            </a:pPr>
            <a:r>
              <a:rPr lang="en-US" sz="1150" dirty="0">
                <a:solidFill>
                  <a:srgbClr val="002060"/>
                </a:solidFill>
              </a:rPr>
              <a:t>Use plain, relatable language and avoid unnecessary jargon. </a:t>
            </a:r>
          </a:p>
          <a:p>
            <a:pPr marL="182562" indent="-171450">
              <a:spcAft>
                <a:spcPts val="600"/>
              </a:spcAft>
              <a:buClr>
                <a:srgbClr val="D38CBC"/>
              </a:buClr>
              <a:buFont typeface="Arial" panose="020B0604020202020204" pitchFamily="34" charset="0"/>
              <a:buChar char="•"/>
            </a:pPr>
            <a:r>
              <a:rPr lang="en-US" sz="1150" dirty="0">
                <a:solidFill>
                  <a:srgbClr val="002060"/>
                </a:solidFill>
              </a:rPr>
              <a:t>Trainers should focus on helping learners make informed decisions rather than teaching complex technical calculations.</a:t>
            </a:r>
          </a:p>
          <a:p>
            <a:pPr marL="182562" indent="-171450">
              <a:spcAft>
                <a:spcPts val="600"/>
              </a:spcAft>
              <a:buClr>
                <a:srgbClr val="D38CBC"/>
              </a:buClr>
              <a:buFont typeface="Arial" panose="020B0604020202020204" pitchFamily="34" charset="0"/>
              <a:buChar char="•"/>
            </a:pPr>
            <a:r>
              <a:rPr lang="en-US" sz="1150" dirty="0">
                <a:solidFill>
                  <a:srgbClr val="002060"/>
                </a:solidFill>
              </a:rPr>
              <a:t>The module can be followed from start to finish or used selectively depending on life stage.</a:t>
            </a:r>
          </a:p>
          <a:p>
            <a:pPr marL="182562" indent="-171450">
              <a:spcAft>
                <a:spcPts val="600"/>
              </a:spcAft>
              <a:buClr>
                <a:srgbClr val="D38CBC"/>
              </a:buClr>
              <a:buFont typeface="Arial" panose="020B0604020202020204" pitchFamily="34" charset="0"/>
              <a:buChar char="•"/>
            </a:pPr>
            <a:r>
              <a:rPr lang="en-US" sz="1150" dirty="0">
                <a:solidFill>
                  <a:srgbClr val="002060"/>
                </a:solidFill>
              </a:rPr>
              <a:t>Each section combines short explanations, practical tips, short activities, and simple assessments.</a:t>
            </a:r>
          </a:p>
          <a:p>
            <a:pPr marL="182562" indent="-171450">
              <a:spcAft>
                <a:spcPts val="600"/>
              </a:spcAft>
              <a:buClr>
                <a:srgbClr val="D38CBC"/>
              </a:buClr>
              <a:buFont typeface="Arial" panose="020B0604020202020204" pitchFamily="34" charset="0"/>
              <a:buChar char="•"/>
            </a:pPr>
            <a:r>
              <a:rPr lang="en-US" sz="1150" dirty="0">
                <a:solidFill>
                  <a:srgbClr val="002060"/>
                </a:solidFill>
              </a:rPr>
              <a:t>Trainers should adapt delivery to the learner’s stage of life: in early career, focus on building habits and understanding basic concepts; in mid career, focus on balancing multiple goals, risk, and fees; in late career, focus on preservation, clarity, and fraud prevention.</a:t>
            </a:r>
            <a:endParaRPr lang="en-US"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28358" y="9002283"/>
            <a:ext cx="6141827" cy="1210587"/>
          </a:xfrm>
        </p:spPr>
        <p:txBody>
          <a:bodyPr/>
          <a:lstStyle/>
          <a:p>
            <a:pPr marL="0" lvl="0" indent="0" algn="l" defTabSz="914400" eaLnBrk="0" fontAlgn="base" hangingPunct="0">
              <a:lnSpc>
                <a:spcPct val="100000"/>
              </a:lnSpc>
              <a:spcBef>
                <a:spcPct val="0"/>
              </a:spcBef>
              <a:spcAft>
                <a:spcPct val="0"/>
              </a:spcAft>
              <a:buClr>
                <a:srgbClr val="D38CBC"/>
              </a:buClr>
              <a:buNone/>
              <a:tabLst/>
            </a:pPr>
            <a:r>
              <a:rPr lang="en-US" altLang="en-US" sz="1150" dirty="0">
                <a:solidFill>
                  <a:srgbClr val="002060"/>
                </a:solidFill>
                <a:ea typeface="Calibri" panose="020F0502020204030204" pitchFamily="34" charset="0"/>
              </a:rPr>
              <a:t>Adapt examples and delivery to the learner’s current life stage. In early career, focus on </a:t>
            </a:r>
            <a:r>
              <a:rPr lang="en-GB" altLang="en-US" sz="1150" dirty="0">
                <a:solidFill>
                  <a:srgbClr val="002060"/>
                </a:solidFill>
                <a:ea typeface="Calibri" panose="020F0502020204030204" pitchFamily="34" charset="0"/>
              </a:rPr>
              <a:t>open financial communication in relationships, shared financial goals with a partner, and warning signs of financial control</a:t>
            </a:r>
            <a:r>
              <a:rPr lang="en-US" altLang="en-US" sz="1150" dirty="0">
                <a:solidFill>
                  <a:srgbClr val="002060"/>
                </a:solidFill>
                <a:ea typeface="Calibri" panose="020F0502020204030204" pitchFamily="34" charset="0"/>
              </a:rPr>
              <a:t>. In mid career, focus more strongly on planning for family-related costs, </a:t>
            </a:r>
            <a:r>
              <a:rPr lang="en-GB" altLang="en-US" sz="1150" dirty="0">
                <a:solidFill>
                  <a:srgbClr val="002060"/>
                </a:solidFill>
                <a:ea typeface="Calibri" panose="020F0502020204030204" pitchFamily="34" charset="0"/>
              </a:rPr>
              <a:t>understanding the financial impact of divorce or separation, and maintaining autonomy while sharing financial responsibilities</a:t>
            </a:r>
            <a:r>
              <a:rPr lang="en-US" altLang="en-US" sz="1150" dirty="0">
                <a:solidFill>
                  <a:srgbClr val="002060"/>
                </a:solidFill>
                <a:ea typeface="Calibri" panose="020F0502020204030204" pitchFamily="34" charset="0"/>
              </a:rPr>
              <a:t>. In late career, focus on</a:t>
            </a:r>
            <a:r>
              <a:rPr lang="en-GB" altLang="en-US" sz="1150" dirty="0">
                <a:solidFill>
                  <a:srgbClr val="002060"/>
                </a:solidFill>
                <a:ea typeface="Calibri" panose="020F0502020204030204" pitchFamily="34" charset="0"/>
              </a:rPr>
              <a:t> navigating widowhood or solo living, and strengthening financial autonomy</a:t>
            </a:r>
            <a:r>
              <a:rPr lang="en-US" altLang="en-US" sz="1150" dirty="0">
                <a:solidFill>
                  <a:srgbClr val="002060"/>
                </a:solidFill>
                <a:ea typeface="Calibri" panose="020F0502020204030204" pitchFamily="34" charset="0"/>
              </a:rPr>
              <a:t>. Trainers should also adapt examples to local national contexts where account types, pension systems, and investment products differ.</a:t>
            </a:r>
            <a:endParaRPr lang="en-US" sz="11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a:xfrm>
            <a:off x="1041586" y="360529"/>
            <a:ext cx="5991741" cy="557069"/>
          </a:xfrm>
        </p:spPr>
        <p:txBody>
          <a:bodyPr/>
          <a:lstStyle/>
          <a:p>
            <a:r>
              <a:rPr lang="en-US" dirty="0"/>
              <a:t>Suggested delivery approach &amp; trainer guidance;</a:t>
            </a:r>
          </a:p>
          <a:p>
            <a:endParaRPr lang="en-US"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13861" y="503120"/>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13861" y="3103854"/>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13861" y="8671849"/>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076533134"/>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98A9E9C0-0FCA-52D7-EC0C-1FA0F0722A53}"/>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10638" b="10638"/>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BBC8E35E-EF8C-596C-3670-14A5D0C05509}"/>
              </a:ext>
            </a:extLst>
          </p:cNvPr>
          <p:cNvPicPr>
            <a:picLocks noGrp="1" noChangeAspect="1"/>
          </p:cNvPicPr>
          <p:nvPr>
            <p:ph type="pic" sz="quarter" idx="66"/>
          </p:nvPr>
        </p:nvPicPr>
        <p:blipFill>
          <a:blip r:embed="rId3">
            <a:extLst>
              <a:ext uri="{28A0092B-C50C-407E-A947-70E740481C1C}">
                <a14:useLocalDpi xmlns:a14="http://schemas.microsoft.com/office/drawing/2010/main" val="0"/>
              </a:ext>
            </a:extLst>
          </a:blip>
          <a:srcRect t="23257" b="23257"/>
          <a:stretch>
            <a:fillRect/>
          </a:stretch>
        </p:blipFill>
        <p:spPr>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prstClr val="white">
              <a:lumMod val="75000"/>
            </a:prst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73361" y="3702587"/>
            <a:ext cx="2969732" cy="376876"/>
          </a:xfrm>
          <a:prstGeom prst="rect">
            <a:avLst/>
          </a:prstGeom>
        </p:spPr>
        <p:txBody>
          <a:bodyPr/>
          <a:lstStyle/>
          <a:p>
            <a:pPr hangingPunct="1"/>
            <a:r>
              <a:rPr lang="en-GB" dirty="0"/>
              <a:t>Learning Objectives:</a:t>
            </a:r>
            <a:endParaRPr lang="en-US"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en-IE" sz="1200" b="1" dirty="0">
                <a:solidFill>
                  <a:srgbClr val="002060"/>
                </a:solidFill>
              </a:rPr>
              <a:t>Key Concepts You Should Know</a:t>
            </a:r>
          </a:p>
          <a:p>
            <a:endParaRPr lang="en-US" sz="1200" dirty="0">
              <a:solidFill>
                <a:srgbClr val="002060"/>
              </a:solidFill>
            </a:endParaRPr>
          </a:p>
          <a:p>
            <a:pPr marL="0" indent="0"/>
            <a:r>
              <a:rPr lang="en-IE" sz="1200" b="1" dirty="0">
                <a:solidFill>
                  <a:srgbClr val="002060"/>
                </a:solidFill>
              </a:rPr>
              <a:t>State Pension</a:t>
            </a:r>
            <a:endParaRPr lang="en-IE" sz="1200" dirty="0">
              <a:solidFill>
                <a:srgbClr val="002060"/>
              </a:solidFill>
            </a:endParaRPr>
          </a:p>
          <a:p>
            <a:pPr marL="0" indent="0"/>
            <a:r>
              <a:rPr lang="en-IE" sz="1200" dirty="0">
                <a:solidFill>
                  <a:srgbClr val="002060"/>
                </a:solidFill>
              </a:rPr>
              <a:t>The public pension provided by your home country based on your contributions to its social security system. Each EU country has its own rules for eligibility and calculation.</a:t>
            </a:r>
          </a:p>
          <a:p>
            <a:pPr marL="0" indent="0"/>
            <a:endParaRPr lang="en-IE" sz="1200" dirty="0">
              <a:solidFill>
                <a:srgbClr val="002060"/>
              </a:solidFill>
            </a:endParaRPr>
          </a:p>
          <a:p>
            <a:pPr marL="0" indent="0"/>
            <a:r>
              <a:rPr lang="en-IE" sz="1200" b="1" dirty="0">
                <a:solidFill>
                  <a:srgbClr val="002060"/>
                </a:solidFill>
              </a:rPr>
              <a:t>Supplementary Pension</a:t>
            </a:r>
            <a:endParaRPr lang="en-IE" sz="1200" dirty="0">
              <a:solidFill>
                <a:srgbClr val="002060"/>
              </a:solidFill>
            </a:endParaRPr>
          </a:p>
          <a:p>
            <a:pPr marL="0" indent="0"/>
            <a:r>
              <a:rPr lang="en-IE" sz="1200" dirty="0">
                <a:solidFill>
                  <a:srgbClr val="002060"/>
                </a:solidFill>
              </a:rPr>
              <a:t>Additional pension savings beyond the state pension, often through </a:t>
            </a:r>
            <a:r>
              <a:rPr lang="en-IE" sz="1200" b="1" dirty="0">
                <a:solidFill>
                  <a:srgbClr val="002060"/>
                </a:solidFill>
              </a:rPr>
              <a:t>occupational schemes</a:t>
            </a:r>
            <a:r>
              <a:rPr lang="en-IE" sz="1200" dirty="0">
                <a:solidFill>
                  <a:srgbClr val="002060"/>
                </a:solidFill>
              </a:rPr>
              <a:t> (via employers) or </a:t>
            </a:r>
            <a:r>
              <a:rPr lang="en-IE" sz="1200" b="1" dirty="0">
                <a:solidFill>
                  <a:srgbClr val="002060"/>
                </a:solidFill>
              </a:rPr>
              <a:t>personal pension plans</a:t>
            </a:r>
            <a:r>
              <a:rPr lang="en-IE" sz="1200" dirty="0">
                <a:solidFill>
                  <a:srgbClr val="002060"/>
                </a:solidFill>
              </a:rPr>
              <a:t>. These are becoming increasingly important due to demographic changes. </a:t>
            </a:r>
            <a:endParaRPr lang="en-IE" sz="1200" u="sng" dirty="0">
              <a:solidFill>
                <a:srgbClr val="002060"/>
              </a:solidFill>
            </a:endParaRPr>
          </a:p>
          <a:p>
            <a:pPr marL="0" indent="0"/>
            <a:endParaRPr lang="en-IE" sz="1200" b="1" dirty="0">
              <a:solidFill>
                <a:srgbClr val="002060"/>
              </a:solidFill>
            </a:endParaRPr>
          </a:p>
          <a:p>
            <a:pPr marL="0" indent="0"/>
            <a:r>
              <a:rPr lang="en-IE" sz="1200" b="1" dirty="0">
                <a:solidFill>
                  <a:srgbClr val="002060"/>
                </a:solidFill>
              </a:rPr>
              <a:t>Occupational Pension</a:t>
            </a:r>
            <a:endParaRPr lang="en-IE" sz="1200" dirty="0">
              <a:solidFill>
                <a:srgbClr val="002060"/>
              </a:solidFill>
            </a:endParaRPr>
          </a:p>
          <a:p>
            <a:pPr marL="0" indent="0"/>
            <a:r>
              <a:rPr lang="en-IE" sz="1200" dirty="0">
                <a:solidFill>
                  <a:srgbClr val="002060"/>
                </a:solidFill>
              </a:rPr>
              <a:t>A workplace pension scheme offered by employers. In the EU, these can be </a:t>
            </a:r>
            <a:r>
              <a:rPr lang="en-IE" sz="1200" b="1" dirty="0">
                <a:solidFill>
                  <a:srgbClr val="002060"/>
                </a:solidFill>
              </a:rPr>
              <a:t>Defined </a:t>
            </a:r>
          </a:p>
          <a:p>
            <a:pPr marL="0" indent="0"/>
            <a:r>
              <a:rPr lang="en-IE" sz="1200" b="1" dirty="0">
                <a:solidFill>
                  <a:srgbClr val="002060"/>
                </a:solidFill>
              </a:rPr>
              <a:t>Benefit (DB)</a:t>
            </a:r>
            <a:r>
              <a:rPr lang="en-IE" sz="1200" dirty="0">
                <a:solidFill>
                  <a:srgbClr val="002060"/>
                </a:solidFill>
              </a:rPr>
              <a:t> or </a:t>
            </a:r>
            <a:r>
              <a:rPr lang="en-IE" sz="1200" b="1" dirty="0">
                <a:solidFill>
                  <a:srgbClr val="002060"/>
                </a:solidFill>
              </a:rPr>
              <a:t>Defined Contribution (DC)</a:t>
            </a:r>
            <a:r>
              <a:rPr lang="en-IE" sz="1200" dirty="0">
                <a:solidFill>
                  <a:srgbClr val="002060"/>
                </a:solidFill>
              </a:rPr>
              <a:t>:</a:t>
            </a:r>
          </a:p>
          <a:p>
            <a:pPr marL="0" lvl="0" indent="0"/>
            <a:r>
              <a:rPr lang="en-IE" sz="1200" b="1" dirty="0">
                <a:solidFill>
                  <a:srgbClr val="002060"/>
                </a:solidFill>
              </a:rPr>
              <a:t>DB</a:t>
            </a:r>
            <a:r>
              <a:rPr lang="en-IE" sz="1200" dirty="0">
                <a:solidFill>
                  <a:srgbClr val="002060"/>
                </a:solidFill>
              </a:rPr>
              <a:t>: Guarantees a fixed income based on salary and years of service.</a:t>
            </a:r>
          </a:p>
          <a:p>
            <a:pPr marL="0" lvl="0" indent="0"/>
            <a:r>
              <a:rPr lang="en-IE" sz="1200" b="1" dirty="0">
                <a:solidFill>
                  <a:srgbClr val="002060"/>
                </a:solidFill>
              </a:rPr>
              <a:t>DC</a:t>
            </a:r>
            <a:r>
              <a:rPr lang="en-IE" sz="1200" dirty="0">
                <a:solidFill>
                  <a:srgbClr val="002060"/>
                </a:solidFill>
              </a:rPr>
              <a:t>: Contributions are invested, and benefits depend on investment performance. </a:t>
            </a:r>
            <a:endParaRPr lang="en-IE" sz="1200" u="sng" dirty="0">
              <a:solidFill>
                <a:srgbClr val="002060"/>
              </a:solidFill>
            </a:endParaRPr>
          </a:p>
          <a:p>
            <a:pPr marL="0" lvl="0" indent="0"/>
            <a:endParaRPr lang="en-IE" sz="1200" b="1" dirty="0">
              <a:solidFill>
                <a:srgbClr val="002060"/>
              </a:solidFill>
            </a:endParaRPr>
          </a:p>
          <a:p>
            <a:pPr marL="0" indent="0"/>
            <a:r>
              <a:rPr lang="en-IE" sz="1200" b="1" dirty="0">
                <a:solidFill>
                  <a:srgbClr val="002060"/>
                </a:solidFill>
              </a:rPr>
              <a:t>Personal Pension</a:t>
            </a:r>
            <a:endParaRPr lang="en-IE" sz="1200" dirty="0">
              <a:solidFill>
                <a:srgbClr val="002060"/>
              </a:solidFill>
            </a:endParaRPr>
          </a:p>
          <a:p>
            <a:pPr marL="0" indent="0"/>
            <a:r>
              <a:rPr lang="en-IE" sz="1200" dirty="0">
                <a:solidFill>
                  <a:srgbClr val="002060"/>
                </a:solidFill>
              </a:rPr>
              <a:t>A private pension plan you set up independently, often through banks or insurance companies, to complement state and occupational pensions.</a:t>
            </a:r>
          </a:p>
          <a:p>
            <a:pPr marL="11113" indent="-11113">
              <a:lnSpc>
                <a:spcPct val="100000"/>
              </a:lnSpc>
              <a:buClr>
                <a:srgbClr val="D38CBC"/>
              </a:buClr>
              <a:tabLst/>
            </a:pPr>
            <a:endParaRPr lang="en-GB" sz="1150" dirty="0"/>
          </a:p>
          <a:p>
            <a:pPr>
              <a:lnSpc>
                <a:spcPct val="100000"/>
              </a:lnSpc>
              <a:buClr>
                <a:srgbClr val="D38CBC"/>
              </a:buClr>
            </a:pPr>
            <a:endParaRPr lang="en-US" sz="115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48062" y="5699778"/>
            <a:ext cx="2969732" cy="376876"/>
          </a:xfrm>
        </p:spPr>
        <p:txBody>
          <a:bodyPr/>
          <a:lstStyle/>
          <a:p>
            <a:r>
              <a:rPr lang="en-GB" dirty="0"/>
              <a:t>Brief Description</a:t>
            </a:r>
            <a:r>
              <a:rPr lang="en-US" dirty="0"/>
              <a:t>:</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en-US" dirty="0">
                <a:solidFill>
                  <a:srgbClr val="F16024"/>
                </a:solidFill>
                <a:ea typeface="FontAwesome"/>
                <a:sym typeface="FontAwesome"/>
              </a:rPr>
              <a:t>Key Concepts </a:t>
            </a:r>
          </a:p>
          <a:p>
            <a:r>
              <a:rPr lang="en-US" dirty="0">
                <a:solidFill>
                  <a:srgbClr val="F16024"/>
                </a:solidFill>
                <a:ea typeface="FontAwesome"/>
                <a:sym typeface="FontAwesome"/>
              </a:rPr>
              <a:t>&amp; Keywords:</a:t>
            </a:r>
          </a:p>
          <a:p>
            <a:endParaRPr lang="en-US"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6230304"/>
            <a:ext cx="2969732" cy="1547036"/>
          </a:xfrm>
        </p:spPr>
        <p:txBody>
          <a:bodyPr/>
          <a:lstStyle/>
          <a:p>
            <a:pPr marL="11113" indent="-11113">
              <a:tabLst/>
            </a:pPr>
            <a:r>
              <a:rPr lang="en-IE" dirty="0"/>
              <a:t>This module is designed to help women in the EU plan for a secure and comfortable retirement. It addresses the unique challenges women face at different life stages and provides practical tools and resources to support their retirement planning journey. The module aims to empower women at different stages of their careers with the knowledge and tools they need to plan effectively for retirement. By addressing the unique challenges women face, we hope to help them achieve financial security and peace of mind in their retirement years.</a:t>
            </a:r>
          </a:p>
          <a:p>
            <a:pPr marL="11113" indent="-11113">
              <a:tabLst/>
            </a:pPr>
            <a:endParaRPr lang="en-US" dirty="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188539"/>
            <a:ext cx="3028484" cy="1280474"/>
          </a:xfrm>
        </p:spPr>
        <p:txBody>
          <a:bodyPr/>
          <a:lstStyle/>
          <a:p>
            <a:r>
              <a:rPr lang="en-GB" dirty="0"/>
              <a:t>By the end of this module, you will be able to:</a:t>
            </a:r>
          </a:p>
          <a:p>
            <a:endParaRPr lang="en-GB" dirty="0"/>
          </a:p>
          <a:p>
            <a:pPr marL="182562" indent="-171450">
              <a:buFont typeface="Arial" panose="020B0604020202020204" pitchFamily="34" charset="0"/>
              <a:buChar char="•"/>
            </a:pPr>
            <a:r>
              <a:rPr lang="en-IE" dirty="0"/>
              <a:t>Understand the concept of retirement and pension systems.</a:t>
            </a:r>
          </a:p>
          <a:p>
            <a:pPr marL="182562" indent="-171450">
              <a:buFont typeface="Arial" panose="020B0604020202020204" pitchFamily="34" charset="0"/>
              <a:buChar char="•"/>
            </a:pPr>
            <a:r>
              <a:rPr lang="en-IE" dirty="0"/>
              <a:t>Set financial goals related to retirement</a:t>
            </a:r>
          </a:p>
          <a:p>
            <a:pPr marL="182562" indent="-171450">
              <a:buFont typeface="Arial" panose="020B0604020202020204" pitchFamily="34" charset="0"/>
              <a:buChar char="•"/>
            </a:pPr>
            <a:r>
              <a:rPr lang="en-IE" dirty="0"/>
              <a:t>Review existing pensions and savings, and adjust plans where gaps are identified</a:t>
            </a:r>
          </a:p>
          <a:p>
            <a:pPr marL="182562" indent="-171450">
              <a:buFont typeface="Arial" panose="020B0604020202020204" pitchFamily="34" charset="0"/>
              <a:buChar char="•"/>
            </a:pPr>
            <a:r>
              <a:rPr lang="en-IE" dirty="0"/>
              <a:t>Prepare emotionally and financially for the retirement transition</a:t>
            </a:r>
          </a:p>
          <a:p>
            <a:endParaRPr lang="en-US" dirty="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en-US"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CLICK</a:t>
              </a:r>
            </a:p>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TO VIEW</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079463"/>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514609" y="6112189"/>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en-US" dirty="0">
                <a:solidFill>
                  <a:schemeClr val="bg1"/>
                </a:solidFill>
                <a:latin typeface="Calibri" panose="020F0502020204030204" pitchFamily="34" charset="0"/>
                <a:cs typeface="Calibri" panose="020F0502020204030204" pitchFamily="34" charset="0"/>
              </a:rPr>
              <a:t>Retirement Planning</a:t>
            </a:r>
            <a:endParaRPr lang="en-US"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2741379175"/>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en-GB" dirty="0"/>
              <a:t>Practical activities, assessment suggestions &amp; reflection prompts;</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398991"/>
            <a:ext cx="5991741" cy="333483"/>
          </a:xfrm>
        </p:spPr>
        <p:txBody>
          <a:bodyPr/>
          <a:lstStyle/>
          <a:p>
            <a:r>
              <a:rPr lang="en-GB" dirty="0"/>
              <a:t>Adaptation notes &amp; links to related modules:</a:t>
            </a:r>
          </a:p>
          <a:p>
            <a:endParaRPr lang="en-US"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80"/>
            <a:ext cx="5991741" cy="2230850"/>
          </a:xfrm>
          <a:prstGeom prst="rect">
            <a:avLst/>
          </a:prstGeom>
        </p:spPr>
        <p:txBody>
          <a:bodyPr/>
          <a:lstStyle/>
          <a:p>
            <a:pPr>
              <a:buClr>
                <a:srgbClr val="D38CBC"/>
              </a:buClr>
            </a:pPr>
            <a:r>
              <a:rPr lang="en-US" sz="1150" b="1" dirty="0">
                <a:solidFill>
                  <a:srgbClr val="002060"/>
                </a:solidFill>
              </a:rPr>
              <a:t>1. Practical Additional Activities</a:t>
            </a:r>
          </a:p>
          <a:p>
            <a:pPr>
              <a:buClr>
                <a:srgbClr val="D38CBC"/>
              </a:buClr>
            </a:pPr>
            <a:endParaRPr lang="en-US" sz="1150" b="1" dirty="0">
              <a:solidFill>
                <a:srgbClr val="002060"/>
              </a:solidFill>
            </a:endParaRPr>
          </a:p>
          <a:p>
            <a:pPr>
              <a:buClr>
                <a:srgbClr val="D38CBC"/>
              </a:buClr>
            </a:pPr>
            <a:r>
              <a:rPr lang="en-US" sz="1150" b="1" dirty="0">
                <a:solidFill>
                  <a:srgbClr val="002060"/>
                </a:solidFill>
              </a:rPr>
              <a:t>Activity 1 – Complete the Monthly Budget Planner</a:t>
            </a:r>
          </a:p>
          <a:p>
            <a:pPr>
              <a:buClr>
                <a:srgbClr val="D38CBC"/>
              </a:buClr>
            </a:pPr>
            <a:r>
              <a:rPr lang="en-US" sz="1150" dirty="0">
                <a:solidFill>
                  <a:srgbClr val="002060"/>
                </a:solidFill>
              </a:rPr>
              <a:t>Learners assess their current situation: Ask learners to note:</a:t>
            </a:r>
          </a:p>
          <a:p>
            <a:pPr marL="182562" indent="-171450">
              <a:buClr>
                <a:srgbClr val="D38CBC"/>
              </a:buClr>
              <a:buFont typeface="Arial" panose="020B0604020202020204" pitchFamily="34" charset="0"/>
              <a:buChar char="•"/>
            </a:pPr>
            <a:r>
              <a:rPr lang="en-US" sz="1150" dirty="0">
                <a:solidFill>
                  <a:srgbClr val="002060"/>
                </a:solidFill>
              </a:rPr>
              <a:t>When they last reviewed utilities to identify potential savings</a:t>
            </a:r>
          </a:p>
          <a:p>
            <a:pPr marL="182562" indent="-171450">
              <a:buClr>
                <a:srgbClr val="D38CBC"/>
              </a:buClr>
              <a:buFont typeface="Arial" panose="020B0604020202020204" pitchFamily="34" charset="0"/>
              <a:buChar char="•"/>
            </a:pPr>
            <a:r>
              <a:rPr lang="en-US" sz="1150" dirty="0">
                <a:solidFill>
                  <a:srgbClr val="002060"/>
                </a:solidFill>
              </a:rPr>
              <a:t>What exactly they purchase under discretionary spending</a:t>
            </a:r>
          </a:p>
          <a:p>
            <a:pPr marL="182562" indent="-171450">
              <a:buClr>
                <a:srgbClr val="D38CBC"/>
              </a:buClr>
              <a:buFont typeface="Arial" panose="020B0604020202020204" pitchFamily="34" charset="0"/>
              <a:buChar char="•"/>
            </a:pPr>
            <a:r>
              <a:rPr lang="en-US" sz="1150" dirty="0">
                <a:solidFill>
                  <a:srgbClr val="002060"/>
                </a:solidFill>
              </a:rPr>
              <a:t>Where they could make savings to fund retirement planning</a:t>
            </a:r>
          </a:p>
          <a:p>
            <a:pPr>
              <a:buClr>
                <a:srgbClr val="D38CBC"/>
              </a:buClr>
            </a:pPr>
            <a:r>
              <a:rPr lang="en-US" sz="1150" b="1" dirty="0">
                <a:solidFill>
                  <a:srgbClr val="002060"/>
                </a:solidFill>
              </a:rPr>
              <a:t>Purpose:</a:t>
            </a:r>
            <a:r>
              <a:rPr lang="en-US" sz="1150" dirty="0">
                <a:solidFill>
                  <a:srgbClr val="002060"/>
                </a:solidFill>
              </a:rPr>
              <a:t> The first step to identify what you can afford to fund your pension.</a:t>
            </a:r>
          </a:p>
          <a:p>
            <a:pPr marL="11112" indent="0">
              <a:buClr>
                <a:srgbClr val="D38CBC"/>
              </a:buClr>
            </a:pPr>
            <a:endParaRPr lang="en-US" sz="1150" b="1" dirty="0">
              <a:solidFill>
                <a:srgbClr val="002060"/>
              </a:solidFill>
            </a:endParaRPr>
          </a:p>
          <a:p>
            <a:pPr marL="11112" indent="0">
              <a:buClr>
                <a:srgbClr val="D38CBC"/>
              </a:buClr>
            </a:pPr>
            <a:r>
              <a:rPr lang="en-US" sz="1150" b="1" dirty="0">
                <a:solidFill>
                  <a:srgbClr val="002060"/>
                </a:solidFill>
              </a:rPr>
              <a:t>Activity 2 – Conduct a Personal Retirement Audit</a:t>
            </a:r>
          </a:p>
          <a:p>
            <a:pPr>
              <a:buClr>
                <a:srgbClr val="D38CBC"/>
              </a:buClr>
            </a:pPr>
            <a:r>
              <a:rPr lang="en-GB" sz="1150" dirty="0">
                <a:solidFill>
                  <a:srgbClr val="002060"/>
                </a:solidFill>
              </a:rPr>
              <a:t>Help Learners understand</a:t>
            </a:r>
            <a:r>
              <a:rPr lang="en-US" sz="1150" dirty="0">
                <a:solidFill>
                  <a:srgbClr val="002060"/>
                </a:solidFill>
              </a:rPr>
              <a:t>:</a:t>
            </a:r>
          </a:p>
          <a:p>
            <a:pPr marL="182562" indent="-171450">
              <a:buClr>
                <a:srgbClr val="D38CBC"/>
              </a:buClr>
              <a:buFont typeface="Arial" panose="020B0604020202020204" pitchFamily="34" charset="0"/>
              <a:buChar char="•"/>
            </a:pPr>
            <a:r>
              <a:rPr lang="en-US" sz="1150" dirty="0">
                <a:solidFill>
                  <a:srgbClr val="002060"/>
                </a:solidFill>
              </a:rPr>
              <a:t>Their current financial situation</a:t>
            </a:r>
          </a:p>
          <a:p>
            <a:pPr marL="182562" indent="-171450">
              <a:buClr>
                <a:srgbClr val="D38CBC"/>
              </a:buClr>
              <a:buFont typeface="Arial" panose="020B0604020202020204" pitchFamily="34" charset="0"/>
              <a:buChar char="•"/>
            </a:pPr>
            <a:r>
              <a:rPr lang="en-US" sz="1150" dirty="0">
                <a:solidFill>
                  <a:srgbClr val="002060"/>
                </a:solidFill>
              </a:rPr>
              <a:t>Their retirement Lifestyle Goals</a:t>
            </a:r>
          </a:p>
          <a:p>
            <a:pPr marL="182562" indent="-171450">
              <a:buClr>
                <a:srgbClr val="D38CBC"/>
              </a:buClr>
              <a:buFont typeface="Arial" panose="020B0604020202020204" pitchFamily="34" charset="0"/>
              <a:buChar char="•"/>
            </a:pPr>
            <a:r>
              <a:rPr lang="en-US" sz="1150" dirty="0">
                <a:solidFill>
                  <a:srgbClr val="002060"/>
                </a:solidFill>
              </a:rPr>
              <a:t>Family and Caregiving Responsibilities</a:t>
            </a:r>
          </a:p>
          <a:p>
            <a:pPr marL="182562" indent="-171450">
              <a:buClr>
                <a:srgbClr val="D38CBC"/>
              </a:buClr>
              <a:buFont typeface="Arial" panose="020B0604020202020204" pitchFamily="34" charset="0"/>
              <a:buChar char="•"/>
            </a:pPr>
            <a:r>
              <a:rPr lang="en-US" sz="1150" dirty="0">
                <a:solidFill>
                  <a:srgbClr val="002060"/>
                </a:solidFill>
              </a:rPr>
              <a:t>Strengths, Risks and Opportunities</a:t>
            </a:r>
          </a:p>
          <a:p>
            <a:pPr>
              <a:spcBef>
                <a:spcPts val="600"/>
              </a:spcBef>
              <a:buClr>
                <a:srgbClr val="D38CBC"/>
              </a:buClr>
            </a:pPr>
            <a:r>
              <a:rPr lang="en-US" sz="1150" b="1" dirty="0">
                <a:solidFill>
                  <a:srgbClr val="002060"/>
                </a:solidFill>
              </a:rPr>
              <a:t>Activity 3 – Watch a video</a:t>
            </a:r>
          </a:p>
          <a:p>
            <a:pPr>
              <a:spcBef>
                <a:spcPts val="600"/>
              </a:spcBef>
              <a:buClr>
                <a:srgbClr val="D38CBC"/>
              </a:buClr>
            </a:pPr>
            <a:r>
              <a:rPr lang="en-US" sz="1150" dirty="0">
                <a:solidFill>
                  <a:srgbClr val="002060"/>
                </a:solidFill>
              </a:rPr>
              <a:t>Watch the Pension consolidation: What it is and how it works</a:t>
            </a:r>
          </a:p>
          <a:p>
            <a:pPr>
              <a:spcBef>
                <a:spcPts val="600"/>
              </a:spcBef>
              <a:buClr>
                <a:srgbClr val="D38CBC"/>
              </a:buClr>
            </a:pPr>
            <a:r>
              <a:rPr lang="en-US" sz="1150" b="1" dirty="0">
                <a:solidFill>
                  <a:srgbClr val="002060"/>
                </a:solidFill>
              </a:rPr>
              <a:t>Purpose: </a:t>
            </a:r>
            <a:r>
              <a:rPr lang="en-US" sz="1150" dirty="0">
                <a:solidFill>
                  <a:srgbClr val="002060"/>
                </a:solidFill>
              </a:rPr>
              <a:t>Helps</a:t>
            </a:r>
            <a:r>
              <a:rPr lang="en-US" sz="1150" b="1" dirty="0">
                <a:solidFill>
                  <a:srgbClr val="002060"/>
                </a:solidFill>
              </a:rPr>
              <a:t> </a:t>
            </a:r>
            <a:r>
              <a:rPr lang="en-US" sz="1150" dirty="0">
                <a:solidFill>
                  <a:srgbClr val="002060"/>
                </a:solidFill>
              </a:rPr>
              <a:t>introduce concepts in a new, engaging way and can then stimulate conversation on the topics addressed.</a:t>
            </a:r>
          </a:p>
          <a:p>
            <a:pPr>
              <a:spcBef>
                <a:spcPts val="600"/>
              </a:spcBef>
              <a:buClr>
                <a:srgbClr val="D38CBC"/>
              </a:buClr>
            </a:pPr>
            <a:endParaRPr lang="en-US" sz="1150" dirty="0">
              <a:solidFill>
                <a:srgbClr val="002060"/>
              </a:solidFill>
            </a:endParaRPr>
          </a:p>
          <a:p>
            <a:pPr>
              <a:buClr>
                <a:srgbClr val="D38CBC"/>
              </a:buClr>
            </a:pPr>
            <a:r>
              <a:rPr lang="en-US" sz="1150" b="1" dirty="0">
                <a:solidFill>
                  <a:srgbClr val="002060"/>
                </a:solidFill>
              </a:rPr>
              <a:t>2. Optional Applied Assessment</a:t>
            </a:r>
          </a:p>
          <a:p>
            <a:pPr>
              <a:buClr>
                <a:srgbClr val="D38CBC"/>
              </a:buClr>
            </a:pPr>
            <a:r>
              <a:rPr lang="en-US" sz="1150" dirty="0">
                <a:solidFill>
                  <a:srgbClr val="002060"/>
                </a:solidFill>
              </a:rPr>
              <a:t>Learners can test their knowledge in an assessment activity</a:t>
            </a:r>
          </a:p>
          <a:p>
            <a:pPr marL="182562" indent="-171450">
              <a:buClr>
                <a:srgbClr val="D38CBC"/>
              </a:buClr>
              <a:buFont typeface="Arial" panose="020B0604020202020204" pitchFamily="34" charset="0"/>
              <a:buChar char="•"/>
            </a:pPr>
            <a:endParaRPr lang="en-US" sz="1150" dirty="0">
              <a:solidFill>
                <a:srgbClr val="002060"/>
              </a:solidFill>
            </a:endParaRPr>
          </a:p>
          <a:p>
            <a:pPr marL="182562" indent="-171450">
              <a:buClr>
                <a:srgbClr val="D38CBC"/>
              </a:buClr>
              <a:buFont typeface="Arial" panose="020B0604020202020204" pitchFamily="34" charset="0"/>
              <a:buChar char="•"/>
            </a:pPr>
            <a:r>
              <a:rPr lang="en-US" sz="1150" dirty="0">
                <a:solidFill>
                  <a:srgbClr val="002060"/>
                </a:solidFill>
              </a:rPr>
              <a:t>Spot the Risky Assumption in These Retirement Myths Quiz</a:t>
            </a:r>
          </a:p>
          <a:p>
            <a:pPr marL="182562" indent="-171450">
              <a:buClr>
                <a:srgbClr val="D38CBC"/>
              </a:buClr>
              <a:buFont typeface="Arial" panose="020B0604020202020204" pitchFamily="34" charset="0"/>
              <a:buChar char="•"/>
            </a:pPr>
            <a:endParaRPr lang="en-US" sz="1150" dirty="0">
              <a:solidFill>
                <a:srgbClr val="002060"/>
              </a:solidFill>
            </a:endParaRPr>
          </a:p>
          <a:p>
            <a:pPr>
              <a:buClr>
                <a:srgbClr val="D38CBC"/>
              </a:buClr>
            </a:pPr>
            <a:r>
              <a:rPr lang="en-US" sz="1150" b="1" dirty="0">
                <a:solidFill>
                  <a:srgbClr val="002060"/>
                </a:solidFill>
              </a:rPr>
              <a:t>Purpose:</a:t>
            </a:r>
            <a:r>
              <a:rPr lang="en-US" sz="1150" dirty="0">
                <a:solidFill>
                  <a:srgbClr val="002060"/>
                </a:solidFill>
              </a:rPr>
              <a:t> Demonstrates understanding through application, not memorisation.</a:t>
            </a:r>
          </a:p>
          <a:p>
            <a:pPr>
              <a:buClr>
                <a:srgbClr val="D38CBC"/>
              </a:buClr>
            </a:pPr>
            <a:endParaRPr lang="en-US" sz="1150" dirty="0"/>
          </a:p>
          <a:p>
            <a:pPr>
              <a:buClr>
                <a:srgbClr val="D38CBC"/>
              </a:buClr>
            </a:pPr>
            <a:endParaRPr lang="en-US" sz="1150"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en-US" sz="1150" dirty="0">
                <a:solidFill>
                  <a:srgbClr val="002060"/>
                </a:solidFill>
              </a:rPr>
              <a:t>Use a </a:t>
            </a:r>
            <a:r>
              <a:rPr lang="en-US" sz="1150" b="1" dirty="0">
                <a:solidFill>
                  <a:srgbClr val="002060"/>
                </a:solidFill>
              </a:rPr>
              <a:t>blended, practice-oriented approach</a:t>
            </a:r>
            <a:r>
              <a:rPr lang="en-US" sz="1150" dirty="0">
                <a:solidFill>
                  <a:srgbClr val="002060"/>
                </a:solidFill>
              </a:rPr>
              <a:t> combining:</a:t>
            </a:r>
          </a:p>
          <a:p>
            <a:pPr marL="182562" indent="-171450">
              <a:spcAft>
                <a:spcPts val="600"/>
              </a:spcAft>
              <a:buClr>
                <a:srgbClr val="D38CBC"/>
              </a:buClr>
              <a:buFont typeface="Arial" panose="020B0604020202020204" pitchFamily="34" charset="0"/>
              <a:buChar char="•"/>
            </a:pPr>
            <a:r>
              <a:rPr lang="en-US" sz="1150" b="1" dirty="0">
                <a:solidFill>
                  <a:srgbClr val="002060"/>
                </a:solidFill>
              </a:rPr>
              <a:t>Short theory inputs</a:t>
            </a:r>
            <a:r>
              <a:rPr lang="en-US" sz="1150" dirty="0">
                <a:solidFill>
                  <a:srgbClr val="002060"/>
                </a:solidFill>
              </a:rPr>
              <a:t> (micro-lectures of 5–7 minutes)</a:t>
            </a:r>
          </a:p>
          <a:p>
            <a:pPr marL="182562" indent="-171450">
              <a:spcAft>
                <a:spcPts val="600"/>
              </a:spcAft>
              <a:buClr>
                <a:srgbClr val="D38CBC"/>
              </a:buClr>
              <a:buFont typeface="Arial" panose="020B0604020202020204" pitchFamily="34" charset="0"/>
              <a:buChar char="•"/>
            </a:pPr>
            <a:r>
              <a:rPr lang="en-US" sz="1150" b="1" dirty="0">
                <a:solidFill>
                  <a:srgbClr val="002060"/>
                </a:solidFill>
              </a:rPr>
              <a:t>Demonstrations</a:t>
            </a:r>
            <a:r>
              <a:rPr lang="en-US" sz="1150" dirty="0">
                <a:solidFill>
                  <a:srgbClr val="002060"/>
                </a:solidFill>
              </a:rPr>
              <a:t> (e.g. discuss the Retirement Vision board on page 19)</a:t>
            </a:r>
          </a:p>
          <a:p>
            <a:pPr marL="182562" indent="-171450">
              <a:spcAft>
                <a:spcPts val="600"/>
              </a:spcAft>
              <a:buClr>
                <a:srgbClr val="D38CBC"/>
              </a:buClr>
              <a:buFont typeface="Arial" panose="020B0604020202020204" pitchFamily="34" charset="0"/>
              <a:buChar char="•"/>
            </a:pPr>
            <a:r>
              <a:rPr lang="en-US" sz="1150" b="1" dirty="0">
                <a:solidFill>
                  <a:srgbClr val="002060"/>
                </a:solidFill>
              </a:rPr>
              <a:t>Guided discussions</a:t>
            </a:r>
            <a:r>
              <a:rPr lang="en-US" sz="1150" dirty="0">
                <a:solidFill>
                  <a:srgbClr val="002060"/>
                </a:solidFill>
              </a:rPr>
              <a:t> (e.g., considering the topics in the Retirement Planning Checklist</a:t>
            </a:r>
          </a:p>
          <a:p>
            <a:pPr marL="182562" indent="-171450">
              <a:spcAft>
                <a:spcPts val="600"/>
              </a:spcAft>
              <a:buClr>
                <a:srgbClr val="D38CBC"/>
              </a:buClr>
              <a:buFont typeface="Arial" panose="020B0604020202020204" pitchFamily="34" charset="0"/>
              <a:buChar char="•"/>
            </a:pPr>
            <a:r>
              <a:rPr lang="en-US" sz="1150" b="1" dirty="0">
                <a:solidFill>
                  <a:srgbClr val="002060"/>
                </a:solidFill>
              </a:rPr>
              <a:t>Hands-on exploration</a:t>
            </a:r>
            <a:r>
              <a:rPr lang="en-US" sz="1150" dirty="0">
                <a:solidFill>
                  <a:srgbClr val="002060"/>
                </a:solidFill>
              </a:rPr>
              <a:t> (Budgeting Worksheet)</a:t>
            </a:r>
          </a:p>
          <a:p>
            <a:pPr marL="182562" indent="-171450">
              <a:spcAft>
                <a:spcPts val="600"/>
              </a:spcAft>
              <a:buClr>
                <a:srgbClr val="D38CBC"/>
              </a:buClr>
              <a:buFont typeface="Arial" panose="020B0604020202020204" pitchFamily="34" charset="0"/>
              <a:buChar char="•"/>
            </a:pPr>
            <a:r>
              <a:rPr lang="en-US" sz="1150" b="1" dirty="0">
                <a:solidFill>
                  <a:srgbClr val="002060"/>
                </a:solidFill>
              </a:rPr>
              <a:t>Reflection</a:t>
            </a:r>
            <a:r>
              <a:rPr lang="en-US" sz="1150" dirty="0">
                <a:solidFill>
                  <a:srgbClr val="002060"/>
                </a:solidFill>
              </a:rPr>
              <a:t> (what have you learned, what financial risk are you least prepared for, what can you do to minimise that risk)</a:t>
            </a:r>
          </a:p>
          <a:p>
            <a:pPr>
              <a:buClr>
                <a:srgbClr val="D38CBC"/>
              </a:buClr>
            </a:pPr>
            <a:endParaRPr lang="en-US"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8375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en-US" altLang="en-US" sz="1150" dirty="0">
                <a:solidFill>
                  <a:srgbClr val="002060"/>
                </a:solidFill>
                <a:ea typeface="Calibri" panose="020F0502020204030204" pitchFamily="34" charset="0"/>
              </a:rPr>
              <a:t>Adapt examples to the local context:</a:t>
            </a:r>
          </a:p>
          <a:p>
            <a:pPr marL="171450" indent="-171450" algn="l" defTabSz="914400" eaLnBrk="0" fontAlgn="base" hangingPunct="0">
              <a:lnSpc>
                <a:spcPct val="100000"/>
              </a:lnSpc>
              <a:spcBef>
                <a:spcPct val="0"/>
              </a:spcBef>
              <a:spcAft>
                <a:spcPct val="0"/>
              </a:spcAft>
              <a:buClr>
                <a:srgbClr val="D38CBC"/>
              </a:buClr>
              <a:tabLst/>
            </a:pPr>
            <a:r>
              <a:rPr lang="en-US" altLang="en-US" sz="1150" b="1" dirty="0">
                <a:solidFill>
                  <a:srgbClr val="002060"/>
                </a:solidFill>
                <a:ea typeface="Calibri" panose="020F0502020204030204" pitchFamily="34" charset="0"/>
              </a:rPr>
              <a:t>State pension:</a:t>
            </a:r>
            <a:r>
              <a:rPr lang="en-US" altLang="en-US" sz="1150" dirty="0">
                <a:solidFill>
                  <a:srgbClr val="002060"/>
                </a:solidFill>
                <a:ea typeface="Calibri" panose="020F0502020204030204" pitchFamily="34" charset="0"/>
              </a:rPr>
              <a:t> The State Pension provision differs from country to country, as do the payments by employees required to receive particular benefits</a:t>
            </a:r>
          </a:p>
          <a:p>
            <a:pPr marL="171450" indent="-171450" algn="l" defTabSz="914400" eaLnBrk="0" fontAlgn="base" hangingPunct="0">
              <a:lnSpc>
                <a:spcPct val="100000"/>
              </a:lnSpc>
              <a:spcBef>
                <a:spcPct val="0"/>
              </a:spcBef>
              <a:spcAft>
                <a:spcPct val="0"/>
              </a:spcAft>
              <a:buClr>
                <a:srgbClr val="D38CBC"/>
              </a:buClr>
              <a:tabLst/>
            </a:pPr>
            <a:r>
              <a:rPr lang="en-US" altLang="en-US" sz="1150" b="1" dirty="0">
                <a:solidFill>
                  <a:srgbClr val="002060"/>
                </a:solidFill>
                <a:ea typeface="Calibri" panose="020F0502020204030204" pitchFamily="34" charset="0"/>
              </a:rPr>
              <a:t>Private Pensions : </a:t>
            </a:r>
            <a:r>
              <a:rPr lang="en-US" altLang="en-US" sz="1150" dirty="0">
                <a:solidFill>
                  <a:srgbClr val="002060"/>
                </a:solidFill>
                <a:ea typeface="Calibri" panose="020F0502020204030204" pitchFamily="34" charset="0"/>
              </a:rPr>
              <a:t>The regulations again differ from country to country, can have a variety of tax implications, and if you have worked or lived in a number of jurisdictions, you need to understand any implications that may have.</a:t>
            </a: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en-US" dirty="0"/>
              <a:t>Suggested delivery approach &amp; trainer guidance;</a:t>
            </a:r>
          </a:p>
          <a:p>
            <a:endParaRPr lang="en-US"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2123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526852890"/>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E780C5B7-A890-373D-4EBC-918CF8DF13B0}"/>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6658" b="6658"/>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cstate="print">
            <a:extLst>
              <a:ext uri="{28A0092B-C50C-407E-A947-70E740481C1C}">
                <a14:useLocalDpi xmlns:a14="http://schemas.microsoft.com/office/drawing/2010/main" val="0"/>
              </a:ext>
            </a:extLst>
          </a:blip>
          <a:srcRect t="23260" b="23260"/>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en-GB" dirty="0"/>
              <a:t>Learning Objectives:</a:t>
            </a:r>
            <a:endParaRPr lang="en-US"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en-IE" sz="1200" b="1" dirty="0">
                <a:solidFill>
                  <a:srgbClr val="002060"/>
                </a:solidFill>
              </a:rPr>
              <a:t>Key Concepts You Should Know</a:t>
            </a:r>
          </a:p>
          <a:p>
            <a:endParaRPr lang="en-US" sz="1200" dirty="0">
              <a:solidFill>
                <a:srgbClr val="002060"/>
              </a:solidFill>
            </a:endParaRPr>
          </a:p>
          <a:p>
            <a:pPr defTabSz="914400" eaLnBrk="0" fontAlgn="base" hangingPunct="0">
              <a:lnSpc>
                <a:spcPct val="100000"/>
              </a:lnSpc>
              <a:spcBef>
                <a:spcPct val="0"/>
              </a:spcBef>
              <a:spcAft>
                <a:spcPct val="0"/>
              </a:spcAft>
              <a:buClrTx/>
            </a:pPr>
            <a:r>
              <a:rPr lang="en-GB" sz="1200" b="1" dirty="0">
                <a:solidFill>
                  <a:srgbClr val="002060"/>
                </a:solidFill>
              </a:rPr>
              <a:t>Self-Awareness (“Know Yourself”)</a:t>
            </a:r>
            <a:r>
              <a:rPr lang="en-GB" sz="1200" dirty="0">
                <a:solidFill>
                  <a:srgbClr val="002060"/>
                </a:solidFill>
              </a:rPr>
              <a:t> - Understanding strengths, values, financial habits and how they influence decisions.</a:t>
            </a:r>
          </a:p>
          <a:p>
            <a:pPr lvl="0">
              <a:lnSpc>
                <a:spcPct val="100000"/>
              </a:lnSpc>
            </a:pPr>
            <a:r>
              <a:rPr lang="en-GB" sz="1200" b="1" dirty="0">
                <a:solidFill>
                  <a:srgbClr val="002060"/>
                </a:solidFill>
              </a:rPr>
              <a:t>Confidence Building</a:t>
            </a:r>
            <a:r>
              <a:rPr lang="en-GB" sz="1200" dirty="0">
                <a:solidFill>
                  <a:srgbClr val="002060"/>
                </a:solidFill>
              </a:rPr>
              <a:t> - Developing a growth mindset to overcome limiting beliefs, approach financial challenges positively and communicate effectively.</a:t>
            </a:r>
          </a:p>
          <a:p>
            <a:pPr lvl="0">
              <a:lnSpc>
                <a:spcPct val="100000"/>
              </a:lnSpc>
            </a:pPr>
            <a:r>
              <a:rPr lang="en-GB" sz="1200" b="1" dirty="0">
                <a:solidFill>
                  <a:srgbClr val="002060"/>
                </a:solidFill>
              </a:rPr>
              <a:t>Smart Decision-Making</a:t>
            </a:r>
            <a:r>
              <a:rPr lang="en-GB" sz="1200" dirty="0">
                <a:solidFill>
                  <a:srgbClr val="002060"/>
                </a:solidFill>
              </a:rPr>
              <a:t> - Evaluating options, risks and rewards to make intentional financial choices and avoid impulsive actions.</a:t>
            </a:r>
          </a:p>
          <a:p>
            <a:pPr lvl="0">
              <a:lnSpc>
                <a:spcPct val="100000"/>
              </a:lnSpc>
            </a:pPr>
            <a:r>
              <a:rPr lang="en-GB" sz="1200" b="1" dirty="0">
                <a:solidFill>
                  <a:srgbClr val="002060"/>
                </a:solidFill>
              </a:rPr>
              <a:t>Goal Setting (SMART Goals)</a:t>
            </a:r>
            <a:r>
              <a:rPr lang="en-GB" sz="1200" dirty="0">
                <a:solidFill>
                  <a:srgbClr val="002060"/>
                </a:solidFill>
              </a:rPr>
              <a:t> - Defining clear, measurable, achievable, relevant and time-bound objectives to guide personal and financial growth.</a:t>
            </a:r>
          </a:p>
          <a:p>
            <a:pPr lvl="0">
              <a:lnSpc>
                <a:spcPct val="100000"/>
              </a:lnSpc>
            </a:pPr>
            <a:r>
              <a:rPr lang="en-GB" sz="1200" b="1" dirty="0">
                <a:solidFill>
                  <a:srgbClr val="002060"/>
                </a:solidFill>
              </a:rPr>
              <a:t>Financial Routines &amp; Boundaries</a:t>
            </a:r>
            <a:r>
              <a:rPr lang="en-GB" sz="1200" dirty="0">
                <a:solidFill>
                  <a:srgbClr val="002060"/>
                </a:solidFill>
              </a:rPr>
              <a:t> - Establishing consistent budgeting, saving and spending practices and setting limits to protect financial well-being.</a:t>
            </a:r>
          </a:p>
          <a:p>
            <a:pPr lvl="0">
              <a:lnSpc>
                <a:spcPct val="100000"/>
              </a:lnSpc>
            </a:pPr>
            <a:r>
              <a:rPr lang="en-GB" sz="1200" b="1" dirty="0">
                <a:solidFill>
                  <a:srgbClr val="002060"/>
                </a:solidFill>
              </a:rPr>
              <a:t>Support &amp; Communication</a:t>
            </a:r>
            <a:r>
              <a:rPr lang="en-GB" sz="1200" dirty="0">
                <a:solidFill>
                  <a:srgbClr val="002060"/>
                </a:solidFill>
              </a:rPr>
              <a:t> - Leveraging mentors, advisors and assertive communication skills to negotiate, set boundaries and navigate financial discussions confidently.</a:t>
            </a:r>
            <a:endParaRPr lang="en-GB" dirty="0">
              <a:solidFill>
                <a:srgbClr val="002060"/>
              </a:solidFill>
            </a:endParaRPr>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261433"/>
            <a:ext cx="2969732" cy="376876"/>
          </a:xfrm>
        </p:spPr>
        <p:txBody>
          <a:bodyPr/>
          <a:lstStyle/>
          <a:p>
            <a:r>
              <a:rPr lang="en-GB" dirty="0"/>
              <a:t>Brief Description</a:t>
            </a:r>
            <a:r>
              <a:rPr lang="en-US" dirty="0"/>
              <a:t>:</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en-US" dirty="0">
                <a:solidFill>
                  <a:srgbClr val="F16024"/>
                </a:solidFill>
                <a:ea typeface="FontAwesome"/>
                <a:sym typeface="FontAwesome"/>
              </a:rPr>
              <a:t>Key Concepts </a:t>
            </a:r>
          </a:p>
          <a:p>
            <a:r>
              <a:rPr lang="en-US" dirty="0">
                <a:solidFill>
                  <a:srgbClr val="F16024"/>
                </a:solidFill>
                <a:ea typeface="FontAwesome"/>
                <a:sym typeface="FontAwesome"/>
              </a:rPr>
              <a:t>&amp; Keywords:</a:t>
            </a:r>
          </a:p>
          <a:p>
            <a:endParaRPr lang="en-US"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6628149"/>
            <a:ext cx="2969732" cy="1547036"/>
          </a:xfrm>
        </p:spPr>
        <p:txBody>
          <a:bodyPr/>
          <a:lstStyle/>
          <a:p>
            <a:pPr marL="11113" indent="-11113">
              <a:tabLst/>
            </a:pPr>
            <a:r>
              <a:rPr lang="en-GB" dirty="0"/>
              <a:t>Personal development enhances self-awareness, confidence and goal-setting skills, key ingredients for financial empowerment. By understanding their strengths, values and</a:t>
            </a:r>
            <a:r>
              <a:rPr lang="en-GB" b="1" dirty="0"/>
              <a:t> </a:t>
            </a:r>
            <a:r>
              <a:rPr lang="en-GB" dirty="0"/>
              <a:t>priorities, women can make conscious choices that align with both their personal and financial goals. </a:t>
            </a:r>
            <a:endParaRPr lang="en-US" dirty="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276709"/>
            <a:ext cx="3028484" cy="1666888"/>
          </a:xfrm>
        </p:spPr>
        <p:txBody>
          <a:bodyPr/>
          <a:lstStyle/>
          <a:p>
            <a:r>
              <a:rPr lang="en-GB" dirty="0"/>
              <a:t>By the end of this module, you will be able to:</a:t>
            </a:r>
          </a:p>
          <a:p>
            <a:pPr marL="182562" indent="-171450">
              <a:buFont typeface="Arial" panose="020B0604020202020204" pitchFamily="34" charset="0"/>
              <a:buChar char="•"/>
            </a:pPr>
            <a:endParaRPr lang="en-US" b="1" dirty="0"/>
          </a:p>
          <a:p>
            <a:pPr marL="182562" indent="-171450">
              <a:buFont typeface="Arial" panose="020B0604020202020204" pitchFamily="34" charset="0"/>
              <a:buChar char="•"/>
            </a:pPr>
            <a:r>
              <a:rPr lang="en-GB" dirty="0"/>
              <a:t>Know Yourself: Understand your strengths, values and financial habits.</a:t>
            </a:r>
            <a:endParaRPr lang="en-US" dirty="0"/>
          </a:p>
          <a:p>
            <a:pPr marL="182562" indent="-171450">
              <a:buFont typeface="Arial" panose="020B0604020202020204" pitchFamily="34" charset="0"/>
              <a:buChar char="•"/>
            </a:pPr>
            <a:r>
              <a:rPr lang="en-GB" dirty="0"/>
              <a:t>Boost Confidence: Build a growth mindset to tackle financial challenges.</a:t>
            </a:r>
          </a:p>
          <a:p>
            <a:pPr marL="182562" indent="-171450">
              <a:buFont typeface="Arial" panose="020B0604020202020204" pitchFamily="34" charset="0"/>
              <a:buChar char="•"/>
            </a:pPr>
            <a:r>
              <a:rPr lang="en-GB" dirty="0"/>
              <a:t>Make Smart Choices: Strengthen decision-making for better financial outcomes.</a:t>
            </a:r>
          </a:p>
          <a:p>
            <a:pPr marL="182562" indent="-171450">
              <a:buFont typeface="Arial" panose="020B0604020202020204" pitchFamily="34" charset="0"/>
              <a:buChar char="•"/>
            </a:pPr>
            <a:r>
              <a:rPr lang="en-GB" dirty="0"/>
              <a:t>Set &amp; Reach Goals: Plan and achieve personal and financial objectives.</a:t>
            </a:r>
          </a:p>
          <a:p>
            <a:pPr marL="11112" indent="0"/>
            <a:r>
              <a:rPr lang="en-US" dirty="0"/>
              <a:t> </a:t>
            </a:r>
          </a:p>
          <a:p>
            <a:endParaRPr lang="en-US" dirty="0"/>
          </a:p>
          <a:p>
            <a:endParaRPr lang="en-US" dirty="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en-US"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CLICK</a:t>
              </a:r>
            </a:p>
            <a:p>
              <a:pPr marL="12700">
                <a:lnSpc>
                  <a:spcPts val="1420"/>
                </a:lnSpc>
                <a:spcBef>
                  <a:spcPts val="100"/>
                </a:spcBef>
              </a:pPr>
              <a:r>
                <a:rPr lang="en-IE" sz="1300" b="1" dirty="0">
                  <a:solidFill>
                    <a:schemeClr val="bg1"/>
                  </a:solidFill>
                  <a:latin typeface="Calibri" panose="020F0502020204030204" pitchFamily="34" charset="0"/>
                  <a:cs typeface="Calibri" panose="020F0502020204030204" pitchFamily="34" charset="0"/>
                </a:rPr>
                <a:t>TO VIEW</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59177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en-US" dirty="0">
                <a:solidFill>
                  <a:schemeClr val="bg1"/>
                </a:solidFill>
                <a:latin typeface="Calibri" panose="020F0502020204030204" pitchFamily="34" charset="0"/>
                <a:cs typeface="Calibri" panose="020F0502020204030204" pitchFamily="34" charset="0"/>
              </a:rPr>
              <a:t>Personal Development</a:t>
            </a:r>
            <a:endParaRPr lang="en-US"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38672010"/>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en-GB" dirty="0"/>
              <a:t>Practical activities, assessment suggestions &amp; reflection prompts;</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990159"/>
            <a:ext cx="5991741" cy="333483"/>
          </a:xfrm>
        </p:spPr>
        <p:txBody>
          <a:bodyPr/>
          <a:lstStyle/>
          <a:p>
            <a:r>
              <a:rPr lang="en-GB" dirty="0"/>
              <a:t>Adaptation notes &amp; links to related modules:</a:t>
            </a:r>
          </a:p>
          <a:p>
            <a:endParaRPr lang="en-US"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686863"/>
            <a:ext cx="5991741" cy="5260768"/>
          </a:xfrm>
          <a:prstGeom prst="rect">
            <a:avLst/>
          </a:prstGeom>
        </p:spPr>
        <p:txBody>
          <a:bodyPr/>
          <a:lstStyle/>
          <a:p>
            <a:pPr>
              <a:buClr>
                <a:srgbClr val="D38CBC"/>
              </a:buClr>
            </a:pPr>
            <a:r>
              <a:rPr lang="en-US" sz="1150" b="1" dirty="0">
                <a:solidFill>
                  <a:srgbClr val="002060"/>
                </a:solidFill>
              </a:rPr>
              <a:t>Practical Additional Activities</a:t>
            </a:r>
          </a:p>
          <a:p>
            <a:pPr>
              <a:buClr>
                <a:srgbClr val="D38CBC"/>
              </a:buClr>
            </a:pPr>
            <a:endParaRPr lang="en-US" sz="1150" b="1" dirty="0">
              <a:solidFill>
                <a:srgbClr val="002060"/>
              </a:solidFill>
            </a:endParaRPr>
          </a:p>
          <a:p>
            <a:pPr marL="0" indent="0">
              <a:lnSpc>
                <a:spcPct val="150000"/>
              </a:lnSpc>
            </a:pPr>
            <a:r>
              <a:rPr lang="en-GB" b="1" dirty="0">
                <a:solidFill>
                  <a:srgbClr val="002060"/>
                </a:solidFill>
                <a:ea typeface="Calibri" panose="020F0502020204030204" pitchFamily="34" charset="0"/>
              </a:rPr>
              <a:t>Activity 1 - </a:t>
            </a:r>
            <a:r>
              <a:rPr lang="en-GB" b="1" dirty="0">
                <a:solidFill>
                  <a:srgbClr val="002060"/>
                </a:solidFill>
              </a:rPr>
              <a:t>Activity - Partner Role-Play: Discussing Financial Boundaries</a:t>
            </a:r>
          </a:p>
          <a:p>
            <a:pPr marL="0" indent="0">
              <a:lnSpc>
                <a:spcPct val="100000"/>
              </a:lnSpc>
            </a:pPr>
            <a:r>
              <a:rPr lang="en-GB" dirty="0">
                <a:solidFill>
                  <a:srgbClr val="002060"/>
                </a:solidFill>
              </a:rPr>
              <a:t>This activity helps participants practice clear and assertive communication around money. By role-playing real-life scenarios, such as negotiating shared expenses or setting limits, participants build confidence in expressing their financial boundaries effectively.</a:t>
            </a:r>
          </a:p>
          <a:p>
            <a:pPr>
              <a:lnSpc>
                <a:spcPct val="100000"/>
              </a:lnSpc>
            </a:pPr>
            <a:endParaRPr lang="en-US" sz="1150" dirty="0">
              <a:solidFill>
                <a:srgbClr val="002060"/>
              </a:solidFill>
            </a:endParaRPr>
          </a:p>
          <a:p>
            <a:pPr marL="0" indent="0">
              <a:lnSpc>
                <a:spcPct val="100000"/>
              </a:lnSpc>
            </a:pPr>
            <a:r>
              <a:rPr lang="en-GB" b="1" dirty="0">
                <a:solidFill>
                  <a:srgbClr val="002060"/>
                </a:solidFill>
                <a:ea typeface="Calibri" panose="020F0502020204030204" pitchFamily="34" charset="0"/>
              </a:rPr>
              <a:t>Activity 2 - Activity - Financial life timeline exercise.</a:t>
            </a:r>
          </a:p>
          <a:p>
            <a:pPr marL="0" indent="0">
              <a:lnSpc>
                <a:spcPct val="100000"/>
              </a:lnSpc>
            </a:pPr>
            <a:r>
              <a:rPr lang="en-GB" sz="1100" dirty="0">
                <a:solidFill>
                  <a:srgbClr val="002060"/>
                </a:solidFill>
                <a:latin typeface="Calibri" panose="020F0502020204030204" pitchFamily="34" charset="0"/>
                <a:ea typeface="Calibri" panose="020F0502020204030204" pitchFamily="34" charset="0"/>
                <a:cs typeface="Calibri" panose="020F0502020204030204" pitchFamily="34" charset="0"/>
              </a:rPr>
              <a:t>The Financial Life Timeline is a reflective and visual activity designed to help gain clarity about individual’s financial journey so far. By mapping key financial moments from early money memories to recent decisions, one can develop a deeper understanding of the patterns, turning points and experiences that shape their current financial identity</a:t>
            </a:r>
            <a:endParaRPr lang="en-GB" dirty="0">
              <a:solidFill>
                <a:srgbClr val="002060"/>
              </a:solidFill>
              <a:ea typeface="Calibri" panose="020F0502020204030204" pitchFamily="34" charset="0"/>
            </a:endParaRPr>
          </a:p>
          <a:p>
            <a:pPr marL="0" indent="0">
              <a:lnSpc>
                <a:spcPct val="150000"/>
              </a:lnSpc>
            </a:pPr>
            <a:endParaRPr lang="en-GB" sz="1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pPr>
            <a:r>
              <a:rPr lang="en-GB" b="1" dirty="0">
                <a:solidFill>
                  <a:srgbClr val="002060"/>
                </a:solidFill>
                <a:ea typeface="Calibri" panose="020F0502020204030204" pitchFamily="34" charset="0"/>
              </a:rPr>
              <a:t>Activity 3 -  Journaling - “Who am I as a Financial Decision Maker?”</a:t>
            </a:r>
          </a:p>
          <a:p>
            <a:pPr marL="0" indent="0">
              <a:lnSpc>
                <a:spcPct val="100000"/>
              </a:lnSpc>
            </a:pPr>
            <a:r>
              <a:rPr lang="en-GB" sz="1100" dirty="0">
                <a:solidFill>
                  <a:srgbClr val="002060"/>
                </a:solidFill>
                <a:latin typeface="Calibri" panose="020F0502020204030204" pitchFamily="34" charset="0"/>
                <a:ea typeface="Calibri" panose="020F0502020204030204" pitchFamily="34" charset="0"/>
                <a:cs typeface="Calibri" panose="020F0502020204030204" pitchFamily="34" charset="0"/>
              </a:rPr>
              <a:t>This reflective journaling activity helps participants explore their identity, beliefs and behaviours around money. By writing freely and honestly, they uncover insights that may not surface during conversation. This activity supports deeper self-awareness and helps participants recognise how their emotions, experiences and values shape their financial choices.</a:t>
            </a:r>
          </a:p>
          <a:p>
            <a:pPr marL="0" indent="0">
              <a:lnSpc>
                <a:spcPct val="100000"/>
              </a:lnSpc>
            </a:pPr>
            <a:endParaRPr lang="en-GB" b="1" dirty="0">
              <a:solidFill>
                <a:srgbClr val="002060"/>
              </a:solidFill>
              <a:ea typeface="Calibri" panose="020F0502020204030204" pitchFamily="34" charset="0"/>
            </a:endParaRPr>
          </a:p>
          <a:p>
            <a:pPr marL="0" indent="0">
              <a:lnSpc>
                <a:spcPct val="100000"/>
              </a:lnSpc>
            </a:pPr>
            <a:r>
              <a:rPr lang="en-GB" b="1" dirty="0">
                <a:solidFill>
                  <a:srgbClr val="002060"/>
                </a:solidFill>
                <a:ea typeface="Calibri" panose="020F0502020204030204" pitchFamily="34" charset="0"/>
              </a:rPr>
              <a:t>Activity 4 - Legacy letter writing </a:t>
            </a:r>
            <a:endParaRPr lang="en-GB" dirty="0">
              <a:solidFill>
                <a:srgbClr val="002060"/>
              </a:solidFill>
              <a:ea typeface="Calibri" panose="020F0502020204030204" pitchFamily="34" charset="0"/>
            </a:endParaRPr>
          </a:p>
          <a:p>
            <a:pPr marL="0" indent="0">
              <a:lnSpc>
                <a:spcPct val="100000"/>
              </a:lnSpc>
            </a:pPr>
            <a:r>
              <a:rPr lang="en-GB" dirty="0">
                <a:solidFill>
                  <a:srgbClr val="002060"/>
                </a:solidFill>
              </a:rPr>
              <a:t>To help participants reflect on their values, experiences and hopes for the future and to articulate the legacy they wish to leave financially, emotionally and intellectually. This activity fosters self-awareness, intention-setting and the practice of sharing wisdom.</a:t>
            </a:r>
          </a:p>
          <a:p>
            <a:pPr marL="0" indent="0">
              <a:lnSpc>
                <a:spcPct val="100000"/>
              </a:lnSpc>
            </a:pPr>
            <a:endParaRPr lang="en-GB" b="1" dirty="0">
              <a:solidFill>
                <a:srgbClr val="002060"/>
              </a:solidFill>
              <a:ea typeface="Calibri" panose="020F0502020204030204" pitchFamily="34" charset="0"/>
            </a:endParaRPr>
          </a:p>
          <a:p>
            <a:pPr marL="0" indent="0">
              <a:lnSpc>
                <a:spcPct val="100000"/>
              </a:lnSpc>
            </a:pPr>
            <a:r>
              <a:rPr lang="en-GB" b="1" dirty="0">
                <a:solidFill>
                  <a:srgbClr val="002060"/>
                </a:solidFill>
              </a:rPr>
              <a:t>Activity 5 - “One lesson I’d teach my granddaughter” reflection</a:t>
            </a:r>
          </a:p>
          <a:p>
            <a:pPr marL="0" indent="0">
              <a:lnSpc>
                <a:spcPct val="100000"/>
              </a:lnSpc>
            </a:pPr>
            <a:r>
              <a:rPr lang="en-GB" dirty="0">
                <a:solidFill>
                  <a:srgbClr val="002060"/>
                </a:solidFill>
              </a:rPr>
              <a:t>To help participants identify and articulate the wisdom, values and lessons they most want to pass on to the next generation. This activity encourages introspection, clarity about personal values and recognition of one’s legacy beyond material wealth.</a:t>
            </a:r>
          </a:p>
          <a:p>
            <a:pPr marL="0" indent="0">
              <a:lnSpc>
                <a:spcPct val="100000"/>
              </a:lnSpc>
            </a:pPr>
            <a:endParaRPr lang="en-GB" dirty="0">
              <a:solidFill>
                <a:srgbClr val="D38CBC"/>
              </a:solidFill>
            </a:endParaRPr>
          </a:p>
          <a:p>
            <a:pPr marL="0" indent="0">
              <a:lnSpc>
                <a:spcPct val="100000"/>
              </a:lnSpc>
            </a:pPr>
            <a:endParaRPr lang="en-GB" b="1" dirty="0">
              <a:solidFill>
                <a:srgbClr val="002060"/>
              </a:solidFill>
              <a:ea typeface="Calibri" panose="020F0502020204030204" pitchFamily="34" charset="0"/>
            </a:endParaRPr>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en-US" sz="1150" dirty="0">
                <a:solidFill>
                  <a:srgbClr val="002060"/>
                </a:solidFill>
              </a:rPr>
              <a:t>Use a </a:t>
            </a:r>
            <a:r>
              <a:rPr lang="en-US" sz="1150" b="1" dirty="0">
                <a:solidFill>
                  <a:srgbClr val="002060"/>
                </a:solidFill>
              </a:rPr>
              <a:t>blended, practice-oriented approach</a:t>
            </a:r>
            <a:r>
              <a:rPr lang="en-US" sz="1150" dirty="0">
                <a:solidFill>
                  <a:srgbClr val="002060"/>
                </a:solidFill>
              </a:rPr>
              <a:t> combining:</a:t>
            </a:r>
          </a:p>
          <a:p>
            <a:pPr marL="182562" indent="-171450">
              <a:spcAft>
                <a:spcPts val="600"/>
              </a:spcAft>
              <a:buClr>
                <a:srgbClr val="D38CBC"/>
              </a:buClr>
              <a:buFont typeface="Arial" panose="020B0604020202020204" pitchFamily="34" charset="0"/>
              <a:buChar char="•"/>
            </a:pPr>
            <a:r>
              <a:rPr lang="en-US" sz="1150" dirty="0">
                <a:solidFill>
                  <a:srgbClr val="002060"/>
                </a:solidFill>
              </a:rPr>
              <a:t>Use plain, relatable language and avoid unnecessary jargon. </a:t>
            </a:r>
            <a:endParaRPr lang="en-GB" sz="1150" dirty="0">
              <a:solidFill>
                <a:srgbClr val="002060"/>
              </a:solidFill>
            </a:endParaRPr>
          </a:p>
          <a:p>
            <a:pPr marL="182562" indent="-171450">
              <a:spcAft>
                <a:spcPts val="600"/>
              </a:spcAft>
              <a:buClr>
                <a:srgbClr val="D38CBC"/>
              </a:buClr>
              <a:buFont typeface="Arial" panose="020B0604020202020204" pitchFamily="34" charset="0"/>
              <a:buChar char="•"/>
            </a:pPr>
            <a:r>
              <a:rPr lang="en-GB" dirty="0">
                <a:solidFill>
                  <a:srgbClr val="002060"/>
                </a:solidFill>
              </a:rPr>
              <a:t>Open with a conversational framing: financial security is part of personal growth, independence and resilience.</a:t>
            </a:r>
          </a:p>
          <a:p>
            <a:pPr marL="182562" indent="-171450">
              <a:spcAft>
                <a:spcPts val="600"/>
              </a:spcAft>
              <a:buClr>
                <a:srgbClr val="D38CBC"/>
              </a:buClr>
              <a:buFont typeface="Arial" panose="020B0604020202020204" pitchFamily="34" charset="0"/>
              <a:buChar char="•"/>
            </a:pPr>
            <a:r>
              <a:rPr lang="en-GB" dirty="0">
                <a:solidFill>
                  <a:srgbClr val="002060"/>
                </a:solidFill>
              </a:rPr>
              <a:t>Emphasise that the session is about empowerment, not perfection.</a:t>
            </a:r>
          </a:p>
          <a:p>
            <a:pPr marL="182562" indent="-171450">
              <a:spcAft>
                <a:spcPts val="600"/>
              </a:spcAft>
              <a:buClr>
                <a:srgbClr val="D38CBC"/>
              </a:buClr>
              <a:buFont typeface="Arial" panose="020B0604020202020204" pitchFamily="34" charset="0"/>
              <a:buChar char="•"/>
            </a:pPr>
            <a:r>
              <a:rPr lang="en-GB" dirty="0">
                <a:solidFill>
                  <a:srgbClr val="002060"/>
                </a:solidFill>
              </a:rPr>
              <a:t>Focus on self-awareness and personal reflection.</a:t>
            </a:r>
          </a:p>
          <a:p>
            <a:pPr marL="182562" indent="-171450">
              <a:spcAft>
                <a:spcPts val="600"/>
              </a:spcAft>
              <a:buClr>
                <a:srgbClr val="D38CBC"/>
              </a:buClr>
              <a:buFont typeface="Arial" panose="020B0604020202020204" pitchFamily="34" charset="0"/>
              <a:buChar char="•"/>
            </a:pPr>
            <a:r>
              <a:rPr lang="en-GB" dirty="0">
                <a:solidFill>
                  <a:srgbClr val="002060"/>
                </a:solidFill>
              </a:rPr>
              <a:t>Encourage learners to understand their strengths, values and financial habits.</a:t>
            </a:r>
          </a:p>
          <a:p>
            <a:pPr marL="182562" indent="-171450">
              <a:spcAft>
                <a:spcPts val="600"/>
              </a:spcAft>
              <a:buClr>
                <a:srgbClr val="D38CBC"/>
              </a:buClr>
              <a:buFont typeface="Arial" panose="020B0604020202020204" pitchFamily="34" charset="0"/>
              <a:buChar char="•"/>
            </a:pPr>
            <a:r>
              <a:rPr lang="en-GB" dirty="0">
                <a:solidFill>
                  <a:srgbClr val="002060"/>
                </a:solidFill>
              </a:rPr>
              <a:t>Frame challenges as learning opportunities rather than risks or failures.</a:t>
            </a:r>
          </a:p>
          <a:p>
            <a:pPr marL="182562" indent="-171450">
              <a:spcAft>
                <a:spcPts val="600"/>
              </a:spcAft>
              <a:buClr>
                <a:srgbClr val="D38CBC"/>
              </a:buClr>
              <a:buFont typeface="Arial" panose="020B0604020202020204" pitchFamily="34" charset="0"/>
              <a:buChar char="•"/>
            </a:pPr>
            <a:r>
              <a:rPr lang="en-GB" dirty="0">
                <a:solidFill>
                  <a:srgbClr val="002060"/>
                </a:solidFill>
              </a:rPr>
              <a:t>Introduce SMART goals for personal and financial objectives.</a:t>
            </a:r>
            <a:endParaRPr lang="en-US" sz="1150" dirty="0">
              <a:solidFill>
                <a:srgbClr val="002060"/>
              </a:solidFill>
            </a:endParaRPr>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9391631"/>
            <a:ext cx="5991741" cy="719769"/>
          </a:xfrm>
        </p:spPr>
        <p:txBody>
          <a:bodyPr/>
          <a:lstStyle/>
          <a:p>
            <a:pPr marL="0" lvl="0" indent="0" algn="l" defTabSz="914400" eaLnBrk="0" fontAlgn="base" hangingPunct="0">
              <a:lnSpc>
                <a:spcPct val="100000"/>
              </a:lnSpc>
              <a:spcBef>
                <a:spcPct val="0"/>
              </a:spcBef>
              <a:spcAft>
                <a:spcPct val="0"/>
              </a:spcAft>
              <a:buClr>
                <a:srgbClr val="D38CBC"/>
              </a:buClr>
              <a:buNone/>
              <a:tabLst/>
            </a:pPr>
            <a:r>
              <a:rPr lang="en-GB" dirty="0">
                <a:solidFill>
                  <a:srgbClr val="002060"/>
                </a:solidFill>
              </a:rPr>
              <a:t>Tailor content by career stage: early-career women focus on budgeting, goal-setting and confidence; mid-career women explore financial identity, complex decisions and midlife transitions. Adjust examples to cultural and local contexts and adapt delivery for in-person, online, or hybrid formats.</a:t>
            </a:r>
            <a:endParaRPr lang="en-US" sz="11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en-US" dirty="0"/>
              <a:t>Suggested delivery approach &amp; trainer guidance;</a:t>
            </a:r>
          </a:p>
          <a:p>
            <a:endParaRPr lang="en-US"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en-US"/>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906987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218002592"/>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615511F-E6C4-9213-B76E-F08618FFB06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8785" r="14079"/>
          <a:stretch/>
        </p:blipFill>
        <p:spPr>
          <a:xfrm>
            <a:off x="0" y="0"/>
            <a:ext cx="7559675" cy="10691813"/>
          </a:xfrm>
        </p:spPr>
      </p:pic>
      <p:sp>
        <p:nvSpPr>
          <p:cNvPr id="9" name="Text Placeholder 8">
            <a:extLst>
              <a:ext uri="{FF2B5EF4-FFF2-40B4-BE49-F238E27FC236}">
                <a16:creationId xmlns:a16="http://schemas.microsoft.com/office/drawing/2014/main" id="{2BD32B7D-B894-8B33-3737-8189FEE9ED0B}"/>
              </a:ext>
            </a:extLst>
          </p:cNvPr>
          <p:cNvSpPr>
            <a:spLocks noGrp="1"/>
          </p:cNvSpPr>
          <p:nvPr>
            <p:ph type="body" sz="quarter" idx="13"/>
          </p:nvPr>
        </p:nvSpPr>
        <p:spPr>
          <a:xfrm>
            <a:off x="2367743" y="4145280"/>
            <a:ext cx="2886279" cy="1200626"/>
          </a:xfrm>
        </p:spPr>
        <p:txBody>
          <a:bodyPr/>
          <a:lstStyle/>
          <a:p>
            <a:pPr>
              <a:lnSpc>
                <a:spcPts val="2780"/>
              </a:lnSpc>
            </a:pPr>
            <a:r>
              <a:rPr lang="en-US" sz="2800" dirty="0">
                <a:latin typeface="Calibri"/>
                <a:ea typeface="Calibri"/>
                <a:cs typeface="Calibri"/>
              </a:rPr>
              <a:t>“</a:t>
            </a:r>
            <a:r>
              <a:rPr lang="en-GB" b="0" dirty="0"/>
              <a:t>Money won’t create success, but the freedom to make choices will lead to success in all areas of your life, including financial independence. </a:t>
            </a:r>
            <a:r>
              <a:rPr lang="en-US" sz="2000" dirty="0">
                <a:latin typeface="Calibri"/>
                <a:ea typeface="Calibri"/>
                <a:cs typeface="Calibri"/>
              </a:rPr>
              <a:t>“</a:t>
            </a:r>
            <a:endParaRPr lang="en-GB" b="0" dirty="0"/>
          </a:p>
          <a:p>
            <a:pPr>
              <a:lnSpc>
                <a:spcPts val="2780"/>
              </a:lnSpc>
            </a:pPr>
            <a:endParaRPr lang="en-US" sz="2800" dirty="0"/>
          </a:p>
        </p:txBody>
      </p:sp>
      <p:grpSp>
        <p:nvGrpSpPr>
          <p:cNvPr id="10" name="Group 9">
            <a:extLst>
              <a:ext uri="{FF2B5EF4-FFF2-40B4-BE49-F238E27FC236}">
                <a16:creationId xmlns:a16="http://schemas.microsoft.com/office/drawing/2014/main" id="{5F5161A1-CAC2-EBE2-6322-AC69FCBAD55C}"/>
              </a:ext>
            </a:extLst>
          </p:cNvPr>
          <p:cNvGrpSpPr/>
          <p:nvPr/>
        </p:nvGrpSpPr>
        <p:grpSpPr>
          <a:xfrm>
            <a:off x="3066970" y="2879904"/>
            <a:ext cx="1487826" cy="1083162"/>
            <a:chOff x="3400450" y="986392"/>
            <a:chExt cx="1487826" cy="1083162"/>
          </a:xfrm>
          <a:solidFill>
            <a:srgbClr val="D38CBC"/>
          </a:solidFill>
        </p:grpSpPr>
        <p:sp>
          <p:nvSpPr>
            <p:cNvPr id="18" name="Freeform 17">
              <a:extLst>
                <a:ext uri="{FF2B5EF4-FFF2-40B4-BE49-F238E27FC236}">
                  <a16:creationId xmlns:a16="http://schemas.microsoft.com/office/drawing/2014/main" id="{03F06451-12C5-07C7-BF34-252FF5FE05D7}"/>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B7F6526D-E8DB-FD24-BB17-7F5EC760BD05}"/>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954213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en-US" sz="2000" b="1" dirty="0">
                <a:solidFill>
                  <a:schemeClr val="bg1"/>
                </a:solidFill>
              </a:rPr>
              <a:t>Follow Our Journey</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en-US"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en-GB" sz="1800" b="0" dirty="0">
                  <a:solidFill>
                    <a:srgbClr val="000000"/>
                  </a:solidFill>
                  <a:latin typeface="Calibri" panose="020F0502020204030204" pitchFamily="34" charset="0"/>
                </a:rPr>
                <a:t>Website Here</a:t>
              </a:r>
              <a:endParaRPr lang="en-US"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8"/>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7827</TotalTime>
  <Words>11336</Words>
  <Application>Microsoft Office PowerPoint</Application>
  <PresentationFormat>Custom</PresentationFormat>
  <Paragraphs>961</Paragraphs>
  <Slides>41</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9" baseType="lpstr">
      <vt:lpstr>Arial</vt:lpstr>
      <vt:lpstr>Calibri</vt:lpstr>
      <vt:lpstr>FontAwesome</vt:lpstr>
      <vt:lpstr>Montserrat</vt:lpstr>
      <vt:lpstr>Roboto</vt:lpstr>
      <vt:lpstr>Segoe UI</vt:lpstr>
      <vt:lpstr>Office Theme</vt:lpstr>
      <vt:lpstr>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Denise Callan</cp:lastModifiedBy>
  <cp:revision>366</cp:revision>
  <dcterms:created xsi:type="dcterms:W3CDTF">2018-08-04T19:06:08Z</dcterms:created>
  <dcterms:modified xsi:type="dcterms:W3CDTF">2026-06-19T15:07:23Z</dcterms:modified>
</cp:coreProperties>
</file>