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4.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handoutMasterIdLst>
    <p:handoutMasterId r:id="rId10"/>
  </p:handoutMasterIdLst>
  <p:sldIdLst>
    <p:sldId id="273" r:id="rId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8CBC"/>
    <a:srgbClr val="334A84"/>
    <a:srgbClr val="F16024"/>
    <a:srgbClr val="6480E2"/>
    <a:srgbClr val="5A89F8"/>
    <a:srgbClr val="557EE0"/>
    <a:srgbClr val="4763AE"/>
    <a:srgbClr val="DC5924"/>
    <a:srgbClr val="B0769E"/>
    <a:srgbClr val="4463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529"/>
    <p:restoredTop sz="96301"/>
  </p:normalViewPr>
  <p:slideViewPr>
    <p:cSldViewPr snapToGrid="0">
      <p:cViewPr>
        <p:scale>
          <a:sx n="66" d="100"/>
          <a:sy n="66" d="100"/>
        </p:scale>
        <p:origin x="33" y="24"/>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96" d="100"/>
          <a:sy n="96" d="100"/>
        </p:scale>
        <p:origin x="3120" y="176"/>
      </p:cViewPr>
      <p:guideLst/>
    </p:cSldViewPr>
  </p:notesViewPr>
  <p:gridSpacing cx="72008" cy="72008"/>
</p:viewPr>
</file>

<file path=ppt/_rels/presentation.xml.rels><?xml version="1.0" encoding="utf-8"?><Relationships xmlns="http://schemas.openxmlformats.org/package/2006/relationships"><Relationship Id="rId13" Type="http://schemas.openxmlformats.org/officeDocument/2006/relationships/theme" Target="theme/theme1.xml"/><Relationship Id="rId12" Type="http://schemas.openxmlformats.org/officeDocument/2006/relationships/viewProps" Target="viewProps.xml"/><Relationship Id="rId1" Type="http://schemas.openxmlformats.org/officeDocument/2006/relationships/slideMaster" Target="slideMasters/slideMaster1.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9DF409E-2017-1ED1-B2DB-00D077A3B10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7655547D-6CBF-028D-8630-8DE1115E5A6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6B8E4CD-94C7-4B4B-83C5-93840727A844}" type="datetimeFigureOut">
              <a:rPr lang="en-US" smtClean="0"/>
              <a:t>2/25/2026</a:t>
            </a:fld>
            <a:endParaRPr lang="en-US"/>
          </a:p>
        </p:txBody>
      </p:sp>
      <p:sp>
        <p:nvSpPr>
          <p:cNvPr id="4" name="Footer Placeholder 3">
            <a:extLst>
              <a:ext uri="{FF2B5EF4-FFF2-40B4-BE49-F238E27FC236}">
                <a16:creationId xmlns:a16="http://schemas.microsoft.com/office/drawing/2014/main" id="{37CD07D4-456F-9E15-154F-7163E4F91C7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3CF31F3-4E3C-8237-8292-EC37EBD21DF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8EF7564-F1E1-5C44-A7E2-029DECB91E68}" type="slidenum">
              <a:rPr lang="en-US" smtClean="0"/>
              <a:t>‹Nr.›</a:t>
            </a:fld>
            <a:endParaRPr lang="en-US"/>
          </a:p>
        </p:txBody>
      </p:sp>
    </p:spTree>
    <p:extLst>
      <p:ext uri="{BB962C8B-B14F-4D97-AF65-F5344CB8AC3E}">
        <p14:creationId xmlns:p14="http://schemas.microsoft.com/office/powerpoint/2010/main" val="1935950991"/>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en-GB"/>
              <a:t>Click to edit Master title style</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79152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8948112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en-GB"/>
              <a:t>Click to edit Master title style</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11041342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6592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en-GB"/>
              <a:t>Click to edit Master title style</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4" name="Content Placeholder 3"/>
          <p:cNvSpPr>
            <a:spLocks noGrp="1"/>
          </p:cNvSpPr>
          <p:nvPr>
            <p:ph sz="half" idx="2"/>
          </p:nvPr>
        </p:nvSpPr>
        <p:spPr>
          <a:xfrm>
            <a:off x="520713" y="3905482"/>
            <a:ext cx="3198096"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en-GB"/>
              <a:t>Click to edit Master text styles</a:t>
            </a:r>
          </a:p>
        </p:txBody>
      </p:sp>
      <p:sp>
        <p:nvSpPr>
          <p:cNvPr id="6" name="Content Placeholder 5"/>
          <p:cNvSpPr>
            <a:spLocks noGrp="1"/>
          </p:cNvSpPr>
          <p:nvPr>
            <p:ph sz="quarter" idx="4"/>
          </p:nvPr>
        </p:nvSpPr>
        <p:spPr>
          <a:xfrm>
            <a:off x="3827086" y="3905482"/>
            <a:ext cx="3213847" cy="57443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6657C9FF-D5D3-A04E-8A9F-F7503ED59813}" type="datetimeFigureOut">
              <a:rPr lang="en-US" smtClean="0"/>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280178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6657C9FF-D5D3-A04E-8A9F-F7503ED59813}" type="datetimeFigureOut">
              <a:rPr lang="en-US" smtClean="0"/>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17937047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57C9FF-D5D3-A04E-8A9F-F7503ED59813}"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1030158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252280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en-GB"/>
              <a:t>Click to edit Master title style</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en-GB"/>
              <a:t>Click icon to add picture</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en-GB"/>
              <a:t>Click to edit Master text styles</a:t>
            </a:r>
          </a:p>
        </p:txBody>
      </p:sp>
      <p:sp>
        <p:nvSpPr>
          <p:cNvPr id="5" name="Date Placeholder 4"/>
          <p:cNvSpPr>
            <a:spLocks noGrp="1"/>
          </p:cNvSpPr>
          <p:nvPr>
            <p:ph type="dt" sz="half" idx="10"/>
          </p:nvPr>
        </p:nvSpPr>
        <p:spPr/>
        <p:txBody>
          <a:bodyPr/>
          <a:lstStyle/>
          <a:p>
            <a:fld id="{6657C9FF-D5D3-A04E-8A9F-F7503ED59813}"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0323072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40355058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6657C9FF-D5D3-A04E-8A9F-F7503ED59813}"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C8EFFD0-9E16-C84E-9E6B-0FA3040793F2}" type="slidenum">
              <a:rPr lang="en-IE" smtClean="0"/>
              <a:t>‹Nr.›</a:t>
            </a:fld>
            <a:endParaRPr lang="en-IE"/>
          </a:p>
        </p:txBody>
      </p:sp>
    </p:spTree>
    <p:extLst>
      <p:ext uri="{BB962C8B-B14F-4D97-AF65-F5344CB8AC3E}">
        <p14:creationId xmlns:p14="http://schemas.microsoft.com/office/powerpoint/2010/main" val="33174071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6657C9FF-D5D3-A04E-8A9F-F7503ED59813}" type="datetimeFigureOut">
              <a:rPr lang="en-US" smtClean="0"/>
              <a:t>2/25/2026</a:t>
            </a:fld>
            <a:endParaRPr 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4C8EFFD0-9E16-C84E-9E6B-0FA3040793F2}" type="slidenum">
              <a:rPr lang="en-IE" smtClean="0"/>
              <a:t>‹Nr.›</a:t>
            </a:fld>
            <a:endParaRPr lang="en-IE"/>
          </a:p>
        </p:txBody>
      </p:sp>
    </p:spTree>
    <p:extLst>
      <p:ext uri="{BB962C8B-B14F-4D97-AF65-F5344CB8AC3E}">
        <p14:creationId xmlns:p14="http://schemas.microsoft.com/office/powerpoint/2010/main" val="2669619880"/>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svg"/></Relationships>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9FD7A-2108-BC99-DCE3-05AD8DBFA363}"/>
            </a:ext>
          </a:extLst>
        </p:cNvPr>
        <p:cNvGrpSpPr/>
        <p:nvPr/>
      </p:nvGrpSpPr>
      <p:sp>
        <p:nvSpPr>
          <p:cNvPr id="15" name="Graphic 13">
            <a:extLst>
              <a:ext uri="{FF2B5EF4-FFF2-40B4-BE49-F238E27FC236}">
                <a16:creationId xmlns:a16="http://schemas.microsoft.com/office/drawing/2014/main" id="{00E6782A-0670-BCC4-86F5-4D7EE4C1BC82}"/>
              </a:ext>
            </a:extLst>
          </p:cNvPr>
          <p:cNvSpPr/>
          <p:nvPr/>
        </p:nvSpPr>
        <p:spPr>
          <a:xfrm>
            <a:off x="196998" y="1482774"/>
            <a:ext cx="7136846" cy="7484354"/>
          </a:xfrm>
          <a:custGeom>
            <a:avLst/>
            <a:gdLst>
              <a:gd name="csX0" fmla="*/ 7136846 w 7136846"/>
              <a:gd name="csY0" fmla="*/ 0 h 7484354"/>
              <a:gd name="csX1" fmla="*/ 7136846 w 7136846"/>
              <a:gd name="csY1" fmla="*/ 537022 h 7484354"/>
              <a:gd name="csX2" fmla="*/ 6903419 w 7136846"/>
              <a:gd name="csY2" fmla="*/ 770666 h 7484354"/>
              <a:gd name="csX3" fmla="*/ 233427 w 7136846"/>
              <a:gd name="csY3" fmla="*/ 770666 h 7484354"/>
              <a:gd name="csX4" fmla="*/ 0 w 7136846"/>
              <a:gd name="csY4" fmla="*/ 1004310 h 7484354"/>
              <a:gd name="csX5" fmla="*/ 0 w 7136846"/>
              <a:gd name="csY5" fmla="*/ 3130611 h 7484354"/>
              <a:gd name="csX6" fmla="*/ 233427 w 7136846"/>
              <a:gd name="csY6" fmla="*/ 3364254 h 7484354"/>
              <a:gd name="csX7" fmla="*/ 6903419 w 7136846"/>
              <a:gd name="csY7" fmla="*/ 3364254 h 7484354"/>
              <a:gd name="csX8" fmla="*/ 7136846 w 7136846"/>
              <a:gd name="csY8" fmla="*/ 3597899 h 7484354"/>
              <a:gd name="csX9" fmla="*/ 7136846 w 7136846"/>
              <a:gd name="csY9" fmla="*/ 5368507 h 7484354"/>
              <a:gd name="csX10" fmla="*/ 6903419 w 7136846"/>
              <a:gd name="csY10" fmla="*/ 5602151 h 7484354"/>
              <a:gd name="csX11" fmla="*/ 233427 w 7136846"/>
              <a:gd name="csY11" fmla="*/ 5602151 h 7484354"/>
              <a:gd name="csX12" fmla="*/ 0 w 7136846"/>
              <a:gd name="csY12" fmla="*/ 5835795 h 7484354"/>
              <a:gd name="csX13" fmla="*/ 0 w 7136846"/>
              <a:gd name="csY13" fmla="*/ 7250711 h 7484354"/>
              <a:gd name="csX14" fmla="*/ 233427 w 7136846"/>
              <a:gd name="csY14" fmla="*/ 7484355 h 7484354"/>
              <a:gd name="csX15" fmla="*/ 1066085 w 7136846"/>
              <a:gd name="csY15" fmla="*/ 7484355 h 74843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7136846" h="7484354">
                <a:moveTo>
                  <a:pt x="7136846" y="0"/>
                </a:moveTo>
                <a:lnTo>
                  <a:pt x="7136846" y="537022"/>
                </a:lnTo>
                <a:cubicBezTo>
                  <a:pt x="7136846" y="665526"/>
                  <a:pt x="7031804" y="770666"/>
                  <a:pt x="6903419" y="770666"/>
                </a:cubicBezTo>
                <a:lnTo>
                  <a:pt x="233427" y="770666"/>
                </a:lnTo>
                <a:cubicBezTo>
                  <a:pt x="105042" y="770666"/>
                  <a:pt x="0" y="875806"/>
                  <a:pt x="0" y="1004310"/>
                </a:cubicBezTo>
                <a:lnTo>
                  <a:pt x="0" y="3130611"/>
                </a:lnTo>
                <a:cubicBezTo>
                  <a:pt x="0" y="3259115"/>
                  <a:pt x="105042" y="3364254"/>
                  <a:pt x="233427" y="3364254"/>
                </a:cubicBezTo>
                <a:lnTo>
                  <a:pt x="6903419" y="3364254"/>
                </a:lnTo>
                <a:cubicBezTo>
                  <a:pt x="7031804" y="3364254"/>
                  <a:pt x="7136846" y="3469394"/>
                  <a:pt x="7136846" y="3597899"/>
                </a:cubicBezTo>
                <a:lnTo>
                  <a:pt x="7136846" y="5368507"/>
                </a:lnTo>
                <a:cubicBezTo>
                  <a:pt x="7136846" y="5497011"/>
                  <a:pt x="7031804" y="5602151"/>
                  <a:pt x="6903419" y="5602151"/>
                </a:cubicBezTo>
                <a:lnTo>
                  <a:pt x="233427" y="5602151"/>
                </a:lnTo>
                <a:cubicBezTo>
                  <a:pt x="105042" y="5602151"/>
                  <a:pt x="0" y="5707291"/>
                  <a:pt x="0" y="5835795"/>
                </a:cubicBezTo>
                <a:lnTo>
                  <a:pt x="0" y="7250711"/>
                </a:lnTo>
                <a:cubicBezTo>
                  <a:pt x="0" y="7379215"/>
                  <a:pt x="105042" y="7484355"/>
                  <a:pt x="233427" y="7484355"/>
                </a:cubicBezTo>
                <a:lnTo>
                  <a:pt x="1066085" y="7484355"/>
                </a:lnTo>
              </a:path>
            </a:pathLst>
          </a:custGeom>
          <a:noFill/>
          <a:ln w="12700" cap="flat">
            <a:solidFill>
              <a:srgbClr val="334A84"/>
            </a:solidFill>
            <a:prstDash val="dash"/>
            <a:miter/>
          </a:ln>
        </p:spPr>
        <p:txBody>
          <a:bodyPr/>
          <a:lstStyle/>
          <a:p>
            <a:endParaRPr lang="en-US"/>
          </a:p>
        </p:txBody>
      </p:sp>
      <p:sp>
        <p:nvSpPr>
          <p:cNvPr id="361" name="Rectangle 360">
            <a:extLst>
              <a:ext uri="{FF2B5EF4-FFF2-40B4-BE49-F238E27FC236}">
                <a16:creationId xmlns:a16="http://schemas.microsoft.com/office/drawing/2014/main" id="{65122CEA-51F2-4E54-CDDC-AB5B0DD8E3D1}"/>
              </a:ext>
            </a:extLst>
          </p:cNvPr>
          <p:cNvSpPr/>
          <p:nvPr/>
        </p:nvSpPr>
        <p:spPr>
          <a:xfrm>
            <a:off x="3607602" y="255469"/>
            <a:ext cx="3952073" cy="1413173"/>
          </a:xfrm>
          <a:prstGeom prst="rect">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cs typeface="Calibri" panose="020F0502020204030204" pitchFamily="34" charset="0"/>
            </a:endParaRPr>
          </a:p>
        </p:txBody>
      </p:sp>
      <p:sp>
        <p:nvSpPr>
          <p:cNvPr id="256" name="Freeform 255">
            <a:extLst>
              <a:ext uri="{FF2B5EF4-FFF2-40B4-BE49-F238E27FC236}">
                <a16:creationId xmlns:a16="http://schemas.microsoft.com/office/drawing/2014/main" id="{9DF6F106-B873-F514-F8F4-15106E1DCE32}"/>
              </a:ext>
            </a:extLst>
          </p:cNvPr>
          <p:cNvSpPr/>
          <p:nvPr/>
        </p:nvSpPr>
        <p:spPr>
          <a:xfrm rot="5400000">
            <a:off x="2988631" y="1435925"/>
            <a:ext cx="623644" cy="354547"/>
          </a:xfrm>
          <a:custGeom>
            <a:avLst/>
            <a:gdLst>
              <a:gd name="connsiteX0" fmla="*/ 67754 w 1037030"/>
              <a:gd name="connsiteY0" fmla="*/ 214644 h 589562"/>
              <a:gd name="connsiteX1" fmla="*/ 67214 w 1037030"/>
              <a:gd name="connsiteY1" fmla="*/ 213026 h 589562"/>
              <a:gd name="connsiteX2" fmla="*/ 67754 w 1037030"/>
              <a:gd name="connsiteY2" fmla="*/ 214644 h 589562"/>
              <a:gd name="connsiteX3" fmla="*/ 237775 w 1037030"/>
              <a:gd name="connsiteY3" fmla="*/ 295000 h 589562"/>
              <a:gd name="connsiteX4" fmla="*/ 239394 w 1037030"/>
              <a:gd name="connsiteY4" fmla="*/ 284753 h 589562"/>
              <a:gd name="connsiteX5" fmla="*/ 239394 w 1037030"/>
              <a:gd name="connsiteY5" fmla="*/ 282596 h 589562"/>
              <a:gd name="connsiteX6" fmla="*/ 239394 w 1037030"/>
              <a:gd name="connsiteY6" fmla="*/ 282596 h 589562"/>
              <a:gd name="connsiteX7" fmla="*/ 240474 w 1037030"/>
              <a:gd name="connsiteY7" fmla="*/ 278821 h 589562"/>
              <a:gd name="connsiteX8" fmla="*/ 248030 w 1037030"/>
              <a:gd name="connsiteY8" fmla="*/ 257249 h 589562"/>
              <a:gd name="connsiteX9" fmla="*/ 249649 w 1037030"/>
              <a:gd name="connsiteY9" fmla="*/ 253474 h 589562"/>
              <a:gd name="connsiteX10" fmla="*/ 249649 w 1037030"/>
              <a:gd name="connsiteY10" fmla="*/ 252395 h 589562"/>
              <a:gd name="connsiteX11" fmla="*/ 256126 w 1037030"/>
              <a:gd name="connsiteY11" fmla="*/ 242148 h 589562"/>
              <a:gd name="connsiteX12" fmla="*/ 258825 w 1037030"/>
              <a:gd name="connsiteY12" fmla="*/ 239452 h 589562"/>
              <a:gd name="connsiteX13" fmla="*/ 259905 w 1037030"/>
              <a:gd name="connsiteY13" fmla="*/ 238373 h 589562"/>
              <a:gd name="connsiteX14" fmla="*/ 263683 w 1037030"/>
              <a:gd name="connsiteY14" fmla="*/ 234598 h 589562"/>
              <a:gd name="connsiteX15" fmla="*/ 265842 w 1037030"/>
              <a:gd name="connsiteY15" fmla="*/ 232980 h 589562"/>
              <a:gd name="connsiteX16" fmla="*/ 268541 w 1037030"/>
              <a:gd name="connsiteY16" fmla="*/ 231362 h 589562"/>
              <a:gd name="connsiteX17" fmla="*/ 273398 w 1037030"/>
              <a:gd name="connsiteY17" fmla="*/ 229205 h 589562"/>
              <a:gd name="connsiteX18" fmla="*/ 274478 w 1037030"/>
              <a:gd name="connsiteY18" fmla="*/ 229205 h 589562"/>
              <a:gd name="connsiteX19" fmla="*/ 278256 w 1037030"/>
              <a:gd name="connsiteY19" fmla="*/ 228126 h 589562"/>
              <a:gd name="connsiteX20" fmla="*/ 283114 w 1037030"/>
              <a:gd name="connsiteY20" fmla="*/ 227048 h 589562"/>
              <a:gd name="connsiteX21" fmla="*/ 284193 w 1037030"/>
              <a:gd name="connsiteY21" fmla="*/ 227048 h 589562"/>
              <a:gd name="connsiteX22" fmla="*/ 283114 w 1037030"/>
              <a:gd name="connsiteY22" fmla="*/ 227048 h 589562"/>
              <a:gd name="connsiteX23" fmla="*/ 284193 w 1037030"/>
              <a:gd name="connsiteY23" fmla="*/ 227048 h 589562"/>
              <a:gd name="connsiteX24" fmla="*/ 286352 w 1037030"/>
              <a:gd name="connsiteY24" fmla="*/ 227048 h 589562"/>
              <a:gd name="connsiteX25" fmla="*/ 292290 w 1037030"/>
              <a:gd name="connsiteY25" fmla="*/ 227048 h 589562"/>
              <a:gd name="connsiteX26" fmla="*/ 297147 w 1037030"/>
              <a:gd name="connsiteY26" fmla="*/ 228666 h 589562"/>
              <a:gd name="connsiteX27" fmla="*/ 300926 w 1037030"/>
              <a:gd name="connsiteY27" fmla="*/ 231362 h 589562"/>
              <a:gd name="connsiteX28" fmla="*/ 300926 w 1037030"/>
              <a:gd name="connsiteY28" fmla="*/ 231362 h 589562"/>
              <a:gd name="connsiteX29" fmla="*/ 303624 w 1037030"/>
              <a:gd name="connsiteY29" fmla="*/ 234598 h 589562"/>
              <a:gd name="connsiteX30" fmla="*/ 305783 w 1037030"/>
              <a:gd name="connsiteY30" fmla="*/ 239452 h 589562"/>
              <a:gd name="connsiteX31" fmla="*/ 305783 w 1037030"/>
              <a:gd name="connsiteY31" fmla="*/ 239991 h 589562"/>
              <a:gd name="connsiteX32" fmla="*/ 306323 w 1037030"/>
              <a:gd name="connsiteY32" fmla="*/ 242688 h 589562"/>
              <a:gd name="connsiteX33" fmla="*/ 307403 w 1037030"/>
              <a:gd name="connsiteY33" fmla="*/ 247002 h 589562"/>
              <a:gd name="connsiteX34" fmla="*/ 307403 w 1037030"/>
              <a:gd name="connsiteY34" fmla="*/ 250238 h 589562"/>
              <a:gd name="connsiteX35" fmla="*/ 307403 w 1037030"/>
              <a:gd name="connsiteY35" fmla="*/ 247002 h 589562"/>
              <a:gd name="connsiteX36" fmla="*/ 307403 w 1037030"/>
              <a:gd name="connsiteY36" fmla="*/ 256710 h 589562"/>
              <a:gd name="connsiteX37" fmla="*/ 306863 w 1037030"/>
              <a:gd name="connsiteY37" fmla="*/ 262103 h 589562"/>
              <a:gd name="connsiteX38" fmla="*/ 306863 w 1037030"/>
              <a:gd name="connsiteY38" fmla="*/ 263181 h 589562"/>
              <a:gd name="connsiteX39" fmla="*/ 304704 w 1037030"/>
              <a:gd name="connsiteY39" fmla="*/ 271271 h 589562"/>
              <a:gd name="connsiteX40" fmla="*/ 300386 w 1037030"/>
              <a:gd name="connsiteY40" fmla="*/ 280978 h 589562"/>
              <a:gd name="connsiteX41" fmla="*/ 301465 w 1037030"/>
              <a:gd name="connsiteY41" fmla="*/ 278282 h 589562"/>
              <a:gd name="connsiteX42" fmla="*/ 300386 w 1037030"/>
              <a:gd name="connsiteY42" fmla="*/ 279900 h 589562"/>
              <a:gd name="connsiteX43" fmla="*/ 298227 w 1037030"/>
              <a:gd name="connsiteY43" fmla="*/ 283675 h 589562"/>
              <a:gd name="connsiteX44" fmla="*/ 292290 w 1037030"/>
              <a:gd name="connsiteY44" fmla="*/ 292304 h 589562"/>
              <a:gd name="connsiteX45" fmla="*/ 289591 w 1037030"/>
              <a:gd name="connsiteY45" fmla="*/ 295540 h 589562"/>
              <a:gd name="connsiteX46" fmla="*/ 287972 w 1037030"/>
              <a:gd name="connsiteY46" fmla="*/ 297697 h 589562"/>
              <a:gd name="connsiteX47" fmla="*/ 290131 w 1037030"/>
              <a:gd name="connsiteY47" fmla="*/ 295000 h 589562"/>
              <a:gd name="connsiteX48" fmla="*/ 283114 w 1037030"/>
              <a:gd name="connsiteY48" fmla="*/ 302011 h 589562"/>
              <a:gd name="connsiteX49" fmla="*/ 276097 w 1037030"/>
              <a:gd name="connsiteY49" fmla="*/ 307944 h 589562"/>
              <a:gd name="connsiteX50" fmla="*/ 272319 w 1037030"/>
              <a:gd name="connsiteY50" fmla="*/ 310640 h 589562"/>
              <a:gd name="connsiteX51" fmla="*/ 270160 w 1037030"/>
              <a:gd name="connsiteY51" fmla="*/ 312258 h 589562"/>
              <a:gd name="connsiteX52" fmla="*/ 272859 w 1037030"/>
              <a:gd name="connsiteY52" fmla="*/ 310640 h 589562"/>
              <a:gd name="connsiteX53" fmla="*/ 256126 w 1037030"/>
              <a:gd name="connsiteY53" fmla="*/ 319808 h 589562"/>
              <a:gd name="connsiteX54" fmla="*/ 246951 w 1037030"/>
              <a:gd name="connsiteY54" fmla="*/ 323583 h 589562"/>
              <a:gd name="connsiteX55" fmla="*/ 242633 w 1037030"/>
              <a:gd name="connsiteY55" fmla="*/ 325201 h 589562"/>
              <a:gd name="connsiteX56" fmla="*/ 242633 w 1037030"/>
              <a:gd name="connsiteY56" fmla="*/ 325201 h 589562"/>
              <a:gd name="connsiteX57" fmla="*/ 235616 w 1037030"/>
              <a:gd name="connsiteY57" fmla="*/ 327359 h 589562"/>
              <a:gd name="connsiteX58" fmla="*/ 235616 w 1037030"/>
              <a:gd name="connsiteY58" fmla="*/ 324662 h 589562"/>
              <a:gd name="connsiteX59" fmla="*/ 235616 w 1037030"/>
              <a:gd name="connsiteY59" fmla="*/ 314955 h 589562"/>
              <a:gd name="connsiteX60" fmla="*/ 236695 w 1037030"/>
              <a:gd name="connsiteY60" fmla="*/ 294461 h 589562"/>
              <a:gd name="connsiteX61" fmla="*/ 25113 w 1037030"/>
              <a:gd name="connsiteY61" fmla="*/ 249699 h 589562"/>
              <a:gd name="connsiteX62" fmla="*/ 79628 w 1037030"/>
              <a:gd name="connsiteY62" fmla="*/ 328976 h 589562"/>
              <a:gd name="connsiteX63" fmla="*/ 165448 w 1037030"/>
              <a:gd name="connsiteY63" fmla="*/ 378593 h 589562"/>
              <a:gd name="connsiteX64" fmla="*/ 194055 w 1037030"/>
              <a:gd name="connsiteY64" fmla="*/ 382907 h 589562"/>
              <a:gd name="connsiteX65" fmla="*/ 286352 w 1037030"/>
              <a:gd name="connsiteY65" fmla="*/ 518812 h 589562"/>
              <a:gd name="connsiteX66" fmla="*/ 467169 w 1037030"/>
              <a:gd name="connsiteY66" fmla="*/ 588922 h 589562"/>
              <a:gd name="connsiteX67" fmla="*/ 674433 w 1037030"/>
              <a:gd name="connsiteY67" fmla="*/ 545238 h 589562"/>
              <a:gd name="connsiteX68" fmla="*/ 848232 w 1037030"/>
              <a:gd name="connsiteY68" fmla="*/ 419041 h 589562"/>
              <a:gd name="connsiteX69" fmla="*/ 983709 w 1037030"/>
              <a:gd name="connsiteY69" fmla="*/ 257249 h 589562"/>
              <a:gd name="connsiteX70" fmla="*/ 982630 w 1037030"/>
              <a:gd name="connsiteY70" fmla="*/ 336527 h 589562"/>
              <a:gd name="connsiteX71" fmla="*/ 980471 w 1037030"/>
              <a:gd name="connsiteY71" fmla="*/ 378053 h 589562"/>
              <a:gd name="connsiteX72" fmla="*/ 986948 w 1037030"/>
              <a:gd name="connsiteY72" fmla="*/ 396929 h 589562"/>
              <a:gd name="connsiteX73" fmla="*/ 1004760 w 1037030"/>
              <a:gd name="connsiteY73" fmla="*/ 406097 h 589562"/>
              <a:gd name="connsiteX74" fmla="*/ 1023651 w 1037030"/>
              <a:gd name="connsiteY74" fmla="*/ 399626 h 589562"/>
              <a:gd name="connsiteX75" fmla="*/ 1032827 w 1037030"/>
              <a:gd name="connsiteY75" fmla="*/ 381828 h 589562"/>
              <a:gd name="connsiteX76" fmla="*/ 1035525 w 1037030"/>
              <a:gd name="connsiteY76" fmla="*/ 235137 h 589562"/>
              <a:gd name="connsiteX77" fmla="*/ 1033906 w 1037030"/>
              <a:gd name="connsiteY77" fmla="*/ 197386 h 589562"/>
              <a:gd name="connsiteX78" fmla="*/ 1035525 w 1037030"/>
              <a:gd name="connsiteY78" fmla="*/ 194150 h 589562"/>
              <a:gd name="connsiteX79" fmla="*/ 1034446 w 1037030"/>
              <a:gd name="connsiteY79" fmla="*/ 173656 h 589562"/>
              <a:gd name="connsiteX80" fmla="*/ 1019333 w 1037030"/>
              <a:gd name="connsiteY80" fmla="*/ 160713 h 589562"/>
              <a:gd name="connsiteX81" fmla="*/ 998822 w 1037030"/>
              <a:gd name="connsiteY81" fmla="*/ 161792 h 589562"/>
              <a:gd name="connsiteX82" fmla="*/ 908144 w 1037030"/>
              <a:gd name="connsiteY82" fmla="*/ 203318 h 589562"/>
              <a:gd name="connsiteX83" fmla="*/ 884395 w 1037030"/>
              <a:gd name="connsiteY83" fmla="*/ 211947 h 589562"/>
              <a:gd name="connsiteX84" fmla="*/ 786161 w 1037030"/>
              <a:gd name="connsiteY84" fmla="*/ 237834 h 589562"/>
              <a:gd name="connsiteX85" fmla="*/ 769429 w 1037030"/>
              <a:gd name="connsiteY85" fmla="*/ 248620 h 589562"/>
              <a:gd name="connsiteX86" fmla="*/ 765111 w 1037030"/>
              <a:gd name="connsiteY86" fmla="*/ 268574 h 589562"/>
              <a:gd name="connsiteX87" fmla="*/ 775906 w 1037030"/>
              <a:gd name="connsiteY87" fmla="*/ 285293 h 589562"/>
              <a:gd name="connsiteX88" fmla="*/ 795876 w 1037030"/>
              <a:gd name="connsiteY88" fmla="*/ 289607 h 589562"/>
              <a:gd name="connsiteX89" fmla="*/ 917860 w 1037030"/>
              <a:gd name="connsiteY89" fmla="*/ 255092 h 589562"/>
              <a:gd name="connsiteX90" fmla="*/ 849851 w 1037030"/>
              <a:gd name="connsiteY90" fmla="*/ 339223 h 589562"/>
              <a:gd name="connsiteX91" fmla="*/ 846073 w 1037030"/>
              <a:gd name="connsiteY91" fmla="*/ 343538 h 589562"/>
              <a:gd name="connsiteX92" fmla="*/ 844994 w 1037030"/>
              <a:gd name="connsiteY92" fmla="*/ 344616 h 589562"/>
              <a:gd name="connsiteX93" fmla="*/ 835818 w 1037030"/>
              <a:gd name="connsiteY93" fmla="*/ 354863 h 589562"/>
              <a:gd name="connsiteX94" fmla="*/ 818546 w 1037030"/>
              <a:gd name="connsiteY94" fmla="*/ 373200 h 589562"/>
              <a:gd name="connsiteX95" fmla="*/ 781843 w 1037030"/>
              <a:gd name="connsiteY95" fmla="*/ 408254 h 589562"/>
              <a:gd name="connsiteX96" fmla="*/ 742981 w 1037030"/>
              <a:gd name="connsiteY96" fmla="*/ 440613 h 589562"/>
              <a:gd name="connsiteX97" fmla="*/ 723010 w 1037030"/>
              <a:gd name="connsiteY97" fmla="*/ 455174 h 589562"/>
              <a:gd name="connsiteX98" fmla="*/ 713295 w 1037030"/>
              <a:gd name="connsiteY98" fmla="*/ 461646 h 589562"/>
              <a:gd name="connsiteX99" fmla="*/ 712215 w 1037030"/>
              <a:gd name="connsiteY99" fmla="*/ 462185 h 589562"/>
              <a:gd name="connsiteX100" fmla="*/ 706818 w 1037030"/>
              <a:gd name="connsiteY100" fmla="*/ 465960 h 589562"/>
              <a:gd name="connsiteX101" fmla="*/ 619378 w 1037030"/>
              <a:gd name="connsiteY101" fmla="*/ 510183 h 589562"/>
              <a:gd name="connsiteX102" fmla="*/ 608043 w 1037030"/>
              <a:gd name="connsiteY102" fmla="*/ 514498 h 589562"/>
              <a:gd name="connsiteX103" fmla="*/ 604265 w 1037030"/>
              <a:gd name="connsiteY103" fmla="*/ 515576 h 589562"/>
              <a:gd name="connsiteX104" fmla="*/ 601566 w 1037030"/>
              <a:gd name="connsiteY104" fmla="*/ 516655 h 589562"/>
              <a:gd name="connsiteX105" fmla="*/ 578357 w 1037030"/>
              <a:gd name="connsiteY105" fmla="*/ 523666 h 589562"/>
              <a:gd name="connsiteX106" fmla="*/ 530859 w 1037030"/>
              <a:gd name="connsiteY106" fmla="*/ 533373 h 589562"/>
              <a:gd name="connsiteX107" fmla="*/ 507110 w 1037030"/>
              <a:gd name="connsiteY107" fmla="*/ 536070 h 589562"/>
              <a:gd name="connsiteX108" fmla="*/ 507110 w 1037030"/>
              <a:gd name="connsiteY108" fmla="*/ 536070 h 589562"/>
              <a:gd name="connsiteX109" fmla="*/ 501713 w 1037030"/>
              <a:gd name="connsiteY109" fmla="*/ 536070 h 589562"/>
              <a:gd name="connsiteX110" fmla="*/ 489298 w 1037030"/>
              <a:gd name="connsiteY110" fmla="*/ 536070 h 589562"/>
              <a:gd name="connsiteX111" fmla="*/ 441800 w 1037030"/>
              <a:gd name="connsiteY111" fmla="*/ 532834 h 589562"/>
              <a:gd name="connsiteX112" fmla="*/ 431005 w 1037030"/>
              <a:gd name="connsiteY112" fmla="*/ 531216 h 589562"/>
              <a:gd name="connsiteX113" fmla="*/ 427227 w 1037030"/>
              <a:gd name="connsiteY113" fmla="*/ 530677 h 589562"/>
              <a:gd name="connsiteX114" fmla="*/ 423989 w 1037030"/>
              <a:gd name="connsiteY114" fmla="*/ 530138 h 589562"/>
              <a:gd name="connsiteX115" fmla="*/ 402399 w 1037030"/>
              <a:gd name="connsiteY115" fmla="*/ 524205 h 589562"/>
              <a:gd name="connsiteX116" fmla="*/ 382968 w 1037030"/>
              <a:gd name="connsiteY116" fmla="*/ 517194 h 589562"/>
              <a:gd name="connsiteX117" fmla="*/ 373252 w 1037030"/>
              <a:gd name="connsiteY117" fmla="*/ 512880 h 589562"/>
              <a:gd name="connsiteX118" fmla="*/ 368934 w 1037030"/>
              <a:gd name="connsiteY118" fmla="*/ 510722 h 589562"/>
              <a:gd name="connsiteX119" fmla="*/ 366235 w 1037030"/>
              <a:gd name="connsiteY119" fmla="*/ 509644 h 589562"/>
              <a:gd name="connsiteX120" fmla="*/ 368394 w 1037030"/>
              <a:gd name="connsiteY120" fmla="*/ 510722 h 589562"/>
              <a:gd name="connsiteX121" fmla="*/ 359219 w 1037030"/>
              <a:gd name="connsiteY121" fmla="*/ 505869 h 589562"/>
              <a:gd name="connsiteX122" fmla="*/ 349503 w 1037030"/>
              <a:gd name="connsiteY122" fmla="*/ 499936 h 589562"/>
              <a:gd name="connsiteX123" fmla="*/ 332231 w 1037030"/>
              <a:gd name="connsiteY123" fmla="*/ 488072 h 589562"/>
              <a:gd name="connsiteX124" fmla="*/ 315499 w 1037030"/>
              <a:gd name="connsiteY124" fmla="*/ 475128 h 589562"/>
              <a:gd name="connsiteX125" fmla="*/ 312260 w 1037030"/>
              <a:gd name="connsiteY125" fmla="*/ 472432 h 589562"/>
              <a:gd name="connsiteX126" fmla="*/ 311721 w 1037030"/>
              <a:gd name="connsiteY126" fmla="*/ 471892 h 589562"/>
              <a:gd name="connsiteX127" fmla="*/ 304164 w 1037030"/>
              <a:gd name="connsiteY127" fmla="*/ 464881 h 589562"/>
              <a:gd name="connsiteX128" fmla="*/ 276097 w 1037030"/>
              <a:gd name="connsiteY128" fmla="*/ 432523 h 589562"/>
              <a:gd name="connsiteX129" fmla="*/ 270700 w 1037030"/>
              <a:gd name="connsiteY129" fmla="*/ 424973 h 589562"/>
              <a:gd name="connsiteX130" fmla="*/ 267461 w 1037030"/>
              <a:gd name="connsiteY130" fmla="*/ 420119 h 589562"/>
              <a:gd name="connsiteX131" fmla="*/ 257206 w 1037030"/>
              <a:gd name="connsiteY131" fmla="*/ 402322 h 589562"/>
              <a:gd name="connsiteX132" fmla="*/ 248570 w 1037030"/>
              <a:gd name="connsiteY132" fmla="*/ 383446 h 589562"/>
              <a:gd name="connsiteX133" fmla="*/ 246951 w 1037030"/>
              <a:gd name="connsiteY133" fmla="*/ 378593 h 589562"/>
              <a:gd name="connsiteX134" fmla="*/ 337089 w 1037030"/>
              <a:gd name="connsiteY134" fmla="*/ 320348 h 589562"/>
              <a:gd name="connsiteX135" fmla="*/ 356520 w 1037030"/>
              <a:gd name="connsiteY135" fmla="*/ 224890 h 589562"/>
              <a:gd name="connsiteX136" fmla="*/ 315499 w 1037030"/>
              <a:gd name="connsiteY136" fmla="*/ 178510 h 589562"/>
              <a:gd name="connsiteX137" fmla="*/ 261524 w 1037030"/>
              <a:gd name="connsiteY137" fmla="*/ 176353 h 589562"/>
              <a:gd name="connsiteX138" fmla="*/ 183260 w 1037030"/>
              <a:gd name="connsiteY138" fmla="*/ 328437 h 589562"/>
              <a:gd name="connsiteX139" fmla="*/ 181641 w 1037030"/>
              <a:gd name="connsiteY139" fmla="*/ 328437 h 589562"/>
              <a:gd name="connsiteX140" fmla="*/ 176783 w 1037030"/>
              <a:gd name="connsiteY140" fmla="*/ 327359 h 589562"/>
              <a:gd name="connsiteX141" fmla="*/ 156812 w 1037030"/>
              <a:gd name="connsiteY141" fmla="*/ 320348 h 589562"/>
              <a:gd name="connsiteX142" fmla="*/ 153574 w 1037030"/>
              <a:gd name="connsiteY142" fmla="*/ 318730 h 589562"/>
              <a:gd name="connsiteX143" fmla="*/ 151955 w 1037030"/>
              <a:gd name="connsiteY143" fmla="*/ 318190 h 589562"/>
              <a:gd name="connsiteX144" fmla="*/ 151955 w 1037030"/>
              <a:gd name="connsiteY144" fmla="*/ 318190 h 589562"/>
              <a:gd name="connsiteX145" fmla="*/ 149796 w 1037030"/>
              <a:gd name="connsiteY145" fmla="*/ 317112 h 589562"/>
              <a:gd name="connsiteX146" fmla="*/ 150875 w 1037030"/>
              <a:gd name="connsiteY146" fmla="*/ 317651 h 589562"/>
              <a:gd name="connsiteX147" fmla="*/ 142239 w 1037030"/>
              <a:gd name="connsiteY147" fmla="*/ 312797 h 589562"/>
              <a:gd name="connsiteX148" fmla="*/ 124967 w 1037030"/>
              <a:gd name="connsiteY148" fmla="*/ 300393 h 589562"/>
              <a:gd name="connsiteX149" fmla="*/ 121189 w 1037030"/>
              <a:gd name="connsiteY149" fmla="*/ 297157 h 589562"/>
              <a:gd name="connsiteX150" fmla="*/ 121189 w 1037030"/>
              <a:gd name="connsiteY150" fmla="*/ 297157 h 589562"/>
              <a:gd name="connsiteX151" fmla="*/ 113632 w 1037030"/>
              <a:gd name="connsiteY151" fmla="*/ 289607 h 589562"/>
              <a:gd name="connsiteX152" fmla="*/ 99599 w 1037030"/>
              <a:gd name="connsiteY152" fmla="*/ 273428 h 589562"/>
              <a:gd name="connsiteX153" fmla="*/ 93662 w 1037030"/>
              <a:gd name="connsiteY153" fmla="*/ 265338 h 589562"/>
              <a:gd name="connsiteX154" fmla="*/ 90423 w 1037030"/>
              <a:gd name="connsiteY154" fmla="*/ 261024 h 589562"/>
              <a:gd name="connsiteX155" fmla="*/ 90423 w 1037030"/>
              <a:gd name="connsiteY155" fmla="*/ 260485 h 589562"/>
              <a:gd name="connsiteX156" fmla="*/ 70452 w 1037030"/>
              <a:gd name="connsiteY156" fmla="*/ 222194 h 589562"/>
              <a:gd name="connsiteX157" fmla="*/ 66674 w 1037030"/>
              <a:gd name="connsiteY157" fmla="*/ 212486 h 589562"/>
              <a:gd name="connsiteX158" fmla="*/ 66674 w 1037030"/>
              <a:gd name="connsiteY158" fmla="*/ 212486 h 589562"/>
              <a:gd name="connsiteX159" fmla="*/ 64515 w 1037030"/>
              <a:gd name="connsiteY159" fmla="*/ 206015 h 589562"/>
              <a:gd name="connsiteX160" fmla="*/ 58038 w 1037030"/>
              <a:gd name="connsiteY160" fmla="*/ 180667 h 589562"/>
              <a:gd name="connsiteX161" fmla="*/ 53720 w 1037030"/>
              <a:gd name="connsiteY161" fmla="*/ 153702 h 589562"/>
              <a:gd name="connsiteX162" fmla="*/ 52641 w 1037030"/>
              <a:gd name="connsiteY162" fmla="*/ 141298 h 589562"/>
              <a:gd name="connsiteX163" fmla="*/ 52641 w 1037030"/>
              <a:gd name="connsiteY163" fmla="*/ 139680 h 589562"/>
              <a:gd name="connsiteX164" fmla="*/ 52641 w 1037030"/>
              <a:gd name="connsiteY164" fmla="*/ 132669 h 589562"/>
              <a:gd name="connsiteX165" fmla="*/ 53720 w 1037030"/>
              <a:gd name="connsiteY165" fmla="*/ 79817 h 589562"/>
              <a:gd name="connsiteX166" fmla="*/ 59657 w 1037030"/>
              <a:gd name="connsiteY166" fmla="*/ 28044 h 589562"/>
              <a:gd name="connsiteX167" fmla="*/ 35369 w 1037030"/>
              <a:gd name="connsiteY167" fmla="*/ 0 h 589562"/>
              <a:gd name="connsiteX168" fmla="*/ 7302 w 1037030"/>
              <a:gd name="connsiteY168" fmla="*/ 24269 h 589562"/>
              <a:gd name="connsiteX169" fmla="*/ 25653 w 1037030"/>
              <a:gd name="connsiteY169" fmla="*/ 250777 h 589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1037030" h="589562">
                <a:moveTo>
                  <a:pt x="67754" y="214644"/>
                </a:moveTo>
                <a:cubicBezTo>
                  <a:pt x="67754" y="214104"/>
                  <a:pt x="67754" y="213565"/>
                  <a:pt x="67214" y="213026"/>
                </a:cubicBezTo>
                <a:cubicBezTo>
                  <a:pt x="67214" y="214104"/>
                  <a:pt x="67754" y="215183"/>
                  <a:pt x="67754" y="214644"/>
                </a:cubicBezTo>
                <a:close/>
                <a:moveTo>
                  <a:pt x="237775" y="295000"/>
                </a:moveTo>
                <a:cubicBezTo>
                  <a:pt x="237775" y="291764"/>
                  <a:pt x="238854" y="287989"/>
                  <a:pt x="239394" y="284753"/>
                </a:cubicBezTo>
                <a:cubicBezTo>
                  <a:pt x="239394" y="284214"/>
                  <a:pt x="239394" y="283135"/>
                  <a:pt x="239394" y="282596"/>
                </a:cubicBezTo>
                <a:cubicBezTo>
                  <a:pt x="239394" y="282596"/>
                  <a:pt x="239394" y="282596"/>
                  <a:pt x="239394" y="282596"/>
                </a:cubicBezTo>
                <a:cubicBezTo>
                  <a:pt x="239394" y="281518"/>
                  <a:pt x="239934" y="279900"/>
                  <a:pt x="240474" y="278821"/>
                </a:cubicBezTo>
                <a:cubicBezTo>
                  <a:pt x="242093" y="271271"/>
                  <a:pt x="244792" y="264260"/>
                  <a:pt x="248030" y="257249"/>
                </a:cubicBezTo>
                <a:cubicBezTo>
                  <a:pt x="248570" y="256170"/>
                  <a:pt x="249110" y="254552"/>
                  <a:pt x="249649" y="253474"/>
                </a:cubicBezTo>
                <a:cubicBezTo>
                  <a:pt x="249649" y="253474"/>
                  <a:pt x="249649" y="252934"/>
                  <a:pt x="249649" y="252395"/>
                </a:cubicBezTo>
                <a:cubicBezTo>
                  <a:pt x="251808" y="249159"/>
                  <a:pt x="253967" y="245384"/>
                  <a:pt x="256126" y="242148"/>
                </a:cubicBezTo>
                <a:cubicBezTo>
                  <a:pt x="256666" y="241070"/>
                  <a:pt x="257746" y="239991"/>
                  <a:pt x="258825" y="239452"/>
                </a:cubicBezTo>
                <a:cubicBezTo>
                  <a:pt x="258825" y="239452"/>
                  <a:pt x="259365" y="238912"/>
                  <a:pt x="259905" y="238373"/>
                </a:cubicBezTo>
                <a:cubicBezTo>
                  <a:pt x="260984" y="237294"/>
                  <a:pt x="262603" y="236216"/>
                  <a:pt x="263683" y="234598"/>
                </a:cubicBezTo>
                <a:cubicBezTo>
                  <a:pt x="264223" y="234059"/>
                  <a:pt x="265302" y="233519"/>
                  <a:pt x="265842" y="232980"/>
                </a:cubicBezTo>
                <a:cubicBezTo>
                  <a:pt x="266921" y="232980"/>
                  <a:pt x="268001" y="231362"/>
                  <a:pt x="268541" y="231362"/>
                </a:cubicBezTo>
                <a:cubicBezTo>
                  <a:pt x="270160" y="230284"/>
                  <a:pt x="271779" y="229744"/>
                  <a:pt x="273398" y="229205"/>
                </a:cubicBezTo>
                <a:cubicBezTo>
                  <a:pt x="273398" y="229205"/>
                  <a:pt x="273938" y="229205"/>
                  <a:pt x="274478" y="229205"/>
                </a:cubicBezTo>
                <a:cubicBezTo>
                  <a:pt x="275557" y="229205"/>
                  <a:pt x="277716" y="228126"/>
                  <a:pt x="278256" y="228126"/>
                </a:cubicBezTo>
                <a:cubicBezTo>
                  <a:pt x="279875" y="228126"/>
                  <a:pt x="281495" y="227587"/>
                  <a:pt x="283114" y="227048"/>
                </a:cubicBezTo>
                <a:cubicBezTo>
                  <a:pt x="283114" y="227048"/>
                  <a:pt x="283654" y="227048"/>
                  <a:pt x="284193" y="227048"/>
                </a:cubicBezTo>
                <a:cubicBezTo>
                  <a:pt x="284193" y="227048"/>
                  <a:pt x="283654" y="227048"/>
                  <a:pt x="283114" y="227048"/>
                </a:cubicBezTo>
                <a:cubicBezTo>
                  <a:pt x="283114" y="227048"/>
                  <a:pt x="283654" y="227048"/>
                  <a:pt x="284193" y="227048"/>
                </a:cubicBezTo>
                <a:cubicBezTo>
                  <a:pt x="286352" y="227048"/>
                  <a:pt x="288511" y="227048"/>
                  <a:pt x="286352" y="227048"/>
                </a:cubicBezTo>
                <a:cubicBezTo>
                  <a:pt x="288511" y="227048"/>
                  <a:pt x="290670" y="227048"/>
                  <a:pt x="292290" y="227048"/>
                </a:cubicBezTo>
                <a:cubicBezTo>
                  <a:pt x="293909" y="227048"/>
                  <a:pt x="295528" y="228126"/>
                  <a:pt x="297147" y="228666"/>
                </a:cubicBezTo>
                <a:cubicBezTo>
                  <a:pt x="298227" y="229744"/>
                  <a:pt x="299846" y="230284"/>
                  <a:pt x="300926" y="231362"/>
                </a:cubicBezTo>
                <a:cubicBezTo>
                  <a:pt x="300926" y="231362"/>
                  <a:pt x="300926" y="231362"/>
                  <a:pt x="300926" y="231362"/>
                </a:cubicBezTo>
                <a:cubicBezTo>
                  <a:pt x="302005" y="232441"/>
                  <a:pt x="302545" y="233519"/>
                  <a:pt x="303624" y="234598"/>
                </a:cubicBezTo>
                <a:cubicBezTo>
                  <a:pt x="304704" y="236216"/>
                  <a:pt x="305244" y="237834"/>
                  <a:pt x="305783" y="239452"/>
                </a:cubicBezTo>
                <a:cubicBezTo>
                  <a:pt x="305783" y="239452"/>
                  <a:pt x="305783" y="239452"/>
                  <a:pt x="305783" y="239991"/>
                </a:cubicBezTo>
                <a:cubicBezTo>
                  <a:pt x="305783" y="241070"/>
                  <a:pt x="305783" y="241609"/>
                  <a:pt x="306323" y="242688"/>
                </a:cubicBezTo>
                <a:cubicBezTo>
                  <a:pt x="306323" y="244305"/>
                  <a:pt x="306863" y="245923"/>
                  <a:pt x="307403" y="247002"/>
                </a:cubicBezTo>
                <a:cubicBezTo>
                  <a:pt x="307403" y="248081"/>
                  <a:pt x="307403" y="249159"/>
                  <a:pt x="307403" y="250238"/>
                </a:cubicBezTo>
                <a:cubicBezTo>
                  <a:pt x="307403" y="249699"/>
                  <a:pt x="307403" y="248620"/>
                  <a:pt x="307403" y="247002"/>
                </a:cubicBezTo>
                <a:cubicBezTo>
                  <a:pt x="307403" y="250238"/>
                  <a:pt x="307403" y="253474"/>
                  <a:pt x="307403" y="256710"/>
                </a:cubicBezTo>
                <a:cubicBezTo>
                  <a:pt x="307403" y="258327"/>
                  <a:pt x="307403" y="260485"/>
                  <a:pt x="306863" y="262103"/>
                </a:cubicBezTo>
                <a:cubicBezTo>
                  <a:pt x="306863" y="262103"/>
                  <a:pt x="306863" y="262642"/>
                  <a:pt x="306863" y="263181"/>
                </a:cubicBezTo>
                <a:cubicBezTo>
                  <a:pt x="306323" y="265878"/>
                  <a:pt x="305244" y="268574"/>
                  <a:pt x="304704" y="271271"/>
                </a:cubicBezTo>
                <a:cubicBezTo>
                  <a:pt x="303624" y="273967"/>
                  <a:pt x="302545" y="278821"/>
                  <a:pt x="300386" y="280978"/>
                </a:cubicBezTo>
                <a:cubicBezTo>
                  <a:pt x="300386" y="280978"/>
                  <a:pt x="303624" y="274507"/>
                  <a:pt x="301465" y="278282"/>
                </a:cubicBezTo>
                <a:cubicBezTo>
                  <a:pt x="301465" y="278821"/>
                  <a:pt x="300926" y="279360"/>
                  <a:pt x="300386" y="279900"/>
                </a:cubicBezTo>
                <a:cubicBezTo>
                  <a:pt x="299846" y="280978"/>
                  <a:pt x="298767" y="282596"/>
                  <a:pt x="298227" y="283675"/>
                </a:cubicBezTo>
                <a:cubicBezTo>
                  <a:pt x="296608" y="286371"/>
                  <a:pt x="294449" y="289607"/>
                  <a:pt x="292290" y="292304"/>
                </a:cubicBezTo>
                <a:cubicBezTo>
                  <a:pt x="291210" y="293382"/>
                  <a:pt x="290670" y="294461"/>
                  <a:pt x="289591" y="295540"/>
                </a:cubicBezTo>
                <a:cubicBezTo>
                  <a:pt x="289591" y="296079"/>
                  <a:pt x="288511" y="296618"/>
                  <a:pt x="287972" y="297697"/>
                </a:cubicBezTo>
                <a:cubicBezTo>
                  <a:pt x="286352" y="299854"/>
                  <a:pt x="290670" y="294461"/>
                  <a:pt x="290131" y="295000"/>
                </a:cubicBezTo>
                <a:cubicBezTo>
                  <a:pt x="288511" y="297697"/>
                  <a:pt x="285273" y="299854"/>
                  <a:pt x="283114" y="302011"/>
                </a:cubicBezTo>
                <a:cubicBezTo>
                  <a:pt x="280955" y="304168"/>
                  <a:pt x="278256" y="306326"/>
                  <a:pt x="276097" y="307944"/>
                </a:cubicBezTo>
                <a:cubicBezTo>
                  <a:pt x="275018" y="309022"/>
                  <a:pt x="273938" y="309561"/>
                  <a:pt x="272319" y="310640"/>
                </a:cubicBezTo>
                <a:cubicBezTo>
                  <a:pt x="271779" y="310640"/>
                  <a:pt x="270700" y="311719"/>
                  <a:pt x="270160" y="312258"/>
                </a:cubicBezTo>
                <a:cubicBezTo>
                  <a:pt x="267461" y="314415"/>
                  <a:pt x="272319" y="311179"/>
                  <a:pt x="272859" y="310640"/>
                </a:cubicBezTo>
                <a:cubicBezTo>
                  <a:pt x="268001" y="314415"/>
                  <a:pt x="261524" y="317651"/>
                  <a:pt x="256126" y="319808"/>
                </a:cubicBezTo>
                <a:cubicBezTo>
                  <a:pt x="253428" y="321426"/>
                  <a:pt x="250189" y="322505"/>
                  <a:pt x="246951" y="323583"/>
                </a:cubicBezTo>
                <a:cubicBezTo>
                  <a:pt x="245331" y="324123"/>
                  <a:pt x="244252" y="324662"/>
                  <a:pt x="242633" y="325201"/>
                </a:cubicBezTo>
                <a:cubicBezTo>
                  <a:pt x="251269" y="321966"/>
                  <a:pt x="244252" y="324662"/>
                  <a:pt x="242633" y="325201"/>
                </a:cubicBezTo>
                <a:cubicBezTo>
                  <a:pt x="240474" y="325741"/>
                  <a:pt x="237775" y="326280"/>
                  <a:pt x="235616" y="327359"/>
                </a:cubicBezTo>
                <a:cubicBezTo>
                  <a:pt x="235616" y="326280"/>
                  <a:pt x="235616" y="325201"/>
                  <a:pt x="235616" y="324662"/>
                </a:cubicBezTo>
                <a:cubicBezTo>
                  <a:pt x="235616" y="321426"/>
                  <a:pt x="235616" y="318190"/>
                  <a:pt x="235616" y="314955"/>
                </a:cubicBezTo>
                <a:cubicBezTo>
                  <a:pt x="235616" y="307944"/>
                  <a:pt x="235616" y="301472"/>
                  <a:pt x="236695" y="294461"/>
                </a:cubicBezTo>
                <a:close/>
                <a:moveTo>
                  <a:pt x="25113" y="249699"/>
                </a:moveTo>
                <a:cubicBezTo>
                  <a:pt x="38067" y="279360"/>
                  <a:pt x="56419" y="306865"/>
                  <a:pt x="79628" y="328976"/>
                </a:cubicBezTo>
                <a:cubicBezTo>
                  <a:pt x="103917" y="351627"/>
                  <a:pt x="133063" y="370503"/>
                  <a:pt x="165448" y="378593"/>
                </a:cubicBezTo>
                <a:cubicBezTo>
                  <a:pt x="174624" y="380750"/>
                  <a:pt x="184340" y="382368"/>
                  <a:pt x="194055" y="382907"/>
                </a:cubicBezTo>
                <a:cubicBezTo>
                  <a:pt x="210248" y="436298"/>
                  <a:pt x="244252" y="482679"/>
                  <a:pt x="286352" y="518812"/>
                </a:cubicBezTo>
                <a:cubicBezTo>
                  <a:pt x="337089" y="561957"/>
                  <a:pt x="400779" y="585147"/>
                  <a:pt x="467169" y="588922"/>
                </a:cubicBezTo>
                <a:cubicBezTo>
                  <a:pt x="538416" y="593236"/>
                  <a:pt x="610202" y="575439"/>
                  <a:pt x="674433" y="545238"/>
                </a:cubicBezTo>
                <a:cubicBezTo>
                  <a:pt x="739742" y="514498"/>
                  <a:pt x="797496" y="470275"/>
                  <a:pt x="848232" y="419041"/>
                </a:cubicBezTo>
                <a:cubicBezTo>
                  <a:pt x="897889" y="369424"/>
                  <a:pt x="941609" y="313876"/>
                  <a:pt x="983709" y="257249"/>
                </a:cubicBezTo>
                <a:cubicBezTo>
                  <a:pt x="983709" y="283675"/>
                  <a:pt x="983709" y="310101"/>
                  <a:pt x="982630" y="336527"/>
                </a:cubicBezTo>
                <a:cubicBezTo>
                  <a:pt x="982630" y="350549"/>
                  <a:pt x="981550" y="364031"/>
                  <a:pt x="980471" y="378053"/>
                </a:cubicBezTo>
                <a:cubicBezTo>
                  <a:pt x="980471" y="385064"/>
                  <a:pt x="982630" y="392075"/>
                  <a:pt x="986948" y="396929"/>
                </a:cubicBezTo>
                <a:cubicBezTo>
                  <a:pt x="991266" y="401783"/>
                  <a:pt x="998283" y="405558"/>
                  <a:pt x="1004760" y="406097"/>
                </a:cubicBezTo>
                <a:cubicBezTo>
                  <a:pt x="1011776" y="406097"/>
                  <a:pt x="1018793" y="404479"/>
                  <a:pt x="1023651" y="399626"/>
                </a:cubicBezTo>
                <a:cubicBezTo>
                  <a:pt x="1028509" y="394772"/>
                  <a:pt x="1032287" y="388839"/>
                  <a:pt x="1032827" y="381828"/>
                </a:cubicBezTo>
                <a:cubicBezTo>
                  <a:pt x="1036065" y="333291"/>
                  <a:pt x="1036605" y="284214"/>
                  <a:pt x="1035525" y="235137"/>
                </a:cubicBezTo>
                <a:cubicBezTo>
                  <a:pt x="1035525" y="222733"/>
                  <a:pt x="1034446" y="209790"/>
                  <a:pt x="1033906" y="197386"/>
                </a:cubicBezTo>
                <a:cubicBezTo>
                  <a:pt x="1034446" y="196307"/>
                  <a:pt x="1034986" y="195229"/>
                  <a:pt x="1035525" y="194150"/>
                </a:cubicBezTo>
                <a:cubicBezTo>
                  <a:pt x="1037684" y="188218"/>
                  <a:pt x="1037684" y="179589"/>
                  <a:pt x="1034446" y="173656"/>
                </a:cubicBezTo>
                <a:cubicBezTo>
                  <a:pt x="1031207" y="167724"/>
                  <a:pt x="1026350" y="162331"/>
                  <a:pt x="1019333" y="160713"/>
                </a:cubicBezTo>
                <a:cubicBezTo>
                  <a:pt x="1012856" y="158556"/>
                  <a:pt x="1005299" y="158556"/>
                  <a:pt x="998822" y="161792"/>
                </a:cubicBezTo>
                <a:cubicBezTo>
                  <a:pt x="969676" y="177432"/>
                  <a:pt x="939450" y="191454"/>
                  <a:pt x="908144" y="203318"/>
                </a:cubicBezTo>
                <a:cubicBezTo>
                  <a:pt x="900048" y="206554"/>
                  <a:pt x="892492" y="209251"/>
                  <a:pt x="884395" y="211947"/>
                </a:cubicBezTo>
                <a:cubicBezTo>
                  <a:pt x="852010" y="222733"/>
                  <a:pt x="819086" y="231362"/>
                  <a:pt x="786161" y="237834"/>
                </a:cubicBezTo>
                <a:cubicBezTo>
                  <a:pt x="779684" y="238912"/>
                  <a:pt x="773207" y="243227"/>
                  <a:pt x="769429" y="248620"/>
                </a:cubicBezTo>
                <a:cubicBezTo>
                  <a:pt x="765650" y="254013"/>
                  <a:pt x="763491" y="262103"/>
                  <a:pt x="765111" y="268574"/>
                </a:cubicBezTo>
                <a:cubicBezTo>
                  <a:pt x="766730" y="275046"/>
                  <a:pt x="770508" y="281518"/>
                  <a:pt x="775906" y="285293"/>
                </a:cubicBezTo>
                <a:cubicBezTo>
                  <a:pt x="781843" y="289068"/>
                  <a:pt x="788860" y="290686"/>
                  <a:pt x="795876" y="289607"/>
                </a:cubicBezTo>
                <a:cubicBezTo>
                  <a:pt x="837437" y="281518"/>
                  <a:pt x="878458" y="270192"/>
                  <a:pt x="917860" y="255092"/>
                </a:cubicBezTo>
                <a:cubicBezTo>
                  <a:pt x="896270" y="283675"/>
                  <a:pt x="873600" y="311719"/>
                  <a:pt x="849851" y="339223"/>
                </a:cubicBezTo>
                <a:cubicBezTo>
                  <a:pt x="848772" y="340841"/>
                  <a:pt x="847153" y="341920"/>
                  <a:pt x="846073" y="343538"/>
                </a:cubicBezTo>
                <a:cubicBezTo>
                  <a:pt x="850931" y="337605"/>
                  <a:pt x="846073" y="343538"/>
                  <a:pt x="844994" y="344616"/>
                </a:cubicBezTo>
                <a:cubicBezTo>
                  <a:pt x="841755" y="347852"/>
                  <a:pt x="839056" y="351088"/>
                  <a:pt x="835818" y="354863"/>
                </a:cubicBezTo>
                <a:cubicBezTo>
                  <a:pt x="829881" y="360796"/>
                  <a:pt x="824483" y="367267"/>
                  <a:pt x="818546" y="373200"/>
                </a:cubicBezTo>
                <a:cubicBezTo>
                  <a:pt x="806671" y="385064"/>
                  <a:pt x="794797" y="396929"/>
                  <a:pt x="781843" y="408254"/>
                </a:cubicBezTo>
                <a:cubicBezTo>
                  <a:pt x="769429" y="419580"/>
                  <a:pt x="756475" y="430366"/>
                  <a:pt x="742981" y="440613"/>
                </a:cubicBezTo>
                <a:cubicBezTo>
                  <a:pt x="736504" y="445467"/>
                  <a:pt x="730027" y="450320"/>
                  <a:pt x="723010" y="455174"/>
                </a:cubicBezTo>
                <a:cubicBezTo>
                  <a:pt x="719772" y="457331"/>
                  <a:pt x="716533" y="459488"/>
                  <a:pt x="713295" y="461646"/>
                </a:cubicBezTo>
                <a:cubicBezTo>
                  <a:pt x="713295" y="461646"/>
                  <a:pt x="712755" y="461646"/>
                  <a:pt x="712215" y="462185"/>
                </a:cubicBezTo>
                <a:cubicBezTo>
                  <a:pt x="710596" y="463264"/>
                  <a:pt x="708437" y="464342"/>
                  <a:pt x="706818" y="465960"/>
                </a:cubicBezTo>
                <a:cubicBezTo>
                  <a:pt x="679290" y="483757"/>
                  <a:pt x="650144" y="498318"/>
                  <a:pt x="619378" y="510183"/>
                </a:cubicBezTo>
                <a:cubicBezTo>
                  <a:pt x="615600" y="511801"/>
                  <a:pt x="611822" y="512880"/>
                  <a:pt x="608043" y="514498"/>
                </a:cubicBezTo>
                <a:cubicBezTo>
                  <a:pt x="606964" y="514498"/>
                  <a:pt x="605884" y="515576"/>
                  <a:pt x="604265" y="515576"/>
                </a:cubicBezTo>
                <a:cubicBezTo>
                  <a:pt x="603186" y="515576"/>
                  <a:pt x="602106" y="516116"/>
                  <a:pt x="601566" y="516655"/>
                </a:cubicBezTo>
                <a:cubicBezTo>
                  <a:pt x="594010" y="519351"/>
                  <a:pt x="586453" y="521509"/>
                  <a:pt x="578357" y="523666"/>
                </a:cubicBezTo>
                <a:cubicBezTo>
                  <a:pt x="562704" y="527980"/>
                  <a:pt x="546512" y="531216"/>
                  <a:pt x="530859" y="533373"/>
                </a:cubicBezTo>
                <a:cubicBezTo>
                  <a:pt x="522763" y="534452"/>
                  <a:pt x="515206" y="535531"/>
                  <a:pt x="507110" y="536070"/>
                </a:cubicBezTo>
                <a:cubicBezTo>
                  <a:pt x="507110" y="536070"/>
                  <a:pt x="507110" y="536070"/>
                  <a:pt x="507110" y="536070"/>
                </a:cubicBezTo>
                <a:cubicBezTo>
                  <a:pt x="505491" y="536070"/>
                  <a:pt x="503332" y="536070"/>
                  <a:pt x="501713" y="536070"/>
                </a:cubicBezTo>
                <a:cubicBezTo>
                  <a:pt x="497395" y="536070"/>
                  <a:pt x="493077" y="536070"/>
                  <a:pt x="489298" y="536070"/>
                </a:cubicBezTo>
                <a:cubicBezTo>
                  <a:pt x="473646" y="536070"/>
                  <a:pt x="457453" y="534991"/>
                  <a:pt x="441800" y="532834"/>
                </a:cubicBezTo>
                <a:cubicBezTo>
                  <a:pt x="438022" y="532834"/>
                  <a:pt x="434244" y="531755"/>
                  <a:pt x="431005" y="531216"/>
                </a:cubicBezTo>
                <a:cubicBezTo>
                  <a:pt x="429926" y="531216"/>
                  <a:pt x="428307" y="531216"/>
                  <a:pt x="427227" y="530677"/>
                </a:cubicBezTo>
                <a:cubicBezTo>
                  <a:pt x="426148" y="530677"/>
                  <a:pt x="425068" y="530677"/>
                  <a:pt x="423989" y="530138"/>
                </a:cubicBezTo>
                <a:cubicBezTo>
                  <a:pt x="416972" y="528520"/>
                  <a:pt x="409415" y="526362"/>
                  <a:pt x="402399" y="524205"/>
                </a:cubicBezTo>
                <a:cubicBezTo>
                  <a:pt x="395922" y="522048"/>
                  <a:pt x="389445" y="519891"/>
                  <a:pt x="382968" y="517194"/>
                </a:cubicBezTo>
                <a:cubicBezTo>
                  <a:pt x="379729" y="516116"/>
                  <a:pt x="376491" y="514498"/>
                  <a:pt x="373252" y="512880"/>
                </a:cubicBezTo>
                <a:cubicBezTo>
                  <a:pt x="371633" y="512340"/>
                  <a:pt x="370553" y="511262"/>
                  <a:pt x="368934" y="510722"/>
                </a:cubicBezTo>
                <a:cubicBezTo>
                  <a:pt x="367855" y="510722"/>
                  <a:pt x="367315" y="509644"/>
                  <a:pt x="366235" y="509644"/>
                </a:cubicBezTo>
                <a:cubicBezTo>
                  <a:pt x="362997" y="508026"/>
                  <a:pt x="367855" y="510722"/>
                  <a:pt x="368394" y="510722"/>
                </a:cubicBezTo>
                <a:cubicBezTo>
                  <a:pt x="365696" y="510183"/>
                  <a:pt x="361917" y="506947"/>
                  <a:pt x="359219" y="505869"/>
                </a:cubicBezTo>
                <a:cubicBezTo>
                  <a:pt x="355980" y="504251"/>
                  <a:pt x="352742" y="502094"/>
                  <a:pt x="349503" y="499936"/>
                </a:cubicBezTo>
                <a:cubicBezTo>
                  <a:pt x="343566" y="496161"/>
                  <a:pt x="337629" y="492386"/>
                  <a:pt x="332231" y="488072"/>
                </a:cubicBezTo>
                <a:cubicBezTo>
                  <a:pt x="326294" y="483757"/>
                  <a:pt x="320896" y="479443"/>
                  <a:pt x="315499" y="475128"/>
                </a:cubicBezTo>
                <a:cubicBezTo>
                  <a:pt x="314419" y="474050"/>
                  <a:pt x="313340" y="472971"/>
                  <a:pt x="312260" y="472432"/>
                </a:cubicBezTo>
                <a:cubicBezTo>
                  <a:pt x="312260" y="472432"/>
                  <a:pt x="312260" y="472432"/>
                  <a:pt x="311721" y="471892"/>
                </a:cubicBezTo>
                <a:cubicBezTo>
                  <a:pt x="309022" y="469735"/>
                  <a:pt x="306863" y="467039"/>
                  <a:pt x="304164" y="464881"/>
                </a:cubicBezTo>
                <a:cubicBezTo>
                  <a:pt x="293909" y="454635"/>
                  <a:pt x="284733" y="444388"/>
                  <a:pt x="276097" y="432523"/>
                </a:cubicBezTo>
                <a:cubicBezTo>
                  <a:pt x="274478" y="429827"/>
                  <a:pt x="272319" y="427669"/>
                  <a:pt x="270700" y="424973"/>
                </a:cubicBezTo>
                <a:cubicBezTo>
                  <a:pt x="269620" y="423355"/>
                  <a:pt x="268541" y="421737"/>
                  <a:pt x="267461" y="420119"/>
                </a:cubicBezTo>
                <a:cubicBezTo>
                  <a:pt x="263683" y="414187"/>
                  <a:pt x="260444" y="408254"/>
                  <a:pt x="257206" y="402322"/>
                </a:cubicBezTo>
                <a:cubicBezTo>
                  <a:pt x="253967" y="396390"/>
                  <a:pt x="251269" y="389918"/>
                  <a:pt x="248570" y="383446"/>
                </a:cubicBezTo>
                <a:cubicBezTo>
                  <a:pt x="248030" y="381828"/>
                  <a:pt x="247490" y="380210"/>
                  <a:pt x="246951" y="378593"/>
                </a:cubicBezTo>
                <a:cubicBezTo>
                  <a:pt x="282574" y="369964"/>
                  <a:pt x="314959" y="350549"/>
                  <a:pt x="337089" y="320348"/>
                </a:cubicBezTo>
                <a:cubicBezTo>
                  <a:pt x="356520" y="293922"/>
                  <a:pt x="367315" y="256710"/>
                  <a:pt x="356520" y="224890"/>
                </a:cubicBezTo>
                <a:cubicBezTo>
                  <a:pt x="349503" y="203858"/>
                  <a:pt x="336009" y="187678"/>
                  <a:pt x="315499" y="178510"/>
                </a:cubicBezTo>
                <a:cubicBezTo>
                  <a:pt x="299306" y="170960"/>
                  <a:pt x="278256" y="170960"/>
                  <a:pt x="261524" y="176353"/>
                </a:cubicBezTo>
                <a:cubicBezTo>
                  <a:pt x="198913" y="196307"/>
                  <a:pt x="179482" y="266956"/>
                  <a:pt x="183260" y="328437"/>
                </a:cubicBezTo>
                <a:cubicBezTo>
                  <a:pt x="182720" y="328437"/>
                  <a:pt x="182181" y="328437"/>
                  <a:pt x="181641" y="328437"/>
                </a:cubicBezTo>
                <a:cubicBezTo>
                  <a:pt x="180022" y="328437"/>
                  <a:pt x="178402" y="327898"/>
                  <a:pt x="176783" y="327359"/>
                </a:cubicBezTo>
                <a:cubicBezTo>
                  <a:pt x="169766" y="325201"/>
                  <a:pt x="163289" y="323044"/>
                  <a:pt x="156812" y="320348"/>
                </a:cubicBezTo>
                <a:cubicBezTo>
                  <a:pt x="155733" y="320348"/>
                  <a:pt x="154653" y="319269"/>
                  <a:pt x="153574" y="318730"/>
                </a:cubicBezTo>
                <a:cubicBezTo>
                  <a:pt x="153574" y="318730"/>
                  <a:pt x="152494" y="318730"/>
                  <a:pt x="151955" y="318190"/>
                </a:cubicBezTo>
                <a:cubicBezTo>
                  <a:pt x="151955" y="318190"/>
                  <a:pt x="151955" y="318190"/>
                  <a:pt x="151955" y="318190"/>
                </a:cubicBezTo>
                <a:cubicBezTo>
                  <a:pt x="151415" y="318190"/>
                  <a:pt x="150335" y="317651"/>
                  <a:pt x="149796" y="317112"/>
                </a:cubicBezTo>
                <a:cubicBezTo>
                  <a:pt x="149796" y="317112"/>
                  <a:pt x="150875" y="317112"/>
                  <a:pt x="150875" y="317651"/>
                </a:cubicBezTo>
                <a:cubicBezTo>
                  <a:pt x="148176" y="316033"/>
                  <a:pt x="144938" y="314415"/>
                  <a:pt x="142239" y="312797"/>
                </a:cubicBezTo>
                <a:cubicBezTo>
                  <a:pt x="136302" y="309022"/>
                  <a:pt x="130365" y="304708"/>
                  <a:pt x="124967" y="300393"/>
                </a:cubicBezTo>
                <a:cubicBezTo>
                  <a:pt x="123888" y="299315"/>
                  <a:pt x="122268" y="298236"/>
                  <a:pt x="121189" y="297157"/>
                </a:cubicBezTo>
                <a:cubicBezTo>
                  <a:pt x="121189" y="297157"/>
                  <a:pt x="121189" y="297157"/>
                  <a:pt x="121189" y="297157"/>
                </a:cubicBezTo>
                <a:cubicBezTo>
                  <a:pt x="118490" y="294461"/>
                  <a:pt x="115791" y="292304"/>
                  <a:pt x="113632" y="289607"/>
                </a:cubicBezTo>
                <a:cubicBezTo>
                  <a:pt x="108775" y="284753"/>
                  <a:pt x="103917" y="279360"/>
                  <a:pt x="99599" y="273428"/>
                </a:cubicBezTo>
                <a:cubicBezTo>
                  <a:pt x="97440" y="270731"/>
                  <a:pt x="95281" y="268035"/>
                  <a:pt x="93662" y="265338"/>
                </a:cubicBezTo>
                <a:cubicBezTo>
                  <a:pt x="92582" y="263720"/>
                  <a:pt x="91503" y="262642"/>
                  <a:pt x="90423" y="261024"/>
                </a:cubicBezTo>
                <a:cubicBezTo>
                  <a:pt x="90423" y="261024"/>
                  <a:pt x="90423" y="261024"/>
                  <a:pt x="90423" y="260485"/>
                </a:cubicBezTo>
                <a:cubicBezTo>
                  <a:pt x="82867" y="248081"/>
                  <a:pt x="75850" y="235137"/>
                  <a:pt x="70452" y="222194"/>
                </a:cubicBezTo>
                <a:cubicBezTo>
                  <a:pt x="69373" y="218958"/>
                  <a:pt x="67754" y="215722"/>
                  <a:pt x="66674" y="212486"/>
                </a:cubicBezTo>
                <a:cubicBezTo>
                  <a:pt x="66674" y="212486"/>
                  <a:pt x="66674" y="212486"/>
                  <a:pt x="66674" y="212486"/>
                </a:cubicBezTo>
                <a:cubicBezTo>
                  <a:pt x="66134" y="210329"/>
                  <a:pt x="65055" y="208172"/>
                  <a:pt x="64515" y="206015"/>
                </a:cubicBezTo>
                <a:cubicBezTo>
                  <a:pt x="61816" y="197386"/>
                  <a:pt x="59657" y="189296"/>
                  <a:pt x="58038" y="180667"/>
                </a:cubicBezTo>
                <a:cubicBezTo>
                  <a:pt x="56419" y="172039"/>
                  <a:pt x="54800" y="162870"/>
                  <a:pt x="53720" y="153702"/>
                </a:cubicBezTo>
                <a:cubicBezTo>
                  <a:pt x="53720" y="149388"/>
                  <a:pt x="52641" y="145613"/>
                  <a:pt x="52641" y="141298"/>
                </a:cubicBezTo>
                <a:cubicBezTo>
                  <a:pt x="52641" y="140759"/>
                  <a:pt x="52641" y="140219"/>
                  <a:pt x="52641" y="139680"/>
                </a:cubicBezTo>
                <a:cubicBezTo>
                  <a:pt x="52641" y="137523"/>
                  <a:pt x="52641" y="134826"/>
                  <a:pt x="52641" y="132669"/>
                </a:cubicBezTo>
                <a:cubicBezTo>
                  <a:pt x="52101" y="114872"/>
                  <a:pt x="52641" y="97075"/>
                  <a:pt x="53720" y="79817"/>
                </a:cubicBezTo>
                <a:cubicBezTo>
                  <a:pt x="54800" y="62559"/>
                  <a:pt x="56959" y="45302"/>
                  <a:pt x="59657" y="28044"/>
                </a:cubicBezTo>
                <a:cubicBezTo>
                  <a:pt x="61816" y="14561"/>
                  <a:pt x="48862" y="539"/>
                  <a:pt x="35369" y="0"/>
                </a:cubicBezTo>
                <a:cubicBezTo>
                  <a:pt x="20256" y="0"/>
                  <a:pt x="9461" y="9707"/>
                  <a:pt x="7302" y="24269"/>
                </a:cubicBezTo>
                <a:cubicBezTo>
                  <a:pt x="-4033" y="99772"/>
                  <a:pt x="-5113" y="179589"/>
                  <a:pt x="25653" y="250777"/>
                </a:cubicBezTo>
                <a:close/>
              </a:path>
            </a:pathLst>
          </a:custGeom>
          <a:solidFill>
            <a:srgbClr val="F16024"/>
          </a:solidFill>
          <a:ln w="5398" cap="flat">
            <a:noFill/>
            <a:prstDash val="solid"/>
            <a:miter/>
          </a:ln>
        </p:spPr>
        <p:txBody>
          <a:bodyPr rtlCol="0" anchor="ctr"/>
          <a:lstStyle/>
          <a:p>
            <a:endParaRPr lang="en-US"/>
          </a:p>
        </p:txBody>
      </p:sp>
      <p:pic>
        <p:nvPicPr>
          <p:cNvPr id="263" name="Picture 262">
            <a:extLst>
              <a:ext uri="{FF2B5EF4-FFF2-40B4-BE49-F238E27FC236}">
                <a16:creationId xmlns:a16="http://schemas.microsoft.com/office/drawing/2014/main" id="{B9E332A6-4749-CE64-FA33-990E2C2E82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277" y="404335"/>
            <a:ext cx="3176853" cy="954840"/>
          </a:xfrm>
          <a:prstGeom prst="rect">
            <a:avLst/>
          </a:prstGeom>
        </p:spPr>
      </p:pic>
      <p:sp>
        <p:nvSpPr>
          <p:cNvPr id="265" name="TextBox 264">
            <a:extLst>
              <a:ext uri="{FF2B5EF4-FFF2-40B4-BE49-F238E27FC236}">
                <a16:creationId xmlns:a16="http://schemas.microsoft.com/office/drawing/2014/main" id="{A9AAEDB7-5922-2EE9-483A-EA6F64B392AE}"/>
              </a:ext>
            </a:extLst>
          </p:cNvPr>
          <p:cNvSpPr txBox="1"/>
          <p:nvPr/>
        </p:nvSpPr>
        <p:spPr>
          <a:xfrm>
            <a:off x="3607602" y="455669"/>
            <a:ext cx="3731291" cy="1139286"/>
          </a:xfrm>
          <a:prstGeom prst="rect">
            <a:avLst/>
          </a:prstGeom>
          <a:noFill/>
        </p:spPr>
        <p:txBody>
          <a:bodyPr wrap="square" rtlCol="0">
            <a:spAutoFit/>
          </a:bodyPr>
          <a:lstStyle/>
          <a:p>
            <a:pPr algn="r">
              <a:lnSpc>
                <a:spcPts val="2663"/>
              </a:lnSpc>
            </a:pPr>
            <a:r>
              <a:rPr lang="en-US" sz="2800" b="1" dirty="0">
                <a:solidFill>
                  <a:schemeClr val="bg1"/>
                </a:solidFill>
                <a:latin typeface="Calibri" panose="020F0502020204030204" pitchFamily="34" charset="0"/>
                <a:cs typeface="Calibri" panose="020F0502020204030204" pitchFamily="34" charset="0"/>
              </a:rPr>
              <a:t>10 Practical Tips: Saving Money Without Losing Quality of Life</a:t>
            </a:r>
          </a:p>
        </p:txBody>
      </p:sp>
      <p:sp>
        <p:nvSpPr>
          <p:cNvPr id="6" name="Freeform 5">
            <a:extLst>
              <a:ext uri="{FF2B5EF4-FFF2-40B4-BE49-F238E27FC236}">
                <a16:creationId xmlns:a16="http://schemas.microsoft.com/office/drawing/2014/main" id="{33AC905F-872A-56FC-C8BA-3AF9C72F197D}"/>
              </a:ext>
            </a:extLst>
          </p:cNvPr>
          <p:cNvSpPr/>
          <p:nvPr/>
        </p:nvSpPr>
        <p:spPr>
          <a:xfrm>
            <a:off x="4530925" y="9158145"/>
            <a:ext cx="2802920" cy="1835748"/>
          </a:xfrm>
          <a:custGeom>
            <a:avLst/>
            <a:gdLst>
              <a:gd name="connsiteX0" fmla="*/ 2652672 w 2824721"/>
              <a:gd name="connsiteY0" fmla="*/ 1748838 h 1748838"/>
              <a:gd name="connsiteX1" fmla="*/ 2769282 w 2824721"/>
              <a:gd name="connsiteY1" fmla="*/ 1382663 h 1748838"/>
              <a:gd name="connsiteX2" fmla="*/ 2593266 w 2824721"/>
              <a:gd name="connsiteY2" fmla="*/ 1030633 h 1748838"/>
              <a:gd name="connsiteX3" fmla="*/ 2765510 w 2824721"/>
              <a:gd name="connsiteY3" fmla="*/ 610396 h 1748838"/>
              <a:gd name="connsiteX4" fmla="*/ 2310699 w 2824721"/>
              <a:gd name="connsiteY4" fmla="*/ 657543 h 1748838"/>
              <a:gd name="connsiteX5" fmla="*/ 2155114 w 2824721"/>
              <a:gd name="connsiteY5" fmla="*/ 436267 h 1748838"/>
              <a:gd name="connsiteX6" fmla="*/ 2033789 w 2824721"/>
              <a:gd name="connsiteY6" fmla="*/ 0 h 1748838"/>
              <a:gd name="connsiteX7" fmla="*/ 948780 w 2824721"/>
              <a:gd name="connsiteY7" fmla="*/ 899564 h 1748838"/>
              <a:gd name="connsiteX8" fmla="*/ 658355 w 2824721"/>
              <a:gd name="connsiteY8" fmla="*/ 825072 h 1748838"/>
              <a:gd name="connsiteX9" fmla="*/ 637925 w 2824721"/>
              <a:gd name="connsiteY9" fmla="*/ 523331 h 1748838"/>
              <a:gd name="connsiteX10" fmla="*/ 155454 w 2824721"/>
              <a:gd name="connsiteY10" fmla="*/ 925966 h 1748838"/>
              <a:gd name="connsiteX11" fmla="*/ 240319 w 2824721"/>
              <a:gd name="connsiteY11" fmla="*/ 1748838 h 1748838"/>
              <a:gd name="connsiteX12" fmla="*/ 2652986 w 2824721"/>
              <a:gd name="connsiteY12" fmla="*/ 1748838 h 1748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24721" h="1748838">
                <a:moveTo>
                  <a:pt x="2652672" y="1748838"/>
                </a:moveTo>
                <a:cubicBezTo>
                  <a:pt x="2652672" y="1748838"/>
                  <a:pt x="2943097" y="1559622"/>
                  <a:pt x="2769282" y="1382663"/>
                </a:cubicBezTo>
                <a:cubicBezTo>
                  <a:pt x="2595467" y="1205705"/>
                  <a:pt x="2543291" y="1227707"/>
                  <a:pt x="2593266" y="1030633"/>
                </a:cubicBezTo>
                <a:cubicBezTo>
                  <a:pt x="2643242" y="833558"/>
                  <a:pt x="2846288" y="760009"/>
                  <a:pt x="2765510" y="610396"/>
                </a:cubicBezTo>
                <a:cubicBezTo>
                  <a:pt x="2668702" y="430923"/>
                  <a:pt x="2447739" y="594680"/>
                  <a:pt x="2310699" y="657543"/>
                </a:cubicBezTo>
                <a:cubicBezTo>
                  <a:pt x="2055477" y="774468"/>
                  <a:pt x="2057048" y="599709"/>
                  <a:pt x="2155114" y="436267"/>
                </a:cubicBezTo>
                <a:cubicBezTo>
                  <a:pt x="2253180" y="272824"/>
                  <a:pt x="2260095" y="0"/>
                  <a:pt x="2033789" y="0"/>
                </a:cubicBezTo>
                <a:cubicBezTo>
                  <a:pt x="1807484" y="0"/>
                  <a:pt x="1246749" y="531818"/>
                  <a:pt x="948780" y="899564"/>
                </a:cubicBezTo>
                <a:cubicBezTo>
                  <a:pt x="770565" y="1119583"/>
                  <a:pt x="640439" y="966513"/>
                  <a:pt x="658355" y="825072"/>
                </a:cubicBezTo>
                <a:cubicBezTo>
                  <a:pt x="669985" y="735178"/>
                  <a:pt x="693558" y="589966"/>
                  <a:pt x="637925" y="523331"/>
                </a:cubicBezTo>
                <a:cubicBezTo>
                  <a:pt x="540802" y="407350"/>
                  <a:pt x="256034" y="770696"/>
                  <a:pt x="155454" y="925966"/>
                </a:cubicBezTo>
                <a:cubicBezTo>
                  <a:pt x="-238380" y="1533534"/>
                  <a:pt x="240319" y="1748838"/>
                  <a:pt x="240319" y="1748838"/>
                </a:cubicBezTo>
                <a:lnTo>
                  <a:pt x="2652986" y="1748838"/>
                </a:lnTo>
                <a:close/>
              </a:path>
            </a:pathLst>
          </a:custGeom>
          <a:solidFill>
            <a:srgbClr val="D2CDFF">
              <a:alpha val="54000"/>
            </a:srgbClr>
          </a:solidFill>
          <a:ln w="3135" cap="flat">
            <a:noFill/>
            <a:prstDash val="solid"/>
            <a:miter/>
          </a:ln>
        </p:spPr>
        <p:txBody>
          <a:bodyPr rtlCol="0" anchor="ctr"/>
          <a:lstStyle/>
          <a:p>
            <a:endParaRPr lang="en-US" dirty="0"/>
          </a:p>
        </p:txBody>
      </p:sp>
      <p:pic>
        <p:nvPicPr>
          <p:cNvPr id="353" name="Graphic 352">
            <a:extLst>
              <a:ext uri="{FF2B5EF4-FFF2-40B4-BE49-F238E27FC236}">
                <a16:creationId xmlns:a16="http://schemas.microsoft.com/office/drawing/2014/main" id="{22911E0D-E75C-65BB-C2A8-CD3EB6F12965}"/>
              </a:ext>
            </a:extLst>
          </p:cNvPr>
          <p:cNvPicPr>
            <a:picLocks noChangeAspect="1"/>
          </p:cNvPicPr>
          <p:nvPr/>
        </p:nvPicPr>
        <p:blipFill>
          <a:blip r:embed="rId3">
            <a:extLst>
              <a:ext uri="{96DAC541-7B7A-43D3-8B79-37D633B846F1}">
                <asvg:svgBlip xmlns:asvg="http://schemas.microsoft.com/office/drawing/2016/SVG/main" r:embed="rId4"/>
              </a:ext>
            </a:extLst>
          </a:blip>
          <a:srcRect l="69779" t="43830" r="12773" b="34042"/>
          <a:stretch>
            <a:fillRect/>
          </a:stretch>
        </p:blipFill>
        <p:spPr>
          <a:xfrm>
            <a:off x="4714245" y="9132878"/>
            <a:ext cx="2291630" cy="1698731"/>
          </a:xfrm>
          <a:prstGeom prst="rect">
            <a:avLst/>
          </a:prstGeom>
        </p:spPr>
      </p:pic>
      <p:grpSp>
        <p:nvGrpSpPr>
          <p:cNvPr id="362" name="Graphic 2">
            <a:extLst>
              <a:ext uri="{FF2B5EF4-FFF2-40B4-BE49-F238E27FC236}">
                <a16:creationId xmlns:a16="http://schemas.microsoft.com/office/drawing/2014/main" id="{C8FEAF41-92B4-66D3-A538-2DE1E48A5EF5}"/>
              </a:ext>
            </a:extLst>
          </p:cNvPr>
          <p:cNvGrpSpPr/>
          <p:nvPr/>
        </p:nvGrpSpPr>
        <p:grpSpPr>
          <a:xfrm>
            <a:off x="277769" y="3817747"/>
            <a:ext cx="481397" cy="481397"/>
            <a:chOff x="9582858" y="3724577"/>
            <a:chExt cx="188587" cy="188587"/>
          </a:xfrm>
          <a:solidFill>
            <a:schemeClr val="bg1"/>
          </a:solidFill>
        </p:grpSpPr>
        <p:grpSp>
          <p:nvGrpSpPr>
            <p:cNvPr id="399" name="Graphic 2">
              <a:extLst>
                <a:ext uri="{FF2B5EF4-FFF2-40B4-BE49-F238E27FC236}">
                  <a16:creationId xmlns:a16="http://schemas.microsoft.com/office/drawing/2014/main" id="{3220422F-088E-9883-F725-ADB60EF0E00E}"/>
                </a:ext>
              </a:extLst>
            </p:cNvPr>
            <p:cNvGrpSpPr/>
            <p:nvPr/>
          </p:nvGrpSpPr>
          <p:grpSpPr>
            <a:xfrm>
              <a:off x="9674009" y="3724577"/>
              <a:ext cx="6286" cy="188587"/>
              <a:chOff x="9674009" y="3724577"/>
              <a:chExt cx="6286" cy="188587"/>
            </a:xfrm>
            <a:grpFill/>
          </p:grpSpPr>
          <p:sp>
            <p:nvSpPr>
              <p:cNvPr id="421" name="Freeform 420">
                <a:extLst>
                  <a:ext uri="{FF2B5EF4-FFF2-40B4-BE49-F238E27FC236}">
                    <a16:creationId xmlns:a16="http://schemas.microsoft.com/office/drawing/2014/main" id="{79BC8278-E797-3107-B814-DC6AF0F86343}"/>
                  </a:ext>
                </a:extLst>
              </p:cNvPr>
              <p:cNvSpPr/>
              <p:nvPr/>
            </p:nvSpPr>
            <p:spPr>
              <a:xfrm>
                <a:off x="9674009" y="3724577"/>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sp>
            <p:nvSpPr>
              <p:cNvPr id="422" name="Freeform 421">
                <a:extLst>
                  <a:ext uri="{FF2B5EF4-FFF2-40B4-BE49-F238E27FC236}">
                    <a16:creationId xmlns:a16="http://schemas.microsoft.com/office/drawing/2014/main" id="{43CF3609-2FCD-2059-8D70-1B82DD85D89C}"/>
                  </a:ext>
                </a:extLst>
              </p:cNvPr>
              <p:cNvSpPr/>
              <p:nvPr/>
            </p:nvSpPr>
            <p:spPr>
              <a:xfrm>
                <a:off x="9674009" y="3886134"/>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grpSp>
        <p:grpSp>
          <p:nvGrpSpPr>
            <p:cNvPr id="400" name="Graphic 2">
              <a:extLst>
                <a:ext uri="{FF2B5EF4-FFF2-40B4-BE49-F238E27FC236}">
                  <a16:creationId xmlns:a16="http://schemas.microsoft.com/office/drawing/2014/main" id="{13305180-6144-0DBF-3C10-3EC4EE458F13}"/>
                </a:ext>
              </a:extLst>
            </p:cNvPr>
            <p:cNvGrpSpPr/>
            <p:nvPr/>
          </p:nvGrpSpPr>
          <p:grpSpPr>
            <a:xfrm>
              <a:off x="9627131" y="3735889"/>
              <a:ext cx="100031" cy="166227"/>
              <a:chOff x="9627131" y="3735889"/>
              <a:chExt cx="100031" cy="166227"/>
            </a:xfrm>
            <a:grpFill/>
          </p:grpSpPr>
          <p:sp>
            <p:nvSpPr>
              <p:cNvPr id="419" name="Freeform 418">
                <a:extLst>
                  <a:ext uri="{FF2B5EF4-FFF2-40B4-BE49-F238E27FC236}">
                    <a16:creationId xmlns:a16="http://schemas.microsoft.com/office/drawing/2014/main" id="{92182057-4F73-A969-791F-F016FEB7DC7D}"/>
                  </a:ext>
                </a:extLst>
              </p:cNvPr>
              <p:cNvSpPr/>
              <p:nvPr/>
            </p:nvSpPr>
            <p:spPr>
              <a:xfrm rot="-1800001">
                <a:off x="9633467" y="3735649"/>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sp>
            <p:nvSpPr>
              <p:cNvPr id="420" name="Freeform 419">
                <a:extLst>
                  <a:ext uri="{FF2B5EF4-FFF2-40B4-BE49-F238E27FC236}">
                    <a16:creationId xmlns:a16="http://schemas.microsoft.com/office/drawing/2014/main" id="{14302944-FEDD-47F3-3DB8-385503309D77}"/>
                  </a:ext>
                </a:extLst>
              </p:cNvPr>
              <p:cNvSpPr/>
              <p:nvPr/>
            </p:nvSpPr>
            <p:spPr>
              <a:xfrm rot="-1800001">
                <a:off x="9714539" y="3875324"/>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grpSp>
        <p:grpSp>
          <p:nvGrpSpPr>
            <p:cNvPr id="401" name="Graphic 2">
              <a:extLst>
                <a:ext uri="{FF2B5EF4-FFF2-40B4-BE49-F238E27FC236}">
                  <a16:creationId xmlns:a16="http://schemas.microsoft.com/office/drawing/2014/main" id="{1703A361-17E4-A499-9497-CB47F8266927}"/>
                </a:ext>
              </a:extLst>
            </p:cNvPr>
            <p:cNvGrpSpPr/>
            <p:nvPr/>
          </p:nvGrpSpPr>
          <p:grpSpPr>
            <a:xfrm>
              <a:off x="9593984" y="3769282"/>
              <a:ext cx="166600" cy="99503"/>
              <a:chOff x="9593984" y="3769282"/>
              <a:chExt cx="166600" cy="99503"/>
            </a:xfrm>
            <a:grpFill/>
          </p:grpSpPr>
          <p:sp>
            <p:nvSpPr>
              <p:cNvPr id="417" name="Freeform 416">
                <a:extLst>
                  <a:ext uri="{FF2B5EF4-FFF2-40B4-BE49-F238E27FC236}">
                    <a16:creationId xmlns:a16="http://schemas.microsoft.com/office/drawing/2014/main" id="{75B92559-A69B-F2B0-B5EC-EDCE16E18B1A}"/>
                  </a:ext>
                </a:extLst>
              </p:cNvPr>
              <p:cNvSpPr/>
              <p:nvPr/>
            </p:nvSpPr>
            <p:spPr>
              <a:xfrm rot="-3599999">
                <a:off x="9604117" y="3765246"/>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sp>
            <p:nvSpPr>
              <p:cNvPr id="418" name="Freeform 417">
                <a:extLst>
                  <a:ext uri="{FF2B5EF4-FFF2-40B4-BE49-F238E27FC236}">
                    <a16:creationId xmlns:a16="http://schemas.microsoft.com/office/drawing/2014/main" id="{E27E7504-CFF1-740B-A67C-F65F0DA9C85C}"/>
                  </a:ext>
                </a:extLst>
              </p:cNvPr>
              <p:cNvSpPr/>
              <p:nvPr/>
            </p:nvSpPr>
            <p:spPr>
              <a:xfrm rot="-3599999">
                <a:off x="9744165" y="3845790"/>
                <a:ext cx="6286" cy="27030"/>
              </a:xfrm>
              <a:custGeom>
                <a:avLst/>
                <a:gdLst>
                  <a:gd name="connsiteX0" fmla="*/ 0 w 6286"/>
                  <a:gd name="connsiteY0" fmla="*/ 0 h 27030"/>
                  <a:gd name="connsiteX1" fmla="*/ 6286 w 6286"/>
                  <a:gd name="connsiteY1" fmla="*/ 0 h 27030"/>
                  <a:gd name="connsiteX2" fmla="*/ 6286 w 6286"/>
                  <a:gd name="connsiteY2" fmla="*/ 27031 h 27030"/>
                  <a:gd name="connsiteX3" fmla="*/ 0 w 6286"/>
                  <a:gd name="connsiteY3" fmla="*/ 27031 h 27030"/>
                </a:gdLst>
                <a:ahLst/>
                <a:cxnLst>
                  <a:cxn ang="0">
                    <a:pos x="connsiteX0" y="connsiteY0"/>
                  </a:cxn>
                  <a:cxn ang="0">
                    <a:pos x="connsiteX1" y="connsiteY1"/>
                  </a:cxn>
                  <a:cxn ang="0">
                    <a:pos x="connsiteX2" y="connsiteY2"/>
                  </a:cxn>
                  <a:cxn ang="0">
                    <a:pos x="connsiteX3" y="connsiteY3"/>
                  </a:cxn>
                </a:cxnLst>
                <a:rect l="l" t="t" r="r" b="b"/>
                <a:pathLst>
                  <a:path w="6286" h="27030">
                    <a:moveTo>
                      <a:pt x="0" y="0"/>
                    </a:moveTo>
                    <a:lnTo>
                      <a:pt x="6286" y="0"/>
                    </a:lnTo>
                    <a:lnTo>
                      <a:pt x="6286" y="27031"/>
                    </a:lnTo>
                    <a:lnTo>
                      <a:pt x="0" y="27031"/>
                    </a:lnTo>
                    <a:close/>
                  </a:path>
                </a:pathLst>
              </a:custGeom>
              <a:grpFill/>
              <a:ln w="3135" cap="flat">
                <a:noFill/>
                <a:prstDash val="solid"/>
                <a:miter/>
              </a:ln>
            </p:spPr>
            <p:txBody>
              <a:bodyPr rtlCol="0" anchor="ctr"/>
              <a:lstStyle/>
              <a:p>
                <a:endParaRPr lang="en-US"/>
              </a:p>
            </p:txBody>
          </p:sp>
        </p:grpSp>
        <p:grpSp>
          <p:nvGrpSpPr>
            <p:cNvPr id="403" name="Graphic 2">
              <a:extLst>
                <a:ext uri="{FF2B5EF4-FFF2-40B4-BE49-F238E27FC236}">
                  <a16:creationId xmlns:a16="http://schemas.microsoft.com/office/drawing/2014/main" id="{95E55E12-48E4-8765-2827-D3C8D2601AA2}"/>
                </a:ext>
              </a:extLst>
            </p:cNvPr>
            <p:cNvGrpSpPr/>
            <p:nvPr/>
          </p:nvGrpSpPr>
          <p:grpSpPr>
            <a:xfrm>
              <a:off x="9582858" y="3815727"/>
              <a:ext cx="188587" cy="6286"/>
              <a:chOff x="9582858" y="3815727"/>
              <a:chExt cx="188587" cy="6286"/>
            </a:xfrm>
            <a:grpFill/>
          </p:grpSpPr>
          <p:sp>
            <p:nvSpPr>
              <p:cNvPr id="415" name="Freeform 414">
                <a:extLst>
                  <a:ext uri="{FF2B5EF4-FFF2-40B4-BE49-F238E27FC236}">
                    <a16:creationId xmlns:a16="http://schemas.microsoft.com/office/drawing/2014/main" id="{CF879E23-4012-FD00-0526-A8BAC85BFC2D}"/>
                  </a:ext>
                </a:extLst>
              </p:cNvPr>
              <p:cNvSpPr/>
              <p:nvPr/>
            </p:nvSpPr>
            <p:spPr>
              <a:xfrm>
                <a:off x="9582858" y="3815727"/>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sp>
            <p:nvSpPr>
              <p:cNvPr id="416" name="Freeform 415">
                <a:extLst>
                  <a:ext uri="{FF2B5EF4-FFF2-40B4-BE49-F238E27FC236}">
                    <a16:creationId xmlns:a16="http://schemas.microsoft.com/office/drawing/2014/main" id="{4DEDD18A-30DF-4607-6A6A-2D5A74AFED88}"/>
                  </a:ext>
                </a:extLst>
              </p:cNvPr>
              <p:cNvSpPr/>
              <p:nvPr/>
            </p:nvSpPr>
            <p:spPr>
              <a:xfrm>
                <a:off x="9744415" y="3815727"/>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grpSp>
        <p:grpSp>
          <p:nvGrpSpPr>
            <p:cNvPr id="404" name="Graphic 2">
              <a:extLst>
                <a:ext uri="{FF2B5EF4-FFF2-40B4-BE49-F238E27FC236}">
                  <a16:creationId xmlns:a16="http://schemas.microsoft.com/office/drawing/2014/main" id="{47BD5BB6-1907-9E0F-E782-0A12570928F4}"/>
                </a:ext>
              </a:extLst>
            </p:cNvPr>
            <p:cNvGrpSpPr/>
            <p:nvPr/>
          </p:nvGrpSpPr>
          <p:grpSpPr>
            <a:xfrm>
              <a:off x="9594090" y="3768730"/>
              <a:ext cx="166384" cy="99759"/>
              <a:chOff x="9594090" y="3768730"/>
              <a:chExt cx="166384" cy="99759"/>
            </a:xfrm>
            <a:grpFill/>
          </p:grpSpPr>
          <p:sp>
            <p:nvSpPr>
              <p:cNvPr id="413" name="Freeform 412">
                <a:extLst>
                  <a:ext uri="{FF2B5EF4-FFF2-40B4-BE49-F238E27FC236}">
                    <a16:creationId xmlns:a16="http://schemas.microsoft.com/office/drawing/2014/main" id="{58D9C31F-AF43-1128-0ECA-112E5E55B5C2}"/>
                  </a:ext>
                </a:extLst>
              </p:cNvPr>
              <p:cNvSpPr/>
              <p:nvPr/>
            </p:nvSpPr>
            <p:spPr>
              <a:xfrm rot="-1800001">
                <a:off x="9593851" y="3855866"/>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sp>
            <p:nvSpPr>
              <p:cNvPr id="414" name="Freeform 413">
                <a:extLst>
                  <a:ext uri="{FF2B5EF4-FFF2-40B4-BE49-F238E27FC236}">
                    <a16:creationId xmlns:a16="http://schemas.microsoft.com/office/drawing/2014/main" id="{8B458B1E-9858-CA53-567B-B65AA660F487}"/>
                  </a:ext>
                </a:extLst>
              </p:cNvPr>
              <p:cNvSpPr/>
              <p:nvPr/>
            </p:nvSpPr>
            <p:spPr>
              <a:xfrm rot="-1800001">
                <a:off x="9733683" y="3775066"/>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grpSp>
        <p:grpSp>
          <p:nvGrpSpPr>
            <p:cNvPr id="405" name="Graphic 2">
              <a:extLst>
                <a:ext uri="{FF2B5EF4-FFF2-40B4-BE49-F238E27FC236}">
                  <a16:creationId xmlns:a16="http://schemas.microsoft.com/office/drawing/2014/main" id="{E1D331D9-198D-4C54-8F2F-57647B47890C}"/>
                </a:ext>
              </a:extLst>
            </p:cNvPr>
            <p:cNvGrpSpPr/>
            <p:nvPr/>
          </p:nvGrpSpPr>
          <p:grpSpPr>
            <a:xfrm>
              <a:off x="9627475" y="3735518"/>
              <a:ext cx="99817" cy="166600"/>
              <a:chOff x="9627475" y="3735518"/>
              <a:chExt cx="99817" cy="166600"/>
            </a:xfrm>
            <a:grpFill/>
          </p:grpSpPr>
          <p:sp>
            <p:nvSpPr>
              <p:cNvPr id="406" name="Freeform 405">
                <a:extLst>
                  <a:ext uri="{FF2B5EF4-FFF2-40B4-BE49-F238E27FC236}">
                    <a16:creationId xmlns:a16="http://schemas.microsoft.com/office/drawing/2014/main" id="{3B448CAB-1C4E-4478-973C-A309A7F5118E}"/>
                  </a:ext>
                </a:extLst>
              </p:cNvPr>
              <p:cNvSpPr/>
              <p:nvPr/>
            </p:nvSpPr>
            <p:spPr>
              <a:xfrm rot="-3599999">
                <a:off x="9623439" y="3885700"/>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sp>
            <p:nvSpPr>
              <p:cNvPr id="412" name="Freeform 411">
                <a:extLst>
                  <a:ext uri="{FF2B5EF4-FFF2-40B4-BE49-F238E27FC236}">
                    <a16:creationId xmlns:a16="http://schemas.microsoft.com/office/drawing/2014/main" id="{4505F83F-97B9-738E-A621-BEB8974D017F}"/>
                  </a:ext>
                </a:extLst>
              </p:cNvPr>
              <p:cNvSpPr/>
              <p:nvPr/>
            </p:nvSpPr>
            <p:spPr>
              <a:xfrm rot="-3599999">
                <a:off x="9704297" y="3745652"/>
                <a:ext cx="27030" cy="6286"/>
              </a:xfrm>
              <a:custGeom>
                <a:avLst/>
                <a:gdLst>
                  <a:gd name="connsiteX0" fmla="*/ 0 w 27030"/>
                  <a:gd name="connsiteY0" fmla="*/ 0 h 6286"/>
                  <a:gd name="connsiteX1" fmla="*/ 27031 w 27030"/>
                  <a:gd name="connsiteY1" fmla="*/ 0 h 6286"/>
                  <a:gd name="connsiteX2" fmla="*/ 27031 w 27030"/>
                  <a:gd name="connsiteY2" fmla="*/ 6286 h 6286"/>
                  <a:gd name="connsiteX3" fmla="*/ 0 w 27030"/>
                  <a:gd name="connsiteY3" fmla="*/ 6286 h 6286"/>
                </a:gdLst>
                <a:ahLst/>
                <a:cxnLst>
                  <a:cxn ang="0">
                    <a:pos x="connsiteX0" y="connsiteY0"/>
                  </a:cxn>
                  <a:cxn ang="0">
                    <a:pos x="connsiteX1" y="connsiteY1"/>
                  </a:cxn>
                  <a:cxn ang="0">
                    <a:pos x="connsiteX2" y="connsiteY2"/>
                  </a:cxn>
                  <a:cxn ang="0">
                    <a:pos x="connsiteX3" y="connsiteY3"/>
                  </a:cxn>
                </a:cxnLst>
                <a:rect l="l" t="t" r="r" b="b"/>
                <a:pathLst>
                  <a:path w="27030" h="6286">
                    <a:moveTo>
                      <a:pt x="0" y="0"/>
                    </a:moveTo>
                    <a:lnTo>
                      <a:pt x="27031" y="0"/>
                    </a:lnTo>
                    <a:lnTo>
                      <a:pt x="27031" y="6286"/>
                    </a:lnTo>
                    <a:lnTo>
                      <a:pt x="0" y="6286"/>
                    </a:lnTo>
                    <a:close/>
                  </a:path>
                </a:pathLst>
              </a:custGeom>
              <a:grpFill/>
              <a:ln w="3135" cap="flat">
                <a:noFill/>
                <a:prstDash val="solid"/>
                <a:miter/>
              </a:ln>
            </p:spPr>
            <p:txBody>
              <a:bodyPr rtlCol="0" anchor="ctr"/>
              <a:lstStyle/>
              <a:p>
                <a:endParaRPr lang="en-US"/>
              </a:p>
            </p:txBody>
          </p:sp>
        </p:grpSp>
      </p:grpSp>
      <p:grpSp>
        <p:nvGrpSpPr>
          <p:cNvPr id="2" name="Group 284">
            <a:extLst>
              <a:ext uri="{FF2B5EF4-FFF2-40B4-BE49-F238E27FC236}">
                <a16:creationId xmlns:a16="http://schemas.microsoft.com/office/drawing/2014/main" id="{D55B845A-23C4-758B-47CA-15637DEC772A}"/>
              </a:ext>
            </a:extLst>
          </p:cNvPr>
          <p:cNvGrpSpPr/>
          <p:nvPr/>
        </p:nvGrpSpPr>
        <p:grpSpPr>
          <a:xfrm>
            <a:off x="5015874" y="2094325"/>
            <a:ext cx="1990001" cy="579149"/>
            <a:chOff x="421389" y="3368677"/>
            <a:chExt cx="1990001" cy="579149"/>
          </a:xfrm>
        </p:grpSpPr>
        <p:sp>
          <p:nvSpPr>
            <p:cNvPr id="3" name="TextBox 252">
              <a:extLst>
                <a:ext uri="{FF2B5EF4-FFF2-40B4-BE49-F238E27FC236}">
                  <a16:creationId xmlns:a16="http://schemas.microsoft.com/office/drawing/2014/main" id="{90318803-6D8E-9478-9419-7CCE69B428A7}"/>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4" name="TextBox 258">
              <a:extLst>
                <a:ext uri="{FF2B5EF4-FFF2-40B4-BE49-F238E27FC236}">
                  <a16:creationId xmlns:a16="http://schemas.microsoft.com/office/drawing/2014/main" id="{29F28794-F46C-62DA-FBC0-D95B055808A3}"/>
                </a:ext>
              </a:extLst>
            </p:cNvPr>
            <p:cNvSpPr txBox="1"/>
            <p:nvPr/>
          </p:nvSpPr>
          <p:spPr>
            <a:xfrm>
              <a:off x="421389" y="3368677"/>
              <a:ext cx="1990001"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01 |  Reduce recurring costs first.</a:t>
              </a:r>
            </a:p>
          </p:txBody>
        </p:sp>
      </p:grpSp>
      <p:sp>
        <p:nvSpPr>
          <p:cNvPr id="7" name="Text Placeholder 2">
            <a:extLst>
              <a:ext uri="{FF2B5EF4-FFF2-40B4-BE49-F238E27FC236}">
                <a16:creationId xmlns:a16="http://schemas.microsoft.com/office/drawing/2014/main" id="{F23295E1-13FA-14EB-E6C4-0F524A31838D}"/>
              </a:ext>
            </a:extLst>
          </p:cNvPr>
          <p:cNvSpPr txBox="1">
            <a:spLocks/>
          </p:cNvSpPr>
          <p:nvPr/>
        </p:nvSpPr>
        <p:spPr>
          <a:xfrm>
            <a:off x="5021505" y="2635621"/>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Start with the costs that repeat every month, because small amounts add up over the year. Check your bank account fees and compare different account models. Review phone, internet, streaming services, and memberships. Cancel what you do not use and downgrade what you can.</a:t>
            </a:r>
          </a:p>
        </p:txBody>
      </p:sp>
      <p:grpSp>
        <p:nvGrpSpPr>
          <p:cNvPr id="8" name="Group 284">
            <a:extLst>
              <a:ext uri="{FF2B5EF4-FFF2-40B4-BE49-F238E27FC236}">
                <a16:creationId xmlns:a16="http://schemas.microsoft.com/office/drawing/2014/main" id="{8D6F09BB-C8C5-FCB8-AB8B-74F24CC61C2E}"/>
              </a:ext>
            </a:extLst>
          </p:cNvPr>
          <p:cNvGrpSpPr/>
          <p:nvPr/>
        </p:nvGrpSpPr>
        <p:grpSpPr>
          <a:xfrm>
            <a:off x="2566904" y="2116038"/>
            <a:ext cx="2177000" cy="579149"/>
            <a:chOff x="421389" y="3368677"/>
            <a:chExt cx="2177000" cy="579149"/>
          </a:xfrm>
        </p:grpSpPr>
        <p:sp>
          <p:nvSpPr>
            <p:cNvPr id="9" name="TextBox 252">
              <a:extLst>
                <a:ext uri="{FF2B5EF4-FFF2-40B4-BE49-F238E27FC236}">
                  <a16:creationId xmlns:a16="http://schemas.microsoft.com/office/drawing/2014/main" id="{3F7B8845-BA0C-F10A-8559-83598F850301}"/>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10" name="TextBox 258">
              <a:extLst>
                <a:ext uri="{FF2B5EF4-FFF2-40B4-BE49-F238E27FC236}">
                  <a16:creationId xmlns:a16="http://schemas.microsoft.com/office/drawing/2014/main" id="{FD66F128-515C-B758-5420-86FE5FDA9B05}"/>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02 |  Save energy and hot water in simple ways.</a:t>
              </a:r>
            </a:p>
          </p:txBody>
        </p:sp>
      </p:grpSp>
      <p:sp>
        <p:nvSpPr>
          <p:cNvPr id="11" name="Text Placeholder 2">
            <a:extLst>
              <a:ext uri="{FF2B5EF4-FFF2-40B4-BE49-F238E27FC236}">
                <a16:creationId xmlns:a16="http://schemas.microsoft.com/office/drawing/2014/main" id="{ADD3747D-82E1-D75C-4982-B21939A9D422}"/>
              </a:ext>
            </a:extLst>
          </p:cNvPr>
          <p:cNvSpPr txBox="1">
            <a:spLocks/>
          </p:cNvSpPr>
          <p:nvPr/>
        </p:nvSpPr>
        <p:spPr>
          <a:xfrm>
            <a:off x="2572535" y="2657334"/>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Energy costs can often be reduced without “freezing”. Shorter showers and water-saving shower heads can lower hot-water costs. Switch devices fully off instead of leaving them on standby. If possible, heat rooms only when needed and keep the system efficient.</a:t>
            </a:r>
          </a:p>
        </p:txBody>
      </p:sp>
      <p:grpSp>
        <p:nvGrpSpPr>
          <p:cNvPr id="12" name="Group 284">
            <a:extLst>
              <a:ext uri="{FF2B5EF4-FFF2-40B4-BE49-F238E27FC236}">
                <a16:creationId xmlns:a16="http://schemas.microsoft.com/office/drawing/2014/main" id="{0452A2CA-CF59-D31F-802D-EFDDB03938FA}"/>
              </a:ext>
            </a:extLst>
          </p:cNvPr>
          <p:cNvGrpSpPr/>
          <p:nvPr/>
        </p:nvGrpSpPr>
        <p:grpSpPr>
          <a:xfrm>
            <a:off x="320364" y="2120418"/>
            <a:ext cx="2177000" cy="579149"/>
            <a:chOff x="421389" y="3368677"/>
            <a:chExt cx="2177000" cy="579149"/>
          </a:xfrm>
        </p:grpSpPr>
        <p:sp>
          <p:nvSpPr>
            <p:cNvPr id="13" name="TextBox 252">
              <a:extLst>
                <a:ext uri="{FF2B5EF4-FFF2-40B4-BE49-F238E27FC236}">
                  <a16:creationId xmlns:a16="http://schemas.microsoft.com/office/drawing/2014/main" id="{A33434F3-EC5A-C611-9C69-13218232D4FE}"/>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14" name="TextBox 258">
              <a:extLst>
                <a:ext uri="{FF2B5EF4-FFF2-40B4-BE49-F238E27FC236}">
                  <a16:creationId xmlns:a16="http://schemas.microsoft.com/office/drawing/2014/main" id="{CD94564C-915F-AA72-4F0C-EED63723BF8C}"/>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03 |  Avoid expensive credit and instalments.</a:t>
              </a:r>
            </a:p>
          </p:txBody>
        </p:sp>
      </p:grpSp>
      <p:sp>
        <p:nvSpPr>
          <p:cNvPr id="16" name="Text Placeholder 2">
            <a:extLst>
              <a:ext uri="{FF2B5EF4-FFF2-40B4-BE49-F238E27FC236}">
                <a16:creationId xmlns:a16="http://schemas.microsoft.com/office/drawing/2014/main" id="{EB458373-95C3-D158-5BDE-C99BFC66A907}"/>
              </a:ext>
            </a:extLst>
          </p:cNvPr>
          <p:cNvSpPr txBox="1">
            <a:spLocks/>
          </p:cNvSpPr>
          <p:nvPr/>
        </p:nvSpPr>
        <p:spPr>
          <a:xfrm>
            <a:off x="325995" y="2661714"/>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Instalment payments and “buy now, pay later” offers can create fees, interest, and confusion. If a purchase is not urgent, delay it and save step by step. This protects your budget and reduces stress.</a:t>
            </a:r>
          </a:p>
        </p:txBody>
      </p:sp>
      <p:grpSp>
        <p:nvGrpSpPr>
          <p:cNvPr id="17" name="Group 284">
            <a:extLst>
              <a:ext uri="{FF2B5EF4-FFF2-40B4-BE49-F238E27FC236}">
                <a16:creationId xmlns:a16="http://schemas.microsoft.com/office/drawing/2014/main" id="{8481455A-7019-A65F-3FA5-9274CB8287FF}"/>
              </a:ext>
            </a:extLst>
          </p:cNvPr>
          <p:cNvGrpSpPr/>
          <p:nvPr/>
        </p:nvGrpSpPr>
        <p:grpSpPr>
          <a:xfrm>
            <a:off x="320364" y="4682104"/>
            <a:ext cx="2177000" cy="579149"/>
            <a:chOff x="421389" y="3368677"/>
            <a:chExt cx="2177000" cy="579149"/>
          </a:xfrm>
        </p:grpSpPr>
        <p:sp>
          <p:nvSpPr>
            <p:cNvPr id="18" name="TextBox 252">
              <a:extLst>
                <a:ext uri="{FF2B5EF4-FFF2-40B4-BE49-F238E27FC236}">
                  <a16:creationId xmlns:a16="http://schemas.microsoft.com/office/drawing/2014/main" id="{BCC6C3B9-2195-A9CF-D00D-0C5007B408CB}"/>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19" name="TextBox 258">
              <a:extLst>
                <a:ext uri="{FF2B5EF4-FFF2-40B4-BE49-F238E27FC236}">
                  <a16:creationId xmlns:a16="http://schemas.microsoft.com/office/drawing/2014/main" id="{663052A5-FACE-4D33-1524-E46422AC6B20}"/>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04 |  Buy less, borrow more, repair more.</a:t>
              </a:r>
            </a:p>
          </p:txBody>
        </p:sp>
      </p:grpSp>
      <p:sp>
        <p:nvSpPr>
          <p:cNvPr id="20" name="Text Placeholder 2">
            <a:extLst>
              <a:ext uri="{FF2B5EF4-FFF2-40B4-BE49-F238E27FC236}">
                <a16:creationId xmlns:a16="http://schemas.microsoft.com/office/drawing/2014/main" id="{8679606C-D1FB-6ECE-6D4B-8B41BC35860F}"/>
              </a:ext>
            </a:extLst>
          </p:cNvPr>
          <p:cNvSpPr txBox="1">
            <a:spLocks/>
          </p:cNvSpPr>
          <p:nvPr/>
        </p:nvSpPr>
        <p:spPr>
          <a:xfrm>
            <a:off x="325995" y="522340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Before buying something new, consider second-hand options, borrowing, or swapping. Repairs can be cheaper than replacement and help your money go further. Community initiatives such as lending, repair support, or food sharing can reduce costs without reducing quality of life.</a:t>
            </a:r>
          </a:p>
        </p:txBody>
      </p:sp>
      <p:grpSp>
        <p:nvGrpSpPr>
          <p:cNvPr id="25" name="Group 284">
            <a:extLst>
              <a:ext uri="{FF2B5EF4-FFF2-40B4-BE49-F238E27FC236}">
                <a16:creationId xmlns:a16="http://schemas.microsoft.com/office/drawing/2014/main" id="{F7F229B3-761B-1F7A-0703-F82F09D61F98}"/>
              </a:ext>
            </a:extLst>
          </p:cNvPr>
          <p:cNvGrpSpPr/>
          <p:nvPr/>
        </p:nvGrpSpPr>
        <p:grpSpPr>
          <a:xfrm>
            <a:off x="2537245" y="4680391"/>
            <a:ext cx="2177000" cy="579149"/>
            <a:chOff x="421389" y="3368677"/>
            <a:chExt cx="2177000" cy="579149"/>
          </a:xfrm>
        </p:grpSpPr>
        <p:sp>
          <p:nvSpPr>
            <p:cNvPr id="26" name="TextBox 252">
              <a:extLst>
                <a:ext uri="{FF2B5EF4-FFF2-40B4-BE49-F238E27FC236}">
                  <a16:creationId xmlns:a16="http://schemas.microsoft.com/office/drawing/2014/main" id="{88A5018B-2D21-FD94-B651-D2A16688B0B5}"/>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27" name="TextBox 258">
              <a:extLst>
                <a:ext uri="{FF2B5EF4-FFF2-40B4-BE49-F238E27FC236}">
                  <a16:creationId xmlns:a16="http://schemas.microsoft.com/office/drawing/2014/main" id="{A7490AF9-E31E-A7E7-072E-48BDBB719CE4}"/>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05 |  Check insurance when life changes.</a:t>
              </a:r>
            </a:p>
          </p:txBody>
        </p:sp>
      </p:grpSp>
      <p:sp>
        <p:nvSpPr>
          <p:cNvPr id="28" name="Text Placeholder 2">
            <a:extLst>
              <a:ext uri="{FF2B5EF4-FFF2-40B4-BE49-F238E27FC236}">
                <a16:creationId xmlns:a16="http://schemas.microsoft.com/office/drawing/2014/main" id="{7183E47E-2A43-34F4-C814-BFB15957CDE2}"/>
              </a:ext>
            </a:extLst>
          </p:cNvPr>
          <p:cNvSpPr txBox="1">
            <a:spLocks/>
          </p:cNvSpPr>
          <p:nvPr/>
        </p:nvSpPr>
        <p:spPr>
          <a:xfrm>
            <a:off x="2542876" y="5221687"/>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Retirement and other life transitions are a good moment to review insurance. Keep protection for risks that could seriously harm your finances. Reduce or remove coverage that no longer fits your situation, especially unnecessary add-ons.</a:t>
            </a:r>
          </a:p>
        </p:txBody>
      </p:sp>
      <p:grpSp>
        <p:nvGrpSpPr>
          <p:cNvPr id="29" name="Group 284">
            <a:extLst>
              <a:ext uri="{FF2B5EF4-FFF2-40B4-BE49-F238E27FC236}">
                <a16:creationId xmlns:a16="http://schemas.microsoft.com/office/drawing/2014/main" id="{DF60B599-190C-69AC-8A78-2E6904BC0374}"/>
              </a:ext>
            </a:extLst>
          </p:cNvPr>
          <p:cNvGrpSpPr/>
          <p:nvPr/>
        </p:nvGrpSpPr>
        <p:grpSpPr>
          <a:xfrm>
            <a:off x="5014497" y="4678064"/>
            <a:ext cx="2177000" cy="579149"/>
            <a:chOff x="421389" y="3368677"/>
            <a:chExt cx="2177000" cy="579149"/>
          </a:xfrm>
        </p:grpSpPr>
        <p:sp>
          <p:nvSpPr>
            <p:cNvPr id="30" name="TextBox 252">
              <a:extLst>
                <a:ext uri="{FF2B5EF4-FFF2-40B4-BE49-F238E27FC236}">
                  <a16:creationId xmlns:a16="http://schemas.microsoft.com/office/drawing/2014/main" id="{65259D25-9E38-ADD5-CE00-A5C24987037C}"/>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31" name="TextBox 258">
              <a:extLst>
                <a:ext uri="{FF2B5EF4-FFF2-40B4-BE49-F238E27FC236}">
                  <a16:creationId xmlns:a16="http://schemas.microsoft.com/office/drawing/2014/main" id="{A3606A97-A1A1-3EC4-C1EE-3645944AA761}"/>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06 |  Plan meals to reduce daily spending.</a:t>
              </a:r>
            </a:p>
          </p:txBody>
        </p:sp>
      </p:grpSp>
      <p:sp>
        <p:nvSpPr>
          <p:cNvPr id="32" name="Text Placeholder 2">
            <a:extLst>
              <a:ext uri="{FF2B5EF4-FFF2-40B4-BE49-F238E27FC236}">
                <a16:creationId xmlns:a16="http://schemas.microsoft.com/office/drawing/2014/main" id="{0F7FEAE3-B3A4-20FA-0B20-B0D334682564}"/>
              </a:ext>
            </a:extLst>
          </p:cNvPr>
          <p:cNvSpPr txBox="1">
            <a:spLocks/>
          </p:cNvSpPr>
          <p:nvPr/>
        </p:nvSpPr>
        <p:spPr>
          <a:xfrm>
            <a:off x="5020128" y="521936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Regular take-away and “to-go” spending can quietly become expensive. Simple meal planning and preparing basic portions in advance can lower costs. It also reduces the pressure to make decisions when you are tired.</a:t>
            </a:r>
          </a:p>
        </p:txBody>
      </p:sp>
      <p:grpSp>
        <p:nvGrpSpPr>
          <p:cNvPr id="33" name="Group 284">
            <a:extLst>
              <a:ext uri="{FF2B5EF4-FFF2-40B4-BE49-F238E27FC236}">
                <a16:creationId xmlns:a16="http://schemas.microsoft.com/office/drawing/2014/main" id="{0D6033B1-CFDE-5453-B41B-5CA674C45F65}"/>
              </a:ext>
            </a:extLst>
          </p:cNvPr>
          <p:cNvGrpSpPr/>
          <p:nvPr/>
        </p:nvGrpSpPr>
        <p:grpSpPr>
          <a:xfrm>
            <a:off x="358548" y="6921827"/>
            <a:ext cx="2177000" cy="579149"/>
            <a:chOff x="421389" y="3368677"/>
            <a:chExt cx="2177000" cy="579149"/>
          </a:xfrm>
        </p:grpSpPr>
        <p:sp>
          <p:nvSpPr>
            <p:cNvPr id="34" name="TextBox 252">
              <a:extLst>
                <a:ext uri="{FF2B5EF4-FFF2-40B4-BE49-F238E27FC236}">
                  <a16:creationId xmlns:a16="http://schemas.microsoft.com/office/drawing/2014/main" id="{38D2250D-C485-313D-C2F1-701BB3D9D58D}"/>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35" name="TextBox 258">
              <a:extLst>
                <a:ext uri="{FF2B5EF4-FFF2-40B4-BE49-F238E27FC236}">
                  <a16:creationId xmlns:a16="http://schemas.microsoft.com/office/drawing/2014/main" id="{76E259C5-6380-0D62-B36E-18802AA905BD}"/>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07 | Stay safe online when searching for low prices.</a:t>
              </a:r>
            </a:p>
          </p:txBody>
        </p:sp>
      </p:grpSp>
      <p:sp>
        <p:nvSpPr>
          <p:cNvPr id="36" name="Text Placeholder 2">
            <a:extLst>
              <a:ext uri="{FF2B5EF4-FFF2-40B4-BE49-F238E27FC236}">
                <a16:creationId xmlns:a16="http://schemas.microsoft.com/office/drawing/2014/main" id="{6C2908DD-F9AA-ADDF-012F-AC829D93278A}"/>
              </a:ext>
            </a:extLst>
          </p:cNvPr>
          <p:cNvSpPr txBox="1">
            <a:spLocks/>
          </p:cNvSpPr>
          <p:nvPr/>
        </p:nvSpPr>
        <p:spPr>
          <a:xfrm>
            <a:off x="364179" y="7463123"/>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Be cautious with extremely cheap offers. Fake online shops often require payment in advance and never deliver. Use trusted sellers and avoid paying by bank transfer to unknown providers.</a:t>
            </a:r>
          </a:p>
        </p:txBody>
      </p:sp>
      <p:grpSp>
        <p:nvGrpSpPr>
          <p:cNvPr id="37" name="Group 284">
            <a:extLst>
              <a:ext uri="{FF2B5EF4-FFF2-40B4-BE49-F238E27FC236}">
                <a16:creationId xmlns:a16="http://schemas.microsoft.com/office/drawing/2014/main" id="{99FDE61F-F49F-4FF1-4ED2-613B8D48446D}"/>
              </a:ext>
            </a:extLst>
          </p:cNvPr>
          <p:cNvGrpSpPr/>
          <p:nvPr/>
        </p:nvGrpSpPr>
        <p:grpSpPr>
          <a:xfrm>
            <a:off x="2575429" y="6920114"/>
            <a:ext cx="2177000" cy="579149"/>
            <a:chOff x="421389" y="3368677"/>
            <a:chExt cx="2177000" cy="579149"/>
          </a:xfrm>
        </p:grpSpPr>
        <p:sp>
          <p:nvSpPr>
            <p:cNvPr id="38" name="TextBox 252">
              <a:extLst>
                <a:ext uri="{FF2B5EF4-FFF2-40B4-BE49-F238E27FC236}">
                  <a16:creationId xmlns:a16="http://schemas.microsoft.com/office/drawing/2014/main" id="{A4BDFB4D-9354-9244-3399-9059ED2FE2A1}"/>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39" name="TextBox 258">
              <a:extLst>
                <a:ext uri="{FF2B5EF4-FFF2-40B4-BE49-F238E27FC236}">
                  <a16:creationId xmlns:a16="http://schemas.microsoft.com/office/drawing/2014/main" id="{66177ED8-948D-7C3B-B939-76065602E979}"/>
                </a:ext>
              </a:extLst>
            </p:cNvPr>
            <p:cNvSpPr txBox="1"/>
            <p:nvPr/>
          </p:nvSpPr>
          <p:spPr>
            <a:xfrm>
              <a:off x="421389" y="3368677"/>
              <a:ext cx="2177000" cy="502702"/>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08 |  Use seasonal and regional food choices.</a:t>
              </a:r>
            </a:p>
          </p:txBody>
        </p:sp>
      </p:grpSp>
      <p:sp>
        <p:nvSpPr>
          <p:cNvPr id="40" name="Text Placeholder 2">
            <a:extLst>
              <a:ext uri="{FF2B5EF4-FFF2-40B4-BE49-F238E27FC236}">
                <a16:creationId xmlns:a16="http://schemas.microsoft.com/office/drawing/2014/main" id="{ED41E89A-1EB9-AD1B-F285-02DA0AB76250}"/>
              </a:ext>
            </a:extLst>
          </p:cNvPr>
          <p:cNvSpPr txBox="1">
            <a:spLocks/>
          </p:cNvSpPr>
          <p:nvPr/>
        </p:nvSpPr>
        <p:spPr>
          <a:xfrm>
            <a:off x="2581060" y="7461410"/>
            <a:ext cx="2217508"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Seasonal and regional fruit and vegetables are often cheaper because they require less transport and storage. They can also be fresher and easier to plan into simple meals. Choosing what is “in season” is a practical way to reduce grocery costs without reducing nutrition.</a:t>
            </a:r>
          </a:p>
        </p:txBody>
      </p:sp>
      <p:grpSp>
        <p:nvGrpSpPr>
          <p:cNvPr id="41" name="Group 284">
            <a:extLst>
              <a:ext uri="{FF2B5EF4-FFF2-40B4-BE49-F238E27FC236}">
                <a16:creationId xmlns:a16="http://schemas.microsoft.com/office/drawing/2014/main" id="{DDBB8101-A504-4816-895E-77AC8199FDA8}"/>
              </a:ext>
            </a:extLst>
          </p:cNvPr>
          <p:cNvGrpSpPr/>
          <p:nvPr/>
        </p:nvGrpSpPr>
        <p:grpSpPr>
          <a:xfrm>
            <a:off x="5052681" y="6917787"/>
            <a:ext cx="2177000" cy="707886"/>
            <a:chOff x="421389" y="3368677"/>
            <a:chExt cx="2177000" cy="707886"/>
          </a:xfrm>
        </p:grpSpPr>
        <p:sp>
          <p:nvSpPr>
            <p:cNvPr id="42" name="TextBox 252">
              <a:extLst>
                <a:ext uri="{FF2B5EF4-FFF2-40B4-BE49-F238E27FC236}">
                  <a16:creationId xmlns:a16="http://schemas.microsoft.com/office/drawing/2014/main" id="{8F1AA333-15E3-E839-63BB-B0E66A597312}"/>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43" name="TextBox 258">
              <a:extLst>
                <a:ext uri="{FF2B5EF4-FFF2-40B4-BE49-F238E27FC236}">
                  <a16:creationId xmlns:a16="http://schemas.microsoft.com/office/drawing/2014/main" id="{0AC65C4F-9156-0068-2341-C4BD0FBDFA60}"/>
                </a:ext>
              </a:extLst>
            </p:cNvPr>
            <p:cNvSpPr txBox="1"/>
            <p:nvPr/>
          </p:nvSpPr>
          <p:spPr>
            <a:xfrm>
              <a:off x="421389" y="3368677"/>
              <a:ext cx="2177000" cy="707886"/>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09 |  Plan home changes early to avoid expensive adaptations later.</a:t>
              </a:r>
            </a:p>
          </p:txBody>
        </p:sp>
      </p:grpSp>
      <p:sp>
        <p:nvSpPr>
          <p:cNvPr id="44" name="Text Placeholder 2">
            <a:extLst>
              <a:ext uri="{FF2B5EF4-FFF2-40B4-BE49-F238E27FC236}">
                <a16:creationId xmlns:a16="http://schemas.microsoft.com/office/drawing/2014/main" id="{1DDA4EFF-455C-996E-FEC2-7318DE157247}"/>
              </a:ext>
            </a:extLst>
          </p:cNvPr>
          <p:cNvSpPr txBox="1">
            <a:spLocks/>
          </p:cNvSpPr>
          <p:nvPr/>
        </p:nvSpPr>
        <p:spPr>
          <a:xfrm>
            <a:off x="5058312" y="7635010"/>
            <a:ext cx="2217508" cy="1012418"/>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If you expect to stay in your home long term, small adjustments made early can prevent larger, more expensive changes later. Simple improvements such as better lighting, removing trip hazards, or planning barrier-free access can increase comfort and safety. Early planning can reduce future costs and support independence for longer.</a:t>
            </a:r>
          </a:p>
        </p:txBody>
      </p:sp>
      <p:grpSp>
        <p:nvGrpSpPr>
          <p:cNvPr id="45" name="Group 284">
            <a:extLst>
              <a:ext uri="{FF2B5EF4-FFF2-40B4-BE49-F238E27FC236}">
                <a16:creationId xmlns:a16="http://schemas.microsoft.com/office/drawing/2014/main" id="{1A9FD88D-0D99-9CB3-A906-8800763CD074}"/>
              </a:ext>
            </a:extLst>
          </p:cNvPr>
          <p:cNvGrpSpPr/>
          <p:nvPr/>
        </p:nvGrpSpPr>
        <p:grpSpPr>
          <a:xfrm>
            <a:off x="373253" y="8778935"/>
            <a:ext cx="2177000" cy="707886"/>
            <a:chOff x="421389" y="3368677"/>
            <a:chExt cx="2177000" cy="707886"/>
          </a:xfrm>
        </p:grpSpPr>
        <p:sp>
          <p:nvSpPr>
            <p:cNvPr id="46" name="TextBox 252">
              <a:extLst>
                <a:ext uri="{FF2B5EF4-FFF2-40B4-BE49-F238E27FC236}">
                  <a16:creationId xmlns:a16="http://schemas.microsoft.com/office/drawing/2014/main" id="{7884C04B-E4C3-8B8B-438F-54D5D09F38B4}"/>
                </a:ext>
              </a:extLst>
            </p:cNvPr>
            <p:cNvSpPr txBox="1"/>
            <p:nvPr/>
          </p:nvSpPr>
          <p:spPr>
            <a:xfrm>
              <a:off x="631879" y="3650309"/>
              <a:ext cx="1521926" cy="297517"/>
            </a:xfrm>
            <a:prstGeom prst="rect">
              <a:avLst/>
            </a:prstGeom>
            <a:noFill/>
          </p:spPr>
          <p:txBody>
            <a:bodyPr wrap="square" rtlCol="0">
              <a:spAutoFit/>
            </a:bodyPr>
            <a:lstStyle/>
            <a:p>
              <a:pPr>
                <a:lnSpc>
                  <a:spcPts val="1600"/>
                </a:lnSpc>
              </a:pPr>
              <a:r>
                <a:rPr lang="en-US" sz="1400" b="1" dirty="0">
                  <a:solidFill>
                    <a:schemeClr val="bg1"/>
                  </a:solidFill>
                  <a:latin typeface="Calibri" panose="020F0502020204030204" pitchFamily="34" charset="0"/>
                  <a:cs typeface="Calibri" panose="020F0502020204030204" pitchFamily="34" charset="0"/>
                </a:rPr>
                <a:t> Understand Your</a:t>
              </a:r>
            </a:p>
          </p:txBody>
        </p:sp>
        <p:sp>
          <p:nvSpPr>
            <p:cNvPr id="47" name="TextBox 258">
              <a:extLst>
                <a:ext uri="{FF2B5EF4-FFF2-40B4-BE49-F238E27FC236}">
                  <a16:creationId xmlns:a16="http://schemas.microsoft.com/office/drawing/2014/main" id="{BBB96D45-3D62-E0A2-4F22-AADA94662455}"/>
                </a:ext>
              </a:extLst>
            </p:cNvPr>
            <p:cNvSpPr txBox="1"/>
            <p:nvPr/>
          </p:nvSpPr>
          <p:spPr>
            <a:xfrm>
              <a:off x="421389" y="3368677"/>
              <a:ext cx="2177000" cy="707886"/>
            </a:xfrm>
            <a:prstGeom prst="rect">
              <a:avLst/>
            </a:prstGeom>
            <a:noFill/>
          </p:spPr>
          <p:txBody>
            <a:bodyPr wrap="square" rtlCol="0">
              <a:spAutoFit/>
            </a:bodyPr>
            <a:lstStyle/>
            <a:p>
              <a:pPr>
                <a:lnSpc>
                  <a:spcPts val="1600"/>
                </a:lnSpc>
              </a:pPr>
              <a:r>
                <a:rPr lang="en-US" sz="1400" b="1" dirty="0">
                  <a:solidFill>
                    <a:schemeClr val="bg1"/>
                  </a:solidFill>
                  <a:highlight>
                    <a:srgbClr val="D38CBC"/>
                  </a:highlight>
                  <a:latin typeface="Calibri" panose="020F0502020204030204" pitchFamily="34" charset="0"/>
                  <a:cs typeface="Calibri" panose="020F0502020204030204" pitchFamily="34" charset="0"/>
                </a:rPr>
                <a:t>10 | Ask for support early and use neutral advice services.</a:t>
              </a:r>
            </a:p>
          </p:txBody>
        </p:sp>
      </p:grpSp>
      <p:sp>
        <p:nvSpPr>
          <p:cNvPr id="48" name="Text Placeholder 2">
            <a:extLst>
              <a:ext uri="{FF2B5EF4-FFF2-40B4-BE49-F238E27FC236}">
                <a16:creationId xmlns:a16="http://schemas.microsoft.com/office/drawing/2014/main" id="{CEC2C5CB-FDF9-4D92-BA0B-E5016EF15C13}"/>
              </a:ext>
            </a:extLst>
          </p:cNvPr>
          <p:cNvSpPr txBox="1">
            <a:spLocks/>
          </p:cNvSpPr>
          <p:nvPr/>
        </p:nvSpPr>
        <p:spPr>
          <a:xfrm>
            <a:off x="373253" y="9486821"/>
            <a:ext cx="3666643" cy="1188345"/>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99"/>
              </a:lnSpc>
              <a:spcBef>
                <a:spcPts val="0"/>
              </a:spcBef>
              <a:spcAft>
                <a:spcPts val="200"/>
              </a:spcAft>
              <a:buClr>
                <a:srgbClr val="334A84"/>
              </a:buClr>
              <a:buSzPct val="120000"/>
              <a:buNone/>
            </a:pPr>
            <a:r>
              <a:rPr lang="en-US" sz="1150" dirty="0">
                <a:solidFill>
                  <a:srgbClr val="334A84"/>
                </a:solidFill>
                <a:latin typeface="Calibri" panose="020F0502020204030204" pitchFamily="34" charset="0"/>
                <a:cs typeface="Calibri" panose="020F0502020204030204" pitchFamily="34" charset="0"/>
              </a:rPr>
              <a:t>If budgeting becomes difficult, do not wait until the situation feels overwhelming. Many countries offer neutral consumer advice, debt counselling, or social support services that can help you review bills, check entitlements, and create a realistic plan. Asking early can reduce stress, prevent fees and debt, and help you protect your independence.</a:t>
            </a:r>
          </a:p>
        </p:txBody>
      </p:sp>
    </p:spTree>
    <p:extLst>
      <p:ext uri="{BB962C8B-B14F-4D97-AF65-F5344CB8AC3E}">
        <p14:creationId xmlns:p14="http://schemas.microsoft.com/office/powerpoint/2010/main" val="297639745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2858</Words>
  <Application>Microsoft Office PowerPoint</Application>
  <PresentationFormat>Benutzerdefiniert</PresentationFormat>
  <Paragraphs>274</Paragraphs>
  <Slides>8</Slides>
  <Notes>0</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8</vt:i4>
      </vt:variant>
    </vt:vector>
  </HeadingPairs>
  <TitlesOfParts>
    <vt:vector size="15" baseType="lpstr">
      <vt:lpstr>Aptos</vt:lpstr>
      <vt:lpstr>Aptos Display</vt:lpstr>
      <vt:lpstr>Arial</vt:lpstr>
      <vt:lpstr>Calibri</vt:lpstr>
      <vt:lpstr>Montserrat</vt:lpstr>
      <vt:lpstr>Wingdings</vt:lpstr>
      <vt:lpstr>Office Theme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Gillian Keane</dc:creator>
  <cp:lastModifiedBy>David Blunck</cp:lastModifiedBy>
  <cp:revision>30</cp:revision>
  <dcterms:created xsi:type="dcterms:W3CDTF">2025-03-04T10:43:58Z</dcterms:created>
  <dcterms:modified xsi:type="dcterms:W3CDTF">2026-02-25T16:54:11Z</dcterms:modified>
</cp:coreProperties>
</file>