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2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1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C5F5F-68B4-46AA-19D9-A11A989BCA5D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D054E20C-36BC-CE8B-B0BE-E463BA520E07}"/>
              </a:ext>
            </a:extLst>
          </p:cNvPr>
          <p:cNvSpPr/>
          <p:nvPr/>
        </p:nvSpPr>
        <p:spPr>
          <a:xfrm>
            <a:off x="-3695" y="1034549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E0D44DBA-F23A-F494-F897-1E4DB3607FFB}"/>
              </a:ext>
            </a:extLst>
          </p:cNvPr>
          <p:cNvGrpSpPr/>
          <p:nvPr/>
        </p:nvGrpSpPr>
        <p:grpSpPr>
          <a:xfrm>
            <a:off x="2624120" y="1780002"/>
            <a:ext cx="2318540" cy="647669"/>
            <a:chOff x="341054" y="3386166"/>
            <a:chExt cx="2318540" cy="647669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6A702E4D-2D9E-B138-4721-4B50B485BDEA}"/>
                </a:ext>
              </a:extLst>
            </p:cNvPr>
            <p:cNvGrpSpPr/>
            <p:nvPr/>
          </p:nvGrpSpPr>
          <p:grpSpPr>
            <a:xfrm>
              <a:off x="341054" y="3386166"/>
              <a:ext cx="1851366" cy="338554"/>
              <a:chOff x="1041560" y="6653171"/>
              <a:chExt cx="2057703" cy="404595"/>
            </a:xfrm>
          </p:grpSpPr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8F77126B-ADD5-3DDB-7179-5E343E06831F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9875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7807EB05-04D2-BFFE-E37D-690CBF867EEA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1691547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Choose your first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D721B2CE-D7A0-0D53-A302-7CA7932C9D79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01</a:t>
                </a:r>
                <a:endParaRPr lang="en-US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D6CF8A30-86E1-357F-FB3D-A7213D9A83F7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E80E07EA-081E-D821-CE72-AC4ECE95C093}"/>
                </a:ext>
              </a:extLst>
            </p:cNvPr>
            <p:cNvGrpSpPr/>
            <p:nvPr/>
          </p:nvGrpSpPr>
          <p:grpSpPr>
            <a:xfrm>
              <a:off x="346784" y="3721440"/>
              <a:ext cx="2312810" cy="312395"/>
              <a:chOff x="1047928" y="6655848"/>
              <a:chExt cx="2570574" cy="373334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BF2191F1-4788-061E-C448-C7EC5FB23C63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207951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20A814CC-7CAB-A9B2-B59A-2FE234874D76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Buffer Target</a:t>
                </a:r>
              </a:p>
            </p:txBody>
          </p: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657AD314-5B2C-AD3E-FF1A-B94B7D39F894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7EE899C0-BB01-11F2-088F-7CFFE5670333}"/>
              </a:ext>
            </a:extLst>
          </p:cNvPr>
          <p:cNvGrpSpPr/>
          <p:nvPr/>
        </p:nvGrpSpPr>
        <p:grpSpPr>
          <a:xfrm>
            <a:off x="5011499" y="1780002"/>
            <a:ext cx="2588816" cy="837978"/>
            <a:chOff x="2809741" y="3363597"/>
            <a:chExt cx="2588816" cy="837978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BABB877E-6890-BD19-B760-AAA135F1EAA4}"/>
                </a:ext>
              </a:extLst>
            </p:cNvPr>
            <p:cNvGrpSpPr/>
            <p:nvPr/>
          </p:nvGrpSpPr>
          <p:grpSpPr>
            <a:xfrm>
              <a:off x="2809741" y="3363597"/>
              <a:ext cx="2588816" cy="338554"/>
              <a:chOff x="1041560" y="6653171"/>
              <a:chExt cx="2877342" cy="404595"/>
            </a:xfrm>
          </p:grpSpPr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CCC57DE0-845C-8B73-9E95-4F501F51FD0C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4117F795-97A9-E6C5-1398-D8D730E987E7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Decide how you will </a:t>
                </a: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A3F24308-F562-9D61-F499-15BE507FAB34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02</a:t>
                </a:r>
                <a:endParaRPr lang="en-US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DA9F1313-3DB9-4BCB-FC61-B916685A8C95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6D3EBF82-6CA2-5F57-305F-FAE45EBF47A6}"/>
                </a:ext>
              </a:extLst>
            </p:cNvPr>
            <p:cNvGrpSpPr/>
            <p:nvPr/>
          </p:nvGrpSpPr>
          <p:grpSpPr>
            <a:xfrm>
              <a:off x="2815471" y="3698873"/>
              <a:ext cx="2312811" cy="502702"/>
              <a:chOff x="1047927" y="6655848"/>
              <a:chExt cx="2570575" cy="600764"/>
            </a:xfrm>
          </p:grpSpPr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4496A01-B057-84DD-DF26-5FDE0CA4695E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218030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F0B515FF-187F-4812-A80D-2224AE14E6BA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Build it</a:t>
                </a:r>
              </a:p>
              <a:p>
                <a:pPr>
                  <a:lnSpc>
                    <a:spcPts val="1600"/>
                  </a:lnSpc>
                </a:pPr>
                <a:endPara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14B28EF5-209A-A05A-36E8-BFD8E898F0AC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64377C6-D1F0-9C80-E67D-4A726BF238AB}"/>
              </a:ext>
            </a:extLst>
          </p:cNvPr>
          <p:cNvGrpSpPr/>
          <p:nvPr/>
        </p:nvGrpSpPr>
        <p:grpSpPr>
          <a:xfrm>
            <a:off x="5238710" y="4229312"/>
            <a:ext cx="2588816" cy="1043166"/>
            <a:chOff x="5202134" y="3388685"/>
            <a:chExt cx="2588816" cy="1043166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B2596F24-5780-0647-0A04-ABAD43DF1D8E}"/>
                </a:ext>
              </a:extLst>
            </p:cNvPr>
            <p:cNvGrpSpPr/>
            <p:nvPr/>
          </p:nvGrpSpPr>
          <p:grpSpPr>
            <a:xfrm>
              <a:off x="5202134" y="3388685"/>
              <a:ext cx="2588816" cy="517962"/>
              <a:chOff x="1041560" y="6653171"/>
              <a:chExt cx="2877342" cy="619000"/>
            </a:xfrm>
          </p:grpSpPr>
          <p:sp>
            <p:nvSpPr>
              <p:cNvPr id="277" name="Rectangle 276">
                <a:extLst>
                  <a:ext uri="{FF2B5EF4-FFF2-40B4-BE49-F238E27FC236}">
                    <a16:creationId xmlns:a16="http://schemas.microsoft.com/office/drawing/2014/main" id="{66084D6F-46BF-5BA5-4C24-76A437669613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E7D40BF8-67A0-6C33-81DD-F0D83CDFB0D1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Protect your </a:t>
                </a:r>
              </a:p>
              <a:p>
                <a:pPr>
                  <a:lnSpc>
                    <a:spcPts val="1600"/>
                  </a:lnSpc>
                </a:pPr>
                <a:endPara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324B583C-0281-455B-9667-2EE689F0652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03</a:t>
                </a:r>
                <a:endParaRPr lang="en-US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7A571B07-E962-3452-98C6-580BC5A1B81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6BE8A383-DAFE-A9FF-760B-2CB231F477EA}"/>
                </a:ext>
              </a:extLst>
            </p:cNvPr>
            <p:cNvGrpSpPr/>
            <p:nvPr/>
          </p:nvGrpSpPr>
          <p:grpSpPr>
            <a:xfrm>
              <a:off x="5207864" y="3723965"/>
              <a:ext cx="2312811" cy="707886"/>
              <a:chOff x="1047927" y="6655848"/>
              <a:chExt cx="2570575" cy="845973"/>
            </a:xfrm>
          </p:grpSpPr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4CCC81CE-3FB1-21A6-1C81-6546DB74AABD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343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840B3B25-C6B5-112A-68AC-E2DDC2F73915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buffer</a:t>
                </a:r>
              </a:p>
              <a:p>
                <a:pPr>
                  <a:lnSpc>
                    <a:spcPts val="1600"/>
                  </a:lnSpc>
                </a:pPr>
                <a:endPara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8AB28DA4-B211-1765-04FE-22206FD6BC7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95395704-E42E-C2CD-E69E-24D8BD28CF0B}"/>
              </a:ext>
            </a:extLst>
          </p:cNvPr>
          <p:cNvSpPr txBox="1">
            <a:spLocks/>
          </p:cNvSpPr>
          <p:nvPr/>
        </p:nvSpPr>
        <p:spPr>
          <a:xfrm>
            <a:off x="4995024" y="2515099"/>
            <a:ext cx="213393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Choose one approach: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small monthly transfer (same day every month)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weekly amount (small but consistent)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“extra money” (bonus, refund) plus a small monthly amount</a:t>
            </a:r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A7E6649F-EDC2-F10B-81B9-87AA0D711CBF}"/>
              </a:ext>
            </a:extLst>
          </p:cNvPr>
          <p:cNvSpPr txBox="1">
            <a:spLocks/>
          </p:cNvSpPr>
          <p:nvPr/>
        </p:nvSpPr>
        <p:spPr>
          <a:xfrm>
            <a:off x="2545768" y="2515099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one target that feels realistic for your current situation: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€100–€300 (small “first safety net”)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month of essential costs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 realistic amount: 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</a:t>
            </a: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80B29265-301A-1F9A-F0E3-8A9339DE22B4}"/>
              </a:ext>
            </a:extLst>
          </p:cNvPr>
          <p:cNvSpPr txBox="1">
            <a:spLocks/>
          </p:cNvSpPr>
          <p:nvPr/>
        </p:nvSpPr>
        <p:spPr>
          <a:xfrm>
            <a:off x="5152252" y="4996378"/>
            <a:ext cx="209114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Choose one protection rule (tick one):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 buffer money in a separate account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label it clearly in your budgeting tool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use it for unexpected costs (repairs, urgent needs, sudden bills)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E491E80D-2137-295D-6812-EE7C9DECAF34}"/>
              </a:ext>
            </a:extLst>
          </p:cNvPr>
          <p:cNvGrpSpPr/>
          <p:nvPr/>
        </p:nvGrpSpPr>
        <p:grpSpPr>
          <a:xfrm>
            <a:off x="332816" y="6746536"/>
            <a:ext cx="2768702" cy="338554"/>
            <a:chOff x="1032404" y="6643326"/>
            <a:chExt cx="3077277" cy="404595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7251B7A0-917F-9B5D-7C98-D0BC19307EFF}"/>
                </a:ext>
              </a:extLst>
            </p:cNvPr>
            <p:cNvSpPr/>
            <p:nvPr/>
          </p:nvSpPr>
          <p:spPr>
            <a:xfrm>
              <a:off x="1047925" y="6659269"/>
              <a:ext cx="2914392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ontserrat" panose="00000500000000000000" pitchFamily="50" charset="0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A0DFBCD7-6892-091B-D2E7-2E0F5CD93344}"/>
                </a:ext>
              </a:extLst>
            </p:cNvPr>
            <p:cNvSpPr txBox="1"/>
            <p:nvPr/>
          </p:nvSpPr>
          <p:spPr>
            <a:xfrm>
              <a:off x="1407715" y="6671407"/>
              <a:ext cx="2701966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400" dirty="0">
                  <a:solidFill>
                    <a:schemeClr val="bg1"/>
                  </a:solidFill>
                </a:rPr>
                <a:t>Write your Buffer Manifesto 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0E77EF94-F8F3-2F3C-A5F8-D07AB4F8FD43}"/>
                </a:ext>
              </a:extLst>
            </p:cNvPr>
            <p:cNvSpPr txBox="1"/>
            <p:nvPr/>
          </p:nvSpPr>
          <p:spPr>
            <a:xfrm>
              <a:off x="1032404" y="6643326"/>
              <a:ext cx="530608" cy="404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en-US" sz="1600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E27C6AAF-2176-B66E-D176-EFDE905244D5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912B1EC4-4530-CC2B-CABA-795DAED5DF4C}"/>
              </a:ext>
            </a:extLst>
          </p:cNvPr>
          <p:cNvGrpSpPr/>
          <p:nvPr/>
        </p:nvGrpSpPr>
        <p:grpSpPr>
          <a:xfrm>
            <a:off x="558981" y="4229312"/>
            <a:ext cx="2318541" cy="1043162"/>
            <a:chOff x="5202134" y="3388689"/>
            <a:chExt cx="2318541" cy="1043162"/>
          </a:xfrm>
        </p:grpSpPr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F02C75C1-C45D-A1A7-13C6-85986DBE2BEC}"/>
                </a:ext>
              </a:extLst>
            </p:cNvPr>
            <p:cNvGrpSpPr/>
            <p:nvPr/>
          </p:nvGrpSpPr>
          <p:grpSpPr>
            <a:xfrm>
              <a:off x="5202134" y="3388689"/>
              <a:ext cx="1829431" cy="338554"/>
              <a:chOff x="1041560" y="6653171"/>
              <a:chExt cx="2033327" cy="404595"/>
            </a:xfrm>
          </p:grpSpPr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28B4EF6B-EE6C-6753-C9E6-527425AFE8FC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440443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8" name="TextBox 357">
                <a:extLst>
                  <a:ext uri="{FF2B5EF4-FFF2-40B4-BE49-F238E27FC236}">
                    <a16:creationId xmlns:a16="http://schemas.microsoft.com/office/drawing/2014/main" id="{2B528008-E970-6343-1E08-230D19971CD4}"/>
                  </a:ext>
                </a:extLst>
              </p:cNvPr>
              <p:cNvSpPr txBox="1"/>
              <p:nvPr/>
            </p:nvSpPr>
            <p:spPr>
              <a:xfrm>
                <a:off x="1434385" y="6680894"/>
                <a:ext cx="1640502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One next</a:t>
                </a:r>
              </a:p>
            </p:txBody>
          </p:sp>
          <p:sp>
            <p:nvSpPr>
              <p:cNvPr id="359" name="TextBox 358">
                <a:extLst>
                  <a:ext uri="{FF2B5EF4-FFF2-40B4-BE49-F238E27FC236}">
                    <a16:creationId xmlns:a16="http://schemas.microsoft.com/office/drawing/2014/main" id="{79DF8A83-3736-649F-E6C7-9D82790EE7B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04</a:t>
                </a:r>
                <a:endParaRPr lang="en-US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76425599-7D62-2ADF-BBFB-C79BE2105CD6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7420356D-5D6F-6546-D4DE-9EA87FBBBB8E}"/>
                </a:ext>
              </a:extLst>
            </p:cNvPr>
            <p:cNvGrpSpPr/>
            <p:nvPr/>
          </p:nvGrpSpPr>
          <p:grpSpPr>
            <a:xfrm>
              <a:off x="5207865" y="3723965"/>
              <a:ext cx="2312810" cy="707886"/>
              <a:chOff x="1047928" y="6655848"/>
              <a:chExt cx="2570574" cy="845973"/>
            </a:xfrm>
          </p:grpSpPr>
          <p:sp>
            <p:nvSpPr>
              <p:cNvPr id="354" name="Rectangle 353">
                <a:extLst>
                  <a:ext uri="{FF2B5EF4-FFF2-40B4-BE49-F238E27FC236}">
                    <a16:creationId xmlns:a16="http://schemas.microsoft.com/office/drawing/2014/main" id="{89EEDF0E-153C-53FF-0B82-D86E9DB365D2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116035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DDEE23A4-4A75-B0B0-E819-8C43FD2DADEB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Action</a:t>
                </a:r>
              </a:p>
              <a:p>
                <a:pPr>
                  <a:lnSpc>
                    <a:spcPts val="1600"/>
                  </a:lnSpc>
                </a:pPr>
                <a:endPara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3220C23F-D0E4-B6A2-28EF-B12ADDDF52E3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4" name="Text Placeholder 2">
            <a:extLst>
              <a:ext uri="{FF2B5EF4-FFF2-40B4-BE49-F238E27FC236}">
                <a16:creationId xmlns:a16="http://schemas.microsoft.com/office/drawing/2014/main" id="{FA68D192-AA26-84D7-E593-B6D3397A6E95}"/>
              </a:ext>
            </a:extLst>
          </p:cNvPr>
          <p:cNvSpPr txBox="1">
            <a:spLocks/>
          </p:cNvSpPr>
          <p:nvPr/>
        </p:nvSpPr>
        <p:spPr>
          <a:xfrm>
            <a:off x="262703" y="7205479"/>
            <a:ext cx="192971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buffer is not only money, it is peace of mind. Write 2–3 sentences explaining why your buffer matters to you emotionally.</a:t>
            </a:r>
          </a:p>
        </p:txBody>
      </p:sp>
      <p:sp>
        <p:nvSpPr>
          <p:cNvPr id="365" name="Text Placeholder 2">
            <a:extLst>
              <a:ext uri="{FF2B5EF4-FFF2-40B4-BE49-F238E27FC236}">
                <a16:creationId xmlns:a16="http://schemas.microsoft.com/office/drawing/2014/main" id="{B1DE5738-D448-28AF-3D35-A5265F8332D2}"/>
              </a:ext>
            </a:extLst>
          </p:cNvPr>
          <p:cNvSpPr txBox="1">
            <a:spLocks/>
          </p:cNvSpPr>
          <p:nvPr/>
        </p:nvSpPr>
        <p:spPr>
          <a:xfrm>
            <a:off x="472521" y="4996374"/>
            <a:ext cx="234770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one action you will take this week?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 a separate savings account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up an automatic transfer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a “buffer” category to my budget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other: ______________________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39D18FC5-D057-0427-8ACA-2433C0996345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869D1FAC-87A0-E220-7D07-94863F0C6F49}"/>
              </a:ext>
            </a:extLst>
          </p:cNvPr>
          <p:cNvSpPr/>
          <p:nvPr/>
        </p:nvSpPr>
        <p:spPr>
          <a:xfrm rot="4032905">
            <a:off x="1704157" y="2135795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D2DEA2EC-7D6A-6225-62C2-68CF3DD25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3E1C5236-9FE2-AC93-6F60-9FBD4FE48580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Activity: Buffer Plan (5 minutes)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B3EEBB35-33FE-046C-A862-4BFDDB9B5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5727605" y="7226082"/>
            <a:ext cx="1741539" cy="1290961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251C9F6-C10C-0707-FB2D-C088612AE513}"/>
              </a:ext>
            </a:extLst>
          </p:cNvPr>
          <p:cNvSpPr txBox="1">
            <a:spLocks/>
          </p:cNvSpPr>
          <p:nvPr/>
        </p:nvSpPr>
        <p:spPr>
          <a:xfrm>
            <a:off x="198061" y="1528329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exercise helps you define a realistic buffer goal and a simple way to protect it.</a:t>
            </a: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9A564AB6-02D6-C8F4-6769-7EBC0AB5E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67" t="46327" b="34770"/>
          <a:stretch>
            <a:fillRect/>
          </a:stretch>
        </p:blipFill>
        <p:spPr>
          <a:xfrm>
            <a:off x="140998" y="2412793"/>
            <a:ext cx="3063887" cy="1640684"/>
          </a:xfrm>
          <a:prstGeom prst="rect">
            <a:avLst/>
          </a:prstGeom>
        </p:spPr>
      </p:pic>
      <p:pic>
        <p:nvPicPr>
          <p:cNvPr id="6" name="Graphic 199">
            <a:extLst>
              <a:ext uri="{FF2B5EF4-FFF2-40B4-BE49-F238E27FC236}">
                <a16:creationId xmlns:a16="http://schemas.microsoft.com/office/drawing/2014/main" id="{9F3A5A38-1DDE-F537-4FC6-C5F2250D3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25" t="46653" r="31219" b="31219"/>
          <a:stretch>
            <a:fillRect/>
          </a:stretch>
        </p:blipFill>
        <p:spPr>
          <a:xfrm>
            <a:off x="3239301" y="3205770"/>
            <a:ext cx="1734770" cy="435194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E220B84-8F88-C8A4-F089-A6586DD39D00}"/>
              </a:ext>
            </a:extLst>
          </p:cNvPr>
          <p:cNvSpPr txBox="1"/>
          <p:nvPr/>
        </p:nvSpPr>
        <p:spPr>
          <a:xfrm>
            <a:off x="2196906" y="7209416"/>
            <a:ext cx="5750718" cy="23705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lvl="0" indent="0" defTabSz="755934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Arial" panose="020B0604020202020204" pitchFamily="34" charset="0"/>
              <a:buNone/>
              <a:defRPr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r>
              <a:rPr lang="en-US" b="1" dirty="0"/>
              <a:t>My buffer is important because…</a:t>
            </a:r>
          </a:p>
          <a:p>
            <a:endParaRPr lang="en-US" b="1" dirty="0"/>
          </a:p>
          <a:p>
            <a:r>
              <a:rPr lang="en-US" dirty="0"/>
              <a:t>_______________________________________________</a:t>
            </a:r>
          </a:p>
          <a:p>
            <a:endParaRPr lang="en-US" dirty="0"/>
          </a:p>
          <a:p>
            <a:r>
              <a:rPr lang="en-US" dirty="0"/>
              <a:t>_______________________________________________</a:t>
            </a:r>
          </a:p>
          <a:p>
            <a:endParaRPr lang="en-US" dirty="0"/>
          </a:p>
          <a:p>
            <a:r>
              <a:rPr lang="en-US" dirty="0"/>
              <a:t>_______________________________________________</a:t>
            </a:r>
          </a:p>
          <a:p>
            <a:endParaRPr lang="en-US" dirty="0"/>
          </a:p>
          <a:p>
            <a:r>
              <a:rPr lang="en-US" dirty="0"/>
              <a:t>_______________________________________________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5534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