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10"/>
  </p:handoutMasterIdLst>
  <p:sldIdLst>
    <p:sldId id="274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334A84"/>
    <a:srgbClr val="F16024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6301"/>
  </p:normalViewPr>
  <p:slideViewPr>
    <p:cSldViewPr snapToGrid="0">
      <p:cViewPr>
        <p:scale>
          <a:sx n="66" d="100"/>
          <a:sy n="66" d="100"/>
        </p:scale>
        <p:origin x="3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theme" Target="theme/theme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02A32-BC2F-7245-7DA9-6B9E39C0C658}"/>
            </a:ext>
          </a:extLst>
        </p:cNvPr>
        <p:cNvGrpSpPr/>
        <p:nvPr/>
      </p:nvGrpSpPr>
      <p:sp>
        <p:nvSpPr>
          <p:cNvPr id="435" name="Graphic 433">
            <a:extLst>
              <a:ext uri="{FF2B5EF4-FFF2-40B4-BE49-F238E27FC236}">
                <a16:creationId xmlns:a16="http://schemas.microsoft.com/office/drawing/2014/main" id="{65AA9953-A5CA-CE17-0694-3DF9A0F9AA95}"/>
              </a:ext>
            </a:extLst>
          </p:cNvPr>
          <p:cNvSpPr/>
          <p:nvPr/>
        </p:nvSpPr>
        <p:spPr>
          <a:xfrm>
            <a:off x="-3695" y="1615121"/>
            <a:ext cx="7384733" cy="7865372"/>
          </a:xfrm>
          <a:custGeom>
            <a:avLst/>
            <a:gdLst>
              <a:gd name="csX0" fmla="*/ 2336751 w 7384733"/>
              <a:gd name="csY0" fmla="*/ 0 h 7865372"/>
              <a:gd name="csX1" fmla="*/ 2336751 w 7384733"/>
              <a:gd name="csY1" fmla="*/ 633959 h 7865372"/>
              <a:gd name="csX2" fmla="*/ 2572897 w 7384733"/>
              <a:gd name="csY2" fmla="*/ 870595 h 7865372"/>
              <a:gd name="csX3" fmla="*/ 7148588 w 7384733"/>
              <a:gd name="csY3" fmla="*/ 870595 h 7865372"/>
              <a:gd name="csX4" fmla="*/ 7384734 w 7384733"/>
              <a:gd name="csY4" fmla="*/ 1107230 h 7865372"/>
              <a:gd name="csX5" fmla="*/ 7384734 w 7384733"/>
              <a:gd name="csY5" fmla="*/ 3080630 h 7865372"/>
              <a:gd name="csX6" fmla="*/ 7148588 w 7384733"/>
              <a:gd name="csY6" fmla="*/ 3317266 h 7865372"/>
              <a:gd name="csX7" fmla="*/ 475812 w 7384733"/>
              <a:gd name="csY7" fmla="*/ 3317266 h 7865372"/>
              <a:gd name="csX8" fmla="*/ 239667 w 7384733"/>
              <a:gd name="csY8" fmla="*/ 3553901 h 7865372"/>
              <a:gd name="csX9" fmla="*/ 239667 w 7384733"/>
              <a:gd name="csY9" fmla="*/ 5647384 h 7865372"/>
              <a:gd name="csX10" fmla="*/ 475812 w 7384733"/>
              <a:gd name="csY10" fmla="*/ 5884019 h 7865372"/>
              <a:gd name="csX11" fmla="*/ 7148588 w 7384733"/>
              <a:gd name="csY11" fmla="*/ 5884019 h 7865372"/>
              <a:gd name="csX12" fmla="*/ 7384734 w 7384733"/>
              <a:gd name="csY12" fmla="*/ 6120654 h 7865372"/>
              <a:gd name="csX13" fmla="*/ 7384734 w 7384733"/>
              <a:gd name="csY13" fmla="*/ 7628737 h 7865372"/>
              <a:gd name="csX14" fmla="*/ 7148588 w 7384733"/>
              <a:gd name="csY14" fmla="*/ 7865373 h 7865372"/>
              <a:gd name="csX15" fmla="*/ 0 w 7384733"/>
              <a:gd name="csY15" fmla="*/ 7865373 h 7865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384733" h="7865372">
                <a:moveTo>
                  <a:pt x="2336751" y="0"/>
                </a:moveTo>
                <a:lnTo>
                  <a:pt x="2336751" y="633959"/>
                </a:lnTo>
                <a:cubicBezTo>
                  <a:pt x="2336751" y="764109"/>
                  <a:pt x="2443017" y="870595"/>
                  <a:pt x="2572897" y="870595"/>
                </a:cubicBezTo>
                <a:lnTo>
                  <a:pt x="7148588" y="870595"/>
                </a:lnTo>
                <a:cubicBezTo>
                  <a:pt x="7278468" y="870595"/>
                  <a:pt x="7384734" y="977080"/>
                  <a:pt x="7384734" y="1107230"/>
                </a:cubicBezTo>
                <a:lnTo>
                  <a:pt x="7384734" y="3080630"/>
                </a:lnTo>
                <a:cubicBezTo>
                  <a:pt x="7384734" y="3210780"/>
                  <a:pt x="7278468" y="3317266"/>
                  <a:pt x="7148588" y="3317266"/>
                </a:cubicBezTo>
                <a:lnTo>
                  <a:pt x="475812" y="3317266"/>
                </a:lnTo>
                <a:cubicBezTo>
                  <a:pt x="345932" y="3317266"/>
                  <a:pt x="239667" y="3423752"/>
                  <a:pt x="239667" y="3553901"/>
                </a:cubicBezTo>
                <a:lnTo>
                  <a:pt x="239667" y="5647384"/>
                </a:lnTo>
                <a:cubicBezTo>
                  <a:pt x="239667" y="5777533"/>
                  <a:pt x="345932" y="5884019"/>
                  <a:pt x="475812" y="5884019"/>
                </a:cubicBezTo>
                <a:lnTo>
                  <a:pt x="7148588" y="5884019"/>
                </a:lnTo>
                <a:cubicBezTo>
                  <a:pt x="7278468" y="5884019"/>
                  <a:pt x="7384734" y="5990504"/>
                  <a:pt x="7384734" y="6120654"/>
                </a:cubicBezTo>
                <a:lnTo>
                  <a:pt x="7384734" y="7628737"/>
                </a:lnTo>
                <a:cubicBezTo>
                  <a:pt x="7384734" y="7758886"/>
                  <a:pt x="7278468" y="7865373"/>
                  <a:pt x="7148588" y="7865373"/>
                </a:cubicBezTo>
                <a:lnTo>
                  <a:pt x="0" y="7865373"/>
                </a:lnTo>
              </a:path>
            </a:pathLst>
          </a:custGeom>
          <a:noFill/>
          <a:ln w="12700" cap="flat">
            <a:solidFill>
              <a:srgbClr val="334A84"/>
            </a:solidFill>
            <a:prstDash val="dash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8804D861-9AE5-1074-996A-AE1486EBC4CA}"/>
              </a:ext>
            </a:extLst>
          </p:cNvPr>
          <p:cNvGrpSpPr/>
          <p:nvPr/>
        </p:nvGrpSpPr>
        <p:grpSpPr>
          <a:xfrm>
            <a:off x="2544801" y="2339436"/>
            <a:ext cx="2279060" cy="320213"/>
            <a:chOff x="-1060672" y="6646507"/>
            <a:chExt cx="2533064" cy="382675"/>
          </a:xfrm>
        </p:grpSpPr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7B8F2BAB-69E0-B798-787B-7FF81889CAEF}"/>
                </a:ext>
              </a:extLst>
            </p:cNvPr>
            <p:cNvSpPr txBox="1"/>
            <p:nvPr/>
          </p:nvSpPr>
          <p:spPr>
            <a:xfrm>
              <a:off x="-1060672" y="6646507"/>
              <a:ext cx="2511186" cy="35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400" b="1" dirty="0">
                  <a:solidFill>
                    <a:schemeClr val="bg1"/>
                  </a:solidFill>
                  <a:highlight>
                    <a:srgbClr val="D38CBC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Urgency and pressure</a:t>
              </a:r>
            </a:p>
          </p:txBody>
        </p: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55878F5E-C4A1-8B70-EB77-73F41B2050C8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5" name="Straight Connector 274">
            <a:extLst>
              <a:ext uri="{FF2B5EF4-FFF2-40B4-BE49-F238E27FC236}">
                <a16:creationId xmlns:a16="http://schemas.microsoft.com/office/drawing/2014/main" id="{A82C3EB0-A81F-75B6-F5DA-E03869D0C1F3}"/>
              </a:ext>
            </a:extLst>
          </p:cNvPr>
          <p:cNvCxnSpPr/>
          <p:nvPr/>
        </p:nvCxnSpPr>
        <p:spPr>
          <a:xfrm>
            <a:off x="4823863" y="2691436"/>
            <a:ext cx="0" cy="301238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930EDD69-5688-78DF-8DA8-50769DAC988E}"/>
              </a:ext>
            </a:extLst>
          </p:cNvPr>
          <p:cNvSpPr txBox="1">
            <a:spLocks/>
          </p:cNvSpPr>
          <p:nvPr/>
        </p:nvSpPr>
        <p:spPr>
          <a:xfrm>
            <a:off x="2558530" y="2724272"/>
            <a:ext cx="226028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told to act immediately (“today”, “final warning”, “account blocked”).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threatened with consequences if I do not act (fees, police, court, loss of access).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told to keep it secret or not talk to anyone.</a:t>
            </a: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A8592C2A-01F2-5FA4-DE9D-31F10ABF0B35}"/>
              </a:ext>
            </a:extLst>
          </p:cNvPr>
          <p:cNvSpPr/>
          <p:nvPr/>
        </p:nvSpPr>
        <p:spPr>
          <a:xfrm>
            <a:off x="-3695" y="241572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35F4B6C2-BBE0-11D0-2E7F-F87886E5CAB7}"/>
              </a:ext>
            </a:extLst>
          </p:cNvPr>
          <p:cNvSpPr/>
          <p:nvPr/>
        </p:nvSpPr>
        <p:spPr>
          <a:xfrm rot="4032905">
            <a:off x="1767882" y="2196869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9F4F4350-19DC-618B-E0BB-CC169E0F6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85" y="482104"/>
            <a:ext cx="3176853" cy="954840"/>
          </a:xfrm>
          <a:prstGeom prst="rect">
            <a:avLst/>
          </a:prstGeom>
        </p:spPr>
      </p:pic>
      <p:sp>
        <p:nvSpPr>
          <p:cNvPr id="427" name="TextBox 426">
            <a:extLst>
              <a:ext uri="{FF2B5EF4-FFF2-40B4-BE49-F238E27FC236}">
                <a16:creationId xmlns:a16="http://schemas.microsoft.com/office/drawing/2014/main" id="{52514A16-9652-36DD-65D4-886870E7F78A}"/>
              </a:ext>
            </a:extLst>
          </p:cNvPr>
          <p:cNvSpPr txBox="1"/>
          <p:nvPr/>
        </p:nvSpPr>
        <p:spPr>
          <a:xfrm>
            <a:off x="106695" y="441772"/>
            <a:ext cx="3731291" cy="793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3"/>
              </a:lnSpc>
            </a:pP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Fraud Check: Quick Checklist</a:t>
            </a:r>
          </a:p>
        </p:txBody>
      </p:sp>
      <p:pic>
        <p:nvPicPr>
          <p:cNvPr id="432" name="Graphic 431">
            <a:extLst>
              <a:ext uri="{FF2B5EF4-FFF2-40B4-BE49-F238E27FC236}">
                <a16:creationId xmlns:a16="http://schemas.microsoft.com/office/drawing/2014/main" id="{449DD6C7-8790-AEED-07E0-7CF486730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-222801" y="2379697"/>
            <a:ext cx="2927425" cy="217003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DFF0B5F-F88D-1C2F-3033-EABB88387515}"/>
              </a:ext>
            </a:extLst>
          </p:cNvPr>
          <p:cNvSpPr txBox="1"/>
          <p:nvPr/>
        </p:nvSpPr>
        <p:spPr>
          <a:xfrm>
            <a:off x="2624120" y="1412987"/>
            <a:ext cx="4597414" cy="5008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73050" indent="-273050" defTabSz="755934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  <a:defRPr sz="115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66951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/>
            </a:lvl2pPr>
            <a:lvl3pPr marL="944918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/>
            </a:lvl3pPr>
            <a:lvl4pPr marL="1322885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4pPr>
            <a:lvl5pPr marL="1700853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5pPr>
            <a:lvl6pPr marL="2078820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6pPr>
            <a:lvl7pPr marL="2456787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7pPr>
            <a:lvl8pPr marL="2834754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8pPr>
            <a:lvl9pPr marL="3212722" indent="-188984" defTabSz="755934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/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6024"/>
                </a:solidFill>
              </a:rPr>
              <a:t>Use this checklist whenever you receive a message, call, or letter that asks for money or personal information. If you tick any item, stop and verify before you act.</a:t>
            </a:r>
            <a:endParaRPr lang="de-DE" sz="1400" dirty="0">
              <a:solidFill>
                <a:srgbClr val="F16024"/>
              </a:solidFill>
            </a:endParaRPr>
          </a:p>
        </p:txBody>
      </p:sp>
      <p:grpSp>
        <p:nvGrpSpPr>
          <p:cNvPr id="4" name="Group 266">
            <a:extLst>
              <a:ext uri="{FF2B5EF4-FFF2-40B4-BE49-F238E27FC236}">
                <a16:creationId xmlns:a16="http://schemas.microsoft.com/office/drawing/2014/main" id="{2E21A914-28D9-7800-DF6D-B5808A325D4B}"/>
              </a:ext>
            </a:extLst>
          </p:cNvPr>
          <p:cNvGrpSpPr/>
          <p:nvPr/>
        </p:nvGrpSpPr>
        <p:grpSpPr>
          <a:xfrm>
            <a:off x="4643437" y="2335349"/>
            <a:ext cx="2669007" cy="502702"/>
            <a:chOff x="-1060672" y="6646502"/>
            <a:chExt cx="2533064" cy="600759"/>
          </a:xfrm>
        </p:grpSpPr>
        <p:sp>
          <p:nvSpPr>
            <p:cNvPr id="5" name="TextBox 268">
              <a:extLst>
                <a:ext uri="{FF2B5EF4-FFF2-40B4-BE49-F238E27FC236}">
                  <a16:creationId xmlns:a16="http://schemas.microsoft.com/office/drawing/2014/main" id="{38043504-49A4-C8C1-BA12-FB1739871775}"/>
                </a:ext>
              </a:extLst>
            </p:cNvPr>
            <p:cNvSpPr txBox="1"/>
            <p:nvPr/>
          </p:nvSpPr>
          <p:spPr>
            <a:xfrm>
              <a:off x="-1060672" y="6646502"/>
              <a:ext cx="2511186" cy="600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400" b="1" dirty="0">
                  <a:solidFill>
                    <a:schemeClr val="bg1"/>
                  </a:solidFill>
                  <a:highlight>
                    <a:srgbClr val="D38CBC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Personal data and account access</a:t>
              </a:r>
            </a:p>
          </p:txBody>
        </p:sp>
        <p:cxnSp>
          <p:nvCxnSpPr>
            <p:cNvPr id="6" name="Straight Connector 270">
              <a:extLst>
                <a:ext uri="{FF2B5EF4-FFF2-40B4-BE49-F238E27FC236}">
                  <a16:creationId xmlns:a16="http://schemas.microsoft.com/office/drawing/2014/main" id="{CF99DC54-D014-4010-343F-E00E9CFDE988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9B629C1-6A32-42AC-BB81-D4F454D9AA2D}"/>
              </a:ext>
            </a:extLst>
          </p:cNvPr>
          <p:cNvSpPr txBox="1">
            <a:spLocks/>
          </p:cNvSpPr>
          <p:nvPr/>
        </p:nvSpPr>
        <p:spPr>
          <a:xfrm>
            <a:off x="4659631" y="2720170"/>
            <a:ext cx="2647015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asked for my password, PIN, TAN, verification code, or card details.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asked to install software or give remote access to my device.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asked to “confirm” personal details that a real provider should already know.</a:t>
            </a:r>
          </a:p>
        </p:txBody>
      </p:sp>
      <p:grpSp>
        <p:nvGrpSpPr>
          <p:cNvPr id="10" name="Group 266">
            <a:extLst>
              <a:ext uri="{FF2B5EF4-FFF2-40B4-BE49-F238E27FC236}">
                <a16:creationId xmlns:a16="http://schemas.microsoft.com/office/drawing/2014/main" id="{EE39F7AE-87E5-AC0E-B0D6-4402D255932D}"/>
              </a:ext>
            </a:extLst>
          </p:cNvPr>
          <p:cNvGrpSpPr/>
          <p:nvPr/>
        </p:nvGrpSpPr>
        <p:grpSpPr>
          <a:xfrm>
            <a:off x="4659631" y="4780305"/>
            <a:ext cx="2669007" cy="320219"/>
            <a:chOff x="-1060672" y="6646501"/>
            <a:chExt cx="2533064" cy="382681"/>
          </a:xfrm>
        </p:grpSpPr>
        <p:sp>
          <p:nvSpPr>
            <p:cNvPr id="11" name="TextBox 268">
              <a:extLst>
                <a:ext uri="{FF2B5EF4-FFF2-40B4-BE49-F238E27FC236}">
                  <a16:creationId xmlns:a16="http://schemas.microsoft.com/office/drawing/2014/main" id="{02F0A940-625C-6943-16C4-528C4BFB9169}"/>
                </a:ext>
              </a:extLst>
            </p:cNvPr>
            <p:cNvSpPr txBox="1"/>
            <p:nvPr/>
          </p:nvSpPr>
          <p:spPr>
            <a:xfrm>
              <a:off x="-1060672" y="6646501"/>
              <a:ext cx="2511186" cy="355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400" b="1" dirty="0">
                  <a:solidFill>
                    <a:schemeClr val="bg1"/>
                  </a:solidFill>
                  <a:highlight>
                    <a:srgbClr val="D38CBC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Payment request looks unusual</a:t>
              </a:r>
            </a:p>
          </p:txBody>
        </p:sp>
        <p:cxnSp>
          <p:nvCxnSpPr>
            <p:cNvPr id="12" name="Straight Connector 270">
              <a:extLst>
                <a:ext uri="{FF2B5EF4-FFF2-40B4-BE49-F238E27FC236}">
                  <a16:creationId xmlns:a16="http://schemas.microsoft.com/office/drawing/2014/main" id="{AA325E68-0AC7-1925-D8B9-55005C924DB4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F0A132A-002A-2F41-D698-F3DF451CB510}"/>
              </a:ext>
            </a:extLst>
          </p:cNvPr>
          <p:cNvSpPr txBox="1">
            <a:spLocks/>
          </p:cNvSpPr>
          <p:nvPr/>
        </p:nvSpPr>
        <p:spPr>
          <a:xfrm>
            <a:off x="4675825" y="5165129"/>
            <a:ext cx="2647015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asked to pay in an unusual way (gift cards, crypto, instant transfer to a private name).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asked to pay to “unlock” a refund, parcel, prize, or problem.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bank account (IBAN) or payee name does not match the </a:t>
            </a:r>
            <a:r>
              <a:rPr lang="en-US" sz="1150" dirty="0" err="1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organisation</a:t>
            </a: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asked to hand over cash or valuables to a stranger (courier, “friend”, “police”).</a:t>
            </a:r>
          </a:p>
        </p:txBody>
      </p:sp>
      <p:grpSp>
        <p:nvGrpSpPr>
          <p:cNvPr id="14" name="Group 266">
            <a:extLst>
              <a:ext uri="{FF2B5EF4-FFF2-40B4-BE49-F238E27FC236}">
                <a16:creationId xmlns:a16="http://schemas.microsoft.com/office/drawing/2014/main" id="{48D5BE3F-7CC2-3186-2FCE-030870604580}"/>
              </a:ext>
            </a:extLst>
          </p:cNvPr>
          <p:cNvGrpSpPr/>
          <p:nvPr/>
        </p:nvGrpSpPr>
        <p:grpSpPr>
          <a:xfrm>
            <a:off x="1116628" y="4799292"/>
            <a:ext cx="2927423" cy="320223"/>
            <a:chOff x="-1060672" y="6646497"/>
            <a:chExt cx="2778318" cy="382685"/>
          </a:xfrm>
        </p:grpSpPr>
        <p:sp>
          <p:nvSpPr>
            <p:cNvPr id="15" name="TextBox 268">
              <a:extLst>
                <a:ext uri="{FF2B5EF4-FFF2-40B4-BE49-F238E27FC236}">
                  <a16:creationId xmlns:a16="http://schemas.microsoft.com/office/drawing/2014/main" id="{E761567B-7EEB-DA15-8AEE-DB346F8C72A7}"/>
                </a:ext>
              </a:extLst>
            </p:cNvPr>
            <p:cNvSpPr txBox="1"/>
            <p:nvPr/>
          </p:nvSpPr>
          <p:spPr>
            <a:xfrm>
              <a:off x="-1060672" y="6646497"/>
              <a:ext cx="2778318" cy="355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400" b="1" dirty="0">
                  <a:solidFill>
                    <a:schemeClr val="bg1"/>
                  </a:solidFill>
                  <a:highlight>
                    <a:srgbClr val="D38CBC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Message quality and sender details</a:t>
              </a:r>
            </a:p>
          </p:txBody>
        </p:sp>
        <p:cxnSp>
          <p:nvCxnSpPr>
            <p:cNvPr id="16" name="Straight Connector 270">
              <a:extLst>
                <a:ext uri="{FF2B5EF4-FFF2-40B4-BE49-F238E27FC236}">
                  <a16:creationId xmlns:a16="http://schemas.microsoft.com/office/drawing/2014/main" id="{02033F88-BFD2-5179-2921-FD5370D6EB9F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1A97177-CD1C-0B94-3CE7-5D8F17B9471D}"/>
              </a:ext>
            </a:extLst>
          </p:cNvPr>
          <p:cNvSpPr txBox="1">
            <a:spLocks/>
          </p:cNvSpPr>
          <p:nvPr/>
        </p:nvSpPr>
        <p:spPr>
          <a:xfrm>
            <a:off x="1132822" y="5184108"/>
            <a:ext cx="2647015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email address, website, or phone number looks strange or slightly incorrect.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message contains spelling mistakes, unusual wording, or a poor logo/layout.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did not expect this message (unexpected invoice, delivery, refund, subscription).</a:t>
            </a:r>
            <a:endParaRPr lang="en-US" sz="11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oup 266">
            <a:extLst>
              <a:ext uri="{FF2B5EF4-FFF2-40B4-BE49-F238E27FC236}">
                <a16:creationId xmlns:a16="http://schemas.microsoft.com/office/drawing/2014/main" id="{B58EB843-93A8-D2AF-9E90-C04E99D7C040}"/>
              </a:ext>
            </a:extLst>
          </p:cNvPr>
          <p:cNvGrpSpPr/>
          <p:nvPr/>
        </p:nvGrpSpPr>
        <p:grpSpPr>
          <a:xfrm>
            <a:off x="1100434" y="7333133"/>
            <a:ext cx="2927423" cy="320226"/>
            <a:chOff x="-1060672" y="6646494"/>
            <a:chExt cx="2778318" cy="382688"/>
          </a:xfrm>
        </p:grpSpPr>
        <p:sp>
          <p:nvSpPr>
            <p:cNvPr id="19" name="TextBox 268">
              <a:extLst>
                <a:ext uri="{FF2B5EF4-FFF2-40B4-BE49-F238E27FC236}">
                  <a16:creationId xmlns:a16="http://schemas.microsoft.com/office/drawing/2014/main" id="{33D55D1B-7E5E-8CF2-190C-8681B63C2FE9}"/>
                </a:ext>
              </a:extLst>
            </p:cNvPr>
            <p:cNvSpPr txBox="1"/>
            <p:nvPr/>
          </p:nvSpPr>
          <p:spPr>
            <a:xfrm>
              <a:off x="-1060672" y="6646494"/>
              <a:ext cx="2778318" cy="355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400" b="1" dirty="0">
                  <a:solidFill>
                    <a:schemeClr val="bg1"/>
                  </a:solidFill>
                  <a:highlight>
                    <a:srgbClr val="D38CBC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Family and relationship scams</a:t>
              </a:r>
            </a:p>
          </p:txBody>
        </p:sp>
        <p:cxnSp>
          <p:nvCxnSpPr>
            <p:cNvPr id="20" name="Straight Connector 270">
              <a:extLst>
                <a:ext uri="{FF2B5EF4-FFF2-40B4-BE49-F238E27FC236}">
                  <a16:creationId xmlns:a16="http://schemas.microsoft.com/office/drawing/2014/main" id="{F4AF1BBE-7BA3-DAEF-717C-5D9AA4B8417B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63EF9858-BD6D-EFBD-EE1B-8F8B9BE965C9}"/>
              </a:ext>
            </a:extLst>
          </p:cNvPr>
          <p:cNvSpPr txBox="1">
            <a:spLocks/>
          </p:cNvSpPr>
          <p:nvPr/>
        </p:nvSpPr>
        <p:spPr>
          <a:xfrm>
            <a:off x="1116628" y="7717943"/>
            <a:ext cx="2647015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Someone claims to be a grandchild/relative in urgent trouble and asks for money.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told not to tell other family members.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person refuses a simple verification step (e.g., calling back on a known number). 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story involves sudden accidents, arrests, hospital bills, or “confidential” emergencies.</a:t>
            </a:r>
          </a:p>
        </p:txBody>
      </p:sp>
      <p:grpSp>
        <p:nvGrpSpPr>
          <p:cNvPr id="22" name="Group 266">
            <a:extLst>
              <a:ext uri="{FF2B5EF4-FFF2-40B4-BE49-F238E27FC236}">
                <a16:creationId xmlns:a16="http://schemas.microsoft.com/office/drawing/2014/main" id="{34A066EA-E17A-D64E-9FC8-D36DDF3CE50F}"/>
              </a:ext>
            </a:extLst>
          </p:cNvPr>
          <p:cNvGrpSpPr/>
          <p:nvPr/>
        </p:nvGrpSpPr>
        <p:grpSpPr>
          <a:xfrm>
            <a:off x="4004663" y="7352122"/>
            <a:ext cx="3307781" cy="320228"/>
            <a:chOff x="-1060672" y="6646492"/>
            <a:chExt cx="3139303" cy="382690"/>
          </a:xfrm>
        </p:grpSpPr>
        <p:sp>
          <p:nvSpPr>
            <p:cNvPr id="23" name="TextBox 268">
              <a:extLst>
                <a:ext uri="{FF2B5EF4-FFF2-40B4-BE49-F238E27FC236}">
                  <a16:creationId xmlns:a16="http://schemas.microsoft.com/office/drawing/2014/main" id="{B7C5C58C-CAB8-F7B2-BE61-F2EFBE801C75}"/>
                </a:ext>
              </a:extLst>
            </p:cNvPr>
            <p:cNvSpPr txBox="1"/>
            <p:nvPr/>
          </p:nvSpPr>
          <p:spPr>
            <a:xfrm>
              <a:off x="-1060672" y="6646492"/>
              <a:ext cx="3139303" cy="35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en-US" sz="1400" b="1" dirty="0">
                  <a:solidFill>
                    <a:schemeClr val="bg1"/>
                  </a:solidFill>
                  <a:highlight>
                    <a:srgbClr val="334A84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My safety actions (do these every time)</a:t>
              </a:r>
            </a:p>
          </p:txBody>
        </p:sp>
        <p:cxnSp>
          <p:nvCxnSpPr>
            <p:cNvPr id="24" name="Straight Connector 270">
              <a:extLst>
                <a:ext uri="{FF2B5EF4-FFF2-40B4-BE49-F238E27FC236}">
                  <a16:creationId xmlns:a16="http://schemas.microsoft.com/office/drawing/2014/main" id="{52EF9E93-CE83-7CEB-A45A-48C36DA996EC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6BC07C2-6D18-6F3E-627A-AB82B2FB786C}"/>
              </a:ext>
            </a:extLst>
          </p:cNvPr>
          <p:cNvSpPr txBox="1">
            <a:spLocks/>
          </p:cNvSpPr>
          <p:nvPr/>
        </p:nvSpPr>
        <p:spPr>
          <a:xfrm>
            <a:off x="4020857" y="7736928"/>
            <a:ext cx="3468513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will not click links or open attachments.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will not transfer money while I am under pressure.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will verify using official contact details I find myself (bank website, known provider number).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it involves family: I will call the family member back using a number I already have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will use a “safe word” with family for emergencies (a simple agreed word/phrase).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D38CBC"/>
              </a:buClr>
              <a:buSzPct val="120000"/>
              <a:buFont typeface="Wingdings" pitchFamily="2" charset="2"/>
              <a:buChar char="q"/>
            </a:pPr>
            <a:r>
              <a:rPr lang="en-US" sz="1150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If I suspect fraud: I will contact my bank immediately and report it to local authorities.</a:t>
            </a:r>
          </a:p>
        </p:txBody>
      </p:sp>
    </p:spTree>
    <p:extLst>
      <p:ext uri="{BB962C8B-B14F-4D97-AF65-F5344CB8AC3E}">
        <p14:creationId xmlns:p14="http://schemas.microsoft.com/office/powerpoint/2010/main" val="4112792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2858</Words>
  <Application>Microsoft Office PowerPoint</Application>
  <PresentationFormat>Benutzerdefiniert</PresentationFormat>
  <Paragraphs>274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30</cp:revision>
  <dcterms:created xsi:type="dcterms:W3CDTF">2025-03-04T10:43:58Z</dcterms:created>
  <dcterms:modified xsi:type="dcterms:W3CDTF">2026-02-25T16:54:11Z</dcterms:modified>
</cp:coreProperties>
</file>