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10"/>
  </p:handoutMasterIdLst>
  <p:sldIdLst>
    <p:sldId id="276" r:id="rId7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334A84"/>
    <a:srgbClr val="F16024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6301"/>
  </p:normalViewPr>
  <p:slideViewPr>
    <p:cSldViewPr snapToGrid="0">
      <p:cViewPr>
        <p:scale>
          <a:sx n="66" d="100"/>
          <a:sy n="66" d="100"/>
        </p:scale>
        <p:origin x="3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3DA3D-1117-6B2E-83F4-D5B016D45119}"/>
            </a:ext>
          </a:extLst>
        </p:cNvPr>
        <p:cNvGrpSpPr/>
        <p:nvPr/>
      </p:nvGrpSpPr>
      <p:sp>
        <p:nvSpPr>
          <p:cNvPr id="435" name="Graphic 433">
            <a:extLst>
              <a:ext uri="{FF2B5EF4-FFF2-40B4-BE49-F238E27FC236}">
                <a16:creationId xmlns:a16="http://schemas.microsoft.com/office/drawing/2014/main" id="{8DD27A9C-22CF-B877-75AC-C379D3AE34DF}"/>
              </a:ext>
            </a:extLst>
          </p:cNvPr>
          <p:cNvSpPr/>
          <p:nvPr/>
        </p:nvSpPr>
        <p:spPr>
          <a:xfrm>
            <a:off x="-3695" y="1034549"/>
            <a:ext cx="7384733" cy="7865372"/>
          </a:xfrm>
          <a:custGeom>
            <a:avLst/>
            <a:gdLst>
              <a:gd name="csX0" fmla="*/ 2336751 w 7384733"/>
              <a:gd name="csY0" fmla="*/ 0 h 7865372"/>
              <a:gd name="csX1" fmla="*/ 2336751 w 7384733"/>
              <a:gd name="csY1" fmla="*/ 633959 h 7865372"/>
              <a:gd name="csX2" fmla="*/ 2572897 w 7384733"/>
              <a:gd name="csY2" fmla="*/ 870595 h 7865372"/>
              <a:gd name="csX3" fmla="*/ 7148588 w 7384733"/>
              <a:gd name="csY3" fmla="*/ 870595 h 7865372"/>
              <a:gd name="csX4" fmla="*/ 7384734 w 7384733"/>
              <a:gd name="csY4" fmla="*/ 1107230 h 7865372"/>
              <a:gd name="csX5" fmla="*/ 7384734 w 7384733"/>
              <a:gd name="csY5" fmla="*/ 3080630 h 7865372"/>
              <a:gd name="csX6" fmla="*/ 7148588 w 7384733"/>
              <a:gd name="csY6" fmla="*/ 3317266 h 7865372"/>
              <a:gd name="csX7" fmla="*/ 475812 w 7384733"/>
              <a:gd name="csY7" fmla="*/ 3317266 h 7865372"/>
              <a:gd name="csX8" fmla="*/ 239667 w 7384733"/>
              <a:gd name="csY8" fmla="*/ 3553901 h 7865372"/>
              <a:gd name="csX9" fmla="*/ 239667 w 7384733"/>
              <a:gd name="csY9" fmla="*/ 5647384 h 7865372"/>
              <a:gd name="csX10" fmla="*/ 475812 w 7384733"/>
              <a:gd name="csY10" fmla="*/ 5884019 h 7865372"/>
              <a:gd name="csX11" fmla="*/ 7148588 w 7384733"/>
              <a:gd name="csY11" fmla="*/ 5884019 h 7865372"/>
              <a:gd name="csX12" fmla="*/ 7384734 w 7384733"/>
              <a:gd name="csY12" fmla="*/ 6120654 h 7865372"/>
              <a:gd name="csX13" fmla="*/ 7384734 w 7384733"/>
              <a:gd name="csY13" fmla="*/ 7628737 h 7865372"/>
              <a:gd name="csX14" fmla="*/ 7148588 w 7384733"/>
              <a:gd name="csY14" fmla="*/ 7865373 h 7865372"/>
              <a:gd name="csX15" fmla="*/ 0 w 7384733"/>
              <a:gd name="csY15" fmla="*/ 7865373 h 7865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384733" h="7865372">
                <a:moveTo>
                  <a:pt x="2336751" y="0"/>
                </a:moveTo>
                <a:lnTo>
                  <a:pt x="2336751" y="633959"/>
                </a:lnTo>
                <a:cubicBezTo>
                  <a:pt x="2336751" y="764109"/>
                  <a:pt x="2443017" y="870595"/>
                  <a:pt x="2572897" y="870595"/>
                </a:cubicBezTo>
                <a:lnTo>
                  <a:pt x="7148588" y="870595"/>
                </a:lnTo>
                <a:cubicBezTo>
                  <a:pt x="7278468" y="870595"/>
                  <a:pt x="7384734" y="977080"/>
                  <a:pt x="7384734" y="1107230"/>
                </a:cubicBezTo>
                <a:lnTo>
                  <a:pt x="7384734" y="3080630"/>
                </a:lnTo>
                <a:cubicBezTo>
                  <a:pt x="7384734" y="3210780"/>
                  <a:pt x="7278468" y="3317266"/>
                  <a:pt x="7148588" y="3317266"/>
                </a:cubicBezTo>
                <a:lnTo>
                  <a:pt x="475812" y="3317266"/>
                </a:lnTo>
                <a:cubicBezTo>
                  <a:pt x="345932" y="3317266"/>
                  <a:pt x="239667" y="3423752"/>
                  <a:pt x="239667" y="3553901"/>
                </a:cubicBezTo>
                <a:lnTo>
                  <a:pt x="239667" y="5647384"/>
                </a:lnTo>
                <a:cubicBezTo>
                  <a:pt x="239667" y="5777533"/>
                  <a:pt x="345932" y="5884019"/>
                  <a:pt x="475812" y="5884019"/>
                </a:cubicBezTo>
                <a:lnTo>
                  <a:pt x="7148588" y="5884019"/>
                </a:lnTo>
                <a:cubicBezTo>
                  <a:pt x="7278468" y="5884019"/>
                  <a:pt x="7384734" y="5990504"/>
                  <a:pt x="7384734" y="6120654"/>
                </a:cubicBezTo>
                <a:lnTo>
                  <a:pt x="7384734" y="7628737"/>
                </a:lnTo>
                <a:cubicBezTo>
                  <a:pt x="7384734" y="7758886"/>
                  <a:pt x="7278468" y="7865373"/>
                  <a:pt x="7148588" y="7865373"/>
                </a:cubicBezTo>
                <a:lnTo>
                  <a:pt x="0" y="7865373"/>
                </a:lnTo>
              </a:path>
            </a:pathLst>
          </a:custGeom>
          <a:noFill/>
          <a:ln w="12700" cap="flat">
            <a:solidFill>
              <a:srgbClr val="334A84"/>
            </a:solidFill>
            <a:prstDash val="dash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2769D451-EB98-C8C5-A76B-0A07D4B15E15}"/>
              </a:ext>
            </a:extLst>
          </p:cNvPr>
          <p:cNvSpPr txBox="1">
            <a:spLocks/>
          </p:cNvSpPr>
          <p:nvPr/>
        </p:nvSpPr>
        <p:spPr>
          <a:xfrm>
            <a:off x="2545768" y="2515099"/>
            <a:ext cx="459394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Bucket 1 (0–2 years): 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Bucket 2 (2–5 years): 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Bucket 3 (5+ years): _____________________________________</a:t>
            </a:r>
          </a:p>
        </p:txBody>
      </p:sp>
      <p:sp>
        <p:nvSpPr>
          <p:cNvPr id="290" name="Text Placeholder 2">
            <a:extLst>
              <a:ext uri="{FF2B5EF4-FFF2-40B4-BE49-F238E27FC236}">
                <a16:creationId xmlns:a16="http://schemas.microsoft.com/office/drawing/2014/main" id="{075DD754-58A5-5889-9419-2FF4A20DB740}"/>
              </a:ext>
            </a:extLst>
          </p:cNvPr>
          <p:cNvSpPr txBox="1">
            <a:spLocks/>
          </p:cNvSpPr>
          <p:nvPr/>
        </p:nvSpPr>
        <p:spPr>
          <a:xfrm>
            <a:off x="926769" y="9211964"/>
            <a:ext cx="629606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up an automatic transfer into one bucket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 a separate savings account for my goal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 one recurring cost to free up money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 one bucket by a small amount (+€5 to +€20)</a:t>
            </a: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604AA61F-D490-7EED-7583-9DD6B5512547}"/>
              </a:ext>
            </a:extLst>
          </p:cNvPr>
          <p:cNvSpPr/>
          <p:nvPr/>
        </p:nvSpPr>
        <p:spPr>
          <a:xfrm>
            <a:off x="-3695" y="241572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A8F4C305-CA05-719C-8ED2-F251C151B383}"/>
              </a:ext>
            </a:extLst>
          </p:cNvPr>
          <p:cNvSpPr/>
          <p:nvPr/>
        </p:nvSpPr>
        <p:spPr>
          <a:xfrm rot="4032905">
            <a:off x="1898748" y="1958871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34CD7DD6-3698-B14F-B0B1-7E9A02928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85" y="482104"/>
            <a:ext cx="3176853" cy="954840"/>
          </a:xfrm>
          <a:prstGeom prst="rect">
            <a:avLst/>
          </a:prstGeom>
        </p:spPr>
      </p:pic>
      <p:sp>
        <p:nvSpPr>
          <p:cNvPr id="427" name="TextBox 426">
            <a:extLst>
              <a:ext uri="{FF2B5EF4-FFF2-40B4-BE49-F238E27FC236}">
                <a16:creationId xmlns:a16="http://schemas.microsoft.com/office/drawing/2014/main" id="{CD1943B3-79C9-6C2E-9D04-091FE532D8A0}"/>
              </a:ext>
            </a:extLst>
          </p:cNvPr>
          <p:cNvSpPr txBox="1"/>
          <p:nvPr/>
        </p:nvSpPr>
        <p:spPr>
          <a:xfrm>
            <a:off x="106695" y="441772"/>
            <a:ext cx="3731291" cy="793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3"/>
              </a:lnSpc>
            </a:pP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 Activity: Create Your Goal Buckets</a:t>
            </a:r>
          </a:p>
        </p:txBody>
      </p:sp>
      <p:pic>
        <p:nvPicPr>
          <p:cNvPr id="432" name="Graphic 431">
            <a:extLst>
              <a:ext uri="{FF2B5EF4-FFF2-40B4-BE49-F238E27FC236}">
                <a16:creationId xmlns:a16="http://schemas.microsoft.com/office/drawing/2014/main" id="{B3E7A7CA-2975-22B8-120A-25B624E9D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4263628" y="6984127"/>
            <a:ext cx="2491171" cy="184664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EEB97AA-6742-5545-E258-DB4784C7321F}"/>
              </a:ext>
            </a:extLst>
          </p:cNvPr>
          <p:cNvSpPr txBox="1">
            <a:spLocks/>
          </p:cNvSpPr>
          <p:nvPr/>
        </p:nvSpPr>
        <p:spPr>
          <a:xfrm>
            <a:off x="198061" y="1528329"/>
            <a:ext cx="1996567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activity helps you </a:t>
            </a:r>
            <a:r>
              <a:rPr lang="en-US" sz="1150" dirty="0" err="1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organise</a:t>
            </a: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multiple goals in a way that is realistic for mid-career life.</a:t>
            </a:r>
          </a:p>
        </p:txBody>
      </p:sp>
      <p:pic>
        <p:nvPicPr>
          <p:cNvPr id="5" name="Graphic 203">
            <a:extLst>
              <a:ext uri="{FF2B5EF4-FFF2-40B4-BE49-F238E27FC236}">
                <a16:creationId xmlns:a16="http://schemas.microsoft.com/office/drawing/2014/main" id="{1531F863-4E1F-5CF9-828E-CB4904B5D7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9367" t="46327" b="34770"/>
          <a:stretch>
            <a:fillRect/>
          </a:stretch>
        </p:blipFill>
        <p:spPr>
          <a:xfrm>
            <a:off x="140998" y="2412793"/>
            <a:ext cx="3063887" cy="1640684"/>
          </a:xfrm>
          <a:prstGeom prst="rect">
            <a:avLst/>
          </a:prstGeom>
        </p:spPr>
      </p:pic>
      <p:pic>
        <p:nvPicPr>
          <p:cNvPr id="6" name="Graphic 199">
            <a:extLst>
              <a:ext uri="{FF2B5EF4-FFF2-40B4-BE49-F238E27FC236}">
                <a16:creationId xmlns:a16="http://schemas.microsoft.com/office/drawing/2014/main" id="{932F3EDE-F7F7-E8FC-8C79-BF99078FC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3625" t="46653" r="31219" b="31219"/>
          <a:stretch>
            <a:fillRect/>
          </a:stretch>
        </p:blipFill>
        <p:spPr>
          <a:xfrm>
            <a:off x="804876" y="3152599"/>
            <a:ext cx="1734770" cy="435194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2368F8C-2F78-39A3-9165-0023C5CCFFF3}"/>
              </a:ext>
            </a:extLst>
          </p:cNvPr>
          <p:cNvSpPr txBox="1"/>
          <p:nvPr/>
        </p:nvSpPr>
        <p:spPr>
          <a:xfrm>
            <a:off x="2782454" y="1700403"/>
            <a:ext cx="5749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1: Write one goal in each bucket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813FCBB-5B45-40D3-32B6-6D2BA807B816}"/>
              </a:ext>
            </a:extLst>
          </p:cNvPr>
          <p:cNvSpPr txBox="1"/>
          <p:nvPr/>
        </p:nvSpPr>
        <p:spPr>
          <a:xfrm>
            <a:off x="2545768" y="4212102"/>
            <a:ext cx="4593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2: Decide the approach (tick one)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AEE94B4-9613-C38D-69D7-447E3098C14E}"/>
              </a:ext>
            </a:extLst>
          </p:cNvPr>
          <p:cNvSpPr txBox="1">
            <a:spLocks/>
          </p:cNvSpPr>
          <p:nvPr/>
        </p:nvSpPr>
        <p:spPr>
          <a:xfrm>
            <a:off x="2494771" y="4986208"/>
            <a:ext cx="4728066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Bucket 1: ☐ Saving ☐ Investing (only if truly long enough)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Bucket 2: ☐ Saving ☐ Investing (depends on timeline and comfort)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Bucket 3: ☐ Saving ☐ Investing (usually long-term)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428F4C8-3965-197F-1925-FBD81A9C7BB4}"/>
              </a:ext>
            </a:extLst>
          </p:cNvPr>
          <p:cNvSpPr txBox="1"/>
          <p:nvPr/>
        </p:nvSpPr>
        <p:spPr>
          <a:xfrm>
            <a:off x="578792" y="6745141"/>
            <a:ext cx="6402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3: Choose a realistic monthly amount for each bucket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F1CF08F-62B8-A5EA-EDF4-23AA66D8CE3A}"/>
              </a:ext>
            </a:extLst>
          </p:cNvPr>
          <p:cNvSpPr txBox="1">
            <a:spLocks/>
          </p:cNvSpPr>
          <p:nvPr/>
        </p:nvSpPr>
        <p:spPr>
          <a:xfrm>
            <a:off x="578792" y="7298583"/>
            <a:ext cx="360474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Bucket 1: €_____________ per month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150" dirty="0">
              <a:solidFill>
                <a:srgbClr val="334A8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Bucket 2: €_____________ per month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Bucket 3: €_____________ per month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D693777-1F08-94FA-3BED-4627D81D303C}"/>
              </a:ext>
            </a:extLst>
          </p:cNvPr>
          <p:cNvSpPr txBox="1"/>
          <p:nvPr/>
        </p:nvSpPr>
        <p:spPr>
          <a:xfrm>
            <a:off x="793841" y="8764623"/>
            <a:ext cx="7384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4: One improvement action (tick one)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922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2858</Words>
  <Application>Microsoft Office PowerPoint</Application>
  <PresentationFormat>Benutzerdefiniert</PresentationFormat>
  <Paragraphs>274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30</cp:revision>
  <dcterms:created xsi:type="dcterms:W3CDTF">2025-03-04T10:43:58Z</dcterms:created>
  <dcterms:modified xsi:type="dcterms:W3CDTF">2026-02-25T16:54:11Z</dcterms:modified>
</cp:coreProperties>
</file>