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12"/>
  </p:handoutMasterIdLst>
  <p:sldIdLst>
    <p:sldId id="270" r:id="rId3"/>
  </p:sldIdLst>
  <p:sldSz cx="10691813" cy="1383646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4463AE"/>
    <a:srgbClr val="4763AE"/>
    <a:srgbClr val="334A84"/>
    <a:srgbClr val="F16024"/>
    <a:srgbClr val="6480E2"/>
    <a:srgbClr val="5A89F8"/>
    <a:srgbClr val="557EE0"/>
    <a:srgbClr val="DC5924"/>
    <a:srgbClr val="B07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B8E4CD-94C7-4B4B-83C5-93840727A84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1.png"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5B171-05BD-FFA7-00CD-4CC1C35E1458}"/>
            </a:ext>
          </a:extLst>
        </p:cNvPr>
        <p:cNvGrpSpPr/>
        <p:nvPr/>
      </p:nv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44AFC6-5A54-AF56-68E2-850726114A55}"/>
              </a:ext>
            </a:extLst>
          </p:cNvPr>
          <p:cNvCxnSpPr/>
          <p:nvPr/>
        </p:nvCxnSpPr>
        <p:spPr>
          <a:xfrm>
            <a:off x="-18846" y="1629850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2" name="Freeform 361">
            <a:extLst>
              <a:ext uri="{FF2B5EF4-FFF2-40B4-BE49-F238E27FC236}">
                <a16:creationId xmlns:a16="http://schemas.microsoft.com/office/drawing/2014/main" id="{680CB553-0618-C7D4-78AC-96A6E5F949AA}"/>
              </a:ext>
            </a:extLst>
          </p:cNvPr>
          <p:cNvSpPr/>
          <p:nvPr/>
        </p:nvSpPr>
        <p:spPr>
          <a:xfrm rot="9852944" flipH="1">
            <a:off x="3152355" y="1991925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32BE6-9DE5-1FDA-F57C-CDC797D3E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F8FEC-5A29-0E92-B5CC-9DDD89047E33}"/>
              </a:ext>
            </a:extLst>
          </p:cNvPr>
          <p:cNvSpPr txBox="1"/>
          <p:nvPr/>
        </p:nvSpPr>
        <p:spPr>
          <a:xfrm>
            <a:off x="298441" y="251680"/>
            <a:ext cx="5167839" cy="64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en-US" sz="48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Budget</a:t>
            </a:r>
            <a:endParaRPr lang="en-US" sz="48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91271-07A2-A4FD-2BCF-BDB76193A3B4}"/>
              </a:ext>
            </a:extLst>
          </p:cNvPr>
          <p:cNvSpPr txBox="1"/>
          <p:nvPr/>
        </p:nvSpPr>
        <p:spPr>
          <a:xfrm>
            <a:off x="298441" y="1403195"/>
            <a:ext cx="247847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Make Health-related spending visible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C69C5E-EF66-E7D6-CC56-62D7FA3B36CD}"/>
              </a:ext>
            </a:extLst>
          </p:cNvPr>
          <p:cNvSpPr txBox="1">
            <a:spLocks/>
          </p:cNvSpPr>
          <p:nvPr/>
        </p:nvSpPr>
        <p:spPr>
          <a:xfrm>
            <a:off x="298441" y="2676542"/>
            <a:ext cx="303447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 the health-related costs that occur regularly, for example: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medicines and prescriptions,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co-payments or fees,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therapies or aids,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travel costs for appointments.</a:t>
            </a: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know these costs, you can plan for them as essentials instead of treating them as surprises.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3CD9E0-FC6C-D835-6D4A-DD8489E1ED30}"/>
              </a:ext>
            </a:extLst>
          </p:cNvPr>
          <p:cNvCxnSpPr>
            <a:cxnSpLocks/>
          </p:cNvCxnSpPr>
          <p:nvPr/>
        </p:nvCxnSpPr>
        <p:spPr>
          <a:xfrm>
            <a:off x="36171" y="7511221"/>
            <a:ext cx="6961715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E7EC5E-DE70-309A-3B16-8543A9BDC5DB}"/>
              </a:ext>
            </a:extLst>
          </p:cNvPr>
          <p:cNvCxnSpPr>
            <a:cxnSpLocks/>
          </p:cNvCxnSpPr>
          <p:nvPr/>
        </p:nvCxnSpPr>
        <p:spPr>
          <a:xfrm>
            <a:off x="4026973" y="1629850"/>
            <a:ext cx="0" cy="161947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4FBD1-2C5B-FF11-2CC7-D872DEAD3889}"/>
              </a:ext>
            </a:extLst>
          </p:cNvPr>
          <p:cNvCxnSpPr>
            <a:cxnSpLocks/>
          </p:cNvCxnSpPr>
          <p:nvPr/>
        </p:nvCxnSpPr>
        <p:spPr>
          <a:xfrm>
            <a:off x="7612879" y="1629850"/>
            <a:ext cx="0" cy="148776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5415E831-03BF-3B4F-DF70-A2F6DA859400}"/>
              </a:ext>
            </a:extLst>
          </p:cNvPr>
          <p:cNvSpPr txBox="1"/>
          <p:nvPr/>
        </p:nvSpPr>
        <p:spPr>
          <a:xfrm>
            <a:off x="4245597" y="1403195"/>
            <a:ext cx="26315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Create a “medical and care” category</a:t>
            </a:r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E96B8CA0-98DC-9A9A-4426-3217B6C7AFAB}"/>
              </a:ext>
            </a:extLst>
          </p:cNvPr>
          <p:cNvSpPr txBox="1">
            <a:spLocks/>
          </p:cNvSpPr>
          <p:nvPr/>
        </p:nvSpPr>
        <p:spPr>
          <a:xfrm>
            <a:off x="4245597" y="2676542"/>
            <a:ext cx="29738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health-related costs are a regular part of your everyday life, it helps to create one clear budget category in your regular budget (for example: “Medical and care”). This reduces confusion and makes monthly planning easier.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09956C9-9B6D-8190-9A08-1DFCD14E33F5}"/>
              </a:ext>
            </a:extLst>
          </p:cNvPr>
          <p:cNvSpPr txBox="1"/>
          <p:nvPr/>
        </p:nvSpPr>
        <p:spPr>
          <a:xfrm>
            <a:off x="7792289" y="1403195"/>
            <a:ext cx="202013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Plan for irregular expenses in advance</a:t>
            </a: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B9958349-FD23-2A60-67FC-F10F59232EBC}"/>
              </a:ext>
            </a:extLst>
          </p:cNvPr>
          <p:cNvSpPr txBox="1">
            <a:spLocks/>
          </p:cNvSpPr>
          <p:nvPr/>
        </p:nvSpPr>
        <p:spPr>
          <a:xfrm>
            <a:off x="7792289" y="2676542"/>
            <a:ext cx="2714194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Irregular costs still occur in late career, such as: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 repairs and maintenance,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replacing appliances or devices,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glasses, dental care, or mobility aids,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gifts, family events, and seasonal costs.</a:t>
            </a: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useful habit is to keep an irregular-cost reserve in your budget. This can be a monthly amount that you set aside for predictable annual costs and occasional replacements.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04924EB-C3C0-EC82-949F-55D99A843F50}"/>
              </a:ext>
            </a:extLst>
          </p:cNvPr>
          <p:cNvSpPr txBox="1"/>
          <p:nvPr/>
        </p:nvSpPr>
        <p:spPr>
          <a:xfrm>
            <a:off x="298440" y="7363466"/>
            <a:ext cx="5594930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Prepare for “unexpected” cost</a:t>
            </a:r>
          </a:p>
        </p:txBody>
      </p:sp>
      <p:sp>
        <p:nvSpPr>
          <p:cNvPr id="194" name="Text Placeholder 2">
            <a:extLst>
              <a:ext uri="{FF2B5EF4-FFF2-40B4-BE49-F238E27FC236}">
                <a16:creationId xmlns:a16="http://schemas.microsoft.com/office/drawing/2014/main" id="{E3F0D548-E4BB-15DD-5EF0-2E1A2C41C5B0}"/>
              </a:ext>
            </a:extLst>
          </p:cNvPr>
          <p:cNvSpPr txBox="1">
            <a:spLocks/>
          </p:cNvSpPr>
          <p:nvPr/>
        </p:nvSpPr>
        <p:spPr>
          <a:xfrm>
            <a:off x="277892" y="7832574"/>
            <a:ext cx="6103249" cy="1750806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 a careful plan cannot predict everything. This is why a safety margin or buffer is important. It allows you to cover one unexpected cost without immediately cutting essentials or relying on debt.</a:t>
            </a: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88F1E0A4-8627-59A1-EEBE-657080E4E0A8}"/>
              </a:ext>
            </a:extLst>
          </p:cNvPr>
          <p:cNvSpPr/>
          <p:nvPr/>
        </p:nvSpPr>
        <p:spPr>
          <a:xfrm rot="21285814">
            <a:off x="6651312" y="1917668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947AD30F-4CA3-39E2-A57D-B641F8DCC6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519" t="46653" r="31219" b="31219"/>
          <a:stretch>
            <a:fillRect/>
          </a:stretch>
        </p:blipFill>
        <p:spPr>
          <a:xfrm>
            <a:off x="6812305" y="6772484"/>
            <a:ext cx="3321444" cy="2120179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7DBDA962-F253-A763-2907-C88550ADC444}"/>
              </a:ext>
            </a:extLst>
          </p:cNvPr>
          <p:cNvSpPr txBox="1"/>
          <p:nvPr/>
        </p:nvSpPr>
        <p:spPr>
          <a:xfrm>
            <a:off x="298440" y="5161497"/>
            <a:ext cx="3816359" cy="222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 b="1" dirty="0">
                <a:solidFill>
                  <a:schemeClr val="bg1"/>
                </a:solidFill>
                <a:highlight>
                  <a:srgbClr val="4463AE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Category					Amount</a:t>
            </a:r>
          </a:p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endParaRPr lang="en-US" sz="1600" dirty="0">
              <a:solidFill>
                <a:srgbClr val="4463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BA1185E8-CA74-DA78-E78B-EEF891CF7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9367" t="46327" b="34770"/>
          <a:stretch>
            <a:fillRect/>
          </a:stretch>
        </p:blipFill>
        <p:spPr>
          <a:xfrm>
            <a:off x="4333861" y="4645199"/>
            <a:ext cx="3720244" cy="199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8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3646</Words>
  <Application>Microsoft Office PowerPoint</Application>
  <PresentationFormat>Benutzerdefiniert</PresentationFormat>
  <Paragraphs>485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28</cp:revision>
  <cp:lastPrinted>2026-06-18T11:11:21Z</cp:lastPrinted>
  <dcterms:created xsi:type="dcterms:W3CDTF">2025-03-04T10:43:58Z</dcterms:created>
  <dcterms:modified xsi:type="dcterms:W3CDTF">2026-06-18T14:23:44Z</dcterms:modified>
</cp:coreProperties>
</file>