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handoutMasterIdLst>
    <p:handoutMasterId r:id="rId3"/>
  </p:handoutMasterIdLst>
  <p:sldIdLst>
    <p:sldId id="270" r:id="rId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63AE"/>
    <a:srgbClr val="334A84"/>
    <a:srgbClr val="F16024"/>
    <a:srgbClr val="D38CBC"/>
    <a:srgbClr val="6480E2"/>
    <a:srgbClr val="5A89F8"/>
    <a:srgbClr val="557EE0"/>
    <a:srgbClr val="DC5924"/>
    <a:srgbClr val="B0769E"/>
    <a:srgbClr val="446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83"/>
    <p:restoredTop sz="96301"/>
  </p:normalViewPr>
  <p:slideViewPr>
    <p:cSldViewPr snapToGrid="0">
      <p:cViewPr varScale="1">
        <p:scale>
          <a:sx n="63" d="100"/>
          <a:sy n="63" d="100"/>
        </p:scale>
        <p:origin x="2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8E4CD-94C7-4B4B-83C5-93840727A84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F7564-F1E1-5C44-A7E2-029DECB91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de-DE"/>
              <a:t>Click to edit Master subtitle style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073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6441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3019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2254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1042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6694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6145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597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de-DE"/>
              <a:t>Click icon to add picture</a:t>
            </a:r>
            <a:endParaRPr 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10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9379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245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de-DE" smtClean="0"/>
              <a:t>9/30/2026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2058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5B171-05BD-FFA7-00CD-4CC1C35E1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344AFC6-5A54-AF56-68E2-850726114A55}"/>
              </a:ext>
            </a:extLst>
          </p:cNvPr>
          <p:cNvCxnSpPr/>
          <p:nvPr/>
        </p:nvCxnSpPr>
        <p:spPr>
          <a:xfrm>
            <a:off x="-18846" y="1927389"/>
            <a:ext cx="10691813" cy="0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F9EEB32-A5CB-7498-5920-F2FF613F5E0D}"/>
              </a:ext>
            </a:extLst>
          </p:cNvPr>
          <p:cNvSpPr txBox="1">
            <a:spLocks/>
          </p:cNvSpPr>
          <p:nvPr/>
        </p:nvSpPr>
        <p:spPr>
          <a:xfrm>
            <a:off x="17688081" y="3165047"/>
            <a:ext cx="2910339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074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Verlassen Sie sich auf das öffentliche Gesundheitssystem oder brauchen Sie schnelleren Zugang zu Privatleistungen?</a:t>
            </a:r>
          </a:p>
          <a:p>
            <a:pPr marL="357188" indent="-357188">
              <a:lnSpc>
                <a:spcPts val="1074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Haben Sie chronische Erkrankungen oder Angehörige, die regelmäßig Versorgung brauchen?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400BEC6E-778B-1E4C-93AE-E1C7D0AA846C}"/>
              </a:ext>
            </a:extLst>
          </p:cNvPr>
          <p:cNvSpPr txBox="1">
            <a:spLocks/>
          </p:cNvSpPr>
          <p:nvPr/>
        </p:nvSpPr>
        <p:spPr>
          <a:xfrm>
            <a:off x="14055036" y="4717344"/>
            <a:ext cx="2425730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0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Fahren Sie regelmäßig Auto – beruflich oder privat?</a:t>
            </a:r>
          </a:p>
          <a:p>
            <a:pPr marL="357188" indent="-357188">
              <a:lnSpc>
                <a:spcPts val="10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 Ihr Fahrzeug für Ihr Einkommen oder Ihre Mobilität unverzichtbar?</a:t>
            </a:r>
          </a:p>
          <a:p>
            <a:pPr marL="357188" indent="-357188">
              <a:lnSpc>
                <a:spcPts val="10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1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0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1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61FE124C-B85C-E0AD-F630-0E5FC022578C}"/>
              </a:ext>
            </a:extLst>
          </p:cNvPr>
          <p:cNvSpPr txBox="1">
            <a:spLocks/>
          </p:cNvSpPr>
          <p:nvPr/>
        </p:nvSpPr>
        <p:spPr>
          <a:xfrm>
            <a:off x="17225458" y="4707224"/>
            <a:ext cx="2910337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0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Sind Kinder, Ihr Partner bzw. Ihre Partnerin oder andere auf Ihr Einkommen angewiesen?</a:t>
            </a:r>
          </a:p>
          <a:p>
            <a:pPr marL="357188" indent="-357188">
              <a:lnSpc>
                <a:spcPts val="10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Haben Sie Schulden, die jemand anderes erben könnte?</a:t>
            </a:r>
          </a:p>
          <a:p>
            <a:pPr marL="357188" indent="-357188">
              <a:lnSpc>
                <a:spcPts val="10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1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0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1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DF2B8BC0-32EB-F6D0-976B-B336E95119CA}"/>
              </a:ext>
            </a:extLst>
          </p:cNvPr>
          <p:cNvSpPr txBox="1">
            <a:spLocks/>
          </p:cNvSpPr>
          <p:nvPr/>
        </p:nvSpPr>
        <p:spPr>
          <a:xfrm>
            <a:off x="14055035" y="6326996"/>
            <a:ext cx="3170423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Reisen Sie innerhalb der EU oder international?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Bräuchten Sie Schutz für medizinische Notfälle oder Reiserücktritt?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3F417C8C-DC4E-BE91-1EE3-96C12EF6CF9D}"/>
              </a:ext>
            </a:extLst>
          </p:cNvPr>
          <p:cNvSpPr txBox="1">
            <a:spLocks/>
          </p:cNvSpPr>
          <p:nvPr/>
        </p:nvSpPr>
        <p:spPr>
          <a:xfrm>
            <a:off x="17571915" y="6326996"/>
            <a:ext cx="2998456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Würde ein Einkommensausfall durch Krankheit oder Verletzung Ihre finanzielle Stabilität gefährden?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Sind Sie selbstständig oder ohne Absicherung über den Arbeitgeber?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xt Placeholder 2">
            <a:extLst>
              <a:ext uri="{FF2B5EF4-FFF2-40B4-BE49-F238E27FC236}">
                <a16:creationId xmlns:a16="http://schemas.microsoft.com/office/drawing/2014/main" id="{5063D208-2F6D-5576-0965-C27F79864CD6}"/>
              </a:ext>
            </a:extLst>
          </p:cNvPr>
          <p:cNvSpPr txBox="1">
            <a:spLocks/>
          </p:cNvSpPr>
          <p:nvPr/>
        </p:nvSpPr>
        <p:spPr>
          <a:xfrm>
            <a:off x="14055036" y="8134983"/>
            <a:ext cx="2903962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Planen Sie für Pflegebedarf im Alter?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3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Möchten Sie Ihre Familie nicht mit künftigen Pflegekosten belasten?</a:t>
            </a: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7188" indent="-357188">
              <a:lnSpc>
                <a:spcPts val="12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3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1BAD310E-A323-13FF-A2EA-BCBD3D89874C}"/>
              </a:ext>
            </a:extLst>
          </p:cNvPr>
          <p:cNvSpPr txBox="1">
            <a:spLocks/>
          </p:cNvSpPr>
          <p:nvPr/>
        </p:nvSpPr>
        <p:spPr>
          <a:xfrm>
            <a:off x="17760455" y="8134983"/>
            <a:ext cx="2650013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>
              <a:lnSpc>
                <a:spcPts val="1074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Haben Sie Haustiere, für die Tierarztkosten anfallen können?</a:t>
            </a:r>
          </a:p>
          <a:p>
            <a:pPr marL="357188" indent="-357188">
              <a:lnSpc>
                <a:spcPts val="1074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Würde eine unerwartete Tierarztrechnung Ihr Budget belasten?</a:t>
            </a:r>
          </a:p>
          <a:p>
            <a:pPr marL="0" indent="0">
              <a:lnSpc>
                <a:spcPts val="1074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endParaRPr lang="de-DE" sz="107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2" name="Graphic 2">
            <a:extLst>
              <a:ext uri="{FF2B5EF4-FFF2-40B4-BE49-F238E27FC236}">
                <a16:creationId xmlns:a16="http://schemas.microsoft.com/office/drawing/2014/main" id="{9199991D-2925-5032-DB24-F6BEA5044A09}"/>
              </a:ext>
            </a:extLst>
          </p:cNvPr>
          <p:cNvGrpSpPr/>
          <p:nvPr/>
        </p:nvGrpSpPr>
        <p:grpSpPr>
          <a:xfrm>
            <a:off x="13295570" y="7044506"/>
            <a:ext cx="481397" cy="481397"/>
            <a:chOff x="9582858" y="3724577"/>
            <a:chExt cx="188587" cy="188587"/>
          </a:xfrm>
          <a:solidFill>
            <a:srgbClr val="F16024"/>
          </a:solidFill>
        </p:grpSpPr>
        <p:grpSp>
          <p:nvGrpSpPr>
            <p:cNvPr id="213" name="Graphic 2">
              <a:extLst>
                <a:ext uri="{FF2B5EF4-FFF2-40B4-BE49-F238E27FC236}">
                  <a16:creationId xmlns:a16="http://schemas.microsoft.com/office/drawing/2014/main" id="{3A71422F-A356-10E4-D79D-196716826B0B}"/>
                </a:ext>
              </a:extLst>
            </p:cNvPr>
            <p:cNvGrpSpPr/>
            <p:nvPr/>
          </p:nvGrpSpPr>
          <p:grpSpPr>
            <a:xfrm>
              <a:off x="9674009" y="3724577"/>
              <a:ext cx="6286" cy="188587"/>
              <a:chOff x="9674009" y="3724577"/>
              <a:chExt cx="6286" cy="188587"/>
            </a:xfrm>
            <a:grpFill/>
          </p:grpSpPr>
          <p:sp>
            <p:nvSpPr>
              <p:cNvPr id="214" name="Freeform 213">
                <a:extLst>
                  <a:ext uri="{FF2B5EF4-FFF2-40B4-BE49-F238E27FC236}">
                    <a16:creationId xmlns:a16="http://schemas.microsoft.com/office/drawing/2014/main" id="{9FB88D6E-280D-BB2E-E034-825181F9B73A}"/>
                  </a:ext>
                </a:extLst>
              </p:cNvPr>
              <p:cNvSpPr/>
              <p:nvPr/>
            </p:nvSpPr>
            <p:spPr>
              <a:xfrm>
                <a:off x="9674009" y="3724577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5" name="Freeform 214">
                <a:extLst>
                  <a:ext uri="{FF2B5EF4-FFF2-40B4-BE49-F238E27FC236}">
                    <a16:creationId xmlns:a16="http://schemas.microsoft.com/office/drawing/2014/main" id="{B48757A2-E012-6009-7CFC-6B363064D959}"/>
                  </a:ext>
                </a:extLst>
              </p:cNvPr>
              <p:cNvSpPr/>
              <p:nvPr/>
            </p:nvSpPr>
            <p:spPr>
              <a:xfrm>
                <a:off x="9674009" y="3886134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216" name="Graphic 2">
              <a:extLst>
                <a:ext uri="{FF2B5EF4-FFF2-40B4-BE49-F238E27FC236}">
                  <a16:creationId xmlns:a16="http://schemas.microsoft.com/office/drawing/2014/main" id="{885D192D-4D74-7C05-CD80-E822F485351C}"/>
                </a:ext>
              </a:extLst>
            </p:cNvPr>
            <p:cNvGrpSpPr/>
            <p:nvPr/>
          </p:nvGrpSpPr>
          <p:grpSpPr>
            <a:xfrm>
              <a:off x="9627131" y="3735889"/>
              <a:ext cx="100031" cy="166227"/>
              <a:chOff x="9627131" y="3735889"/>
              <a:chExt cx="100031" cy="166227"/>
            </a:xfrm>
            <a:grpFill/>
          </p:grpSpPr>
          <p:sp>
            <p:nvSpPr>
              <p:cNvPr id="217" name="Freeform 216">
                <a:extLst>
                  <a:ext uri="{FF2B5EF4-FFF2-40B4-BE49-F238E27FC236}">
                    <a16:creationId xmlns:a16="http://schemas.microsoft.com/office/drawing/2014/main" id="{152166A3-4105-6C83-4890-7E52A8FE3195}"/>
                  </a:ext>
                </a:extLst>
              </p:cNvPr>
              <p:cNvSpPr/>
              <p:nvPr/>
            </p:nvSpPr>
            <p:spPr>
              <a:xfrm rot="-1800001">
                <a:off x="9633467" y="3735649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18" name="Freeform 217">
                <a:extLst>
                  <a:ext uri="{FF2B5EF4-FFF2-40B4-BE49-F238E27FC236}">
                    <a16:creationId xmlns:a16="http://schemas.microsoft.com/office/drawing/2014/main" id="{CB12E951-984F-A9F1-42C8-0CA8F0512955}"/>
                  </a:ext>
                </a:extLst>
              </p:cNvPr>
              <p:cNvSpPr/>
              <p:nvPr/>
            </p:nvSpPr>
            <p:spPr>
              <a:xfrm rot="-1800001">
                <a:off x="9714539" y="3875324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219" name="Graphic 2">
              <a:extLst>
                <a:ext uri="{FF2B5EF4-FFF2-40B4-BE49-F238E27FC236}">
                  <a16:creationId xmlns:a16="http://schemas.microsoft.com/office/drawing/2014/main" id="{49593225-DA6C-46EE-B209-23460E075AC6}"/>
                </a:ext>
              </a:extLst>
            </p:cNvPr>
            <p:cNvGrpSpPr/>
            <p:nvPr/>
          </p:nvGrpSpPr>
          <p:grpSpPr>
            <a:xfrm>
              <a:off x="9593984" y="3769282"/>
              <a:ext cx="166600" cy="99503"/>
              <a:chOff x="9593984" y="3769282"/>
              <a:chExt cx="166600" cy="99503"/>
            </a:xfrm>
            <a:grpFill/>
          </p:grpSpPr>
          <p:sp>
            <p:nvSpPr>
              <p:cNvPr id="220" name="Freeform 219">
                <a:extLst>
                  <a:ext uri="{FF2B5EF4-FFF2-40B4-BE49-F238E27FC236}">
                    <a16:creationId xmlns:a16="http://schemas.microsoft.com/office/drawing/2014/main" id="{CC4D6144-63AB-5703-B175-B187B07E2B12}"/>
                  </a:ext>
                </a:extLst>
              </p:cNvPr>
              <p:cNvSpPr/>
              <p:nvPr/>
            </p:nvSpPr>
            <p:spPr>
              <a:xfrm rot="-3599999">
                <a:off x="9604117" y="3765246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21" name="Freeform 220">
                <a:extLst>
                  <a:ext uri="{FF2B5EF4-FFF2-40B4-BE49-F238E27FC236}">
                    <a16:creationId xmlns:a16="http://schemas.microsoft.com/office/drawing/2014/main" id="{EB03638B-2B4F-79C4-8A50-716A5714C79D}"/>
                  </a:ext>
                </a:extLst>
              </p:cNvPr>
              <p:cNvSpPr/>
              <p:nvPr/>
            </p:nvSpPr>
            <p:spPr>
              <a:xfrm rot="-3599999">
                <a:off x="9744165" y="3845790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222" name="Graphic 2">
              <a:extLst>
                <a:ext uri="{FF2B5EF4-FFF2-40B4-BE49-F238E27FC236}">
                  <a16:creationId xmlns:a16="http://schemas.microsoft.com/office/drawing/2014/main" id="{C9B773EB-EE59-86C6-0C12-41D73C26CFD6}"/>
                </a:ext>
              </a:extLst>
            </p:cNvPr>
            <p:cNvGrpSpPr/>
            <p:nvPr/>
          </p:nvGrpSpPr>
          <p:grpSpPr>
            <a:xfrm>
              <a:off x="9582858" y="3815727"/>
              <a:ext cx="188587" cy="6286"/>
              <a:chOff x="9582858" y="3815727"/>
              <a:chExt cx="188587" cy="6286"/>
            </a:xfrm>
            <a:grpFill/>
          </p:grpSpPr>
          <p:sp>
            <p:nvSpPr>
              <p:cNvPr id="223" name="Freeform 222">
                <a:extLst>
                  <a:ext uri="{FF2B5EF4-FFF2-40B4-BE49-F238E27FC236}">
                    <a16:creationId xmlns:a16="http://schemas.microsoft.com/office/drawing/2014/main" id="{73652122-0103-F6B5-9048-E9C4810C9CA3}"/>
                  </a:ext>
                </a:extLst>
              </p:cNvPr>
              <p:cNvSpPr/>
              <p:nvPr/>
            </p:nvSpPr>
            <p:spPr>
              <a:xfrm>
                <a:off x="9582858" y="3815727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24" name="Freeform 223">
                <a:extLst>
                  <a:ext uri="{FF2B5EF4-FFF2-40B4-BE49-F238E27FC236}">
                    <a16:creationId xmlns:a16="http://schemas.microsoft.com/office/drawing/2014/main" id="{B5277079-8339-B8A4-A474-FA63FEB6ACF6}"/>
                  </a:ext>
                </a:extLst>
              </p:cNvPr>
              <p:cNvSpPr/>
              <p:nvPr/>
            </p:nvSpPr>
            <p:spPr>
              <a:xfrm>
                <a:off x="9744415" y="3815727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225" name="Graphic 2">
              <a:extLst>
                <a:ext uri="{FF2B5EF4-FFF2-40B4-BE49-F238E27FC236}">
                  <a16:creationId xmlns:a16="http://schemas.microsoft.com/office/drawing/2014/main" id="{DE6FD224-A87B-5CE7-B50B-E24F13D494EC}"/>
                </a:ext>
              </a:extLst>
            </p:cNvPr>
            <p:cNvGrpSpPr/>
            <p:nvPr/>
          </p:nvGrpSpPr>
          <p:grpSpPr>
            <a:xfrm>
              <a:off x="9594090" y="3768730"/>
              <a:ext cx="166384" cy="99759"/>
              <a:chOff x="9594090" y="3768730"/>
              <a:chExt cx="166384" cy="99759"/>
            </a:xfrm>
            <a:grpFill/>
          </p:grpSpPr>
          <p:sp>
            <p:nvSpPr>
              <p:cNvPr id="226" name="Freeform 225">
                <a:extLst>
                  <a:ext uri="{FF2B5EF4-FFF2-40B4-BE49-F238E27FC236}">
                    <a16:creationId xmlns:a16="http://schemas.microsoft.com/office/drawing/2014/main" id="{C5E469A6-DCEF-997A-D0A3-B10CF00830E1}"/>
                  </a:ext>
                </a:extLst>
              </p:cNvPr>
              <p:cNvSpPr/>
              <p:nvPr/>
            </p:nvSpPr>
            <p:spPr>
              <a:xfrm rot="-1800001">
                <a:off x="9593851" y="3855866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27" name="Freeform 226">
                <a:extLst>
                  <a:ext uri="{FF2B5EF4-FFF2-40B4-BE49-F238E27FC236}">
                    <a16:creationId xmlns:a16="http://schemas.microsoft.com/office/drawing/2014/main" id="{F2D17515-014F-C2DD-9E18-8DF60F5D26B2}"/>
                  </a:ext>
                </a:extLst>
              </p:cNvPr>
              <p:cNvSpPr/>
              <p:nvPr/>
            </p:nvSpPr>
            <p:spPr>
              <a:xfrm rot="-1800001">
                <a:off x="9733683" y="3775066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228" name="Graphic 2">
              <a:extLst>
                <a:ext uri="{FF2B5EF4-FFF2-40B4-BE49-F238E27FC236}">
                  <a16:creationId xmlns:a16="http://schemas.microsoft.com/office/drawing/2014/main" id="{188DD585-A68F-BC6A-4146-6F189A9030D4}"/>
                </a:ext>
              </a:extLst>
            </p:cNvPr>
            <p:cNvGrpSpPr/>
            <p:nvPr/>
          </p:nvGrpSpPr>
          <p:grpSpPr>
            <a:xfrm>
              <a:off x="9627475" y="3735518"/>
              <a:ext cx="99817" cy="166600"/>
              <a:chOff x="9627475" y="3735518"/>
              <a:chExt cx="99817" cy="166600"/>
            </a:xfrm>
            <a:grpFill/>
          </p:grpSpPr>
          <p:sp>
            <p:nvSpPr>
              <p:cNvPr id="229" name="Freeform 228">
                <a:extLst>
                  <a:ext uri="{FF2B5EF4-FFF2-40B4-BE49-F238E27FC236}">
                    <a16:creationId xmlns:a16="http://schemas.microsoft.com/office/drawing/2014/main" id="{781C0A20-35CE-0AA7-58DE-2AF9EA6F6FF3}"/>
                  </a:ext>
                </a:extLst>
              </p:cNvPr>
              <p:cNvSpPr/>
              <p:nvPr/>
            </p:nvSpPr>
            <p:spPr>
              <a:xfrm rot="-3599999">
                <a:off x="9623439" y="3885700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230" name="Freeform 229">
                <a:extLst>
                  <a:ext uri="{FF2B5EF4-FFF2-40B4-BE49-F238E27FC236}">
                    <a16:creationId xmlns:a16="http://schemas.microsoft.com/office/drawing/2014/main" id="{DF78FD51-85A8-38AE-C4C6-E80C2F36D3B3}"/>
                  </a:ext>
                </a:extLst>
              </p:cNvPr>
              <p:cNvSpPr/>
              <p:nvPr/>
            </p:nvSpPr>
            <p:spPr>
              <a:xfrm rot="-3599999">
                <a:off x="9704297" y="3745652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66806F3D-6145-E0F7-E872-863ACBF2841F}"/>
              </a:ext>
            </a:extLst>
          </p:cNvPr>
          <p:cNvGrpSpPr/>
          <p:nvPr/>
        </p:nvGrpSpPr>
        <p:grpSpPr>
          <a:xfrm>
            <a:off x="17571916" y="5891392"/>
            <a:ext cx="2245889" cy="373079"/>
            <a:chOff x="1047927" y="6659269"/>
            <a:chExt cx="2245889" cy="373079"/>
          </a:xfrm>
        </p:grpSpPr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5E6808E5-0D59-B65E-0585-028D70B5AF38}"/>
                </a:ext>
              </a:extLst>
            </p:cNvPr>
            <p:cNvSpPr/>
            <p:nvPr/>
          </p:nvSpPr>
          <p:spPr>
            <a:xfrm>
              <a:off x="1047927" y="6659269"/>
              <a:ext cx="2239176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06" name="TextBox 305">
              <a:extLst>
                <a:ext uri="{FF2B5EF4-FFF2-40B4-BE49-F238E27FC236}">
                  <a16:creationId xmlns:a16="http://schemas.microsoft.com/office/drawing/2014/main" id="{8A6186DB-CCEF-1981-C83D-356434B4BA32}"/>
                </a:ext>
              </a:extLst>
            </p:cNvPr>
            <p:cNvSpPr txBox="1"/>
            <p:nvPr/>
          </p:nvSpPr>
          <p:spPr>
            <a:xfrm>
              <a:off x="1406713" y="6719813"/>
              <a:ext cx="2922972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Berufsunfähigkeitsversicherung</a:t>
              </a:r>
            </a:p>
          </p:txBody>
        </p: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EBD0A7DE-C03D-9C9D-E51B-7240661FB665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06</a:t>
              </a:r>
              <a:endParaRPr lang="de-DE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08" name="Straight Connector 307">
              <a:extLst>
                <a:ext uri="{FF2B5EF4-FFF2-40B4-BE49-F238E27FC236}">
                  <a16:creationId xmlns:a16="http://schemas.microsoft.com/office/drawing/2014/main" id="{3AE81454-8A97-ACB0-7D37-2D61A32DE8BD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53496094-1146-E494-EF0E-3B27AE6AA7F0}"/>
              </a:ext>
            </a:extLst>
          </p:cNvPr>
          <p:cNvGrpSpPr/>
          <p:nvPr/>
        </p:nvGrpSpPr>
        <p:grpSpPr>
          <a:xfrm>
            <a:off x="14055036" y="5891392"/>
            <a:ext cx="1915201" cy="373079"/>
            <a:chOff x="1047927" y="6659269"/>
            <a:chExt cx="1915201" cy="373079"/>
          </a:xfrm>
        </p:grpSpPr>
        <p:sp>
          <p:nvSpPr>
            <p:cNvPr id="310" name="Rectangle 309">
              <a:extLst>
                <a:ext uri="{FF2B5EF4-FFF2-40B4-BE49-F238E27FC236}">
                  <a16:creationId xmlns:a16="http://schemas.microsoft.com/office/drawing/2014/main" id="{C2682C36-A0C2-8DEC-912B-7D4ECB999579}"/>
                </a:ext>
              </a:extLst>
            </p:cNvPr>
            <p:cNvSpPr/>
            <p:nvPr/>
          </p:nvSpPr>
          <p:spPr>
            <a:xfrm>
              <a:off x="1047927" y="6659269"/>
              <a:ext cx="1915198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D57EB8A8-C9F5-95E2-089B-3F1F936A9FAC}"/>
                </a:ext>
              </a:extLst>
            </p:cNvPr>
            <p:cNvSpPr txBox="1"/>
            <p:nvPr/>
          </p:nvSpPr>
          <p:spPr>
            <a:xfrm>
              <a:off x="1406714" y="6719813"/>
              <a:ext cx="1798089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Reiseversicherung</a:t>
              </a: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56FAE2C7-A1ED-D8B0-504F-CDED19577415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05</a:t>
              </a:r>
              <a:endParaRPr lang="de-DE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13" name="Straight Connector 312">
              <a:extLst>
                <a:ext uri="{FF2B5EF4-FFF2-40B4-BE49-F238E27FC236}">
                  <a16:creationId xmlns:a16="http://schemas.microsoft.com/office/drawing/2014/main" id="{1D39EB61-13CB-E63C-D865-6BADBC58A253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738F3882-6F9E-A801-0D12-A923EA6B9151}"/>
              </a:ext>
            </a:extLst>
          </p:cNvPr>
          <p:cNvGrpSpPr/>
          <p:nvPr/>
        </p:nvGrpSpPr>
        <p:grpSpPr>
          <a:xfrm>
            <a:off x="14055036" y="4292525"/>
            <a:ext cx="2245889" cy="373079"/>
            <a:chOff x="1047927" y="6659269"/>
            <a:chExt cx="2245889" cy="373079"/>
          </a:xfrm>
        </p:grpSpPr>
        <p:sp>
          <p:nvSpPr>
            <p:cNvPr id="315" name="Rectangle 314">
              <a:extLst>
                <a:ext uri="{FF2B5EF4-FFF2-40B4-BE49-F238E27FC236}">
                  <a16:creationId xmlns:a16="http://schemas.microsoft.com/office/drawing/2014/main" id="{571E82A2-EAA5-55C6-3F68-CE67303FDE88}"/>
                </a:ext>
              </a:extLst>
            </p:cNvPr>
            <p:cNvSpPr/>
            <p:nvPr/>
          </p:nvSpPr>
          <p:spPr>
            <a:xfrm>
              <a:off x="1047927" y="6659269"/>
              <a:ext cx="2007136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ED22260F-3D5D-D3E9-D304-F857A3D2695F}"/>
                </a:ext>
              </a:extLst>
            </p:cNvPr>
            <p:cNvSpPr txBox="1"/>
            <p:nvPr/>
          </p:nvSpPr>
          <p:spPr>
            <a:xfrm>
              <a:off x="1406713" y="6719813"/>
              <a:ext cx="1887103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Kfz-Versicherung</a:t>
              </a:r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61FB81BE-BC19-5D22-D809-91E90CF76D69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04</a:t>
              </a:r>
              <a:endParaRPr lang="de-DE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EC5E04C8-CBD6-1C1B-DE7E-3A3D03DEAE43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2B180A04-108D-C2A3-D5AC-781D65E07C6B}"/>
              </a:ext>
            </a:extLst>
          </p:cNvPr>
          <p:cNvGrpSpPr/>
          <p:nvPr/>
        </p:nvGrpSpPr>
        <p:grpSpPr>
          <a:xfrm>
            <a:off x="17225460" y="4282405"/>
            <a:ext cx="1755175" cy="373079"/>
            <a:chOff x="1047927" y="6659269"/>
            <a:chExt cx="1755175" cy="373079"/>
          </a:xfrm>
        </p:grpSpPr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A052B04D-BFAE-6F20-1513-4D521CE72147}"/>
                </a:ext>
              </a:extLst>
            </p:cNvPr>
            <p:cNvSpPr/>
            <p:nvPr/>
          </p:nvSpPr>
          <p:spPr>
            <a:xfrm>
              <a:off x="1047927" y="6659269"/>
              <a:ext cx="1679321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21" name="TextBox 320">
              <a:extLst>
                <a:ext uri="{FF2B5EF4-FFF2-40B4-BE49-F238E27FC236}">
                  <a16:creationId xmlns:a16="http://schemas.microsoft.com/office/drawing/2014/main" id="{F5BBB31D-345B-60A2-F497-31DE929D898B}"/>
                </a:ext>
              </a:extLst>
            </p:cNvPr>
            <p:cNvSpPr txBox="1"/>
            <p:nvPr/>
          </p:nvSpPr>
          <p:spPr>
            <a:xfrm>
              <a:off x="1406714" y="6719813"/>
              <a:ext cx="1939404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Lebensversicherung</a:t>
              </a:r>
            </a:p>
          </p:txBody>
        </p:sp>
        <p:sp>
          <p:nvSpPr>
            <p:cNvPr id="322" name="TextBox 321">
              <a:extLst>
                <a:ext uri="{FF2B5EF4-FFF2-40B4-BE49-F238E27FC236}">
                  <a16:creationId xmlns:a16="http://schemas.microsoft.com/office/drawing/2014/main" id="{27FCBAA5-CB88-C9B2-1C70-A1812AC56B46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03</a:t>
              </a:r>
              <a:endParaRPr lang="de-DE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A1196406-7B2A-18D1-AFDF-02B52CF90031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DCF5934C-A757-3D45-4A26-E2471C9042D7}"/>
              </a:ext>
            </a:extLst>
          </p:cNvPr>
          <p:cNvGrpSpPr/>
          <p:nvPr/>
        </p:nvGrpSpPr>
        <p:grpSpPr>
          <a:xfrm>
            <a:off x="13982662" y="2732640"/>
            <a:ext cx="3342917" cy="373079"/>
            <a:chOff x="1047926" y="6659269"/>
            <a:chExt cx="3342917" cy="373079"/>
          </a:xfrm>
        </p:grpSpPr>
        <p:sp>
          <p:nvSpPr>
            <p:cNvPr id="325" name="Rectangle 324">
              <a:extLst>
                <a:ext uri="{FF2B5EF4-FFF2-40B4-BE49-F238E27FC236}">
                  <a16:creationId xmlns:a16="http://schemas.microsoft.com/office/drawing/2014/main" id="{7667C4C8-78F9-B9F7-F7E9-02A5F01F8F2D}"/>
                </a:ext>
              </a:extLst>
            </p:cNvPr>
            <p:cNvSpPr/>
            <p:nvPr/>
          </p:nvSpPr>
          <p:spPr>
            <a:xfrm>
              <a:off x="1047926" y="6659269"/>
              <a:ext cx="3342917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1B64E4AD-9E00-C7CF-2741-E80B1EAC26E7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01</a:t>
              </a:r>
              <a:endParaRPr lang="de-DE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10629C7E-0C8B-69AD-F632-833552DA4D9F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2B4B9660-99B8-1560-1EA1-1F481FF16EDF}"/>
              </a:ext>
            </a:extLst>
          </p:cNvPr>
          <p:cNvGrpSpPr/>
          <p:nvPr/>
        </p:nvGrpSpPr>
        <p:grpSpPr>
          <a:xfrm>
            <a:off x="17688082" y="2725271"/>
            <a:ext cx="2276887" cy="373079"/>
            <a:chOff x="1047927" y="6659269"/>
            <a:chExt cx="2276887" cy="373079"/>
          </a:xfrm>
        </p:grpSpPr>
        <p:sp>
          <p:nvSpPr>
            <p:cNvPr id="330" name="Rectangle 329">
              <a:extLst>
                <a:ext uri="{FF2B5EF4-FFF2-40B4-BE49-F238E27FC236}">
                  <a16:creationId xmlns:a16="http://schemas.microsoft.com/office/drawing/2014/main" id="{C38288FE-7055-DF3A-17B6-80635781A47E}"/>
                </a:ext>
              </a:extLst>
            </p:cNvPr>
            <p:cNvSpPr/>
            <p:nvPr/>
          </p:nvSpPr>
          <p:spPr>
            <a:xfrm>
              <a:off x="1047927" y="6659269"/>
              <a:ext cx="1918098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2114B474-0C77-A971-7B8F-4F37B818F68C}"/>
                </a:ext>
              </a:extLst>
            </p:cNvPr>
            <p:cNvSpPr txBox="1"/>
            <p:nvPr/>
          </p:nvSpPr>
          <p:spPr>
            <a:xfrm>
              <a:off x="1406713" y="6719813"/>
              <a:ext cx="2039283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Krankenversicherung</a:t>
              </a:r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C654D693-A6E2-CAAF-2040-110B522563EE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02</a:t>
              </a:r>
              <a:endParaRPr lang="de-DE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F5E1BC79-372E-05DA-C3A9-09A016B20761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C01B4698-BEA4-5D25-86C9-EAE2CF5F9F82}"/>
              </a:ext>
            </a:extLst>
          </p:cNvPr>
          <p:cNvGrpSpPr/>
          <p:nvPr/>
        </p:nvGrpSpPr>
        <p:grpSpPr>
          <a:xfrm>
            <a:off x="17760456" y="7662701"/>
            <a:ext cx="1775301" cy="373079"/>
            <a:chOff x="1047927" y="6659269"/>
            <a:chExt cx="1775301" cy="373079"/>
          </a:xfrm>
        </p:grpSpPr>
        <p:sp>
          <p:nvSpPr>
            <p:cNvPr id="345" name="Rectangle 344">
              <a:extLst>
                <a:ext uri="{FF2B5EF4-FFF2-40B4-BE49-F238E27FC236}">
                  <a16:creationId xmlns:a16="http://schemas.microsoft.com/office/drawing/2014/main" id="{51C19836-29B6-6B5B-F2DE-9BAA6375708E}"/>
                </a:ext>
              </a:extLst>
            </p:cNvPr>
            <p:cNvSpPr/>
            <p:nvPr/>
          </p:nvSpPr>
          <p:spPr>
            <a:xfrm>
              <a:off x="1047927" y="6659269"/>
              <a:ext cx="1700004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BAD061D5-1007-8729-815A-EEE7BC72EBB5}"/>
                </a:ext>
              </a:extLst>
            </p:cNvPr>
            <p:cNvSpPr txBox="1"/>
            <p:nvPr/>
          </p:nvSpPr>
          <p:spPr>
            <a:xfrm>
              <a:off x="1406714" y="6719813"/>
              <a:ext cx="2353922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Tierkrankenversicherung</a:t>
              </a:r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D88EDE37-F437-DF15-0730-3480DA58BBC6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07</a:t>
              </a:r>
              <a:endParaRPr lang="de-DE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220D9E0A-BCC4-EDE7-FB57-9945EA13AD6E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6A71AA91-77E7-D562-8EB5-F5050595C32B}"/>
              </a:ext>
            </a:extLst>
          </p:cNvPr>
          <p:cNvGrpSpPr/>
          <p:nvPr/>
        </p:nvGrpSpPr>
        <p:grpSpPr>
          <a:xfrm>
            <a:off x="14055036" y="7662701"/>
            <a:ext cx="2657180" cy="373079"/>
            <a:chOff x="1047926" y="6659269"/>
            <a:chExt cx="2657180" cy="373079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07C1664C-206A-F8F1-31A2-5BBA340EC9C8}"/>
                </a:ext>
              </a:extLst>
            </p:cNvPr>
            <p:cNvSpPr/>
            <p:nvPr/>
          </p:nvSpPr>
          <p:spPr>
            <a:xfrm>
              <a:off x="1047926" y="6659269"/>
              <a:ext cx="2611460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2970" dirty="0">
                <a:latin typeface="Montserrat" panose="00000500000000000000" pitchFamily="50" charset="0"/>
              </a:endParaRPr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55759641-9817-01D4-CEFE-E56738A607C4}"/>
                </a:ext>
              </a:extLst>
            </p:cNvPr>
            <p:cNvSpPr txBox="1"/>
            <p:nvPr/>
          </p:nvSpPr>
          <p:spPr>
            <a:xfrm>
              <a:off x="1452433" y="6719813"/>
              <a:ext cx="2252673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5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Pflegeversicherung</a:t>
              </a:r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24667199-A84E-ABC6-83C7-8BBE947BC671}"/>
                </a:ext>
              </a:extLst>
            </p:cNvPr>
            <p:cNvSpPr txBox="1"/>
            <p:nvPr/>
          </p:nvSpPr>
          <p:spPr>
            <a:xfrm>
              <a:off x="1049534" y="6663016"/>
              <a:ext cx="42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08</a:t>
              </a:r>
              <a:endParaRPr lang="de-DE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53" name="Straight Connector 352">
              <a:extLst>
                <a:ext uri="{FF2B5EF4-FFF2-40B4-BE49-F238E27FC236}">
                  <a16:creationId xmlns:a16="http://schemas.microsoft.com/office/drawing/2014/main" id="{89CCDA96-5E03-2A84-038C-5D68CD7BA5B7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1" name="Rectangle 360">
            <a:extLst>
              <a:ext uri="{FF2B5EF4-FFF2-40B4-BE49-F238E27FC236}">
                <a16:creationId xmlns:a16="http://schemas.microsoft.com/office/drawing/2014/main" id="{6DEA6F0B-D7B7-F30D-68DA-0B659561D828}"/>
              </a:ext>
            </a:extLst>
          </p:cNvPr>
          <p:cNvSpPr/>
          <p:nvPr/>
        </p:nvSpPr>
        <p:spPr>
          <a:xfrm>
            <a:off x="19999632" y="2691202"/>
            <a:ext cx="410836" cy="390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2" name="Freeform 361">
            <a:extLst>
              <a:ext uri="{FF2B5EF4-FFF2-40B4-BE49-F238E27FC236}">
                <a16:creationId xmlns:a16="http://schemas.microsoft.com/office/drawing/2014/main" id="{680CB553-0618-C7D4-78AC-96A6E5F949AA}"/>
              </a:ext>
            </a:extLst>
          </p:cNvPr>
          <p:cNvSpPr/>
          <p:nvPr/>
        </p:nvSpPr>
        <p:spPr>
          <a:xfrm rot="9852944" flipH="1">
            <a:off x="3049899" y="2768061"/>
            <a:ext cx="693149" cy="394062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832BE6-9DE5-1FDA-F57C-CDC797D3E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525" y="174784"/>
            <a:ext cx="3925442" cy="11798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9F8FEC-5A29-0E92-B5CC-9DDD89047E33}"/>
              </a:ext>
            </a:extLst>
          </p:cNvPr>
          <p:cNvSpPr txBox="1"/>
          <p:nvPr/>
        </p:nvSpPr>
        <p:spPr>
          <a:xfrm>
            <a:off x="298441" y="251680"/>
            <a:ext cx="5167839" cy="1174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63"/>
              </a:lnSpc>
            </a:pPr>
            <a:r>
              <a:rPr lang="de-DE" sz="4800" b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Altersvorsorge in der EU verstehen</a:t>
            </a:r>
            <a:endParaRPr lang="de-DE" sz="48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291271-07A2-A4FD-2BCF-BDB76193A3B4}"/>
              </a:ext>
            </a:extLst>
          </p:cNvPr>
          <p:cNvSpPr txBox="1"/>
          <p:nvPr/>
        </p:nvSpPr>
        <p:spPr>
          <a:xfrm>
            <a:off x="298441" y="1700734"/>
            <a:ext cx="2478479" cy="1334468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lnSpc>
                <a:spcPts val="1920"/>
              </a:lnSpc>
            </a:pPr>
            <a:r>
              <a:rPr lang="de-DE" sz="20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GESETZLICHE (STAATLICHE)</a:t>
            </a:r>
            <a:r>
              <a:rPr lang="de-DE" sz="200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.  </a:t>
            </a:r>
          </a:p>
          <a:p>
            <a:pPr>
              <a:lnSpc>
                <a:spcPts val="1920"/>
              </a:lnSpc>
              <a:spcBef>
                <a:spcPts val="349"/>
              </a:spcBef>
            </a:pPr>
            <a:r>
              <a:rPr lang="de-DE" sz="20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RENTE –</a:t>
            </a:r>
            <a:r>
              <a:rPr lang="de-DE" sz="200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de-DE" sz="200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1920"/>
              </a:lnSpc>
            </a:pPr>
            <a:r>
              <a:rPr lang="de-DE" sz="20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SÄULE 01</a:t>
            </a:r>
            <a:r>
              <a:rPr lang="de-DE" sz="200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ts val="1920"/>
              </a:lnSpc>
            </a:pPr>
            <a:endParaRPr lang="de-DE" sz="200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DC69C5E-EF66-E7D6-CC56-62D7FA3B36CD}"/>
              </a:ext>
            </a:extLst>
          </p:cNvPr>
          <p:cNvSpPr txBox="1">
            <a:spLocks/>
          </p:cNvSpPr>
          <p:nvPr/>
        </p:nvSpPr>
        <p:spPr>
          <a:xfrm>
            <a:off x="298441" y="2974081"/>
            <a:ext cx="2733923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474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de-DE" sz="14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Verpflichtend, umlagefinanziert. Die EU-Länder legen ihr Rentenalter selbst fest; alternde Bevölkerungen stellen die Systeme vor Herausforderungen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13CD9E0-FC6C-D835-6D4A-DD8489E1ED30}"/>
              </a:ext>
            </a:extLst>
          </p:cNvPr>
          <p:cNvCxnSpPr/>
          <p:nvPr/>
        </p:nvCxnSpPr>
        <p:spPr>
          <a:xfrm>
            <a:off x="36172" y="5073502"/>
            <a:ext cx="10691813" cy="0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EE7EC5E-DE70-309A-3B16-8543A9BDC5DB}"/>
              </a:ext>
            </a:extLst>
          </p:cNvPr>
          <p:cNvCxnSpPr>
            <a:cxnSpLocks/>
          </p:cNvCxnSpPr>
          <p:nvPr/>
        </p:nvCxnSpPr>
        <p:spPr>
          <a:xfrm>
            <a:off x="4026973" y="1927389"/>
            <a:ext cx="0" cy="1619472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B34FBD1-2C5B-FF11-2CC7-D872DEAD3889}"/>
              </a:ext>
            </a:extLst>
          </p:cNvPr>
          <p:cNvCxnSpPr>
            <a:cxnSpLocks/>
          </p:cNvCxnSpPr>
          <p:nvPr/>
        </p:nvCxnSpPr>
        <p:spPr>
          <a:xfrm>
            <a:off x="7612879" y="1927389"/>
            <a:ext cx="0" cy="1487762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3EAF579-455F-DD6F-27B5-5A8EA7B022D8}"/>
              </a:ext>
            </a:extLst>
          </p:cNvPr>
          <p:cNvCxnSpPr>
            <a:cxnSpLocks/>
          </p:cNvCxnSpPr>
          <p:nvPr/>
        </p:nvCxnSpPr>
        <p:spPr>
          <a:xfrm>
            <a:off x="-1" y="7192910"/>
            <a:ext cx="10691813" cy="0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37F15AD-03DD-DB65-9CCA-4FDB9B8446B6}"/>
              </a:ext>
            </a:extLst>
          </p:cNvPr>
          <p:cNvCxnSpPr>
            <a:cxnSpLocks/>
          </p:cNvCxnSpPr>
          <p:nvPr/>
        </p:nvCxnSpPr>
        <p:spPr>
          <a:xfrm>
            <a:off x="7792289" y="5271910"/>
            <a:ext cx="0" cy="514851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5415E831-03BF-3B4F-DF70-A2F6DA859400}"/>
              </a:ext>
            </a:extLst>
          </p:cNvPr>
          <p:cNvSpPr txBox="1"/>
          <p:nvPr/>
        </p:nvSpPr>
        <p:spPr>
          <a:xfrm>
            <a:off x="4245597" y="1700734"/>
            <a:ext cx="2631547" cy="1023357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lnSpc>
                <a:spcPts val="1968"/>
              </a:lnSpc>
            </a:pPr>
            <a:r>
              <a:rPr lang="de-DE" sz="205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BETRIEBLICHE</a:t>
            </a:r>
            <a:r>
              <a:rPr lang="de-DE" sz="205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de-DE" sz="205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1968"/>
              </a:lnSpc>
            </a:pPr>
            <a:r>
              <a:rPr lang="de-DE" sz="205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ALTERSVORSORGE –</a:t>
            </a:r>
            <a:r>
              <a:rPr lang="de-DE" sz="205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de-DE" sz="205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1968"/>
              </a:lnSpc>
            </a:pPr>
            <a:r>
              <a:rPr lang="de-DE" sz="205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SÄULE 02</a:t>
            </a:r>
            <a:r>
              <a:rPr lang="de-DE" sz="205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de-DE" sz="205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4" name="Text Placeholder 2">
            <a:extLst>
              <a:ext uri="{FF2B5EF4-FFF2-40B4-BE49-F238E27FC236}">
                <a16:creationId xmlns:a16="http://schemas.microsoft.com/office/drawing/2014/main" id="{E96B8CA0-98DC-9A9A-4426-3217B6C7AFAB}"/>
              </a:ext>
            </a:extLst>
          </p:cNvPr>
          <p:cNvSpPr txBox="1">
            <a:spLocks/>
          </p:cNvSpPr>
          <p:nvPr/>
        </p:nvSpPr>
        <p:spPr>
          <a:xfrm>
            <a:off x="4245597" y="2974081"/>
            <a:ext cx="2973830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4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de-DE" sz="13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Vom Arbeitgeber getragene Altersvorsorge auf Betriebs- oder Branchenebene, verpflichtend oder freiwillig. Über Kapitalanlagen finanziert.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09956C9-9B6D-8190-9A08-1DFCD14E33F5}"/>
              </a:ext>
            </a:extLst>
          </p:cNvPr>
          <p:cNvSpPr txBox="1"/>
          <p:nvPr/>
        </p:nvSpPr>
        <p:spPr>
          <a:xfrm>
            <a:off x="7792289" y="1700734"/>
            <a:ext cx="2020136" cy="1331134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lnSpc>
                <a:spcPts val="2208"/>
              </a:lnSpc>
            </a:pPr>
            <a:r>
              <a:rPr lang="de-DE" sz="23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PRIVATE</a:t>
            </a:r>
            <a:r>
              <a:rPr lang="de-DE" sz="230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de-DE" sz="230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208"/>
              </a:lnSpc>
            </a:pPr>
            <a:r>
              <a:rPr lang="de-DE" sz="23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VORSORGE –</a:t>
            </a:r>
            <a:r>
              <a:rPr lang="de-DE" sz="230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lnSpc>
                <a:spcPts val="2208"/>
              </a:lnSpc>
            </a:pPr>
            <a:r>
              <a:rPr lang="de-DE" sz="23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SÄULE 03</a:t>
            </a:r>
            <a:r>
              <a:rPr lang="de-DE" sz="230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de-DE" sz="230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208"/>
              </a:lnSpc>
            </a:pPr>
            <a:endParaRPr lang="de-DE" sz="230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6" name="Text Placeholder 2">
            <a:extLst>
              <a:ext uri="{FF2B5EF4-FFF2-40B4-BE49-F238E27FC236}">
                <a16:creationId xmlns:a16="http://schemas.microsoft.com/office/drawing/2014/main" id="{B9958349-FD23-2A60-67FC-F10F59232EBC}"/>
              </a:ext>
            </a:extLst>
          </p:cNvPr>
          <p:cNvSpPr txBox="1">
            <a:spLocks/>
          </p:cNvSpPr>
          <p:nvPr/>
        </p:nvSpPr>
        <p:spPr>
          <a:xfrm>
            <a:off x="7792289" y="2974081"/>
            <a:ext cx="2714194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Freiwilliges, individuelles Vorsorgesparen, steuerlich gefördert, plus Geldanlagen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004924EB-C3C0-EC82-949F-55D99A843F50}"/>
              </a:ext>
            </a:extLst>
          </p:cNvPr>
          <p:cNvSpPr txBox="1"/>
          <p:nvPr/>
        </p:nvSpPr>
        <p:spPr>
          <a:xfrm>
            <a:off x="298441" y="4925747"/>
            <a:ext cx="446450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de-DE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BESONDERHEITEN</a:t>
            </a:r>
            <a:r>
              <a:rPr lang="de-DE" sz="250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de-DE" sz="250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400"/>
              </a:lnSpc>
            </a:pPr>
            <a:r>
              <a:rPr lang="de-DE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FÜR FRAUEN</a:t>
            </a:r>
            <a:r>
              <a:rPr lang="de-DE" sz="2500" b="1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de-DE" sz="250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4" name="Text Placeholder 2">
            <a:extLst>
              <a:ext uri="{FF2B5EF4-FFF2-40B4-BE49-F238E27FC236}">
                <a16:creationId xmlns:a16="http://schemas.microsoft.com/office/drawing/2014/main" id="{E3F0D548-E4BB-15DD-5EF0-2E1A2C41C5B0}"/>
              </a:ext>
            </a:extLst>
          </p:cNvPr>
          <p:cNvSpPr txBox="1">
            <a:spLocks/>
          </p:cNvSpPr>
          <p:nvPr/>
        </p:nvSpPr>
        <p:spPr>
          <a:xfrm>
            <a:off x="298441" y="5786761"/>
            <a:ext cx="6103249" cy="1750806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24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de-DE" sz="12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Gender Pension Gap (geschlechtsspezifische Rentenlücke) – Frauen erhalten weniger Rente</a:t>
            </a:r>
          </a:p>
          <a:p>
            <a:pPr>
              <a:lnSpc>
                <a:spcPts val="1224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de-DE" sz="12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Längere Lebenserwartung, zusätzliche Gesundheits- und Pflegekosten</a:t>
            </a:r>
          </a:p>
          <a:p>
            <a:pPr>
              <a:lnSpc>
                <a:spcPts val="1224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de-DE" sz="12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Geringere Beteiligung an betrieblicher und privater Altersvorsorge</a:t>
            </a:r>
          </a:p>
          <a:p>
            <a:pPr>
              <a:lnSpc>
                <a:spcPts val="1224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de-DE" sz="12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Politische Maßnahmen, z. B. Anrechnung von Sorgezeiten oder Hinterbliebenenrenten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C7F30FEC-0E0B-482A-C6F5-FA4235611EFC}"/>
              </a:ext>
            </a:extLst>
          </p:cNvPr>
          <p:cNvSpPr txBox="1"/>
          <p:nvPr/>
        </p:nvSpPr>
        <p:spPr>
          <a:xfrm>
            <a:off x="8126085" y="4925747"/>
            <a:ext cx="2616486" cy="718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de-DE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ÜBERBLICK</a:t>
            </a:r>
            <a:r>
              <a:rPr lang="de-DE" sz="2500" b="1" dirty="0">
                <a:solidFill>
                  <a:srgbClr val="D38CBC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  <a:endParaRPr lang="de-DE" sz="250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400"/>
              </a:lnSpc>
            </a:pPr>
            <a:endParaRPr lang="de-DE" sz="2500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6" name="Text Placeholder 2">
            <a:extLst>
              <a:ext uri="{FF2B5EF4-FFF2-40B4-BE49-F238E27FC236}">
                <a16:creationId xmlns:a16="http://schemas.microsoft.com/office/drawing/2014/main" id="{560056CD-81F5-4D7A-C4DF-2DCC9FDA4F79}"/>
              </a:ext>
            </a:extLst>
          </p:cNvPr>
          <p:cNvSpPr txBox="1">
            <a:spLocks/>
          </p:cNvSpPr>
          <p:nvPr/>
        </p:nvSpPr>
        <p:spPr>
          <a:xfrm>
            <a:off x="8126085" y="5504951"/>
            <a:ext cx="2436125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481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de-DE" sz="1575" b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Säule 01 – </a:t>
            </a:r>
            <a:r>
              <a:rPr lang="de-DE" sz="15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Gesetzliche Rente (umlagefinanziert) </a:t>
            </a:r>
          </a:p>
          <a:p>
            <a:pPr>
              <a:lnSpc>
                <a:spcPts val="1481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de-DE" sz="1575" b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Säule 02 – </a:t>
            </a:r>
            <a:r>
              <a:rPr lang="de-DE" sz="15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Betriebliche Altersvorsorge</a:t>
            </a:r>
          </a:p>
          <a:p>
            <a:pPr>
              <a:lnSpc>
                <a:spcPts val="1481"/>
              </a:lnSpc>
              <a:spcBef>
                <a:spcPts val="0"/>
              </a:spcBef>
              <a:spcAft>
                <a:spcPts val="400"/>
              </a:spcAft>
              <a:buClr>
                <a:srgbClr val="D38CBC"/>
              </a:buClr>
              <a:buSzPct val="120000"/>
            </a:pPr>
            <a:r>
              <a:rPr lang="de-DE" sz="1575" b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Säule 03 – P</a:t>
            </a:r>
            <a:r>
              <a:rPr lang="de-DE" sz="15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rivate Altersvorsorge</a:t>
            </a:r>
          </a:p>
        </p:txBody>
      </p:sp>
      <p:sp>
        <p:nvSpPr>
          <p:cNvPr id="198" name="Freeform 197">
            <a:extLst>
              <a:ext uri="{FF2B5EF4-FFF2-40B4-BE49-F238E27FC236}">
                <a16:creationId xmlns:a16="http://schemas.microsoft.com/office/drawing/2014/main" id="{88F1E0A4-8627-59A1-EEBE-657080E4E0A8}"/>
              </a:ext>
            </a:extLst>
          </p:cNvPr>
          <p:cNvSpPr/>
          <p:nvPr/>
        </p:nvSpPr>
        <p:spPr>
          <a:xfrm rot="21285814">
            <a:off x="6651312" y="2215207"/>
            <a:ext cx="693149" cy="394062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200" name="Graphic 199">
            <a:extLst>
              <a:ext uri="{FF2B5EF4-FFF2-40B4-BE49-F238E27FC236}">
                <a16:creationId xmlns:a16="http://schemas.microsoft.com/office/drawing/2014/main" id="{947AD30F-4CA3-39E2-A57D-B641F8DCC6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8519" t="46653" r="31219" b="31219"/>
          <a:stretch>
            <a:fillRect/>
          </a:stretch>
        </p:blipFill>
        <p:spPr>
          <a:xfrm>
            <a:off x="6704515" y="3117433"/>
            <a:ext cx="3321444" cy="2120179"/>
          </a:xfrm>
          <a:prstGeom prst="rect">
            <a:avLst/>
          </a:prstGeom>
        </p:spPr>
      </p:pic>
      <p:pic>
        <p:nvPicPr>
          <p:cNvPr id="201" name="Graphic 200">
            <a:extLst>
              <a:ext uri="{FF2B5EF4-FFF2-40B4-BE49-F238E27FC236}">
                <a16:creationId xmlns:a16="http://schemas.microsoft.com/office/drawing/2014/main" id="{7483AC36-04B9-9E2D-2733-C872B9A8E8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9779" t="43830" r="12773" b="34042"/>
          <a:stretch>
            <a:fillRect/>
          </a:stretch>
        </p:blipFill>
        <p:spPr>
          <a:xfrm>
            <a:off x="2042331" y="2985112"/>
            <a:ext cx="2731817" cy="2025029"/>
          </a:xfrm>
          <a:prstGeom prst="rect">
            <a:avLst/>
          </a:prstGeom>
        </p:spPr>
      </p:pic>
      <p:pic>
        <p:nvPicPr>
          <p:cNvPr id="204" name="Graphic 203">
            <a:extLst>
              <a:ext uri="{FF2B5EF4-FFF2-40B4-BE49-F238E27FC236}">
                <a16:creationId xmlns:a16="http://schemas.microsoft.com/office/drawing/2014/main" id="{F11A4FF8-4DD1-14C1-64DA-F544D5F3C3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9367" t="46327" b="34770"/>
          <a:stretch>
            <a:fillRect/>
          </a:stretch>
        </p:blipFill>
        <p:spPr>
          <a:xfrm>
            <a:off x="5561370" y="5480548"/>
            <a:ext cx="3720244" cy="199215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F32CCDC-5344-2262-E708-8BAE1FB62319}"/>
              </a:ext>
            </a:extLst>
          </p:cNvPr>
          <p:cNvGrpSpPr/>
          <p:nvPr/>
        </p:nvGrpSpPr>
        <p:grpSpPr>
          <a:xfrm>
            <a:off x="307221" y="6908249"/>
            <a:ext cx="2148947" cy="546321"/>
            <a:chOff x="140530" y="4489621"/>
            <a:chExt cx="1325805" cy="33705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AD835C6-10F6-4E5E-D00F-98ACD0BA4054}"/>
                </a:ext>
              </a:extLst>
            </p:cNvPr>
            <p:cNvSpPr/>
            <p:nvPr/>
          </p:nvSpPr>
          <p:spPr>
            <a:xfrm>
              <a:off x="140530" y="4489621"/>
              <a:ext cx="1325805" cy="337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3605" dirty="0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486CF27-9C66-45A0-02BD-FB7F9C6E8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6043" y="4547848"/>
              <a:ext cx="1042068" cy="2320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8684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332</Words>
  <Application>Microsoft Office PowerPoint</Application>
  <PresentationFormat>Custom</PresentationFormat>
  <Paragraphs>53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Grace Roche</cp:lastModifiedBy>
  <cp:revision>26</cp:revision>
  <dcterms:created xsi:type="dcterms:W3CDTF">2025-03-04T10:43:58Z</dcterms:created>
  <dcterms:modified xsi:type="dcterms:W3CDTF">2026-09-30T20:04:41Z</dcterms:modified>
</cp:coreProperties>
</file>