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6"/>
  </p:handoutMasterIdLst>
  <p:sldIdLst>
    <p:sldId id="272" r:id="rId2"/>
    <p:sldId id="270" r:id="rId3"/>
    <p:sldId id="273" r:id="rId4"/>
    <p:sldId id="274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24"/>
    <a:srgbClr val="6480E2"/>
    <a:srgbClr val="D38CBC"/>
    <a:srgbClr val="334A84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31"/>
    <p:restoredTop sz="96301"/>
  </p:normalViewPr>
  <p:slideViewPr>
    <p:cSldViewPr snapToGrid="0">
      <p:cViewPr>
        <p:scale>
          <a:sx n="85" d="100"/>
          <a:sy n="85" d="100"/>
        </p:scale>
        <p:origin x="1704" y="-2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1/30/26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de-DE"/>
              <a:t>Click to edit Master subtitle style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de-DE"/>
              <a:t>Click icon to add picture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de-DE" smtClean="0"/>
              <a:t>1/30/26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AB5AD-812F-C77E-2B66-D136FA655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TextBox 426">
            <a:extLst>
              <a:ext uri="{FF2B5EF4-FFF2-40B4-BE49-F238E27FC236}">
                <a16:creationId xmlns:a16="http://schemas.microsoft.com/office/drawing/2014/main" id="{D311B663-15A8-BEEF-397A-909E531A3B67}"/>
              </a:ext>
            </a:extLst>
          </p:cNvPr>
          <p:cNvSpPr txBox="1"/>
          <p:nvPr/>
        </p:nvSpPr>
        <p:spPr>
          <a:xfrm>
            <a:off x="1494513" y="314533"/>
            <a:ext cx="3731291" cy="1485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3"/>
              </a:lnSpc>
            </a:pPr>
            <a:r>
              <a:rPr lang="de-DE" sz="2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Ruhestand </a:t>
            </a:r>
          </a:p>
          <a:p>
            <a:pPr>
              <a:lnSpc>
                <a:spcPts val="2663"/>
              </a:lnSpc>
            </a:pPr>
            <a:r>
              <a:rPr lang="de-DE" sz="2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 Blick </a:t>
            </a:r>
          </a:p>
          <a:p>
            <a:pPr>
              <a:lnSpc>
                <a:spcPts val="2663"/>
              </a:lnSpc>
            </a:pPr>
            <a:r>
              <a:rPr lang="de-DE" sz="2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Arbeitsblatt</a:t>
            </a:r>
          </a:p>
          <a:p>
            <a:pPr>
              <a:lnSpc>
                <a:spcPts val="2663"/>
              </a:lnSpc>
            </a:pPr>
            <a:endParaRPr lang="de-DE" sz="2800" b="1" dirty="0">
              <a:solidFill>
                <a:srgbClr val="F160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426283-A1A4-82A3-3EE7-9B0973E3A65C}"/>
              </a:ext>
            </a:extLst>
          </p:cNvPr>
          <p:cNvSpPr txBox="1"/>
          <p:nvPr/>
        </p:nvSpPr>
        <p:spPr>
          <a:xfrm>
            <a:off x="4205870" y="353473"/>
            <a:ext cx="2853298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0"/>
              </a:lnSpc>
              <a:buNone/>
            </a:pPr>
            <a:r>
              <a:rPr lang="de-DE" sz="1300" kern="100" dirty="0">
                <a:solidFill>
                  <a:srgbClr val="334A8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 diesem Arbeitsblatt gewinnen Sie ein klareres Bild davon, wie Ihr Ruhestand aussehen soll. Mit diesem Bild vor Augen fällt es leichter, gezielt darauf hinzuplanen.</a:t>
            </a:r>
          </a:p>
        </p:txBody>
      </p: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D5755F4F-34BB-39CD-33EC-EF5AB0CD6DCC}"/>
              </a:ext>
            </a:extLst>
          </p:cNvPr>
          <p:cNvCxnSpPr/>
          <p:nvPr/>
        </p:nvCxnSpPr>
        <p:spPr>
          <a:xfrm>
            <a:off x="11471541" y="4222678"/>
            <a:ext cx="0" cy="323901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91994D8B-3E86-2603-9E54-4EF23D7E5303}"/>
              </a:ext>
            </a:extLst>
          </p:cNvPr>
          <p:cNvSpPr txBox="1">
            <a:spLocks/>
          </p:cNvSpPr>
          <p:nvPr/>
        </p:nvSpPr>
        <p:spPr>
          <a:xfrm>
            <a:off x="1489309" y="2676088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99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625" b="1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Erwartungen an den Lebensstil</a:t>
            </a:r>
          </a:p>
          <a:p>
            <a:pPr marL="0" indent="0">
              <a:lnSpc>
                <a:spcPts val="120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253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  <a:tabLst>
                <a:tab pos="261938" algn="l"/>
              </a:tabLst>
            </a:pPr>
            <a:r>
              <a:rPr lang="de-DE" sz="1075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Wo möchten Sie leben?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</a:pPr>
            <a:endParaRPr lang="de-DE" sz="107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Land / Stadt / ländliche Region:  ……………………………………………………………..………………………..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Wohnform (Eigentum/Miete/gemeinschaftlich/verkleinert?): …………………………………………………………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Gewünschter Lebensstil (Reisen, Hobbys, Zeit mit Familie, Ehrenamt):  …………………………….……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None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None/>
            </a:pPr>
            <a:r>
              <a:rPr lang="de-DE" sz="5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</a:t>
            </a:r>
            <a:endParaRPr sz="575"/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Erwarteter jährlicher Bedarf (grobe Schätzung): …………………….……..…..……… €</a:t>
            </a:r>
          </a:p>
          <a:p>
            <a:pPr marL="225425" indent="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de-DE" sz="9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AD03CB67-8C74-9537-D50D-BDEFA58A9FCC}"/>
              </a:ext>
            </a:extLst>
          </p:cNvPr>
          <p:cNvSpPr/>
          <p:nvPr/>
        </p:nvSpPr>
        <p:spPr>
          <a:xfrm>
            <a:off x="0" y="0"/>
            <a:ext cx="1357220" cy="10691813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F5399550-8573-569C-B830-0351E6A94FA6}"/>
              </a:ext>
            </a:extLst>
          </p:cNvPr>
          <p:cNvSpPr/>
          <p:nvPr/>
        </p:nvSpPr>
        <p:spPr>
          <a:xfrm rot="16200000" flipH="1">
            <a:off x="3257002" y="1154882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6480E2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25853C-45D4-38A5-2415-7084AD0B15DE}"/>
              </a:ext>
            </a:extLst>
          </p:cNvPr>
          <p:cNvCxnSpPr/>
          <p:nvPr/>
        </p:nvCxnSpPr>
        <p:spPr>
          <a:xfrm flipH="1">
            <a:off x="384048" y="2114120"/>
            <a:ext cx="7175627" cy="0"/>
          </a:xfrm>
          <a:prstGeom prst="line">
            <a:avLst/>
          </a:prstGeom>
          <a:ln w="12700">
            <a:solidFill>
              <a:srgbClr val="334A8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45D14D8-657C-AAA9-C8E4-E00E5DA0AF29}"/>
              </a:ext>
            </a:extLst>
          </p:cNvPr>
          <p:cNvGrpSpPr/>
          <p:nvPr/>
        </p:nvGrpSpPr>
        <p:grpSpPr>
          <a:xfrm>
            <a:off x="-8244" y="1930226"/>
            <a:ext cx="5781357" cy="349590"/>
            <a:chOff x="259627" y="6613350"/>
            <a:chExt cx="6425698" cy="41778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CA42C8B-23D0-683E-1C8D-8A11D0FD034F}"/>
                </a:ext>
              </a:extLst>
            </p:cNvPr>
            <p:cNvSpPr/>
            <p:nvPr/>
          </p:nvSpPr>
          <p:spPr>
            <a:xfrm>
              <a:off x="259627" y="6613350"/>
              <a:ext cx="6090161" cy="387203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 dirty="0">
                <a:latin typeface="Montserrat" panose="00000500000000000000" pitchFamily="50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C12114-56A5-9827-EE2A-DC802B8479ED}"/>
                </a:ext>
              </a:extLst>
            </p:cNvPr>
            <p:cNvSpPr txBox="1"/>
            <p:nvPr/>
          </p:nvSpPr>
          <p:spPr>
            <a:xfrm>
              <a:off x="454049" y="6660025"/>
              <a:ext cx="6231276" cy="371110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>
                <a:lnSpc>
                  <a:spcPts val="1516"/>
                </a:lnSpc>
                <a:tabLst>
                  <a:tab pos="1241425" algn="l"/>
                </a:tabLst>
              </a:pPr>
              <a:r>
                <a:rPr lang="de-DE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ABSCHNITT 1 	Ihre Vorstellung vom idealen Ruhestand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ECE63CC-2495-9A55-9C0A-63057A46EB23}"/>
                </a:ext>
              </a:extLst>
            </p:cNvPr>
            <p:cNvCxnSpPr/>
            <p:nvPr/>
          </p:nvCxnSpPr>
          <p:spPr>
            <a:xfrm>
              <a:off x="1777285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25F9C86-5589-15EF-A5B7-3D35B1DBD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2258176"/>
            <a:ext cx="384351" cy="95484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7280F0F-0161-7851-9759-C8722FCED60F}"/>
              </a:ext>
            </a:extLst>
          </p:cNvPr>
          <p:cNvSpPr txBox="1">
            <a:spLocks/>
          </p:cNvSpPr>
          <p:nvPr/>
        </p:nvSpPr>
        <p:spPr>
          <a:xfrm>
            <a:off x="1469514" y="5449043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Gewünschte Einkommensquellen </a:t>
            </a: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Zutreffendes ankreuzen, Beträge ergänzen (falls bekannt):</a:t>
            </a:r>
          </a:p>
          <a:p>
            <a:pPr marL="0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5425" indent="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8AD8AD-4E59-BCD0-E6A8-71D0E0902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5031131"/>
            <a:ext cx="384351" cy="954840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77E9D88-47C3-9C34-F51C-18D69CCC7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190283"/>
              </p:ext>
            </p:extLst>
          </p:nvPr>
        </p:nvGraphicFramePr>
        <p:xfrm>
          <a:off x="1701799" y="6153689"/>
          <a:ext cx="5440680" cy="2166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0284">
                  <a:extLst>
                    <a:ext uri="{9D8B030D-6E8A-4147-A177-3AD203B41FA5}">
                      <a16:colId xmlns:a16="http://schemas.microsoft.com/office/drawing/2014/main" val="3047955691"/>
                    </a:ext>
                  </a:extLst>
                </a:gridCol>
                <a:gridCol w="428608">
                  <a:extLst>
                    <a:ext uri="{9D8B030D-6E8A-4147-A177-3AD203B41FA5}">
                      <a16:colId xmlns:a16="http://schemas.microsoft.com/office/drawing/2014/main" val="21332317"/>
                    </a:ext>
                  </a:extLst>
                </a:gridCol>
                <a:gridCol w="2791788">
                  <a:extLst>
                    <a:ext uri="{9D8B030D-6E8A-4147-A177-3AD203B41FA5}">
                      <a16:colId xmlns:a16="http://schemas.microsoft.com/office/drawing/2014/main" val="3099281554"/>
                    </a:ext>
                  </a:extLst>
                </a:gridCol>
              </a:tblGrid>
              <a:tr h="443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Gewünschte Ein­kom­mens­quelle</a:t>
                      </a:r>
                      <a:endParaRPr lang="de-D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✓</a:t>
                      </a:r>
                      <a:endParaRPr lang="de-DE" sz="12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Ziel­betrag (€ / Monat oder Jahr)</a:t>
                      </a:r>
                      <a:endParaRPr lang="de-D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137601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Gesetz­liche Rente</a:t>
                      </a: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310480"/>
                  </a:ext>
                </a:extLst>
              </a:tr>
              <a:tr h="2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Betrieb­liche Alters­vor­sorge</a:t>
                      </a: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536995"/>
                  </a:ext>
                </a:extLst>
              </a:tr>
              <a:tr h="2816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 Alters­vor­sorge (3. Säule)</a:t>
                      </a: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002449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Erspar­nisse/Geld­anlagen</a:t>
                      </a: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116267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Immo­bili­enein­künfte</a:t>
                      </a: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785510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Teilzeit- oder flexible Arbeit</a:t>
                      </a: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824654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Sonstiges: ………………..</a:t>
                      </a: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116447"/>
                  </a:ext>
                </a:extLst>
              </a:tr>
            </a:tbl>
          </a:graphicData>
        </a:graphic>
      </p:graphicFrame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DF73DCC-9D26-83E6-84FE-F13DC898B615}"/>
              </a:ext>
            </a:extLst>
          </p:cNvPr>
          <p:cNvSpPr txBox="1">
            <a:spLocks/>
          </p:cNvSpPr>
          <p:nvPr/>
        </p:nvSpPr>
        <p:spPr>
          <a:xfrm>
            <a:off x="1454208" y="8869763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99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625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Annahmen zu Gesundheit &amp; Lebensstil </a:t>
            </a:r>
          </a:p>
          <a:p>
            <a:pPr marL="0" indent="0">
              <a:lnSpc>
                <a:spcPts val="140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175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3538" lvl="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Erwarteter Gesundheitszustand: ☐ Sehr gut ☐ Gut ☐ Mittel ☐ Ungewiss</a:t>
            </a:r>
          </a:p>
          <a:p>
            <a:pPr marL="363538" lvl="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Pflegebedarf? ☐ Nein ☐ Möglicherweise ☐ Wahrscheinlich</a:t>
            </a:r>
          </a:p>
          <a:p>
            <a:pPr marL="363538" lvl="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Gewünschte Gesundheitsabsicherung: ……………………………………………………………………………………………</a:t>
            </a:r>
          </a:p>
          <a:p>
            <a:pPr marL="225425" indent="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de-DE" sz="6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10EA3-0E90-AAFD-8D51-4F4EE1EA1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8421473"/>
            <a:ext cx="384351" cy="9548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BDBF5D-823E-7370-251F-48036013B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79955" y="8266617"/>
            <a:ext cx="3293634" cy="9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01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13131-CFCC-03AF-932B-4DBBFDA8B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6D6AA48A-531A-52C5-A8E9-B1462281CA04}"/>
              </a:ext>
            </a:extLst>
          </p:cNvPr>
          <p:cNvCxnSpPr/>
          <p:nvPr/>
        </p:nvCxnSpPr>
        <p:spPr>
          <a:xfrm>
            <a:off x="11471541" y="2907834"/>
            <a:ext cx="0" cy="323901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71459A14-C6D2-E33B-F9E6-D28F4A2DF3B7}"/>
              </a:ext>
            </a:extLst>
          </p:cNvPr>
          <p:cNvSpPr txBox="1">
            <a:spLocks/>
          </p:cNvSpPr>
          <p:nvPr/>
        </p:nvSpPr>
        <p:spPr>
          <a:xfrm>
            <a:off x="1489309" y="1361244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 Aktuelle Vermögenswerte </a:t>
            </a: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Listen Sie Ihre vorhandenen finanziellen Mittel auf.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de-DE" sz="97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CEE676F0-3D4B-2740-2205-5F335B77F579}"/>
              </a:ext>
            </a:extLst>
          </p:cNvPr>
          <p:cNvSpPr/>
          <p:nvPr/>
        </p:nvSpPr>
        <p:spPr>
          <a:xfrm>
            <a:off x="0" y="0"/>
            <a:ext cx="1357220" cy="10691813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F35EFB1-0CCE-EFDF-165E-4ECAE798F82B}"/>
              </a:ext>
            </a:extLst>
          </p:cNvPr>
          <p:cNvCxnSpPr/>
          <p:nvPr/>
        </p:nvCxnSpPr>
        <p:spPr>
          <a:xfrm flipH="1">
            <a:off x="384048" y="799276"/>
            <a:ext cx="7175627" cy="0"/>
          </a:xfrm>
          <a:prstGeom prst="line">
            <a:avLst/>
          </a:prstGeom>
          <a:ln w="12700">
            <a:solidFill>
              <a:srgbClr val="334A8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A1511F91-2123-BCC6-E65C-0CC3D5FE636D}"/>
              </a:ext>
            </a:extLst>
          </p:cNvPr>
          <p:cNvGrpSpPr/>
          <p:nvPr/>
        </p:nvGrpSpPr>
        <p:grpSpPr>
          <a:xfrm>
            <a:off x="-8244" y="615387"/>
            <a:ext cx="5781357" cy="355554"/>
            <a:chOff x="259627" y="6613350"/>
            <a:chExt cx="6425698" cy="4249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3BB954D-8231-CD49-D153-087041CC8F0A}"/>
                </a:ext>
              </a:extLst>
            </p:cNvPr>
            <p:cNvSpPr/>
            <p:nvPr/>
          </p:nvSpPr>
          <p:spPr>
            <a:xfrm>
              <a:off x="259627" y="6613350"/>
              <a:ext cx="5689210" cy="387203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 dirty="0">
                <a:latin typeface="Montserrat" panose="00000500000000000000" pitchFamily="50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3D5827-EB3F-2E90-9EA4-5ABEC284BD76}"/>
                </a:ext>
              </a:extLst>
            </p:cNvPr>
            <p:cNvSpPr txBox="1"/>
            <p:nvPr/>
          </p:nvSpPr>
          <p:spPr>
            <a:xfrm>
              <a:off x="454049" y="6660025"/>
              <a:ext cx="6231276" cy="378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  <a:tabLst>
                  <a:tab pos="1241425" algn="l"/>
                </a:tabLst>
              </a:pPr>
              <a:r>
                <a:rPr lang="de-DE" sz="1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ABSCHNITT 2 	 Ihre aktuelle Vorsorgesituation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A9685C7-CFC0-EE3F-4668-C969DDC96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943332"/>
            <a:ext cx="384351" cy="95484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76AFA38-D1F9-06C8-EEC8-698AA6665EB3}"/>
              </a:ext>
            </a:extLst>
          </p:cNvPr>
          <p:cNvSpPr txBox="1">
            <a:spLocks/>
          </p:cNvSpPr>
          <p:nvPr/>
        </p:nvSpPr>
        <p:spPr>
          <a:xfrm>
            <a:off x="1469514" y="4638291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Aktuelle monatliche Beiträge </a:t>
            </a: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Zutreffendes ankreuzen, Beträge ergänzen (falls bekannt):</a:t>
            </a:r>
          </a:p>
          <a:p>
            <a:pPr marL="0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5425" indent="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386642-0CAC-AAD0-FBFD-24DF2977E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4220379"/>
            <a:ext cx="384351" cy="954840"/>
          </a:xfrm>
          <a:prstGeom prst="rect">
            <a:avLst/>
          </a:prstGeom>
        </p:spPr>
      </p:pic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59E5B443-F631-475C-E802-3F1073516C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569797"/>
              </p:ext>
            </p:extLst>
          </p:nvPr>
        </p:nvGraphicFramePr>
        <p:xfrm>
          <a:off x="1845732" y="2026957"/>
          <a:ext cx="5296746" cy="17688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9900">
                  <a:extLst>
                    <a:ext uri="{9D8B030D-6E8A-4147-A177-3AD203B41FA5}">
                      <a16:colId xmlns:a16="http://schemas.microsoft.com/office/drawing/2014/main" val="3080593315"/>
                    </a:ext>
                  </a:extLst>
                </a:gridCol>
                <a:gridCol w="1251264">
                  <a:extLst>
                    <a:ext uri="{9D8B030D-6E8A-4147-A177-3AD203B41FA5}">
                      <a16:colId xmlns:a16="http://schemas.microsoft.com/office/drawing/2014/main" val="2332628832"/>
                    </a:ext>
                  </a:extLst>
                </a:gridCol>
                <a:gridCol w="1765582">
                  <a:extLst>
                    <a:ext uri="{9D8B030D-6E8A-4147-A177-3AD203B41FA5}">
                      <a16:colId xmlns:a16="http://schemas.microsoft.com/office/drawing/2014/main" val="368570048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Ver­mögens­art</a:t>
                      </a:r>
                      <a:endParaRPr lang="de-D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Aktueller Wert (€)</a:t>
                      </a:r>
                      <a:endParaRPr lang="de-D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Notizen</a:t>
                      </a:r>
                      <a:endParaRPr lang="de-D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960919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Anspruch auf gesetz­liche Rente (Schätzung)</a:t>
                      </a: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213386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Betrieb­liche Alters­vor­sorge</a:t>
                      </a: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856223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 Alters­vor­sorge</a:t>
                      </a: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239683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Erspar­nisse</a:t>
                      </a: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25119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Geld­anlagen</a:t>
                      </a: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71037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Immo­bilien-Eigen­kapi­tal</a:t>
                      </a: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68296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Sonstiges</a:t>
                      </a: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2218432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6E479B0E-08D2-04AD-C6D0-07E018181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267383"/>
              </p:ext>
            </p:extLst>
          </p:nvPr>
        </p:nvGraphicFramePr>
        <p:xfrm>
          <a:off x="1786466" y="5391744"/>
          <a:ext cx="5356014" cy="9413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5338">
                  <a:extLst>
                    <a:ext uri="{9D8B030D-6E8A-4147-A177-3AD203B41FA5}">
                      <a16:colId xmlns:a16="http://schemas.microsoft.com/office/drawing/2014/main" val="476282728"/>
                    </a:ext>
                  </a:extLst>
                </a:gridCol>
                <a:gridCol w="1785338">
                  <a:extLst>
                    <a:ext uri="{9D8B030D-6E8A-4147-A177-3AD203B41FA5}">
                      <a16:colId xmlns:a16="http://schemas.microsoft.com/office/drawing/2014/main" val="257789750"/>
                    </a:ext>
                  </a:extLst>
                </a:gridCol>
                <a:gridCol w="1785338">
                  <a:extLst>
                    <a:ext uri="{9D8B030D-6E8A-4147-A177-3AD203B41FA5}">
                      <a16:colId xmlns:a16="http://schemas.microsoft.com/office/drawing/2014/main" val="301952171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Vorsorge- / Sparform</a:t>
                      </a:r>
                      <a:endParaRPr lang="de-DE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Monat­licher Beitrag (€)</a:t>
                      </a:r>
                      <a:endParaRPr lang="de-DE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Erhöhung möglich?      (Ja/Nein/Viel­leicht)</a:t>
                      </a:r>
                      <a:endParaRPr lang="de-DE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908216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Betrieb­liche Alters­vor­sorge</a:t>
                      </a:r>
                      <a:endParaRPr lang="de-D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717256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 Alters­vor­sorge</a:t>
                      </a:r>
                      <a:endParaRPr lang="de-D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5397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Erspar­nisse/Geld­anlagen</a:t>
                      </a:r>
                      <a:endParaRPr lang="de-D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109269"/>
                  </a:ext>
                </a:extLst>
              </a:tr>
            </a:tbl>
          </a:graphicData>
        </a:graphic>
      </p:graphicFrame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67C9518-D988-CAAD-4EA7-B7E9D09D8A84}"/>
              </a:ext>
            </a:extLst>
          </p:cNvPr>
          <p:cNvSpPr txBox="1">
            <a:spLocks/>
          </p:cNvSpPr>
          <p:nvPr/>
        </p:nvSpPr>
        <p:spPr>
          <a:xfrm>
            <a:off x="1471142" y="6996950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6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75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 Aktuelle Herausforderungen oder Lücken</a:t>
            </a:r>
          </a:p>
          <a:p>
            <a:pPr marL="0" indent="0">
              <a:lnSpc>
                <a:spcPts val="132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100" b="1" dirty="0">
              <a:solidFill>
                <a:srgbClr val="F160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7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  <a:tabLst>
                <a:tab pos="304800" algn="l"/>
              </a:tabLst>
            </a:pPr>
            <a:r>
              <a:rPr lang="de-DE" sz="1175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Zutreffendes ankreuzen</a:t>
            </a:r>
            <a:endParaRPr lang="de-DE" sz="1175" b="1" dirty="0">
              <a:solidFill>
                <a:srgbClr val="F160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944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775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Erwerbsunterbrechung(en) mit Folgen für die Rentenansprüche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Scheidung oder Trennung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Sorgeverpflichtungen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Geringe Ersparnisse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Schwankendes Einkommen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Gesundheitliche Sorgen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Unklarheit über Rentenansprüche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Kürzlich umgezogen oder Umzug geplant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Sonstiges:   ………….……….……….……….……….………….……….……….……….….……….……….……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endParaRPr lang="de-DE" sz="14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FF0D680-F58C-90F6-A76D-774D88104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6616395"/>
            <a:ext cx="384351" cy="9548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521B841-9BA3-A1AB-547A-39EEE8F64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79955" y="8266617"/>
            <a:ext cx="3293634" cy="9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16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CC1A9-B1A3-E706-2F2B-501165D14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0D2FD690-C6B7-2AF4-E273-FD50433637E0}"/>
              </a:ext>
            </a:extLst>
          </p:cNvPr>
          <p:cNvCxnSpPr/>
          <p:nvPr/>
        </p:nvCxnSpPr>
        <p:spPr>
          <a:xfrm>
            <a:off x="11471541" y="2907834"/>
            <a:ext cx="0" cy="323901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C2ADAD09-E470-F951-5569-0D68C3EFDE2E}"/>
              </a:ext>
            </a:extLst>
          </p:cNvPr>
          <p:cNvSpPr txBox="1">
            <a:spLocks/>
          </p:cNvSpPr>
          <p:nvPr/>
        </p:nvSpPr>
        <p:spPr>
          <a:xfrm>
            <a:off x="1489309" y="1361244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3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7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Lebensstil-Lücke </a:t>
            </a:r>
          </a:p>
          <a:p>
            <a:pPr marL="0" indent="0">
              <a:lnSpc>
                <a:spcPts val="1354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125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41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Passt Ihr aktueller finanzieller Kurs zu Ihren Lebensstil-Zielen für den Ruhestand?</a:t>
            </a:r>
          </a:p>
          <a:p>
            <a:pPr marL="269875" indent="0">
              <a:lnSpc>
                <a:spcPts val="126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5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1325" indent="-171450">
              <a:lnSpc>
                <a:spcPts val="1341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Ja</a:t>
            </a:r>
          </a:p>
          <a:p>
            <a:pPr marL="441325" indent="-171450">
              <a:lnSpc>
                <a:spcPts val="1341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Nein </a:t>
            </a:r>
          </a:p>
          <a:p>
            <a:pPr marL="441325" indent="-171450">
              <a:lnSpc>
                <a:spcPts val="1341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Teilweise</a:t>
            </a:r>
          </a:p>
          <a:p>
            <a:pPr marL="441325" indent="-171450">
              <a:lnSpc>
                <a:spcPts val="1579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endParaRPr lang="de-DE" sz="13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1325" indent="-171450">
              <a:lnSpc>
                <a:spcPts val="1341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Falls „Nein“ oder „Teilweise“: Wo liegen die Lücken?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  <a:p>
            <a:pPr marL="269875" indent="0">
              <a:lnSpc>
                <a:spcPts val="1885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5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de-DE" sz="97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386A0405-AA06-EBB4-4294-2B668268CE7F}"/>
              </a:ext>
            </a:extLst>
          </p:cNvPr>
          <p:cNvSpPr/>
          <p:nvPr/>
        </p:nvSpPr>
        <p:spPr>
          <a:xfrm>
            <a:off x="0" y="0"/>
            <a:ext cx="1357220" cy="10691813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2985F2-6111-EEDA-9680-337C4848C20C}"/>
              </a:ext>
            </a:extLst>
          </p:cNvPr>
          <p:cNvCxnSpPr/>
          <p:nvPr/>
        </p:nvCxnSpPr>
        <p:spPr>
          <a:xfrm flipH="1">
            <a:off x="384048" y="799276"/>
            <a:ext cx="7175627" cy="0"/>
          </a:xfrm>
          <a:prstGeom prst="line">
            <a:avLst/>
          </a:prstGeom>
          <a:ln w="12700">
            <a:solidFill>
              <a:srgbClr val="334A8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5A821789-7C9E-CA1A-0CEC-6BC0E9D72D71}"/>
              </a:ext>
            </a:extLst>
          </p:cNvPr>
          <p:cNvGrpSpPr/>
          <p:nvPr/>
        </p:nvGrpSpPr>
        <p:grpSpPr>
          <a:xfrm>
            <a:off x="-8244" y="615387"/>
            <a:ext cx="5781357" cy="355554"/>
            <a:chOff x="259627" y="6613350"/>
            <a:chExt cx="6425698" cy="4249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21335B-4D66-E7DA-EF49-F56503A3586C}"/>
                </a:ext>
              </a:extLst>
            </p:cNvPr>
            <p:cNvSpPr/>
            <p:nvPr/>
          </p:nvSpPr>
          <p:spPr>
            <a:xfrm>
              <a:off x="259627" y="6613350"/>
              <a:ext cx="5506703" cy="387203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 dirty="0">
                <a:latin typeface="Montserrat" panose="00000500000000000000" pitchFamily="50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984A58-2A2F-1AFE-C207-4539A1DC61A6}"/>
                </a:ext>
              </a:extLst>
            </p:cNvPr>
            <p:cNvSpPr txBox="1"/>
            <p:nvPr/>
          </p:nvSpPr>
          <p:spPr>
            <a:xfrm>
              <a:off x="454049" y="6660025"/>
              <a:ext cx="6231276" cy="378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  <a:tabLst>
                  <a:tab pos="1241425" algn="l"/>
                </a:tabLst>
              </a:pPr>
              <a:r>
                <a:rPr lang="de-DE" sz="1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ABSCHNITT 3 	  Ideal und Ist-Stand im Vergleich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FEC27FA-706B-A3F6-FE0D-A235527A3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943332"/>
            <a:ext cx="384351" cy="95484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7D5F42F-D1D7-368B-97CD-CF378C2E067F}"/>
              </a:ext>
            </a:extLst>
          </p:cNvPr>
          <p:cNvSpPr txBox="1">
            <a:spLocks/>
          </p:cNvSpPr>
          <p:nvPr/>
        </p:nvSpPr>
        <p:spPr>
          <a:xfrm>
            <a:off x="1469514" y="4546834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Einkommenslücke </a:t>
            </a: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Berechnen Sie (grob):</a:t>
            </a:r>
          </a:p>
          <a:p>
            <a:pPr marL="269875" indent="0">
              <a:lnSpc>
                <a:spcPts val="120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Benötigtes jährliches Ruhestandseinkommen (ideal): ………………………… €</a:t>
            </a: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Heute erwartetes jährliches Ruhestandseinkommen: ………………………… €</a:t>
            </a: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Differenz (Lücke): ………………………… €</a:t>
            </a: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36F8EF1-A1FF-6CB4-804B-63D60A719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4128922"/>
            <a:ext cx="384351" cy="954840"/>
          </a:xfrm>
          <a:prstGeom prst="rect">
            <a:avLst/>
          </a:prstGeom>
        </p:spPr>
      </p:pic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7AA2270-77E8-9DA0-94D9-95B5631CA0FA}"/>
              </a:ext>
            </a:extLst>
          </p:cNvPr>
          <p:cNvSpPr txBox="1">
            <a:spLocks/>
          </p:cNvSpPr>
          <p:nvPr/>
        </p:nvSpPr>
        <p:spPr>
          <a:xfrm>
            <a:off x="1471142" y="6996950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 Lücke bei Gesundheit &amp; Absicherung </a:t>
            </a: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b="1" dirty="0">
              <a:solidFill>
                <a:srgbClr val="F160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Vergleichen Sie Ihre idealen Erwartungen mit Ihrer aktuellen Absicherung:</a:t>
            </a:r>
          </a:p>
          <a:p>
            <a:pPr marL="269875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39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de-DE" sz="2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2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643E6AF-B182-7938-0D83-F3D675EAF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6616395"/>
            <a:ext cx="384351" cy="95484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25DED8-F2D7-7132-BA82-9918A5019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662403"/>
              </p:ext>
            </p:extLst>
          </p:nvPr>
        </p:nvGraphicFramePr>
        <p:xfrm>
          <a:off x="1784896" y="7645658"/>
          <a:ext cx="5357576" cy="19296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6504">
                  <a:extLst>
                    <a:ext uri="{9D8B030D-6E8A-4147-A177-3AD203B41FA5}">
                      <a16:colId xmlns:a16="http://schemas.microsoft.com/office/drawing/2014/main" val="4069576570"/>
                    </a:ext>
                  </a:extLst>
                </a:gridCol>
                <a:gridCol w="882284">
                  <a:extLst>
                    <a:ext uri="{9D8B030D-6E8A-4147-A177-3AD203B41FA5}">
                      <a16:colId xmlns:a16="http://schemas.microsoft.com/office/drawing/2014/main" val="1401793868"/>
                    </a:ext>
                  </a:extLst>
                </a:gridCol>
                <a:gridCol w="1339394">
                  <a:extLst>
                    <a:ext uri="{9D8B030D-6E8A-4147-A177-3AD203B41FA5}">
                      <a16:colId xmlns:a16="http://schemas.microsoft.com/office/drawing/2014/main" val="3077322382"/>
                    </a:ext>
                  </a:extLst>
                </a:gridCol>
                <a:gridCol w="1339394">
                  <a:extLst>
                    <a:ext uri="{9D8B030D-6E8A-4147-A177-3AD203B41FA5}">
                      <a16:colId xmlns:a16="http://schemas.microsoft.com/office/drawing/2014/main" val="1237415905"/>
                    </a:ext>
                  </a:extLst>
                </a:gridCol>
              </a:tblGrid>
              <a:tr h="385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Bereich</a:t>
                      </a:r>
                      <a:endParaRPr lang="de-DE" sz="12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Ideal</a:t>
                      </a:r>
                      <a:endParaRPr lang="de-D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Aktuell</a:t>
                      </a:r>
                      <a:endParaRPr lang="de-D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Lücke</a:t>
                      </a:r>
                      <a:endParaRPr lang="de-D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461849"/>
                  </a:ext>
                </a:extLst>
              </a:tr>
              <a:tr h="385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Kran­ken­ver­siche­rung</a:t>
                      </a: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198170"/>
                  </a:ext>
                </a:extLst>
              </a:tr>
              <a:tr h="385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Not­gro­schen</a:t>
                      </a: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776767"/>
                  </a:ext>
                </a:extLst>
              </a:tr>
              <a:tr h="385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Pfle­gevor­sorge</a:t>
                      </a: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751914"/>
                  </a:ext>
                </a:extLst>
              </a:tr>
              <a:tr h="385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Leben/Berufs­unfä­hig­keit</a:t>
                      </a: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de-D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0230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98554F6-08CF-6C15-021E-FB4F5FCF9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79955" y="8266617"/>
            <a:ext cx="3293634" cy="9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7B71F-A7FE-B0B5-55E8-E5FB0A68E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54610123-94BC-86B7-292D-6063640AF008}"/>
              </a:ext>
            </a:extLst>
          </p:cNvPr>
          <p:cNvCxnSpPr/>
          <p:nvPr/>
        </p:nvCxnSpPr>
        <p:spPr>
          <a:xfrm>
            <a:off x="11471541" y="2907834"/>
            <a:ext cx="0" cy="323901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7A4109D4-4B00-1C79-47ED-6E4C6E1FAC33}"/>
              </a:ext>
            </a:extLst>
          </p:cNvPr>
          <p:cNvSpPr txBox="1">
            <a:spLocks/>
          </p:cNvSpPr>
          <p:nvPr/>
        </p:nvSpPr>
        <p:spPr>
          <a:xfrm>
            <a:off x="1489309" y="1373404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4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Wählen Sie 3 Schritte, die Sie in den nächsten 30 Tagen angehen können:</a:t>
            </a:r>
          </a:p>
          <a:p>
            <a:pPr marL="269875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………………………………………………………………………………….……………………………………………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……………………………………………………………………………………………………………………………….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…………………….…………………………………………………………………………………………………………</a:t>
            </a:r>
          </a:p>
          <a:p>
            <a:pPr marL="269875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805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67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4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Längerfristige Schritte für die nächsten 12 Monate:</a:t>
            </a:r>
          </a:p>
          <a:p>
            <a:pPr marL="269875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………………………………………………………………………………….……………………………………………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……………………………………………………………………………………………………………………………….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…………………….…………………………………………………………………………………………………………</a:t>
            </a:r>
          </a:p>
          <a:p>
            <a:pPr marL="269875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de-DE" sz="97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B6C855A6-AD7B-2782-5AB2-500C1D803BCE}"/>
              </a:ext>
            </a:extLst>
          </p:cNvPr>
          <p:cNvSpPr/>
          <p:nvPr/>
        </p:nvSpPr>
        <p:spPr>
          <a:xfrm>
            <a:off x="0" y="0"/>
            <a:ext cx="1357220" cy="10691813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0A61B14C-6775-26E4-2646-13431C99F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39114" y="8384659"/>
            <a:ext cx="3176853" cy="95484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18ADA05-6C26-10CA-1B64-20D2C7969E20}"/>
              </a:ext>
            </a:extLst>
          </p:cNvPr>
          <p:cNvCxnSpPr/>
          <p:nvPr/>
        </p:nvCxnSpPr>
        <p:spPr>
          <a:xfrm flipH="1">
            <a:off x="384048" y="1049403"/>
            <a:ext cx="7175627" cy="0"/>
          </a:xfrm>
          <a:prstGeom prst="line">
            <a:avLst/>
          </a:prstGeom>
          <a:ln w="12700">
            <a:solidFill>
              <a:srgbClr val="334A8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D4CCA93B-E847-3B73-985C-5969411D9E87}"/>
              </a:ext>
            </a:extLst>
          </p:cNvPr>
          <p:cNvGrpSpPr/>
          <p:nvPr/>
        </p:nvGrpSpPr>
        <p:grpSpPr>
          <a:xfrm>
            <a:off x="-8243" y="865519"/>
            <a:ext cx="4478644" cy="355556"/>
            <a:chOff x="259628" y="6613350"/>
            <a:chExt cx="4977796" cy="4249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1E566E-B450-3910-2054-2AF0AA117B6C}"/>
                </a:ext>
              </a:extLst>
            </p:cNvPr>
            <p:cNvSpPr/>
            <p:nvPr/>
          </p:nvSpPr>
          <p:spPr>
            <a:xfrm>
              <a:off x="259628" y="6613350"/>
              <a:ext cx="4977796" cy="387204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 dirty="0">
                <a:latin typeface="Montserrat" panose="00000500000000000000" pitchFamily="50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D970AD-D904-9CEC-9292-5DF0E9E302F3}"/>
                </a:ext>
              </a:extLst>
            </p:cNvPr>
            <p:cNvSpPr txBox="1"/>
            <p:nvPr/>
          </p:nvSpPr>
          <p:spPr>
            <a:xfrm>
              <a:off x="454050" y="6660027"/>
              <a:ext cx="4783374" cy="378237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>
                <a:lnSpc>
                  <a:spcPts val="1242"/>
                </a:lnSpc>
                <a:tabLst>
                  <a:tab pos="1241425" algn="l"/>
                </a:tabLst>
              </a:pPr>
              <a:r>
                <a:rPr lang="de-DE" sz="1475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ABSCHNITT 4 	Schritte zum Verkleinern der Lücken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EC7CF49-465F-E974-0514-6AFB1EB35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1193459"/>
            <a:ext cx="384351" cy="95484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DD46512-4C05-12EB-647B-526ED37F49D6}"/>
              </a:ext>
            </a:extLst>
          </p:cNvPr>
          <p:cNvCxnSpPr/>
          <p:nvPr/>
        </p:nvCxnSpPr>
        <p:spPr>
          <a:xfrm flipH="1">
            <a:off x="384048" y="5595796"/>
            <a:ext cx="7175627" cy="0"/>
          </a:xfrm>
          <a:prstGeom prst="line">
            <a:avLst/>
          </a:prstGeom>
          <a:ln w="12700">
            <a:solidFill>
              <a:srgbClr val="334A8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5412B74-ECE8-7F90-B1F3-851C8A2D4F70}"/>
              </a:ext>
            </a:extLst>
          </p:cNvPr>
          <p:cNvGrpSpPr/>
          <p:nvPr/>
        </p:nvGrpSpPr>
        <p:grpSpPr>
          <a:xfrm>
            <a:off x="-8243" y="5411912"/>
            <a:ext cx="4478644" cy="355556"/>
            <a:chOff x="259628" y="6613350"/>
            <a:chExt cx="4977796" cy="42491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778FE1-FAD3-7C8D-60CD-9BE75259FE67}"/>
                </a:ext>
              </a:extLst>
            </p:cNvPr>
            <p:cNvSpPr/>
            <p:nvPr/>
          </p:nvSpPr>
          <p:spPr>
            <a:xfrm>
              <a:off x="259628" y="6613350"/>
              <a:ext cx="2925972" cy="387204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 dirty="0">
                <a:latin typeface="Montserrat" panose="00000500000000000000" pitchFamily="50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03BC3C-C510-95F7-EE23-BA465429BCF2}"/>
                </a:ext>
              </a:extLst>
            </p:cNvPr>
            <p:cNvSpPr txBox="1"/>
            <p:nvPr/>
          </p:nvSpPr>
          <p:spPr>
            <a:xfrm>
              <a:off x="454050" y="6660027"/>
              <a:ext cx="4783374" cy="378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  <a:tabLst>
                  <a:tab pos="1241425" algn="l"/>
                </a:tabLst>
              </a:pPr>
              <a:r>
                <a:rPr lang="de-DE" sz="1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ABSCHNITT 5 	Reflexion 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F1FA5B8-6C78-324A-E68A-CEE990216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2907633"/>
            <a:ext cx="384351" cy="954840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B821C4D-F70E-21C4-BA9B-8F0B5A1D19CD}"/>
              </a:ext>
            </a:extLst>
          </p:cNvPr>
          <p:cNvSpPr txBox="1">
            <a:spLocks/>
          </p:cNvSpPr>
          <p:nvPr/>
        </p:nvSpPr>
        <p:spPr>
          <a:xfrm>
            <a:off x="1489309" y="6092239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2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075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4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bedeutet finanzielle Unabhängigkeit für Sie in dieser Lebensphase?</a:t>
            </a:r>
          </a:p>
          <a:p>
            <a:pPr marL="269875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………………………………………………………………………………….……………………………………………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……………………………………………………………………………………………………………………………….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…………………….…………………………………………………………………………………………………………</a:t>
            </a:r>
          </a:p>
          <a:p>
            <a:pPr marL="269875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805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67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4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 zuversichtlich sind Sie, gut auf den Ruhestand vorbereitet zu sein? </a:t>
            </a:r>
          </a:p>
          <a:p>
            <a:pPr marL="269875" indent="0">
              <a:lnSpc>
                <a:spcPts val="15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de-DE" sz="1325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Sehr zuversichtlich </a:t>
            </a: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Zuversichtlich </a:t>
            </a: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Unsicher </a:t>
            </a: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Besorgt</a:t>
            </a:r>
            <a:endParaRPr lang="de-DE" sz="8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992EF8C-B46B-9636-062D-D5BA5F389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5912294"/>
            <a:ext cx="384351" cy="9548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D1AFC7-E23F-60B4-2527-12794CA5A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7626468"/>
            <a:ext cx="384351" cy="95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94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502</TotalTime>
  <Words>540</Words>
  <Application>Microsoft Macintosh PowerPoint</Application>
  <PresentationFormat>Custom</PresentationFormat>
  <Paragraphs>151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Gillian Keane</cp:lastModifiedBy>
  <cp:revision>33</cp:revision>
  <dcterms:created xsi:type="dcterms:W3CDTF">2025-03-04T10:43:58Z</dcterms:created>
  <dcterms:modified xsi:type="dcterms:W3CDTF">2026-01-30T18:23:25Z</dcterms:modified>
</cp:coreProperties>
</file>