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37"/>
  </p:notesMasterIdLst>
  <p:handoutMasterIdLst>
    <p:handoutMasterId r:id="rId38"/>
  </p:handoutMasterIdLst>
  <p:sldIdLst>
    <p:sldId id="721" r:id="rId2"/>
    <p:sldId id="1378" r:id="rId3"/>
    <p:sldId id="699" r:id="rId4"/>
    <p:sldId id="740" r:id="rId5"/>
    <p:sldId id="725" r:id="rId6"/>
    <p:sldId id="762" r:id="rId7"/>
    <p:sldId id="763" r:id="rId8"/>
    <p:sldId id="765" r:id="rId9"/>
    <p:sldId id="780" r:id="rId10"/>
    <p:sldId id="781" r:id="rId11"/>
    <p:sldId id="742" r:id="rId12"/>
    <p:sldId id="727" r:id="rId13"/>
    <p:sldId id="766" r:id="rId14"/>
    <p:sldId id="768" r:id="rId15"/>
    <p:sldId id="738" r:id="rId16"/>
    <p:sldId id="744" r:id="rId17"/>
    <p:sldId id="729" r:id="rId18"/>
    <p:sldId id="769" r:id="rId19"/>
    <p:sldId id="772" r:id="rId20"/>
    <p:sldId id="746" r:id="rId21"/>
    <p:sldId id="774" r:id="rId22"/>
    <p:sldId id="770" r:id="rId23"/>
    <p:sldId id="775" r:id="rId24"/>
    <p:sldId id="771" r:id="rId25"/>
    <p:sldId id="748" r:id="rId26"/>
    <p:sldId id="745" r:id="rId27"/>
    <p:sldId id="730" r:id="rId28"/>
    <p:sldId id="777" r:id="rId29"/>
    <p:sldId id="778" r:id="rId30"/>
    <p:sldId id="776" r:id="rId31"/>
    <p:sldId id="779" r:id="rId32"/>
    <p:sldId id="750" r:id="rId33"/>
    <p:sldId id="743" r:id="rId34"/>
    <p:sldId id="728" r:id="rId35"/>
    <p:sldId id="715" r:id="rId3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F71DAD7-53B3-5AA0-CC64-63409698E0A7}" name="David Blunck" initials="DB" userId="S::david.blunck@argonandco.com::0424edea-1910-4cbc-a015-6789f928568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8CBC"/>
    <a:srgbClr val="F16024"/>
    <a:srgbClr val="1E2879"/>
    <a:srgbClr val="4763AE"/>
    <a:srgbClr val="10153D"/>
    <a:srgbClr val="C9636E"/>
    <a:srgbClr val="E1A44A"/>
    <a:srgbClr val="E36C34"/>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21" autoAdjust="0"/>
    <p:restoredTop sz="93462"/>
  </p:normalViewPr>
  <p:slideViewPr>
    <p:cSldViewPr snapToGrid="0">
      <p:cViewPr varScale="1">
        <p:scale>
          <a:sx n="43" d="100"/>
          <a:sy n="43" d="100"/>
        </p:scale>
        <p:origin x="2262" y="36"/>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e Callan" userId="00d439ad-816e-4f74-93c5-c4df3c7a2e03" providerId="ADAL" clId="{2EC040D1-CB34-4109-97A5-AB5BF2EEDF0F}"/>
    <pc:docChg chg="custSel addSld delSld modSld">
      <pc:chgData name="Denise Callan" userId="00d439ad-816e-4f74-93c5-c4df3c7a2e03" providerId="ADAL" clId="{2EC040D1-CB34-4109-97A5-AB5BF2EEDF0F}" dt="2026-06-04T16:13:33.796" v="7" actId="20577"/>
      <pc:docMkLst>
        <pc:docMk/>
      </pc:docMkLst>
      <pc:sldChg chg="modSp mod">
        <pc:chgData name="Denise Callan" userId="00d439ad-816e-4f74-93c5-c4df3c7a2e03" providerId="ADAL" clId="{2EC040D1-CB34-4109-97A5-AB5BF2EEDF0F}" dt="2026-06-04T16:13:33.796" v="7" actId="20577"/>
        <pc:sldMkLst>
          <pc:docMk/>
          <pc:sldMk cId="4205807150" sldId="699"/>
        </pc:sldMkLst>
        <pc:spChg chg="mod">
          <ac:chgData name="Denise Callan" userId="00d439ad-816e-4f74-93c5-c4df3c7a2e03" providerId="ADAL" clId="{2EC040D1-CB34-4109-97A5-AB5BF2EEDF0F}" dt="2026-06-04T16:13:33.796" v="7" actId="20577"/>
          <ac:spMkLst>
            <pc:docMk/>
            <pc:sldMk cId="4205807150" sldId="699"/>
            <ac:spMk id="113" creationId="{42B12829-D9B2-0A37-7221-E30D80EB60D9}"/>
          </ac:spMkLst>
        </pc:spChg>
      </pc:sldChg>
      <pc:sldChg chg="delSp modSp mod">
        <pc:chgData name="Denise Callan" userId="00d439ad-816e-4f74-93c5-c4df3c7a2e03" providerId="ADAL" clId="{2EC040D1-CB34-4109-97A5-AB5BF2EEDF0F}" dt="2026-06-04T15:17:39.508" v="3" actId="1076"/>
        <pc:sldMkLst>
          <pc:docMk/>
          <pc:sldMk cId="443991477" sldId="721"/>
        </pc:sldMkLst>
        <pc:spChg chg="del">
          <ac:chgData name="Denise Callan" userId="00d439ad-816e-4f74-93c5-c4df3c7a2e03" providerId="ADAL" clId="{2EC040D1-CB34-4109-97A5-AB5BF2EEDF0F}" dt="2026-06-04T15:17:27.297" v="0" actId="478"/>
          <ac:spMkLst>
            <pc:docMk/>
            <pc:sldMk cId="443991477" sldId="721"/>
            <ac:spMk id="2" creationId="{46EAA653-875C-750A-B218-4925E0D86120}"/>
          </ac:spMkLst>
        </pc:spChg>
        <pc:spChg chg="del">
          <ac:chgData name="Denise Callan" userId="00d439ad-816e-4f74-93c5-c4df3c7a2e03" providerId="ADAL" clId="{2EC040D1-CB34-4109-97A5-AB5BF2EEDF0F}" dt="2026-06-04T15:17:31.754" v="1" actId="478"/>
          <ac:spMkLst>
            <pc:docMk/>
            <pc:sldMk cId="443991477" sldId="721"/>
            <ac:spMk id="4" creationId="{D299DA19-DB07-A057-3715-3BDED434E5F4}"/>
          </ac:spMkLst>
        </pc:spChg>
        <pc:spChg chg="mod">
          <ac:chgData name="Denise Callan" userId="00d439ad-816e-4f74-93c5-c4df3c7a2e03" providerId="ADAL" clId="{2EC040D1-CB34-4109-97A5-AB5BF2EEDF0F}" dt="2026-06-04T15:17:39.508" v="3" actId="1076"/>
          <ac:spMkLst>
            <pc:docMk/>
            <pc:sldMk cId="443991477" sldId="721"/>
            <ac:spMk id="5" creationId="{136040F1-8287-F204-3A74-3A703811F07E}"/>
          </ac:spMkLst>
        </pc:spChg>
        <pc:spChg chg="mod">
          <ac:chgData name="Denise Callan" userId="00d439ad-816e-4f74-93c5-c4df3c7a2e03" providerId="ADAL" clId="{2EC040D1-CB34-4109-97A5-AB5BF2EEDF0F}" dt="2026-06-04T15:17:36.432" v="2" actId="1076"/>
          <ac:spMkLst>
            <pc:docMk/>
            <pc:sldMk cId="443991477" sldId="721"/>
            <ac:spMk id="7" creationId="{154433F2-9E14-77B3-7906-8B930D3CF864}"/>
          </ac:spMkLst>
        </pc:spChg>
      </pc:sldChg>
      <pc:sldChg chg="del">
        <pc:chgData name="Denise Callan" userId="00d439ad-816e-4f74-93c5-c4df3c7a2e03" providerId="ADAL" clId="{2EC040D1-CB34-4109-97A5-AB5BF2EEDF0F}" dt="2026-06-04T16:13:00.698" v="5" actId="47"/>
        <pc:sldMkLst>
          <pc:docMk/>
          <pc:sldMk cId="2287976137" sldId="741"/>
        </pc:sldMkLst>
      </pc:sldChg>
      <pc:sldChg chg="add">
        <pc:chgData name="Denise Callan" userId="00d439ad-816e-4f74-93c5-c4df3c7a2e03" providerId="ADAL" clId="{2EC040D1-CB34-4109-97A5-AB5BF2EEDF0F}" dt="2026-06-04T16:12:58.122" v="4"/>
        <pc:sldMkLst>
          <pc:docMk/>
          <pc:sldMk cId="229159748" sldId="13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9/30/2026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30/09/2026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err="1"/>
              <a:t>www.website.eu</a:t>
            </a:r>
            <a:endParaRPr lang="de-DE"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05</a:t>
            </a:r>
            <a:endParaRPr lang="de-DE"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de-D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de-D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02</a:t>
            </a:r>
            <a:endParaRPr lang="de-DE"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03</a:t>
            </a:r>
            <a:endParaRPr lang="de-DE"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04</a:t>
            </a:r>
            <a:endParaRPr lang="de-DE"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Women in  Early Career</a:t>
            </a:r>
            <a:endParaRPr lang="de-DE"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Frauen in der   Karrieremitte</a:t>
            </a:r>
            <a:endParaRPr lang="de-DE"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Frauen in der   späten Karrierephase</a:t>
            </a:r>
            <a:endParaRPr lang="de-DE"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01</a:t>
            </a:r>
            <a:endParaRPr lang="de-DE"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de-DE"/>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de-DE" smtClean="0">
                <a:solidFill>
                  <a:srgbClr val="1E2879"/>
                </a:solidFill>
              </a:rPr>
              <a:pPr algn="ctr"/>
              <a:t>‹#›</a:t>
            </a:fld>
            <a:endParaRPr lang="de-DE"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01</a:t>
            </a:r>
            <a:endParaRPr lang="de-DE"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02</a:t>
            </a:r>
            <a:endParaRPr lang="de-DE"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03</a:t>
            </a:r>
            <a:endParaRPr lang="de-DE"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04</a:t>
            </a:r>
            <a:endParaRPr lang="de-DE"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1" spcCol="288000" anchor="t">
            <a:noAutofit/>
          </a:bodyPr>
          <a:lstStyle>
            <a:lvl1pPr marL="0" indent="0" algn="l">
              <a:lnSpc>
                <a:spcPts val="1220"/>
              </a:lnSpc>
              <a:spcBef>
                <a:spcPts val="0"/>
              </a:spcBef>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Tree>
    <p:extLst>
      <p:ext uri="{BB962C8B-B14F-4D97-AF65-F5344CB8AC3E}">
        <p14:creationId xmlns:p14="http://schemas.microsoft.com/office/powerpoint/2010/main" val="3072150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de-DE"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de-DE"/>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de-DE" smtClean="0">
                <a:solidFill>
                  <a:srgbClr val="1E2879"/>
                </a:solidFill>
              </a:rPr>
              <a:pPr algn="ctr"/>
              <a:t>‹#›</a:t>
            </a:fld>
            <a:endParaRPr lang="de-DE"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752" r:id="rId12"/>
    <p:sldLayoutId id="2147483806"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2.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robert-schuman.eu/en/retraite"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europa.eu/youreurope/citizens/work/retire-abroad/index_en.htm" TargetMode="External"/><Relationship Id="rId2" Type="http://schemas.openxmlformats.org/officeDocument/2006/relationships/hyperlink" Target="https://finance.ec.europa.eu/news/ensuring-adequate-retirement-income-eu-citizens-2025-11-20_en" TargetMode="External"/><Relationship Id="rId1" Type="http://schemas.openxmlformats.org/officeDocument/2006/relationships/slideLayout" Target="../slideLayouts/slideLayout7.xml"/><Relationship Id="rId4" Type="http://schemas.openxmlformats.org/officeDocument/2006/relationships/hyperlink" Target="https://pensionseurope.eu/policy-priorities/eu-pension-policy/"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hyperlink" Target="https://www.eupersonalfinance.eu/compound-interest-calculator-euro" TargetMode="Externa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hyperlink" Target="https://www.euraxess.org.cy/cyprus/information-assistance/pension-rights" TargetMode="External"/><Relationship Id="rId13" Type="http://schemas.openxmlformats.org/officeDocument/2006/relationships/hyperlink" Target="https://aeip.net/european-tracking-service-on-pensions-ets/" TargetMode="External"/><Relationship Id="rId3" Type="http://schemas.openxmlformats.org/officeDocument/2006/relationships/hyperlink" Target="https://www.citizensinformation.ie/en/money-and-tax/personal-finance/pensions/tax-relief-on-pensions/" TargetMode="External"/><Relationship Id="rId7" Type="http://schemas.openxmlformats.org/officeDocument/2006/relationships/hyperlink" Target="https://taxsummaries.pwc.com/germany/individual/other-taxes" TargetMode="External"/><Relationship Id="rId12" Type="http://schemas.openxmlformats.org/officeDocument/2006/relationships/hyperlink" Target="https://www.findyourpension.eu/" TargetMode="External"/><Relationship Id="rId2" Type="http://schemas.openxmlformats.org/officeDocument/2006/relationships/hyperlink" Target="https://www.revenue.ie/en/jobs-and-pensions/pension/relief/index.aspx" TargetMode="External"/><Relationship Id="rId1" Type="http://schemas.openxmlformats.org/officeDocument/2006/relationships/slideLayout" Target="../slideLayouts/slideLayout8.xml"/><Relationship Id="rId6" Type="http://schemas.openxmlformats.org/officeDocument/2006/relationships/hyperlink" Target="https://www.iamexpat.de/expat-info/pensions-retirement-age-germany/private-pensions" TargetMode="External"/><Relationship Id="rId11" Type="http://schemas.openxmlformats.org/officeDocument/2006/relationships/hyperlink" Target="https://bluelynx.com/blog/your-guide-to-workplace-pension-funds-in-the-netherlands/" TargetMode="External"/><Relationship Id="rId5" Type="http://schemas.openxmlformats.org/officeDocument/2006/relationships/hyperlink" Target="https://blog.eic-insurance.de/riester-vs-rurup-pensions-best-choice-for-german-retirement/" TargetMode="External"/><Relationship Id="rId10" Type="http://schemas.openxmlformats.org/officeDocument/2006/relationships/hyperlink" Target="https://cms.law/en/int/expert-guides/cms-expert-guide-to-pensions/netherlands" TargetMode="External"/><Relationship Id="rId4" Type="http://schemas.openxmlformats.org/officeDocument/2006/relationships/hyperlink" Target="https://bca.ie/pension-contributions-limits-reliefs-2025/" TargetMode="External"/><Relationship Id="rId9" Type="http://schemas.openxmlformats.org/officeDocument/2006/relationships/hyperlink" Target="https://www.belastingdienst.nl/wps/wcm/connect/bldcontenten/belastingdienst/business/payroll_taxes/you_are_not_established_in_the_netherlands_are_you_required_to_withhold_payroll_taxes/when_you_are_going_to_withhold_payroll_taxes/pension_schemes/pension_scheme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hyperlink" Target="https://www.findyourpension.eu/about-ets" TargetMode="External"/><Relationship Id="rId2" Type="http://schemas.openxmlformats.org/officeDocument/2006/relationships/hyperlink" Target="https://finance.ec.europa.eu/news/ensuring-adequate-retirement-income-eu-citizens-2025-11-20_en" TargetMode="External"/><Relationship Id="rId1" Type="http://schemas.openxmlformats.org/officeDocument/2006/relationships/slideLayout" Target="../slideLayouts/slideLayout9.xml"/><Relationship Id="rId4" Type="http://schemas.openxmlformats.org/officeDocument/2006/relationships/hyperlink" Target="https://www.ecmi.eu/sites/default/files/saving_for_retirement_is_hard_-_but_the_eu_can_make_it_easier_ida_n_23.pdf"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i5ZuoCKSp-U" TargetMode="External"/><Relationship Id="rId2" Type="http://schemas.openxmlformats.org/officeDocument/2006/relationships/hyperlink" Target="https://www.robert-schuman.eu/en/retraite" TargetMode="External"/><Relationship Id="rId1" Type="http://schemas.openxmlformats.org/officeDocument/2006/relationships/slideLayout" Target="../slideLayouts/slideLayout9.xml"/><Relationship Id="rId4" Type="http://schemas.openxmlformats.org/officeDocument/2006/relationships/hyperlink" Target="https://www.standardlife.ie/adviser/news-insights/news/the-ultimate-guide-for-women-and-pensions-podcast-serie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hyperlink" Target="https://www.moneysavingadvisors.co.uk/pensions/consolidation/pension-consolidation-calculator" TargetMode="External"/><Relationship Id="rId2" Type="http://schemas.openxmlformats.org/officeDocument/2006/relationships/hyperlink" Target="https://thepeoplespension.co.uk/calculators/pension-consolidation-calculator/" TargetMode="External"/><Relationship Id="rId1" Type="http://schemas.openxmlformats.org/officeDocument/2006/relationships/slideLayout" Target="../slideLayouts/slideLayout10.xml"/><Relationship Id="rId5" Type="http://schemas.openxmlformats.org/officeDocument/2006/relationships/hyperlink" Target="https://youtu.be/s7xscJ01HhA" TargetMode="External"/><Relationship Id="rId4" Type="http://schemas.openxmlformats.org/officeDocument/2006/relationships/hyperlink" Target="https://www.eiopa.europa.eu/consumers/planning-retirement_en" TargetMode="External"/></Relationships>
</file>

<file path=ppt/slides/_rels/slide29.xml.rels><?xml version="1.0" encoding="UTF-8" standalone="yes"?>
<Relationships xmlns="http://schemas.openxmlformats.org/package/2006/relationships"><Relationship Id="rId2" Type="http://schemas.openxmlformats.org/officeDocument/2006/relationships/hyperlink" Target="https://aib.ie/i-am/family-finance-budgetingtool" TargetMode="Externa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hyperlink" Target="https://nationalpensionhelpline.ie/" TargetMode="External"/><Relationship Id="rId2" Type="http://schemas.openxmlformats.org/officeDocument/2006/relationships/hyperlink" Target="https://www.deutsche-rentenversicherung.de/DRV/DE/Home/home_node.html" TargetMode="External"/><Relationship Id="rId1" Type="http://schemas.openxmlformats.org/officeDocument/2006/relationships/slideLayout" Target="../slideLayouts/slideLayout10.xml"/><Relationship Id="rId5" Type="http://schemas.openxmlformats.org/officeDocument/2006/relationships/hyperlink" Target="https://www.burozwiers.nl/pension-advice" TargetMode="External"/><Relationship Id="rId4" Type="http://schemas.openxmlformats.org/officeDocument/2006/relationships/hyperlink" Target="https://www.euraxess.org.cy/cyprus/information-assistance/pension-rights"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3.svg"/><Relationship Id="rId2" Type="http://schemas.openxmlformats.org/officeDocument/2006/relationships/image" Target="../media/image11.png"/><Relationship Id="rId1" Type="http://schemas.openxmlformats.org/officeDocument/2006/relationships/slideLayout" Target="../slideLayouts/slideLayout13.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de-DE" sz="2400" b="1" dirty="0">
                <a:solidFill>
                  <a:schemeClr val="bg1"/>
                </a:solidFill>
              </a:rPr>
              <a:t>www.fempower.finance</a:t>
            </a:r>
          </a:p>
        </p:txBody>
      </p:sp>
      <p:pic>
        <p:nvPicPr>
          <p:cNvPr id="13" name="Picture Placeholder 12">
            <a:extLst>
              <a:ext uri="{FF2B5EF4-FFF2-40B4-BE49-F238E27FC236}">
                <a16:creationId xmlns:a16="http://schemas.microsoft.com/office/drawing/2014/main" id="{72645734-308A-1316-60FD-BADE9601FA1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7926" b="7926"/>
          <a:stretch>
            <a:fillRect/>
          </a:stretch>
        </p:blipFill>
        <p:spPr>
          <a:xfrm>
            <a:off x="-1" y="0"/>
            <a:ext cx="7559675" cy="9089571"/>
          </a:xfrm>
        </p:spPr>
      </p:pic>
      <p:sp>
        <p:nvSpPr>
          <p:cNvPr id="5" name="Rectangle 4">
            <a:extLst>
              <a:ext uri="{FF2B5EF4-FFF2-40B4-BE49-F238E27FC236}">
                <a16:creationId xmlns:a16="http://schemas.microsoft.com/office/drawing/2014/main" id="{136040F1-8287-F204-3A74-3A703811F07E}"/>
              </a:ext>
            </a:extLst>
          </p:cNvPr>
          <p:cNvSpPr/>
          <p:nvPr/>
        </p:nvSpPr>
        <p:spPr>
          <a:xfrm>
            <a:off x="-15708" y="6662413"/>
            <a:ext cx="5509290"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0" y="6662413"/>
            <a:ext cx="5345022" cy="646331"/>
          </a:xfrm>
          <a:prstGeom prst="rect">
            <a:avLst/>
          </a:prstGeom>
          <a:noFill/>
        </p:spPr>
        <p:txBody>
          <a:bodyPr wrap="none" rtlCol="0">
            <a:spAutoFit/>
          </a:bodyPr>
          <a:lstStyle/>
          <a:p>
            <a:r>
              <a:rPr lang="de-DE" sz="3600" b="1" spc="324" dirty="0">
                <a:solidFill>
                  <a:srgbClr val="F16024"/>
                </a:solidFill>
                <a:latin typeface="Calibri" panose="020F0502020204030204" pitchFamily="34" charset="0"/>
                <a:cs typeface="Calibri" panose="020F0502020204030204" pitchFamily="34" charset="0"/>
              </a:rPr>
              <a:t>RUHESTANDSPLANUNG</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61" y="7730671"/>
            <a:ext cx="4521200" cy="1358900"/>
          </a:xfrm>
          <a:prstGeom prst="rect">
            <a:avLst/>
          </a:prstGeom>
        </p:spPr>
      </p:pic>
    </p:spTree>
    <p:extLst>
      <p:ext uri="{BB962C8B-B14F-4D97-AF65-F5344CB8AC3E}">
        <p14:creationId xmlns:p14="http://schemas.microsoft.com/office/powerpoint/2010/main" val="443991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lgn="just">
              <a:lnSpc>
                <a:spcPts val="1082"/>
              </a:lnSpc>
              <a:buClr>
                <a:srgbClr val="D38CBC"/>
              </a:buClr>
            </a:pPr>
            <a:r>
              <a:rPr lang="de-DE" b="1" dirty="0" sz="975"/>
              <a:t>Diese Ressource wurde im Rahmen des Erasmus+-Projekts </a:t>
            </a:r>
            <a:r>
              <a:rPr lang="de-DE" b="1" i="1" dirty="0" sz="975"/>
              <a:t>„FEMpower in Finance: Upskilling women in sustainable financial literacy to raise their confidence and counter the threat of old age poverty“ (Frauen in nachhaltiger Finanzkompetenz weiterbilden, ihr Selbstvertrauen stärken und der Gefahr von Altersarmut begegnen) entwickelt.</a:t>
            </a:r>
            <a:endParaRPr lang="de-DE" b="1" dirty="0" sz="975"/>
          </a:p>
          <a:p>
            <a:pPr>
              <a:lnSpc>
                <a:spcPts val="1165"/>
              </a:lnSpc>
              <a:buClr>
                <a:srgbClr val="D38CBC"/>
              </a:buClr>
            </a:pPr>
            <a:endParaRPr lang="de-DE" b="1" dirty="0" sz="1050"/>
          </a:p>
          <a:p>
            <a:pPr>
              <a:lnSpc>
                <a:spcPts val="1082"/>
              </a:lnSpc>
              <a:buClr>
                <a:srgbClr val="D38CBC"/>
              </a:buClr>
            </a:pPr>
            <a:r>
              <a:rPr lang="de-DE" dirty="0" sz="975"/>
              <a:t>Die Informationen, Erläuterungen, Berechnungen, Beispiele und alle zugehörigen Materialien, die über diese Ressource bereitgestellt werden, dienen </a:t>
            </a:r>
            <a:r>
              <a:rPr lang="de-DE" b="1" dirty="0" sz="975"/>
              <a:t>ausschließlich Bildungs- und Informationszwecken</a:t>
            </a:r>
            <a:r>
              <a:rPr lang="de-DE" dirty="0" sz="975"/>
              <a:t>. Sie sollen Lernaktivitäten im Bereich Finanzkompetenz unterstützen. Sie stellen </a:t>
            </a:r>
            <a:r>
              <a:rPr lang="de-DE" b="1" dirty="0" sz="975"/>
              <a:t>keine</a:t>
            </a:r>
            <a:r>
              <a:rPr lang="de-DE" dirty="0" sz="975"/>
              <a:t> Finanz-, Anlage-, Rechts-, Steuer-, Buchhaltungs- oder sonstige professionelle Beratung dar.</a:t>
            </a:r>
            <a:endParaRPr lang="de-DE" dirty="0" sz="975"/>
          </a:p>
          <a:p>
            <a:pPr>
              <a:lnSpc>
                <a:spcPts val="1165"/>
              </a:lnSpc>
              <a:buClr>
                <a:srgbClr val="D38CBC"/>
              </a:buClr>
            </a:pPr>
            <a:endParaRPr lang="de-DE" dirty="0" sz="1050"/>
          </a:p>
          <a:p>
            <a:pPr>
              <a:lnSpc>
                <a:spcPts val="1082"/>
              </a:lnSpc>
              <a:buClr>
                <a:srgbClr val="D38CBC"/>
              </a:buClr>
            </a:pPr>
            <a:r>
              <a:rPr lang="de-DE" b="1" dirty="0" sz="975"/>
              <a:t>Keine Finanz- oder Anlageberatung</a:t>
            </a:r>
          </a:p>
          <a:p>
            <a:pPr>
              <a:lnSpc>
                <a:spcPts val="1082"/>
              </a:lnSpc>
              <a:buClr>
                <a:srgbClr val="D38CBC"/>
              </a:buClr>
            </a:pPr>
            <a:r>
              <a:rPr lang="de-DE" dirty="0" sz="975"/>
              <a:t>Nichts in den vom Projekt bereitgestellten Ressourcen ist als Empfehlung zum Kauf, Verkauf, Halten oder sonstigen Handel mit einem Finanzprodukt oder als Anleitung zu einer individuellen Anlage- bzw. Finanzstrategie zu verstehen. Nutzerinnen und Nutzer sollten vor finanziellen Entscheidungen unabhängigen Rat qualifizierter Fachleute einholen.</a:t>
            </a:r>
          </a:p>
          <a:p>
            <a:pPr>
              <a:lnSpc>
                <a:spcPts val="1165"/>
              </a:lnSpc>
              <a:buClr>
                <a:srgbClr val="D38CBC"/>
              </a:buClr>
            </a:pPr>
            <a:endParaRPr lang="de-DE" b="1" dirty="0" sz="1050"/>
          </a:p>
          <a:p>
            <a:pPr>
              <a:lnSpc>
                <a:spcPts val="1082"/>
              </a:lnSpc>
              <a:buClr>
                <a:srgbClr val="D38CBC"/>
              </a:buClr>
            </a:pPr>
            <a:r>
              <a:rPr lang="de-DE" b="1" dirty="0" sz="975"/>
              <a:t>Keine Gewähr für Richtigkeit oder Eignung</a:t>
            </a:r>
            <a:br>
              <a:rPr lang="de-DE" dirty="0" sz="975"/>
            </a:br>
            <a:r>
              <a:rPr lang="de-DE" dirty="0" sz="975"/>
              <a:t>Obwohl angemessene Anstrengungen unternommen wurden, damit unsere Ressourcen schlüssig und nutzbar sind, stellen die Projektpartner und Autorinnen und Autoren sie „wie besehen“ bereit und geben </a:t>
            </a:r>
            <a:r>
              <a:rPr lang="de-DE" b="1" dirty="0" sz="975"/>
              <a:t>keine Zusicherungen oder Garantien</a:t>
            </a:r>
            <a:r>
              <a:rPr lang="de-DE" dirty="0" sz="975"/>
              <a:t> (ausdrücklich oder stillschweigend) hinsichtlich Vollständigkeit, Richtigkeit, Aktualität, Eignung für einen bestimmten Zweck oder der durch ihre Nutzung erzielten Ergebnisse. Finanzielle Ergebnisse und Prognosen können je nach persönlichen Umständen, Annahmen, Marktentwicklungen und Nutzereingaben erheblich abweichen.</a:t>
            </a:r>
          </a:p>
          <a:p>
            <a:pPr>
              <a:lnSpc>
                <a:spcPts val="1165"/>
              </a:lnSpc>
              <a:buClr>
                <a:srgbClr val="D38CBC"/>
              </a:buClr>
            </a:pPr>
            <a:endParaRPr lang="de-DE" dirty="0" sz="1050"/>
          </a:p>
          <a:p>
            <a:pPr>
              <a:lnSpc>
                <a:spcPts val="1082"/>
              </a:lnSpc>
            </a:pPr>
            <a:r>
              <a:rPr lang="de-DE" b="1" dirty="0" sz="975"/>
              <a:t>Verantwortung der Nutzerinnen und Nutzer für Eingaben und Ergebnisse in Vorlagen</a:t>
            </a:r>
            <a:br>
              <a:rPr lang="de-DE" dirty="0" sz="975"/>
            </a:br>
            <a:r>
              <a:rPr lang="de-DE" dirty="0" sz="975"/>
              <a:t>Die Nutzerinnen und Nutzer sind allein verantwortlich für </a:t>
            </a:r>
            <a:endParaRPr lang="de-DE" dirty="0" sz="975"/>
          </a:p>
          <a:p>
            <a:pPr marL="285750" lvl="0" indent="-285750">
              <a:lnSpc>
                <a:spcPts val="1082"/>
              </a:lnSpc>
              <a:buFont typeface="+mj-lt"/>
              <a:buAutoNum type="romanLcPeriod"/>
            </a:pPr>
            <a:r>
              <a:rPr lang="de-DE" dirty="0" sz="975"/>
              <a:t>die Richtigkeit aller von ihnen eingegebenen Daten, </a:t>
            </a:r>
            <a:endParaRPr lang="de-DE" dirty="0" sz="975"/>
          </a:p>
          <a:p>
            <a:pPr marL="285750" lvl="0" indent="-285750">
              <a:lnSpc>
                <a:spcPts val="1082"/>
              </a:lnSpc>
              <a:buFont typeface="+mj-lt"/>
              <a:buAutoNum type="romanLcPeriod"/>
            </a:pPr>
            <a:r>
              <a:rPr lang="de-DE" dirty="0" sz="975"/>
              <a:t>die von ihnen angewandten Annahmen und </a:t>
            </a:r>
            <a:endParaRPr lang="de-DE" dirty="0" sz="975"/>
          </a:p>
          <a:p>
            <a:pPr marL="285750" lvl="0" indent="-285750">
              <a:lnSpc>
                <a:spcPts val="1082"/>
              </a:lnSpc>
              <a:buFont typeface="+mj-lt"/>
              <a:buAutoNum type="romanLcPeriod"/>
            </a:pPr>
            <a:r>
              <a:rPr lang="de-DE" dirty="0" sz="975"/>
              <a:t>alle Handlungen, die sie auf Grundlage der von den bereitgestellten Ressourcen erzeugten Ergebnisse vornehmen. Alle angezeigten Zahlen sind lediglich Richtwerte und können durch Rundungen, methodische Entscheidungen oder Einstellungen der Tabellenkalkulationssoftware beeinflusst sein. </a:t>
            </a:r>
          </a:p>
          <a:p>
            <a:pPr lvl="0">
              <a:lnSpc>
                <a:spcPts val="1165"/>
              </a:lnSpc>
            </a:pPr>
            <a:endParaRPr lang="de-DE" dirty="0" sz="1050"/>
          </a:p>
          <a:p>
            <a:pPr>
              <a:lnSpc>
                <a:spcPts val="1082"/>
              </a:lnSpc>
            </a:pPr>
            <a:r>
              <a:rPr lang="de-DE" b="1" dirty="0" sz="975"/>
              <a:t>Haftungsbeschränkung</a:t>
            </a:r>
            <a:br>
              <a:rPr lang="de-DE" dirty="0" sz="975"/>
            </a:br>
            <a:r>
              <a:rPr lang="de-DE" dirty="0" sz="975"/>
              <a:t>Soweit nach geltendem Recht zulässig, haften die Projektpartner, Autorinnen und Autoren sowie die beteiligten Organisationen nicht für unmittelbare oder mittelbare Verluste oder Schäden (einschließlich finanzieller Verluste, entgangener Gewinne oder Folgeschäden), die aus der Nutzung, der Unmöglichkeit der Nutzung oder dem Vertrauen auf die Ressourcen des Projekts entstehen.</a:t>
            </a:r>
            <a:endParaRPr lang="de-DE" dirty="0" sz="975"/>
          </a:p>
          <a:p>
            <a:pPr>
              <a:lnSpc>
                <a:spcPts val="1165"/>
              </a:lnSpc>
            </a:pPr>
            <a:r>
              <a:rPr lang="de-DE" b="1" dirty="0" sz="1050"/>
              <a:t> </a:t>
            </a:r>
            <a:endParaRPr lang="de-DE" dirty="0" sz="1050"/>
          </a:p>
          <a:p>
            <a:pPr>
              <a:lnSpc>
                <a:spcPts val="1082"/>
              </a:lnSpc>
            </a:pPr>
            <a:r>
              <a:rPr lang="de-DE" b="1" dirty="0" sz="975"/>
              <a:t>Quellen und Links Dritter</a:t>
            </a:r>
            <a:br>
              <a:rPr lang="de-DE" dirty="0" sz="975"/>
            </a:br>
            <a:r>
              <a:rPr lang="de-DE" dirty="0" sz="975"/>
              <a:t>Sofern Ressourcen auf externe Quellen, Werkzeuge oder Links verweisen, dienen diese der Vereinfachung und dem Lernen. Die Projektpartner haben keine Kontrolle über solche Inhalte Dritter, befürworten sie nicht und übernehmen keine Verantwortung dafür.</a:t>
            </a:r>
            <a:endParaRPr lang="de-DE" dirty="0" sz="975"/>
          </a:p>
          <a:p>
            <a:pPr>
              <a:lnSpc>
                <a:spcPts val="1165"/>
              </a:lnSpc>
              <a:buClr>
                <a:srgbClr val="D38CBC"/>
              </a:buClr>
            </a:pPr>
            <a:endParaRPr lang="de-DE" dirty="0" sz="1050"/>
          </a:p>
          <a:p>
            <a:pPr>
              <a:lnSpc>
                <a:spcPts val="1082"/>
              </a:lnSpc>
            </a:pPr>
            <a:r>
              <a:rPr lang="de-DE" b="1" dirty="0" sz="975"/>
              <a:t>Erasmus+-Kontext und Verantwortungshinweis.</a:t>
            </a:r>
            <a:br>
              <a:rPr lang="de-DE" dirty="0" sz="975"/>
            </a:br>
            <a:r>
              <a:rPr lang="de-DE" dirty="0" sz="975"/>
              <a:t>Diese Ressource wurde zu Lernzwecken im Rahmen des Projekts FEMpower in Finance erstellt. Die in dieser Vorlage geäußerten Ansichten sind die der Autorinnen und Autoren und geben nicht notwendigerweise die offizielle Position der Europäischen Union oder einer Nationalen Agentur wieder; weder die Europäische Union noch die Fördereinrichtung können für die Verwendung der darin enthaltenen Informationen verantwortlich gemacht werden.</a:t>
            </a:r>
            <a:endParaRPr lang="de-DE" dirty="0" sz="975"/>
          </a:p>
          <a:p>
            <a:pPr>
              <a:lnSpc>
                <a:spcPts val="1165"/>
              </a:lnSpc>
              <a:buClr>
                <a:srgbClr val="D38CBC"/>
              </a:buClr>
            </a:pPr>
            <a:endParaRPr lang="de-DE" dirty="0" sz="1050"/>
          </a:p>
          <a:p>
            <a:pPr>
              <a:lnSpc>
                <a:spcPts val="1068"/>
              </a:lnSpc>
              <a:buClr>
                <a:srgbClr val="D38CBC"/>
              </a:buClr>
            </a:pPr>
            <a:r>
              <a:rPr lang="de-DE" sz="1225" b="1" dirty="0">
                <a:solidFill>
                  <a:srgbClr val="F16024"/>
                </a:solidFill>
              </a:rPr>
              <a:t>Inhaltliche Entwicklung </a:t>
            </a:r>
          </a:p>
          <a:p>
            <a:pPr>
              <a:lnSpc>
                <a:spcPts val="1082"/>
              </a:lnSpc>
              <a:buClr>
                <a:srgbClr val="D38CBC"/>
              </a:buClr>
            </a:pPr>
            <a:r>
              <a:rPr lang="de-DE" dirty="0" sz="975"/>
              <a:t>Das Projektkonsortium FEMpower in Finance</a:t>
            </a:r>
          </a:p>
          <a:p>
            <a:pPr>
              <a:lnSpc>
                <a:spcPts val="1082"/>
              </a:lnSpc>
              <a:buClr>
                <a:srgbClr val="D38CBC"/>
              </a:buClr>
            </a:pPr>
            <a:r>
              <a:rPr lang="de-DE" dirty="0" sz="975"/>
              <a:t>(2026-2022) ist ein gemeinsames Projekt von</a:t>
            </a:r>
          </a:p>
          <a:p>
            <a:pPr marL="171450" indent="-171450">
              <a:lnSpc>
                <a:spcPts val="1082"/>
              </a:lnSpc>
              <a:buClr>
                <a:srgbClr val="D38CBC"/>
              </a:buClr>
              <a:buFont typeface="Arial" panose="020B0604020202020204" pitchFamily="34" charset="0"/>
              <a:buChar char="•"/>
            </a:pPr>
            <a:r>
              <a:rPr lang="de-DE" dirty="0" err="1" sz="975">
                <a:hlinkClick r:id="rId2"/>
              </a:rPr>
              <a:t>tvw GmbH – </a:t>
            </a:r>
            <a:r>
              <a:rPr lang="de-DE" dirty="0" sz="975"/>
              <a:t>Deutschland</a:t>
            </a:r>
          </a:p>
          <a:p>
            <a:pPr marL="171450" indent="-171450">
              <a:lnSpc>
                <a:spcPts val="1082"/>
              </a:lnSpc>
              <a:buClr>
                <a:srgbClr val="D38CBC"/>
              </a:buClr>
              <a:buFont typeface="Arial" panose="020B0604020202020204" pitchFamily="34" charset="0"/>
              <a:buChar char="•"/>
            </a:pPr>
            <a:r>
              <a:rPr lang="de-DE" dirty="0" sz="975">
                <a:hlinkClick r:id="rId3"/>
              </a:rPr>
              <a:t>UCLAN Cyprus Limited</a:t>
            </a:r>
            <a:r>
              <a:rPr lang="de-DE" dirty="0" sz="975"/>
              <a:t> – Zypern</a:t>
            </a:r>
          </a:p>
          <a:p>
            <a:pPr marL="171450" indent="-171450">
              <a:lnSpc>
                <a:spcPts val="1082"/>
              </a:lnSpc>
              <a:buClr>
                <a:srgbClr val="D38CBC"/>
              </a:buClr>
              <a:buFont typeface="Arial" panose="020B0604020202020204" pitchFamily="34" charset="0"/>
              <a:buChar char="•"/>
            </a:pPr>
            <a:r>
              <a:rPr lang="de-DE" dirty="0" sz="975">
                <a:hlinkClick r:id="rId4"/>
              </a:rPr>
              <a:t>Momentum Educate and Innovate</a:t>
            </a:r>
            <a:r>
              <a:rPr lang="de-DE" dirty="0" sz="975"/>
              <a:t> – Irland</a:t>
            </a:r>
          </a:p>
          <a:p>
            <a:pPr marL="171450" indent="-171450">
              <a:lnSpc>
                <a:spcPts val="1082"/>
              </a:lnSpc>
              <a:buClr>
                <a:srgbClr val="D38CBC"/>
              </a:buClr>
              <a:buFont typeface="Arial" panose="020B0604020202020204" pitchFamily="34" charset="0"/>
              <a:buChar char="•"/>
            </a:pPr>
            <a:r>
              <a:rPr lang="de-DE" dirty="0" sz="975">
                <a:hlinkClick r:id="rId5"/>
              </a:rPr>
              <a:t>The Hub Nicosia</a:t>
            </a:r>
            <a:r>
              <a:rPr lang="de-DE" dirty="0" sz="975"/>
              <a:t> – Zypern</a:t>
            </a:r>
          </a:p>
          <a:p>
            <a:pPr marL="171450" indent="-171450">
              <a:lnSpc>
                <a:spcPts val="1082"/>
              </a:lnSpc>
              <a:buClr>
                <a:srgbClr val="D38CBC"/>
              </a:buClr>
              <a:buFont typeface="Arial" panose="020B0604020202020204" pitchFamily="34" charset="0"/>
              <a:buChar char="•"/>
            </a:pPr>
            <a:r>
              <a:rPr lang="de-DE" dirty="0" err="1" sz="975">
                <a:hlinkClick r:id="rId6"/>
              </a:rPr>
              <a:t>Stichting Go Woman Alliance Europe </a:t>
            </a:r>
            <a:r>
              <a:rPr lang="de-DE" dirty="0" sz="975"/>
              <a:t>– Niederlande</a:t>
            </a:r>
          </a:p>
          <a:p>
            <a:pPr marL="171450" indent="-171450">
              <a:lnSpc>
                <a:spcPts val="1165"/>
              </a:lnSpc>
              <a:buClr>
                <a:srgbClr val="D38CBC"/>
              </a:buClr>
              <a:buFont typeface="Arial" panose="020B0604020202020204" pitchFamily="34" charset="0"/>
              <a:buChar char="•"/>
            </a:pPr>
            <a:endParaRPr lang="de-DE" dirty="0" sz="1050"/>
          </a:p>
          <a:p>
            <a:pPr>
              <a:lnSpc>
                <a:spcPts val="1082"/>
              </a:lnSpc>
              <a:buClr>
                <a:srgbClr val="D38CBC"/>
              </a:buClr>
            </a:pPr>
            <a:r>
              <a:rPr lang="de-DE" b="1" dirty="0" sz="975"/>
              <a:t>Veröffentlichungsdatum: Mai 2026</a:t>
            </a:r>
            <a:endParaRPr lang="de-DE" b="1" dirty="0" sz="975"/>
          </a:p>
          <a:p>
            <a:pPr>
              <a:lnSpc>
                <a:spcPts val="1165"/>
              </a:lnSpc>
              <a:buClr>
                <a:srgbClr val="D38CBC"/>
              </a:buClr>
            </a:pPr>
            <a:endParaRPr lang="de-DE" dirty="0" sz="105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6487457"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6275722" cy="646331"/>
          </a:xfrm>
          <a:prstGeom prst="rect">
            <a:avLst/>
          </a:prstGeom>
          <a:noFill/>
        </p:spPr>
        <p:txBody>
          <a:bodyPr wrap="none" rtlCol="0">
            <a:spAutoFit/>
          </a:bodyPr>
          <a:lstStyle/>
          <a:p>
            <a:r>
              <a:rPr lang="de-DE" sz="3550" b="1" spc="324" dirty="0">
                <a:solidFill>
                  <a:srgbClr val="F16024"/>
                </a:solidFill>
                <a:latin typeface="Calibri" panose="020F0502020204030204" pitchFamily="34" charset="0"/>
                <a:cs typeface="Calibri" panose="020F0502020204030204" pitchFamily="34" charset="0"/>
              </a:rPr>
              <a:t>IMPRESSUM &amp; DISCLAIMER</a:t>
            </a:r>
          </a:p>
        </p:txBody>
      </p:sp>
    </p:spTree>
    <p:extLst>
      <p:ext uri="{BB962C8B-B14F-4D97-AF65-F5344CB8AC3E}">
        <p14:creationId xmlns:p14="http://schemas.microsoft.com/office/powerpoint/2010/main" val="229159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de-DE"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de-DE" dirty="0"/>
              <a:t>Fazit	33</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de-DE"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de-DE" dirty="0"/>
              <a:t>11</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de-DE" dirty="0"/>
              <a:t>Seite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de-DE"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de-DE" dirty="0"/>
              <a:t>16</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de-DE" dirty="0"/>
              <a:t>Seite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de-DE"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de-DE" dirty="0"/>
              <a:t>26</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de-DE" dirty="0"/>
              <a:t>Seite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de-DE" dirty="0"/>
              <a:t>Frauen am   Berufs­anfang</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de-DE" dirty="0"/>
              <a:t>Frauen in der   Kar­rie­remitte</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de-DE" dirty="0" sz="1025"/>
              <a:t>Frauen in der   späten Kar­rie­rephase</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de-DE"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de-DE" dirty="0"/>
              <a:t>Einführung 	4</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de-DE"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424860"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194896"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EINFÜHRUNG</a:t>
            </a: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de-DE" dirty="0"/>
              <a:t>Einführung</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de-DE" dirty="0"/>
              <a:t>Einführung</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lgn="ctr">
              <a:lnSpc>
                <a:spcPts val="1045"/>
              </a:lnSpc>
              <a:buNone/>
            </a:pPr>
            <a:r>
              <a:rPr lang="de-DE" sz="1200" b="1" dirty="0"/>
              <a:t>„Die beste Zeit, um für den Ruhestand zu sparen, war gestern. Die zweitbeste ist heute.“ </a:t>
            </a:r>
          </a:p>
          <a:p>
            <a:pPr marL="0" indent="0">
              <a:lnSpc>
                <a:spcPts val="1464"/>
              </a:lnSpc>
              <a:buNone/>
            </a:pPr>
            <a:endParaRPr lang="de-DE" sz="1225" b="1" dirty="0"/>
          </a:p>
          <a:p>
            <a:pPr marL="0" indent="0">
              <a:lnSpc>
                <a:spcPts val="1220"/>
              </a:lnSpc>
              <a:buNone/>
            </a:pPr>
            <a:endParaRPr lang="de-DE" dirty="0" sz="1025"/>
          </a:p>
          <a:p>
            <a:pPr marL="0" indent="0">
              <a:lnSpc>
                <a:spcPts val="1054"/>
              </a:lnSpc>
              <a:buNone/>
            </a:pPr>
            <a:r>
              <a:rPr lang="de-DE" dirty="0" sz="950"/>
              <a:t>Der Ruhestand ist die Lebensphase, in der Sie nicht mehr in Vollzeit arbeiten und Ihren Lebensunterhalt aus Ersparnissen, Geldanlagen und anderen Einkommensquellen bestreiten. Es geht nicht nur darum, aus dem Beruf auszuscheiden – es geht darum, finanzielle Sicherheit zu planen, damit Sie unabhängig bleiben und die kommenden Jahre genießen können. Für Frauen verdient die Ruhestandsplanung oft besondere Aufmerksamkeit: Sie leben im Schnitt länger als Männer, ihre Ersparnisse müssen also länger reichen. Hinzu kommen Herausforderungen wie Erwerbsunterbrechungen für Sorgearbeit oder ein geringeres Lebenseinkommen, die Renten- und Sozialleistungen schmälern können. Umso wichtiger ist es, früh mit dem Sparen zu beginnen, Anlagemöglichkeiten zu verstehen und Strategien zu prüfen – etwa auch während Erwerbsunterbrechungen weiter in die Altersvorsorge einzuzahlen.</a:t>
            </a:r>
            <a:endParaRPr lang="de-DE" dirty="0" sz="950"/>
          </a:p>
          <a:p>
            <a:pPr marL="0" indent="0">
              <a:lnSpc>
                <a:spcPts val="2440"/>
              </a:lnSpc>
              <a:buNone/>
            </a:pPr>
            <a:endParaRPr lang="de-DE" dirty="0" sz="2025"/>
          </a:p>
          <a:p>
            <a:pPr marL="0" indent="0">
              <a:lnSpc>
                <a:spcPts val="1054"/>
              </a:lnSpc>
              <a:spcBef>
                <a:spcPts val="1588"/>
              </a:spcBef>
              <a:buNone/>
            </a:pPr>
            <a:r>
              <a:rPr lang="de-DE" dirty="0" sz="950"/>
              <a:t>Ruhestandsplanung ist ein lebenslanger Prozess. Sie bereitet darauf vor, nach dem Erwerbsleben finanziell unabhängig zu bleiben und die gewünschte Lebensqualität zu halten. Für Frauen ist das besonders wichtig, denn statistisch leben sie länger und haben häufiger Erwerbsunterbrechungen, die den Aufbau von Rentenansprüchen beeinträchtigen. Dieses Modul will Frauen jeden Alters die Werkzeuge, das Wissen und das Selbstvertrauen vermitteln, um ihre Ruhestandsplanung zu beginnen, zu überprüfen und zu optimieren. Dafür verwendet es einfache Finanzbegriffe, die Frauen jeden Alters und in jeder Karrierephase verstehen können – unabhängig von ihrem Bildungshintergrund.   </a:t>
            </a:r>
            <a:endParaRPr lang="de-DE" dirty="0" sz="950"/>
          </a:p>
          <a:p>
            <a:pPr marL="0" indent="0">
              <a:lnSpc>
                <a:spcPts val="2196"/>
              </a:lnSpc>
              <a:buNone/>
            </a:pPr>
            <a:endParaRPr lang="de-DE" dirty="0" sz="1825"/>
          </a:p>
          <a:p>
            <a:pPr marL="0" indent="0">
              <a:lnSpc>
                <a:spcPts val="1054"/>
              </a:lnSpc>
              <a:spcBef>
                <a:spcPts val="1392"/>
              </a:spcBef>
              <a:buNone/>
            </a:pPr>
            <a:r>
              <a:rPr lang="de-DE" dirty="0" sz="950"/>
              <a:t>Dieses Modul soll Frauen in der EU helfen, einen sicheren und sorgenfreien Ruhestand zu planen. Es geht auf die besonderen Herausforderungen ein, vor denen Frauen in verschiedenen Lebensphasen stehen, und bietet praktische Werkzeuge und Ressourcen für ihre Ruhestandsplanung. Das Modul will Frauen in jeder Karrierephase mit dem Wissen und den Werkzeugen stärken, die sie für eine wirksame Ruhestandsplanung brauchen. Indem wir auf diese besonderen Herausforderungen eingehen, möchten wir ihnen zu finanzieller Sicherheit und Gelassenheit im Ruhestand verhelfen.</a:t>
            </a:r>
          </a:p>
          <a:p>
            <a:pPr marL="0" indent="0">
              <a:lnSpc>
                <a:spcPts val="2074"/>
              </a:lnSpc>
              <a:buNone/>
            </a:pPr>
            <a:endParaRPr lang="de-DE" dirty="0" sz="1725"/>
          </a:p>
          <a:p>
            <a:pPr marL="0" indent="0">
              <a:lnSpc>
                <a:spcPts val="952"/>
              </a:lnSpc>
              <a:buNone/>
            </a:pPr>
            <a:endParaRPr lang="de-DE" dirty="0" sz="800"/>
          </a:p>
          <a:p>
            <a:pPr marL="0" indent="0">
              <a:lnSpc>
                <a:spcPts val="1054"/>
              </a:lnSpc>
              <a:spcBef>
                <a:spcPts val="1616"/>
              </a:spcBef>
              <a:buNone/>
            </a:pPr>
            <a:r>
              <a:rPr lang="de-DE" b="1" dirty="0" sz="950"/>
              <a:t>Lernziele</a:t>
            </a:r>
          </a:p>
          <a:p>
            <a:pPr marL="0" indent="0">
              <a:lnSpc>
                <a:spcPts val="1342"/>
              </a:lnSpc>
              <a:buNone/>
            </a:pPr>
            <a:endParaRPr lang="de-DE" b="1" dirty="0" sz="1125"/>
          </a:p>
          <a:p>
            <a:pPr marL="0" indent="0">
              <a:lnSpc>
                <a:spcPts val="1054"/>
              </a:lnSpc>
              <a:buNone/>
            </a:pPr>
            <a:r>
              <a:rPr lang="de-DE" dirty="0" sz="950"/>
              <a:t>Am Ende dieses Moduls können Sie:</a:t>
            </a:r>
          </a:p>
          <a:p>
            <a:pPr marL="0" indent="0">
              <a:lnSpc>
                <a:spcPts val="1342"/>
              </a:lnSpc>
              <a:buNone/>
            </a:pPr>
            <a:endParaRPr lang="de-DE" dirty="0" sz="1125"/>
          </a:p>
          <a:p>
            <a:pPr>
              <a:lnSpc>
                <a:spcPts val="1054"/>
              </a:lnSpc>
            </a:pPr>
            <a:r>
              <a:rPr lang="de-DE" dirty="0" sz="950"/>
              <a:t>Das Konzept von Ruhestand sowie gesetzlicher und privater Altersvorsorge verstehen.</a:t>
            </a:r>
          </a:p>
          <a:p>
            <a:pPr>
              <a:lnSpc>
                <a:spcPts val="1054"/>
              </a:lnSpc>
            </a:pPr>
            <a:r>
              <a:rPr lang="de-DE" dirty="0" sz="950"/>
              <a:t>Finanzielle Ziele für den Ruhestand setzen</a:t>
            </a:r>
          </a:p>
          <a:p>
            <a:pPr>
              <a:lnSpc>
                <a:spcPts val="1054"/>
              </a:lnSpc>
            </a:pPr>
            <a:r>
              <a:rPr lang="de-DE" dirty="0" sz="950"/>
              <a:t>Bestehende Altersvorsorge und Ersparnisse prüfen und Pläne anpassen, wo sich Lücken zeigen</a:t>
            </a:r>
          </a:p>
          <a:p>
            <a:pPr>
              <a:lnSpc>
                <a:spcPts val="1054"/>
              </a:lnSpc>
            </a:pPr>
            <a:r>
              <a:rPr lang="de-DE" dirty="0" sz="950"/>
              <a:t>Sich emotional und finanziell auf den Übergang in den Ruhestand vorbereiten</a:t>
            </a:r>
          </a:p>
          <a:p>
            <a:pPr>
              <a:lnSpc>
                <a:spcPts val="1708"/>
              </a:lnSpc>
            </a:pPr>
            <a:endParaRPr lang="de-DE" dirty="0" sz="1425"/>
          </a:p>
          <a:p>
            <a:pPr marL="0" indent="0">
              <a:lnSpc>
                <a:spcPts val="1054"/>
              </a:lnSpc>
              <a:spcBef>
                <a:spcPts val="252"/>
              </a:spcBef>
              <a:buNone/>
            </a:pPr>
            <a:r>
              <a:rPr lang="de-DE" dirty="0" sz="950"/>
              <a:t>Warum Ruhestandsplanung für Frauen besonders wichtig ist:</a:t>
            </a:r>
          </a:p>
          <a:p>
            <a:pPr marL="0" indent="0">
              <a:lnSpc>
                <a:spcPts val="1342"/>
              </a:lnSpc>
              <a:buNone/>
            </a:pPr>
            <a:endParaRPr lang="de-DE" dirty="0" sz="1125"/>
          </a:p>
          <a:p>
            <a:pPr>
              <a:lnSpc>
                <a:spcPts val="1054"/>
              </a:lnSpc>
            </a:pPr>
            <a:r>
              <a:rPr lang="de-DE" dirty="0" sz="950"/>
              <a:t>Frauen leben im Schnitt länger als Männer</a:t>
            </a:r>
          </a:p>
          <a:p>
            <a:pPr>
              <a:lnSpc>
                <a:spcPts val="1054"/>
              </a:lnSpc>
            </a:pPr>
            <a:r>
              <a:rPr lang="de-DE" dirty="0" sz="950"/>
              <a:t>Der Gender Pay Gap (geschlechtsspezifische Lohnlücke) senkt das Lebenseinkommen von Frauen</a:t>
            </a:r>
          </a:p>
          <a:p>
            <a:pPr>
              <a:lnSpc>
                <a:spcPts val="1054"/>
              </a:lnSpc>
            </a:pPr>
            <a:r>
              <a:rPr lang="de-DE" dirty="0" sz="950"/>
              <a:t>Frauen haben häufiger Erwerbsunterbrechungen und Sorgeverpflichtungen – das mindert Einkommen und Vorsorgebeiträge</a:t>
            </a:r>
            <a:endParaRPr lang="de-DE" dirty="0" sz="950"/>
          </a:p>
          <a:p>
            <a:pPr>
              <a:lnSpc>
                <a:spcPts val="1054"/>
              </a:lnSpc>
            </a:pPr>
            <a:r>
              <a:rPr lang="de-DE" dirty="0" sz="950"/>
              <a:t>Frauen sind im Ruhestand häufiger von Armut betroffen</a:t>
            </a:r>
          </a:p>
          <a:p>
            <a:pPr marL="0" indent="0">
              <a:lnSpc>
                <a:spcPts val="732"/>
              </a:lnSpc>
              <a:buNone/>
            </a:pPr>
            <a:endParaRPr lang="de-DE" dirty="0" sz="600"/>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CF1E84-5724-4B32-DC8B-8C2259222EDB}"/>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9EFA0D3F-4DD6-71BE-1CC8-B7CA7456359F}"/>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03AE3E7D-491F-4104-289D-56675F5D0A9E}"/>
              </a:ext>
            </a:extLst>
          </p:cNvPr>
          <p:cNvSpPr>
            <a:spLocks noGrp="1"/>
          </p:cNvSpPr>
          <p:nvPr>
            <p:ph type="body" sz="quarter" idx="61"/>
          </p:nvPr>
        </p:nvSpPr>
        <p:spPr/>
        <p:txBody>
          <a:bodyPr/>
          <a:lstStyle/>
          <a:p>
            <a:r>
              <a:rPr lang="de-DE" dirty="0"/>
              <a:t>Ihre persönliche Situation</a:t>
            </a:r>
          </a:p>
        </p:txBody>
      </p:sp>
      <p:sp>
        <p:nvSpPr>
          <p:cNvPr id="5" name="Text Placeholder 4">
            <a:extLst>
              <a:ext uri="{FF2B5EF4-FFF2-40B4-BE49-F238E27FC236}">
                <a16:creationId xmlns:a16="http://schemas.microsoft.com/office/drawing/2014/main" id="{2170FCE6-E691-00B9-9D4D-D20975EC4A8A}"/>
              </a:ext>
            </a:extLst>
          </p:cNvPr>
          <p:cNvSpPr>
            <a:spLocks noGrp="1"/>
          </p:cNvSpPr>
          <p:nvPr>
            <p:ph type="body" sz="quarter" idx="64"/>
          </p:nvPr>
        </p:nvSpPr>
        <p:spPr/>
        <p:txBody>
          <a:bodyPr/>
          <a:lstStyle/>
          <a:p>
            <a:pPr marL="0" indent="0">
              <a:lnSpc>
                <a:spcPts val="1109"/>
              </a:lnSpc>
              <a:buNone/>
            </a:pPr>
            <a:r>
              <a:rPr lang="de-DE" b="1" dirty="0" sz="1000"/>
              <a:t>Ihr Ruhestandsplan ist etwas ganz Persönliches. Er spiegelt Ihre individuellen Umstände und künftigen Bedürfnisse wider. Für einen wirksamen Plan müssen Sie stets Ihre persönliche Situation berücksichtigen – und wie sie sich im Laufe Ihres Lebens verändert.</a:t>
            </a:r>
          </a:p>
          <a:p>
            <a:pPr marL="0" indent="0">
              <a:lnSpc>
                <a:spcPts val="1586"/>
              </a:lnSpc>
              <a:buNone/>
            </a:pPr>
            <a:endParaRPr lang="de-DE" b="1" dirty="0" sz="1325"/>
          </a:p>
          <a:p>
            <a:pPr marL="0" indent="0">
              <a:lnSpc>
                <a:spcPts val="1109"/>
              </a:lnSpc>
              <a:buNone/>
            </a:pPr>
            <a:r>
              <a:rPr lang="de-DE" b="1" dirty="0" sz="1000"/>
              <a:t>Ihre Ruhestandsplanung wird von mehreren Faktoren beeinflusst, darunter:</a:t>
            </a:r>
          </a:p>
          <a:p>
            <a:pPr marL="0" indent="0">
              <a:lnSpc>
                <a:spcPts val="1342"/>
              </a:lnSpc>
              <a:buNone/>
            </a:pPr>
            <a:endParaRPr lang="de-DE" sz="1125" b="1" dirty="0">
              <a:solidFill>
                <a:srgbClr val="4763AE"/>
              </a:solidFill>
            </a:endParaRPr>
          </a:p>
          <a:p>
            <a:pPr marL="0" indent="0">
              <a:lnSpc>
                <a:spcPts val="1089"/>
              </a:lnSpc>
              <a:buNone/>
            </a:pPr>
            <a:r>
              <a:rPr lang="de-DE" sz="1250" b="1" dirty="0">
                <a:solidFill>
                  <a:srgbClr val="4763AE"/>
                </a:solidFill>
              </a:rPr>
              <a:t>1. Aktuelles Alter und gewünschtes Rentenalter </a:t>
            </a:r>
            <a:br>
              <a:rPr lang="de-DE" dirty="0" sz="1000"/>
            </a:br>
            <a:endParaRPr lang="de-DE" dirty="0" sz="1000"/>
          </a:p>
          <a:p>
            <a:pPr marL="0" indent="0">
              <a:lnSpc>
                <a:spcPts val="1109"/>
              </a:lnSpc>
              <a:spcBef>
                <a:spcPts val="219"/>
              </a:spcBef>
              <a:buNone/>
            </a:pPr>
            <a:r>
              <a:rPr lang="de-DE" dirty="0" sz="1000"/>
              <a:t>Davon hängt ab, wie viele Jahre Sie zum Sparen haben und wie lange Ihr Ruhestand dauern könnte.</a:t>
            </a:r>
          </a:p>
          <a:p>
            <a:pPr marL="0" indent="0">
              <a:lnSpc>
                <a:spcPts val="1461"/>
              </a:lnSpc>
              <a:buNone/>
            </a:pPr>
            <a:endParaRPr lang="de-DE" dirty="0" sz="1225"/>
          </a:p>
          <a:p>
            <a:pPr marL="0" lvl="0" indent="0">
              <a:lnSpc>
                <a:spcPts val="1089"/>
              </a:lnSpc>
              <a:buNone/>
            </a:pPr>
            <a:r>
              <a:rPr lang="de-DE" sz="1250" b="1" dirty="0">
                <a:solidFill>
                  <a:srgbClr val="4763AE"/>
                </a:solidFill>
              </a:rPr>
              <a:t>2. Lebenserwartung und Gesundheitszustand </a:t>
            </a:r>
            <a:br>
              <a:rPr lang="de-DE" dirty="0" sz="1000"/>
            </a:br>
            <a:endParaRPr lang="de-DE" dirty="0" sz="1000"/>
          </a:p>
          <a:p>
            <a:pPr marL="0" lvl="0" indent="0">
              <a:lnSpc>
                <a:spcPts val="1109"/>
              </a:lnSpc>
              <a:spcBef>
                <a:spcPts val="239"/>
              </a:spcBef>
              <a:buNone/>
            </a:pPr>
            <a:r>
              <a:rPr lang="de-DE" dirty="0" sz="1000"/>
              <a:t>Frauen leben im Schnitt länger – planen Sie Gesundheits- und Lebenshaltungskosten daher für längere Zeit ein.</a:t>
            </a:r>
          </a:p>
          <a:p>
            <a:pPr marL="0" lvl="0" indent="0">
              <a:lnSpc>
                <a:spcPts val="1461"/>
              </a:lnSpc>
              <a:buNone/>
            </a:pPr>
            <a:endParaRPr lang="de-DE" b="1" dirty="0" sz="1225"/>
          </a:p>
          <a:p>
            <a:pPr marL="0" lvl="0" indent="0">
              <a:lnSpc>
                <a:spcPts val="1089"/>
              </a:lnSpc>
              <a:buNone/>
            </a:pPr>
            <a:r>
              <a:rPr lang="de-DE" sz="1250" b="1" dirty="0">
                <a:solidFill>
                  <a:srgbClr val="4763AE"/>
                </a:solidFill>
              </a:rPr>
              <a:t>3. Familienstand und familiäre Verpflichtungen</a:t>
            </a:r>
          </a:p>
          <a:p>
            <a:pPr marL="0" lvl="0" indent="0">
              <a:lnSpc>
                <a:spcPts val="1109"/>
              </a:lnSpc>
              <a:spcBef>
                <a:spcPts val="219"/>
              </a:spcBef>
              <a:buNone/>
            </a:pPr>
            <a:br>
              <a:rPr lang="de-DE" dirty="0" sz="1000"/>
            </a:br>
            <a:r>
              <a:rPr lang="de-DE" dirty="0" sz="1000"/>
              <a:t> Ledig, verheiratet, geschieden oder verwitwet – das beeinflusst Einkommensquellen, Ansprüche und Sorgearbeit.</a:t>
            </a:r>
          </a:p>
          <a:p>
            <a:pPr marL="0" lvl="0" indent="0">
              <a:lnSpc>
                <a:spcPts val="1461"/>
              </a:lnSpc>
              <a:buNone/>
            </a:pPr>
            <a:endParaRPr lang="de-DE" b="1" dirty="0" sz="1225"/>
          </a:p>
          <a:p>
            <a:pPr marL="0" lvl="0" indent="0">
              <a:lnSpc>
                <a:spcPts val="1089"/>
              </a:lnSpc>
              <a:buNone/>
            </a:pPr>
            <a:r>
              <a:rPr lang="de-DE" sz="1250" b="1" dirty="0">
                <a:solidFill>
                  <a:srgbClr val="4763AE"/>
                </a:solidFill>
              </a:rPr>
              <a:t>4. Berufsweg und Einkommensverlauf</a:t>
            </a:r>
          </a:p>
          <a:p>
            <a:pPr marL="0" lvl="0" indent="0">
              <a:lnSpc>
                <a:spcPts val="1109"/>
              </a:lnSpc>
              <a:spcBef>
                <a:spcPts val="219"/>
              </a:spcBef>
              <a:buNone/>
            </a:pPr>
            <a:br>
              <a:rPr lang="de-DE" dirty="0" sz="1000"/>
            </a:br>
            <a:r>
              <a:rPr lang="de-DE" dirty="0" sz="1000"/>
              <a:t> Bisheriges Einkommen, Erwerbsunterbrechungen für Sorgearbeit und der Zugang zu betrieblicher Altersvorsorge beeinflussen Ihre Ersparnisse.</a:t>
            </a:r>
          </a:p>
          <a:p>
            <a:pPr marL="0" lvl="0" indent="0">
              <a:lnSpc>
                <a:spcPts val="1461"/>
              </a:lnSpc>
              <a:buNone/>
            </a:pPr>
            <a:endParaRPr lang="de-DE" b="1" dirty="0" sz="1225"/>
          </a:p>
          <a:p>
            <a:pPr marL="0" lvl="0" indent="0">
              <a:lnSpc>
                <a:spcPts val="1089"/>
              </a:lnSpc>
              <a:buNone/>
            </a:pPr>
            <a:r>
              <a:rPr lang="de-DE" sz="1250" b="1" dirty="0">
                <a:solidFill>
                  <a:srgbClr val="4763AE"/>
                </a:solidFill>
              </a:rPr>
              <a:t>5. Vorhandene Ersparnisse und Geldanlagen</a:t>
            </a:r>
          </a:p>
          <a:p>
            <a:pPr marL="0" lvl="0" indent="0">
              <a:lnSpc>
                <a:spcPts val="1109"/>
              </a:lnSpc>
              <a:spcBef>
                <a:spcPts val="219"/>
              </a:spcBef>
              <a:buNone/>
            </a:pPr>
            <a:br>
              <a:rPr lang="de-DE" dirty="0" sz="1000"/>
            </a:br>
            <a:r>
              <a:rPr lang="de-DE" dirty="0" sz="1000"/>
              <a:t> Bestehende Vorsorgeverträge, Rentenansprüche und andere Vermögenswerte bilden das Fundament Ihres Plans.</a:t>
            </a:r>
          </a:p>
          <a:p>
            <a:pPr marL="0" lvl="0" indent="0">
              <a:lnSpc>
                <a:spcPts val="488"/>
              </a:lnSpc>
              <a:buNone/>
            </a:pPr>
            <a:endParaRPr lang="de-DE" b="1" dirty="0" sz="400"/>
          </a:p>
          <a:p>
            <a:pPr marL="0" lvl="0" indent="0">
              <a:lnSpc>
                <a:spcPts val="1089"/>
              </a:lnSpc>
              <a:spcBef>
                <a:spcPts val="975"/>
              </a:spcBef>
              <a:buNone/>
            </a:pPr>
            <a:r>
              <a:rPr lang="de-DE" sz="1250" b="1" dirty="0">
                <a:solidFill>
                  <a:srgbClr val="4763AE"/>
                </a:solidFill>
              </a:rPr>
              <a:t>6. Schuldenstand </a:t>
            </a:r>
            <a:br>
              <a:rPr lang="de-DE" dirty="0" sz="1000"/>
            </a:br>
            <a:endParaRPr lang="de-DE" dirty="0" sz="1000"/>
          </a:p>
          <a:p>
            <a:pPr marL="0" lvl="0" indent="0">
              <a:lnSpc>
                <a:spcPts val="1109"/>
              </a:lnSpc>
              <a:spcBef>
                <a:spcPts val="239"/>
              </a:spcBef>
              <a:buNone/>
            </a:pPr>
            <a:r>
              <a:rPr lang="de-DE" dirty="0" sz="1000"/>
              <a:t>Offene Hypotheken, Kredite oder Kreditkartenschulden können Ihre Ruhestandsplanung belasten.</a:t>
            </a:r>
          </a:p>
          <a:p>
            <a:pPr marL="0" lvl="0" indent="0">
              <a:lnSpc>
                <a:spcPts val="1350"/>
              </a:lnSpc>
              <a:buNone/>
            </a:pPr>
            <a:endParaRPr lang="de-DE" b="1" dirty="0" sz="1125"/>
          </a:p>
          <a:p>
            <a:pPr marL="0" lvl="0" indent="0">
              <a:lnSpc>
                <a:spcPts val="1089"/>
              </a:lnSpc>
              <a:buNone/>
            </a:pPr>
            <a:r>
              <a:rPr lang="de-DE" sz="1250" b="1" dirty="0">
                <a:solidFill>
                  <a:srgbClr val="4763AE"/>
                </a:solidFill>
              </a:rPr>
              <a:t>7. Gewünschter Lebensstil im Ruhestand </a:t>
            </a:r>
            <a:br>
              <a:rPr lang="de-DE" dirty="0" sz="1000"/>
            </a:br>
            <a:endParaRPr lang="de-DE" dirty="0" sz="1000"/>
          </a:p>
          <a:p>
            <a:pPr marL="0" lvl="0" indent="0">
              <a:lnSpc>
                <a:spcPts val="1109"/>
              </a:lnSpc>
              <a:spcBef>
                <a:spcPts val="239"/>
              </a:spcBef>
              <a:buNone/>
            </a:pPr>
            <a:r>
              <a:rPr lang="de-DE" dirty="0" sz="1000"/>
              <a:t>Reisen, Hobbys oder eine kleinere Wohnung beeinflussen, wie viel Sie brauchen.</a:t>
            </a:r>
          </a:p>
          <a:p>
            <a:pPr marL="0" lvl="0" indent="0">
              <a:lnSpc>
                <a:spcPts val="1350"/>
              </a:lnSpc>
              <a:buNone/>
            </a:pPr>
            <a:endParaRPr lang="de-DE" b="1" dirty="0" sz="1125"/>
          </a:p>
          <a:p>
            <a:pPr marL="0" lvl="0" indent="0">
              <a:lnSpc>
                <a:spcPts val="1089"/>
              </a:lnSpc>
              <a:buNone/>
            </a:pPr>
            <a:r>
              <a:rPr lang="de-DE" sz="1250" b="1" dirty="0">
                <a:solidFill>
                  <a:srgbClr val="4763AE"/>
                </a:solidFill>
              </a:rPr>
              <a:t>8. Staatliche Rentenleistungen </a:t>
            </a:r>
            <a:br>
              <a:rPr lang="de-DE" dirty="0" sz="1000"/>
            </a:br>
            <a:endParaRPr lang="de-DE" dirty="0" sz="1000"/>
          </a:p>
          <a:p>
            <a:pPr marL="0" lvl="0" indent="0">
              <a:lnSpc>
                <a:spcPts val="1109"/>
              </a:lnSpc>
              <a:spcBef>
                <a:spcPts val="239"/>
              </a:spcBef>
              <a:buNone/>
            </a:pPr>
            <a:r>
              <a:rPr lang="de-DE" dirty="0" sz="1000"/>
              <a:t>Sie hängen von Erwerbsbiografie und Familienstand ab.</a:t>
            </a:r>
          </a:p>
          <a:p>
            <a:pPr marL="0" lvl="0" indent="0">
              <a:lnSpc>
                <a:spcPts val="1350"/>
              </a:lnSpc>
              <a:buNone/>
            </a:pPr>
            <a:endParaRPr lang="de-DE" b="1" dirty="0" sz="1125"/>
          </a:p>
          <a:p>
            <a:pPr marL="0" lvl="0" indent="0">
              <a:lnSpc>
                <a:spcPts val="1089"/>
              </a:lnSpc>
              <a:buNone/>
            </a:pPr>
            <a:r>
              <a:rPr lang="de-DE" sz="1250" b="1" dirty="0">
                <a:solidFill>
                  <a:srgbClr val="4763AE"/>
                </a:solidFill>
              </a:rPr>
              <a:t>9. Gesundheits- und Pflegebedarf </a:t>
            </a:r>
            <a:br>
              <a:rPr lang="de-DE" dirty="0" sz="1000"/>
            </a:br>
            <a:endParaRPr lang="de-DE" dirty="0" sz="1000"/>
          </a:p>
          <a:p>
            <a:pPr marL="0" lvl="0" indent="0">
              <a:lnSpc>
                <a:spcPts val="1109"/>
              </a:lnSpc>
              <a:spcBef>
                <a:spcPts val="239"/>
              </a:spcBef>
              <a:buNone/>
            </a:pPr>
            <a:r>
              <a:rPr lang="de-DE" dirty="0" sz="1000"/>
              <a:t>Erwartete Gesundheitskosten und Ihr Versicherungsschutz sind wichtige Faktoren.</a:t>
            </a:r>
          </a:p>
          <a:p>
            <a:pPr marL="0" lvl="0" indent="0">
              <a:lnSpc>
                <a:spcPts val="1328"/>
              </a:lnSpc>
              <a:buNone/>
            </a:pPr>
            <a:endParaRPr lang="de-DE" dirty="0" sz="1100"/>
          </a:p>
          <a:p>
            <a:pPr marL="0" lvl="0" indent="0">
              <a:lnSpc>
                <a:spcPts val="1109"/>
              </a:lnSpc>
              <a:buNone/>
            </a:pPr>
            <a:r>
              <a:rPr lang="de-DE" dirty="0" sz="1000"/>
              <a:t>Wenn Sie Ihre persönliche Situation durchdacht haben, können Sie klären, welche Art von Ruhestandsplan Sie brauchen und wie Sie ihn erstellen. Der erste Schritt: Gehen Sie diese Checkliste Ruhestandsplanung durch.</a:t>
            </a:r>
          </a:p>
          <a:p>
            <a:pPr marL="0" indent="0">
              <a:lnSpc>
                <a:spcPts val="1586"/>
              </a:lnSpc>
              <a:buNone/>
            </a:pPr>
            <a:endParaRPr lang="de-DE" b="1" dirty="0" sz="1325"/>
          </a:p>
        </p:txBody>
      </p:sp>
    </p:spTree>
    <p:extLst>
      <p:ext uri="{BB962C8B-B14F-4D97-AF65-F5344CB8AC3E}">
        <p14:creationId xmlns:p14="http://schemas.microsoft.com/office/powerpoint/2010/main" val="441926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C9C944-F463-9E6E-F6E9-45B3F151B3F2}"/>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3A362F90-EF89-D335-C757-FD70C076608C}"/>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C81FF479-B43E-0DDD-AE8B-3343293B9492}"/>
              </a:ext>
            </a:extLst>
          </p:cNvPr>
          <p:cNvSpPr>
            <a:spLocks noGrp="1"/>
          </p:cNvSpPr>
          <p:nvPr>
            <p:ph type="body" sz="quarter" idx="61"/>
          </p:nvPr>
        </p:nvSpPr>
        <p:spPr/>
        <p:txBody>
          <a:bodyPr/>
          <a:lstStyle/>
          <a:p>
            <a:r>
              <a:rPr lang="de-DE" dirty="0"/>
              <a:t>Checkliste Ruhestandsplanung</a:t>
            </a:r>
          </a:p>
        </p:txBody>
      </p:sp>
      <p:sp>
        <p:nvSpPr>
          <p:cNvPr id="5" name="Text Placeholder 4">
            <a:extLst>
              <a:ext uri="{FF2B5EF4-FFF2-40B4-BE49-F238E27FC236}">
                <a16:creationId xmlns:a16="http://schemas.microsoft.com/office/drawing/2014/main" id="{99B8691E-322B-8564-1215-0FCC47BF95CC}"/>
              </a:ext>
            </a:extLst>
          </p:cNvPr>
          <p:cNvSpPr>
            <a:spLocks noGrp="1"/>
          </p:cNvSpPr>
          <p:nvPr>
            <p:ph type="body" sz="quarter" idx="64"/>
          </p:nvPr>
        </p:nvSpPr>
        <p:spPr>
          <a:xfrm>
            <a:off x="1704813" y="9607462"/>
            <a:ext cx="5238428" cy="326951"/>
          </a:xfrm>
        </p:spPr>
        <p:txBody>
          <a:bodyPr/>
          <a:lstStyle/>
          <a:p>
            <a:pPr marL="0" indent="0">
              <a:buNone/>
            </a:pPr>
            <a:r>
              <a:rPr lang="de-DE" dirty="0"/>
              <a:t>Arbeitsblatt zum Download in den begleitenden Ressourcen zu Modul 1</a:t>
            </a:r>
            <a:endParaRPr lang="de-DE" dirty="0"/>
          </a:p>
        </p:txBody>
      </p:sp>
      <p:pic>
        <p:nvPicPr>
          <p:cNvPr id="7" name="Picture 6">
            <a:extLst>
              <a:ext uri="{FF2B5EF4-FFF2-40B4-BE49-F238E27FC236}">
                <a16:creationId xmlns:a16="http://schemas.microsoft.com/office/drawing/2014/main" id="{BE2E4DE1-A001-373E-FD64-8A4A17C62299}"/>
              </a:ext>
            </a:extLst>
          </p:cNvPr>
          <p:cNvPicPr>
            <a:picLocks noChangeAspect="1"/>
          </p:cNvPicPr>
          <p:nvPr/>
        </p:nvPicPr>
        <p:blipFill>
          <a:blip r:embed="rId2"/>
          <a:stretch>
            <a:fillRect/>
          </a:stretch>
        </p:blipFill>
        <p:spPr>
          <a:xfrm>
            <a:off x="1524539" y="1385545"/>
            <a:ext cx="5598976" cy="7920721"/>
          </a:xfrm>
          <a:prstGeom prst="rect">
            <a:avLst/>
          </a:prstGeom>
        </p:spPr>
      </p:pic>
    </p:spTree>
    <p:extLst>
      <p:ext uri="{BB962C8B-B14F-4D97-AF65-F5344CB8AC3E}">
        <p14:creationId xmlns:p14="http://schemas.microsoft.com/office/powerpoint/2010/main" val="917681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9BCAA9-7EA4-B444-C02E-83B876308E8F}"/>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78C07D3E-AD2E-A1FB-4EA1-F0D3E99B7E7B}"/>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F9A57CDB-4789-0092-7C13-F8DF9556D654}"/>
              </a:ext>
            </a:extLst>
          </p:cNvPr>
          <p:cNvSpPr>
            <a:spLocks noGrp="1"/>
          </p:cNvSpPr>
          <p:nvPr>
            <p:ph type="body" sz="quarter" idx="61"/>
          </p:nvPr>
        </p:nvSpPr>
        <p:spPr/>
        <p:txBody>
          <a:bodyPr/>
          <a:lstStyle/>
          <a:p>
            <a:pPr>
              <a:lnSpc>
                <a:spcPts val="3420"/>
              </a:lnSpc>
            </a:pPr>
            <a:r>
              <a:rPr lang="de-DE" dirty="0" sz="2700"/>
              <a:t>Überblick über die Rentensysteme</a:t>
            </a:r>
          </a:p>
        </p:txBody>
      </p:sp>
      <p:sp>
        <p:nvSpPr>
          <p:cNvPr id="5" name="Text Placeholder 4">
            <a:extLst>
              <a:ext uri="{FF2B5EF4-FFF2-40B4-BE49-F238E27FC236}">
                <a16:creationId xmlns:a16="http://schemas.microsoft.com/office/drawing/2014/main" id="{1E5BB699-128A-251E-F69C-C437B8430D6C}"/>
              </a:ext>
            </a:extLst>
          </p:cNvPr>
          <p:cNvSpPr>
            <a:spLocks noGrp="1"/>
          </p:cNvSpPr>
          <p:nvPr>
            <p:ph type="body" sz="quarter" idx="64"/>
          </p:nvPr>
        </p:nvSpPr>
        <p:spPr>
          <a:xfrm>
            <a:off x="1704813" y="1534332"/>
            <a:ext cx="3435078" cy="8400082"/>
          </a:xfrm>
        </p:spPr>
        <p:txBody>
          <a:bodyPr/>
          <a:lstStyle/>
          <a:p>
            <a:pPr marL="0" indent="0">
              <a:lnSpc>
                <a:spcPts val="1054"/>
              </a:lnSpc>
              <a:buNone/>
            </a:pPr>
            <a:r>
              <a:rPr lang="de-DE" dirty="0" sz="950"/>
              <a:t>Die Rentensysteme in der EU beruhen auf drei Säulen:</a:t>
            </a:r>
          </a:p>
          <a:p>
            <a:pPr marL="0" indent="0">
              <a:lnSpc>
                <a:spcPts val="1373"/>
              </a:lnSpc>
              <a:buNone/>
            </a:pPr>
            <a:endParaRPr lang="de-DE" dirty="0" sz="1150"/>
          </a:p>
          <a:p>
            <a:pPr lvl="0">
              <a:lnSpc>
                <a:spcPts val="1054"/>
              </a:lnSpc>
            </a:pPr>
            <a:r>
              <a:rPr lang="de-DE" b="1" dirty="0" sz="950"/>
              <a:t>Gesetzliche, umlagefinanzierte Rente (Säule I)</a:t>
            </a:r>
            <a:r>
              <a:rPr lang="de-DE" dirty="0" sz="950"/>
              <a:t>: allgemeine Grundabsicherung, finanziert aus Beiträgen der Erwerbstätigen.</a:t>
            </a:r>
          </a:p>
          <a:p>
            <a:pPr lvl="0">
              <a:lnSpc>
                <a:spcPts val="1054"/>
              </a:lnSpc>
            </a:pPr>
            <a:r>
              <a:rPr lang="de-DE" b="1" dirty="0" sz="950"/>
              <a:t>Betriebliche Altersvorsorge (Säule II)</a:t>
            </a:r>
            <a:r>
              <a:rPr lang="de-DE" dirty="0" sz="950"/>
              <a:t>: zusätzliche kapitalgedeckte Vorsorge über Arbeitgeber oder Branche.</a:t>
            </a:r>
          </a:p>
          <a:p>
            <a:pPr lvl="0">
              <a:lnSpc>
                <a:spcPts val="1054"/>
              </a:lnSpc>
            </a:pPr>
            <a:r>
              <a:rPr lang="de-DE" b="1" dirty="0" sz="950"/>
              <a:t>Private Altersvorsorge (Säule III)</a:t>
            </a:r>
            <a:r>
              <a:rPr lang="de-DE" dirty="0" sz="950"/>
              <a:t>: freiwilliges Sparen mit Steuervorteilen.</a:t>
            </a:r>
          </a:p>
          <a:p>
            <a:pPr marL="0" indent="0">
              <a:lnSpc>
                <a:spcPts val="1068"/>
              </a:lnSpc>
              <a:buNone/>
            </a:pPr>
            <a:endParaRPr lang="de-DE" dirty="0" sz="900"/>
          </a:p>
          <a:p>
            <a:pPr marL="0" indent="0">
              <a:lnSpc>
                <a:spcPts val="1054"/>
              </a:lnSpc>
              <a:buNone/>
            </a:pPr>
            <a:r>
              <a:rPr lang="de-DE" dirty="0" sz="950"/>
              <a:t>Die EU koordiniert und fördert Nachhaltigkeit, grenzüberschreitenden Schutz und die Gleichstellung der Geschlechter – die Umsetzung unterscheidet sich jedoch von Land zu Land. </a:t>
            </a:r>
          </a:p>
          <a:p>
            <a:pPr marL="0" indent="0">
              <a:lnSpc>
                <a:spcPts val="610"/>
              </a:lnSpc>
              <a:buNone/>
            </a:pPr>
            <a:endParaRPr lang="de-DE" dirty="0" sz="500"/>
          </a:p>
          <a:p>
            <a:pPr marL="0" indent="0">
              <a:lnSpc>
                <a:spcPts val="1054"/>
              </a:lnSpc>
              <a:buNone/>
            </a:pPr>
            <a:r>
              <a:rPr lang="de-DE" dirty="0" sz="950"/>
              <a:t>Für Frauen zählen bei der Planung die höhere Lebenserwartung, Lücken durch Sorgearbeit und Einkommensunterschiede. Früh sparen, betriebliche Altersvorsorge nutzen und staatliche Instrumente kennen (z. B. Anrechnung von Sorgezeiten, digitale Rentenübersichten): Das hilft, den Gender Pension Gap (geschlechtsspezifische Rentenlücke) zu schließen und im Ruhestand finanziell sicher zu sein.</a:t>
            </a:r>
          </a:p>
          <a:p>
            <a:pPr marL="0" indent="0">
              <a:lnSpc>
                <a:spcPts val="1068"/>
              </a:lnSpc>
              <a:buNone/>
            </a:pPr>
            <a:endParaRPr lang="de-DE" dirty="0" sz="900"/>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highlight>
                <a:srgbClr val="FFFF00"/>
              </a:highlight>
            </a:endParaRPr>
          </a:p>
          <a:p>
            <a:pPr marL="0" indent="0">
              <a:lnSpc>
                <a:spcPts val="1220"/>
              </a:lnSpc>
              <a:buNone/>
            </a:pPr>
            <a:endParaRPr lang="de-DE" dirty="0" sz="1025">
              <a:highlight>
                <a:srgbClr val="FFFF00"/>
              </a:highlight>
            </a:endParaRPr>
          </a:p>
          <a:p>
            <a:pPr marL="0" indent="0">
              <a:lnSpc>
                <a:spcPts val="1220"/>
              </a:lnSpc>
              <a:buNone/>
            </a:pPr>
            <a:endParaRPr lang="de-DE" dirty="0" sz="1025">
              <a:highlight>
                <a:srgbClr val="FFFF00"/>
              </a:highlight>
            </a:endParaRPr>
          </a:p>
        </p:txBody>
      </p:sp>
      <p:sp>
        <p:nvSpPr>
          <p:cNvPr id="6" name="Rounded Rectangle 67">
            <a:extLst>
              <a:ext uri="{FF2B5EF4-FFF2-40B4-BE49-F238E27FC236}">
                <a16:creationId xmlns:a16="http://schemas.microsoft.com/office/drawing/2014/main" id="{E3BE6311-7040-D3D2-92A9-AE22C41CF814}"/>
              </a:ext>
            </a:extLst>
          </p:cNvPr>
          <p:cNvSpPr/>
          <p:nvPr/>
        </p:nvSpPr>
        <p:spPr>
          <a:xfrm>
            <a:off x="5349925" y="2116482"/>
            <a:ext cx="1981199" cy="242719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1400" dirty="0"/>
          </a:p>
        </p:txBody>
      </p:sp>
      <p:grpSp>
        <p:nvGrpSpPr>
          <p:cNvPr id="7" name="Group 6">
            <a:extLst>
              <a:ext uri="{FF2B5EF4-FFF2-40B4-BE49-F238E27FC236}">
                <a16:creationId xmlns:a16="http://schemas.microsoft.com/office/drawing/2014/main" id="{E0EC24E9-54A9-3477-A111-DCD65116866F}"/>
              </a:ext>
            </a:extLst>
          </p:cNvPr>
          <p:cNvGrpSpPr/>
          <p:nvPr/>
        </p:nvGrpSpPr>
        <p:grpSpPr>
          <a:xfrm>
            <a:off x="5463604" y="1913282"/>
            <a:ext cx="1526132" cy="406400"/>
            <a:chOff x="1997756" y="3611831"/>
            <a:chExt cx="1526132" cy="406400"/>
          </a:xfrm>
        </p:grpSpPr>
        <p:grpSp>
          <p:nvGrpSpPr>
            <p:cNvPr id="8" name="Group 7">
              <a:extLst>
                <a:ext uri="{FF2B5EF4-FFF2-40B4-BE49-F238E27FC236}">
                  <a16:creationId xmlns:a16="http://schemas.microsoft.com/office/drawing/2014/main" id="{BF3CB58C-5C5B-6AB9-179F-3AE8D2DB025B}"/>
                </a:ext>
              </a:extLst>
            </p:cNvPr>
            <p:cNvGrpSpPr/>
            <p:nvPr/>
          </p:nvGrpSpPr>
          <p:grpSpPr>
            <a:xfrm>
              <a:off x="1997756" y="3611831"/>
              <a:ext cx="1526132" cy="406400"/>
              <a:chOff x="1590175" y="6032510"/>
              <a:chExt cx="1526132" cy="406400"/>
            </a:xfrm>
          </p:grpSpPr>
          <p:sp>
            <p:nvSpPr>
              <p:cNvPr id="16" name="Rectangle 15">
                <a:extLst>
                  <a:ext uri="{FF2B5EF4-FFF2-40B4-BE49-F238E27FC236}">
                    <a16:creationId xmlns:a16="http://schemas.microsoft.com/office/drawing/2014/main" id="{60C3EB4E-E778-2C15-397F-B698EC128A2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Rectangle 16">
                <a:extLst>
                  <a:ext uri="{FF2B5EF4-FFF2-40B4-BE49-F238E27FC236}">
                    <a16:creationId xmlns:a16="http://schemas.microsoft.com/office/drawing/2014/main" id="{9291CD77-D22B-226F-6949-509E4BA07877}"/>
                  </a:ext>
                </a:extLst>
              </p:cNvPr>
              <p:cNvSpPr/>
              <p:nvPr/>
            </p:nvSpPr>
            <p:spPr>
              <a:xfrm>
                <a:off x="1784139" y="6092546"/>
                <a:ext cx="1332168" cy="230857"/>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50" b="1" dirty="0"/>
                  <a:t>Nützliche Links</a:t>
                </a:r>
              </a:p>
            </p:txBody>
          </p:sp>
          <p:sp>
            <p:nvSpPr>
              <p:cNvPr id="19" name="Oval 18">
                <a:extLst>
                  <a:ext uri="{FF2B5EF4-FFF2-40B4-BE49-F238E27FC236}">
                    <a16:creationId xmlns:a16="http://schemas.microsoft.com/office/drawing/2014/main" id="{7C2FB984-4FF6-C0BD-5B6C-AF9F9A5EEB84}"/>
                  </a:ext>
                </a:extLst>
              </p:cNvPr>
              <p:cNvSpPr/>
              <p:nvPr/>
            </p:nvSpPr>
            <p:spPr>
              <a:xfrm>
                <a:off x="1590175" y="6032510"/>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Freeform 128">
                <a:extLst>
                  <a:ext uri="{FF2B5EF4-FFF2-40B4-BE49-F238E27FC236}">
                    <a16:creationId xmlns:a16="http://schemas.microsoft.com/office/drawing/2014/main" id="{DF4D803C-3883-0922-E2D4-537101412527}"/>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9" name="Group 8">
              <a:extLst>
                <a:ext uri="{FF2B5EF4-FFF2-40B4-BE49-F238E27FC236}">
                  <a16:creationId xmlns:a16="http://schemas.microsoft.com/office/drawing/2014/main" id="{920F52DF-185B-C9A2-C126-8A1B38BFAB15}"/>
                </a:ext>
              </a:extLst>
            </p:cNvPr>
            <p:cNvGrpSpPr/>
            <p:nvPr/>
          </p:nvGrpSpPr>
          <p:grpSpPr>
            <a:xfrm>
              <a:off x="2082840" y="3699396"/>
              <a:ext cx="249276" cy="237604"/>
              <a:chOff x="8687174" y="1568164"/>
              <a:chExt cx="1195477" cy="1139501"/>
            </a:xfrm>
            <a:solidFill>
              <a:schemeClr val="bg1"/>
            </a:solidFill>
          </p:grpSpPr>
          <p:grpSp>
            <p:nvGrpSpPr>
              <p:cNvPr id="10" name="Graphic 37">
                <a:extLst>
                  <a:ext uri="{FF2B5EF4-FFF2-40B4-BE49-F238E27FC236}">
                    <a16:creationId xmlns:a16="http://schemas.microsoft.com/office/drawing/2014/main" id="{35366F14-934D-8FF7-C364-E28833DF348A}"/>
                  </a:ext>
                </a:extLst>
              </p:cNvPr>
              <p:cNvGrpSpPr/>
              <p:nvPr/>
            </p:nvGrpSpPr>
            <p:grpSpPr>
              <a:xfrm>
                <a:off x="9122006" y="1798742"/>
                <a:ext cx="652378" cy="709850"/>
                <a:chOff x="4172018" y="1336363"/>
                <a:chExt cx="742283" cy="807675"/>
              </a:xfrm>
              <a:grpFill/>
            </p:grpSpPr>
            <p:sp>
              <p:nvSpPr>
                <p:cNvPr id="12" name="Freeform 120">
                  <a:extLst>
                    <a:ext uri="{FF2B5EF4-FFF2-40B4-BE49-F238E27FC236}">
                      <a16:creationId xmlns:a16="http://schemas.microsoft.com/office/drawing/2014/main" id="{20C8F732-287E-8FA4-49F3-4A294C8F8A74}"/>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3" name="Freeform 121">
                  <a:extLst>
                    <a:ext uri="{FF2B5EF4-FFF2-40B4-BE49-F238E27FC236}">
                      <a16:creationId xmlns:a16="http://schemas.microsoft.com/office/drawing/2014/main" id="{6FC691D2-A7C7-3BDA-B59D-F05456558829}"/>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4" name="Freeform 122">
                  <a:extLst>
                    <a:ext uri="{FF2B5EF4-FFF2-40B4-BE49-F238E27FC236}">
                      <a16:creationId xmlns:a16="http://schemas.microsoft.com/office/drawing/2014/main" id="{197D6BFF-81F9-B865-EEF4-F61ED149FDA4}"/>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5" name="Freeform 123">
                  <a:extLst>
                    <a:ext uri="{FF2B5EF4-FFF2-40B4-BE49-F238E27FC236}">
                      <a16:creationId xmlns:a16="http://schemas.microsoft.com/office/drawing/2014/main" id="{0A5683A4-5BBF-3DA8-B993-D3D529C70ECA}"/>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1" name="Oval Callout 119">
                <a:extLst>
                  <a:ext uri="{FF2B5EF4-FFF2-40B4-BE49-F238E27FC236}">
                    <a16:creationId xmlns:a16="http://schemas.microsoft.com/office/drawing/2014/main" id="{30B1A5D3-F1D7-A3B6-6B61-A8089A00728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
        <p:nvSpPr>
          <p:cNvPr id="21" name="TextBox 20">
            <a:extLst>
              <a:ext uri="{FF2B5EF4-FFF2-40B4-BE49-F238E27FC236}">
                <a16:creationId xmlns:a16="http://schemas.microsoft.com/office/drawing/2014/main" id="{2FDA0BEB-584F-29BB-92E6-D6CC4818D51B}"/>
              </a:ext>
            </a:extLst>
          </p:cNvPr>
          <p:cNvSpPr txBox="1"/>
          <p:nvPr/>
        </p:nvSpPr>
        <p:spPr>
          <a:xfrm>
            <a:off x="5816053" y="2378785"/>
            <a:ext cx="1590484" cy="646331"/>
          </a:xfrm>
          <a:prstGeom prst="rect">
            <a:avLst/>
          </a:prstGeom>
          <a:noFill/>
        </p:spPr>
        <p:txBody>
          <a:bodyPr wrap="square" rtlCol="0">
            <a:spAutoFit/>
          </a:bodyPr>
          <a:lstStyle/>
          <a:p>
            <a:r>
              <a:rPr lang="de-DE" sz="1200" dirty="0">
                <a:hlinkClick r:id="rId2"/>
              </a:rPr>
              <a:t>The retirement systems in the European Union</a:t>
            </a:r>
            <a:endParaRPr lang="de-DE" sz="1200" dirty="0"/>
          </a:p>
        </p:txBody>
      </p:sp>
      <p:sp>
        <p:nvSpPr>
          <p:cNvPr id="22" name="TextBox 21">
            <a:extLst>
              <a:ext uri="{FF2B5EF4-FFF2-40B4-BE49-F238E27FC236}">
                <a16:creationId xmlns:a16="http://schemas.microsoft.com/office/drawing/2014/main" id="{87791594-4D14-9093-EB98-C07F139CA0B0}"/>
              </a:ext>
            </a:extLst>
          </p:cNvPr>
          <p:cNvSpPr txBox="1"/>
          <p:nvPr/>
        </p:nvSpPr>
        <p:spPr>
          <a:xfrm>
            <a:off x="5512960" y="3262964"/>
            <a:ext cx="1735333" cy="830997"/>
          </a:xfrm>
          <a:prstGeom prst="rect">
            <a:avLst/>
          </a:prstGeom>
          <a:noFill/>
        </p:spPr>
        <p:txBody>
          <a:bodyPr wrap="square" rtlCol="0"/>
          <a:lstStyle/>
          <a:p>
            <a:r>
              <a:rPr lang="de-DE" sz="1075" dirty="0">
                <a:solidFill>
                  <a:srgbClr val="4763AE"/>
                </a:solidFill>
              </a:rPr>
              <a:t>Arbeits­blatt zum Download in den beglei­ten­den Ressourcen zu Modul 1</a:t>
            </a:r>
          </a:p>
          <a:p>
            <a:endParaRPr lang="de-DE" sz="1075" dirty="0">
              <a:solidFill>
                <a:srgbClr val="4763AE"/>
              </a:solidFill>
              <a:highlight>
                <a:srgbClr val="FFFF00"/>
              </a:highlight>
            </a:endParaRPr>
          </a:p>
        </p:txBody>
      </p:sp>
      <p:pic>
        <p:nvPicPr>
          <p:cNvPr id="26" name="Picture 25">
            <a:extLst>
              <a:ext uri="{FF2B5EF4-FFF2-40B4-BE49-F238E27FC236}">
                <a16:creationId xmlns:a16="http://schemas.microsoft.com/office/drawing/2014/main" id="{F6854FBB-CDC2-1D41-C005-62FC534C6302}"/>
              </a:ext>
            </a:extLst>
          </p:cNvPr>
          <p:cNvPicPr>
            <a:picLocks noChangeAspect="1"/>
          </p:cNvPicPr>
          <p:nvPr/>
        </p:nvPicPr>
        <p:blipFill>
          <a:blip r:embed="rId3"/>
          <a:stretch>
            <a:fillRect/>
          </a:stretch>
        </p:blipFill>
        <p:spPr>
          <a:xfrm>
            <a:off x="1599431" y="5339530"/>
            <a:ext cx="5349704" cy="3817951"/>
          </a:xfrm>
          <a:prstGeom prst="rect">
            <a:avLst/>
          </a:prstGeom>
        </p:spPr>
      </p:pic>
    </p:spTree>
    <p:extLst>
      <p:ext uri="{BB962C8B-B14F-4D97-AF65-F5344CB8AC3E}">
        <p14:creationId xmlns:p14="http://schemas.microsoft.com/office/powerpoint/2010/main" val="3955976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F7BA4E-B692-BF62-2001-489F0ADCA7CE}"/>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66B91E67-FC81-E4FC-E9A4-8005CC44DE49}"/>
              </a:ext>
            </a:extLst>
          </p:cNvPr>
          <p:cNvSpPr>
            <a:spLocks noGrp="1"/>
          </p:cNvSpPr>
          <p:nvPr>
            <p:ph type="body" sz="quarter" idx="50"/>
          </p:nvPr>
        </p:nvSpPr>
        <p:spPr/>
        <p:txBody>
          <a:bodyPr/>
          <a:lstStyle/>
          <a:p>
            <a:endParaRPr lang="de-DE"/>
          </a:p>
        </p:txBody>
      </p:sp>
      <p:sp>
        <p:nvSpPr>
          <p:cNvPr id="5" name="Text Placeholder 4">
            <a:extLst>
              <a:ext uri="{FF2B5EF4-FFF2-40B4-BE49-F238E27FC236}">
                <a16:creationId xmlns:a16="http://schemas.microsoft.com/office/drawing/2014/main" id="{C448D531-40F0-231C-1F32-B0603FA2056C}"/>
              </a:ext>
            </a:extLst>
          </p:cNvPr>
          <p:cNvSpPr>
            <a:spLocks noGrp="1"/>
          </p:cNvSpPr>
          <p:nvPr>
            <p:ph type="body" sz="quarter" idx="64"/>
          </p:nvPr>
        </p:nvSpPr>
        <p:spPr>
          <a:xfrm>
            <a:off x="5083695" y="1642790"/>
            <a:ext cx="1906068" cy="4072781"/>
          </a:xfrm>
        </p:spPr>
        <p:txBody>
          <a:bodyPr/>
          <a:lstStyle/>
          <a:p>
            <a:pPr marL="0" indent="0">
              <a:lnSpc>
                <a:spcPts val="1165"/>
              </a:lnSpc>
              <a:buNone/>
            </a:pPr>
            <a:r>
              <a:rPr lang="de-DE" dirty="0" sz="1050"/>
              <a:t>Die staatliche Alters­ver­sor­gung ist in Europa unter­schied­lich geregelt, wie die Karte zeigt. Sie können sie in unserem beglei­ten­den Res­sour­cen­paket zu Modul 1 her­unter­laden.</a:t>
            </a:r>
          </a:p>
          <a:p>
            <a:pPr marL="0" indent="0">
              <a:lnSpc>
                <a:spcPts val="1586"/>
              </a:lnSpc>
              <a:buNone/>
            </a:pPr>
            <a:endParaRPr lang="de-DE" dirty="0" sz="1325">
              <a:highlight>
                <a:srgbClr val="FFFF00"/>
              </a:highlight>
            </a:endParaRPr>
          </a:p>
          <a:p>
            <a:pPr marL="0" indent="0">
              <a:lnSpc>
                <a:spcPts val="1165"/>
              </a:lnSpc>
              <a:buNone/>
            </a:pPr>
            <a:r>
              <a:rPr lang="de-DE" dirty="0" sz="1050"/>
              <a:t>Die folgende Ver­gleichs­tabelle zeigt etwas genauer, wie sich die Alters­vor­sorge in vier Ländern unter­schei­det.</a:t>
            </a:r>
          </a:p>
          <a:p>
            <a:pPr marL="0" indent="0">
              <a:lnSpc>
                <a:spcPts val="1464"/>
              </a:lnSpc>
              <a:buNone/>
            </a:pPr>
            <a:endParaRPr lang="de-DE" dirty="0" sz="1225"/>
          </a:p>
          <a:p>
            <a:pPr marL="0" indent="0">
              <a:lnSpc>
                <a:spcPts val="1165"/>
              </a:lnSpc>
              <a:buNone/>
            </a:pPr>
            <a:r>
              <a:rPr lang="de-DE" dirty="0" sz="1050"/>
              <a:t>Das zeigt, wie wichtig es ist, die eigenen Ansprüche zu kennen, die Vor­sor­gebei­träge über das Erwerbs­leben hinweg zu optimieren und die steu­erli­chen Folgen von Ein­zah­lun­gen und Entnahmen zu verstehen – denn all das ist von Land zu Land verschieden.</a:t>
            </a:r>
          </a:p>
        </p:txBody>
      </p:sp>
      <p:sp>
        <p:nvSpPr>
          <p:cNvPr id="6" name="Text Placeholder 3">
            <a:extLst>
              <a:ext uri="{FF2B5EF4-FFF2-40B4-BE49-F238E27FC236}">
                <a16:creationId xmlns:a16="http://schemas.microsoft.com/office/drawing/2014/main" id="{95B520BA-8212-EB6C-0A14-27737574F291}"/>
              </a:ext>
            </a:extLst>
          </p:cNvPr>
          <p:cNvSpPr>
            <a:spLocks noGrp="1"/>
          </p:cNvSpPr>
          <p:nvPr>
            <p:ph type="body" sz="quarter" idx="61"/>
          </p:nvPr>
        </p:nvSpPr>
        <p:spPr>
          <a:xfrm>
            <a:off x="1704975" y="623888"/>
            <a:ext cx="5284788" cy="722312"/>
          </a:xfrm>
        </p:spPr>
        <p:txBody>
          <a:bodyPr/>
          <a:lstStyle/>
          <a:p>
            <a:pPr>
              <a:lnSpc>
                <a:spcPts val="3420"/>
              </a:lnSpc>
            </a:pPr>
            <a:r>
              <a:rPr lang="de-DE" dirty="0" sz="2700"/>
              <a:t>Überblick über die Rentensysteme</a:t>
            </a:r>
          </a:p>
        </p:txBody>
      </p:sp>
      <p:pic>
        <p:nvPicPr>
          <p:cNvPr id="9" name="Picture 8">
            <a:extLst>
              <a:ext uri="{FF2B5EF4-FFF2-40B4-BE49-F238E27FC236}">
                <a16:creationId xmlns:a16="http://schemas.microsoft.com/office/drawing/2014/main" id="{6CC08A13-6221-2609-18E7-2B8BC4FF8B80}"/>
              </a:ext>
            </a:extLst>
          </p:cNvPr>
          <p:cNvPicPr>
            <a:picLocks noChangeAspect="1"/>
          </p:cNvPicPr>
          <p:nvPr/>
        </p:nvPicPr>
        <p:blipFill>
          <a:blip r:embed="rId2"/>
          <a:stretch>
            <a:fillRect/>
          </a:stretch>
        </p:blipFill>
        <p:spPr>
          <a:xfrm>
            <a:off x="1704975" y="1642790"/>
            <a:ext cx="2976263" cy="4072781"/>
          </a:xfrm>
          <a:prstGeom prst="rect">
            <a:avLst/>
          </a:prstGeom>
        </p:spPr>
      </p:pic>
      <p:pic>
        <p:nvPicPr>
          <p:cNvPr id="11" name="Picture 10">
            <a:extLst>
              <a:ext uri="{FF2B5EF4-FFF2-40B4-BE49-F238E27FC236}">
                <a16:creationId xmlns:a16="http://schemas.microsoft.com/office/drawing/2014/main" id="{3A21F6F0-900A-004C-3CBE-D210ABE63FC1}"/>
              </a:ext>
            </a:extLst>
          </p:cNvPr>
          <p:cNvPicPr>
            <a:picLocks noChangeAspect="1"/>
          </p:cNvPicPr>
          <p:nvPr/>
        </p:nvPicPr>
        <p:blipFill>
          <a:blip r:embed="rId3"/>
          <a:stretch>
            <a:fillRect/>
          </a:stretch>
        </p:blipFill>
        <p:spPr>
          <a:xfrm>
            <a:off x="875114" y="5849957"/>
            <a:ext cx="6332124" cy="4467562"/>
          </a:xfrm>
          <a:prstGeom prst="rect">
            <a:avLst/>
          </a:prstGeom>
        </p:spPr>
      </p:pic>
    </p:spTree>
    <p:extLst>
      <p:ext uri="{BB962C8B-B14F-4D97-AF65-F5344CB8AC3E}">
        <p14:creationId xmlns:p14="http://schemas.microsoft.com/office/powerpoint/2010/main" val="1961832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39979-7051-006A-A7A2-435890AFB5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7EED1A9-9963-D570-FFE0-13CCA9466127}"/>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D15DEB8A-BF0A-18C0-3E43-989A43A3AD60}"/>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B87B0F66-8975-5E6B-0913-919277563C3C}"/>
              </a:ext>
            </a:extLst>
          </p:cNvPr>
          <p:cNvSpPr>
            <a:spLocks noGrp="1"/>
          </p:cNvSpPr>
          <p:nvPr>
            <p:ph type="body" sz="quarter" idx="61"/>
          </p:nvPr>
        </p:nvSpPr>
        <p:spPr/>
        <p:txBody>
          <a:bodyPr/>
          <a:lstStyle/>
          <a:p>
            <a:r>
              <a:rPr lang="de-DE" dirty="0"/>
              <a:t>Glossar</a:t>
            </a:r>
          </a:p>
        </p:txBody>
      </p:sp>
      <p:sp>
        <p:nvSpPr>
          <p:cNvPr id="7" name="Text Placeholder 6">
            <a:extLst>
              <a:ext uri="{FF2B5EF4-FFF2-40B4-BE49-F238E27FC236}">
                <a16:creationId xmlns:a16="http://schemas.microsoft.com/office/drawing/2014/main" id="{80002374-A4B3-3BCF-124A-4BB6D85BD37C}"/>
              </a:ext>
            </a:extLst>
          </p:cNvPr>
          <p:cNvSpPr>
            <a:spLocks noGrp="1"/>
          </p:cNvSpPr>
          <p:nvPr>
            <p:ph type="body" sz="quarter" idx="64"/>
          </p:nvPr>
        </p:nvSpPr>
        <p:spPr>
          <a:xfrm>
            <a:off x="1704812" y="1534332"/>
            <a:ext cx="5534187" cy="8400082"/>
          </a:xfrm>
        </p:spPr>
        <p:txBody>
          <a:bodyPr/>
          <a:lstStyle/>
          <a:p>
            <a:pPr marL="0" indent="0">
              <a:lnSpc>
                <a:spcPts val="1026"/>
              </a:lnSpc>
              <a:buNone/>
            </a:pPr>
            <a:r>
              <a:rPr lang="de-DE" b="1" dirty="0" sz="925"/>
              <a:t>Auto-Enrolment (automatische Einbeziehung)</a:t>
            </a:r>
            <a:endParaRPr lang="de-DE" dirty="0" sz="925"/>
          </a:p>
          <a:p>
            <a:pPr marL="0" indent="0">
              <a:lnSpc>
                <a:spcPts val="1026"/>
              </a:lnSpc>
              <a:buNone/>
            </a:pPr>
            <a:r>
              <a:rPr lang="de-DE" dirty="0" sz="925"/>
              <a:t>Beschäftigte werden automatisch in ein Altersvorsorgesystem aufgenommen, können aber widersprechen. Das erhöht die Beteiligung an zusätzlicher Altersvorsorge. </a:t>
            </a:r>
            <a:r>
              <a:rPr lang="de-DE" u="sng" dirty="0" sz="925">
                <a:hlinkClick r:id="rId2"/>
              </a:rPr>
              <a:t>[finance.ec.europa.eu]</a:t>
            </a:r>
            <a:endParaRPr lang="de-DE" u="sng" dirty="0" sz="925"/>
          </a:p>
          <a:p>
            <a:pPr marL="0" indent="0">
              <a:lnSpc>
                <a:spcPts val="1769"/>
              </a:lnSpc>
              <a:buNone/>
            </a:pPr>
            <a:endParaRPr lang="de-DE" dirty="0" sz="1475"/>
          </a:p>
          <a:p>
            <a:pPr marL="0" indent="0">
              <a:lnSpc>
                <a:spcPts val="1026"/>
              </a:lnSpc>
              <a:buNone/>
            </a:pPr>
            <a:r>
              <a:rPr lang="de-DE" b="1" dirty="0" sz="925"/>
              <a:t>Zinseszins</a:t>
            </a:r>
            <a:endParaRPr lang="de-DE" dirty="0" sz="925"/>
          </a:p>
          <a:p>
            <a:pPr marL="0" indent="0">
              <a:lnSpc>
                <a:spcPts val="1026"/>
              </a:lnSpc>
              <a:buNone/>
            </a:pPr>
            <a:r>
              <a:rPr lang="de-DE" dirty="0" sz="925"/>
              <a:t>Zinsen, die Sie nicht nur auf Ihre anfänglichen Ersparnisse erhalten, sondern auch auf die mit der Zeit angesammelten Zinsen.</a:t>
            </a:r>
          </a:p>
          <a:p>
            <a:pPr marL="0" indent="0">
              <a:lnSpc>
                <a:spcPts val="549"/>
              </a:lnSpc>
              <a:buNone/>
            </a:pPr>
            <a:endParaRPr lang="de-DE" dirty="0" sz="450"/>
          </a:p>
          <a:p>
            <a:pPr marL="0" indent="0">
              <a:lnSpc>
                <a:spcPts val="1026"/>
              </a:lnSpc>
              <a:buNone/>
            </a:pPr>
            <a:r>
              <a:rPr lang="de-DE" b="1" dirty="0" sz="925"/>
              <a:t>Grenzüberschreitende Rentenansprüche</a:t>
            </a:r>
            <a:endParaRPr lang="de-DE" dirty="0" sz="925"/>
          </a:p>
          <a:p>
            <a:pPr marL="0" indent="0">
              <a:lnSpc>
                <a:spcPts val="1026"/>
              </a:lnSpc>
              <a:buNone/>
            </a:pPr>
            <a:r>
              <a:rPr lang="de-DE" dirty="0" sz="925"/>
              <a:t>EU-Bürgerinnen und -Bürger können Rentenansprüche aus verschiedenen Mitgliedstaaten zusammenführen. Dank Koordinierungsregeln verlieren Sie keine Ansprüche, wenn Sie in mehreren Ländern arbeiten. </a:t>
            </a:r>
            <a:r>
              <a:rPr lang="de-DE" u="sng" dirty="0" sz="925">
                <a:hlinkClick r:id="rId3"/>
              </a:rPr>
              <a:t>[europa.eu]</a:t>
            </a:r>
            <a:endParaRPr lang="de-DE" u="sng" dirty="0" sz="925"/>
          </a:p>
          <a:p>
            <a:pPr marL="0" indent="0">
              <a:lnSpc>
                <a:spcPts val="732"/>
              </a:lnSpc>
              <a:buNone/>
            </a:pPr>
            <a:endParaRPr lang="de-DE" dirty="0" sz="600"/>
          </a:p>
          <a:p>
            <a:pPr marL="0" indent="0">
              <a:lnSpc>
                <a:spcPts val="1026"/>
              </a:lnSpc>
              <a:spcBef>
                <a:spcPts val="1168"/>
              </a:spcBef>
              <a:buNone/>
            </a:pPr>
            <a:r>
              <a:rPr lang="de-DE" b="1" dirty="0" sz="925"/>
              <a:t>Entnahmephase (Decumulation)</a:t>
            </a:r>
            <a:endParaRPr lang="de-DE" dirty="0" sz="925"/>
          </a:p>
          <a:p>
            <a:pPr marL="0" indent="0">
              <a:lnSpc>
                <a:spcPts val="1026"/>
              </a:lnSpc>
              <a:buNone/>
            </a:pPr>
            <a:r>
              <a:rPr lang="de-DE" dirty="0" sz="925"/>
              <a:t>Die Phase im Ruhestand, in der Sie Ihr Vorsorgevermögen nach und nach entnehmen. Die Strategien unterscheiden sich je nach System (DB oder DC) und beeinflussen die langfristige Einkommenssicherheit. </a:t>
            </a:r>
            <a:r>
              <a:rPr lang="de-DE" u="sng" dirty="0" sz="925">
                <a:hlinkClick r:id="rId4"/>
              </a:rPr>
              <a:t>[pensionseurope.eu]</a:t>
            </a:r>
            <a:endParaRPr lang="de-DE" u="sng" dirty="0" sz="925"/>
          </a:p>
          <a:p>
            <a:pPr marL="0" indent="0">
              <a:lnSpc>
                <a:spcPts val="732"/>
              </a:lnSpc>
              <a:buNone/>
            </a:pPr>
            <a:endParaRPr lang="de-DE" dirty="0" sz="600"/>
          </a:p>
          <a:p>
            <a:pPr marL="0" indent="0">
              <a:lnSpc>
                <a:spcPts val="1026"/>
              </a:lnSpc>
              <a:buNone/>
            </a:pPr>
            <a:r>
              <a:rPr lang="de-DE" b="1" dirty="0" sz="925"/>
              <a:t>Leistungsorientiertes System (Defined Benefit, DB)</a:t>
            </a:r>
            <a:endParaRPr lang="de-DE" dirty="0" sz="925"/>
          </a:p>
          <a:p>
            <a:pPr marL="0" indent="0">
              <a:lnSpc>
                <a:spcPts val="1026"/>
              </a:lnSpc>
              <a:buNone/>
            </a:pPr>
            <a:r>
              <a:rPr lang="de-DE" dirty="0" sz="925"/>
              <a:t>Ein Vorsorgeplan, bei dem der Arbeitgeber ein bestimmtes Ruhestandseinkommen garantiert, meist abhängig von Gehalt und Dienstjahren. Das Anlagerisiko trägt der Arbeitgeber.</a:t>
            </a:r>
          </a:p>
          <a:p>
            <a:pPr marL="0" indent="0">
              <a:lnSpc>
                <a:spcPts val="1769"/>
              </a:lnSpc>
              <a:buNone/>
            </a:pPr>
            <a:endParaRPr lang="de-DE" dirty="0" sz="1475"/>
          </a:p>
          <a:p>
            <a:pPr marL="0" indent="0">
              <a:lnSpc>
                <a:spcPts val="1026"/>
              </a:lnSpc>
              <a:buNone/>
            </a:pPr>
            <a:r>
              <a:rPr lang="de-DE" b="1" dirty="0" sz="925"/>
              <a:t>Beitragsorientiertes System (Defined Contribution, DC)</a:t>
            </a:r>
            <a:endParaRPr lang="de-DE" dirty="0" sz="925"/>
          </a:p>
          <a:p>
            <a:pPr marL="0" indent="0">
              <a:lnSpc>
                <a:spcPts val="1026"/>
              </a:lnSpc>
              <a:buNone/>
            </a:pPr>
            <a:r>
              <a:rPr lang="de-DE" dirty="0" sz="925"/>
              <a:t>Ein Vorsorgeplan, bei dem die Beiträge angelegt werden und die spätere Leistung von der Rendite abhängt. Das Risiko trägt die einzelne Person.</a:t>
            </a:r>
          </a:p>
          <a:p>
            <a:pPr marL="0" indent="0">
              <a:lnSpc>
                <a:spcPts val="1769"/>
              </a:lnSpc>
              <a:buNone/>
            </a:pPr>
            <a:endParaRPr lang="de-DE" dirty="0" sz="1475"/>
          </a:p>
          <a:p>
            <a:pPr marL="0" indent="0">
              <a:lnSpc>
                <a:spcPts val="1026"/>
              </a:lnSpc>
              <a:buNone/>
            </a:pPr>
            <a:r>
              <a:rPr lang="de-DE" b="1" dirty="0" sz="925"/>
              <a:t>Europäische Säule sozialer Rechte</a:t>
            </a:r>
            <a:endParaRPr lang="de-DE" dirty="0" sz="925"/>
          </a:p>
          <a:p>
            <a:pPr marL="0" indent="0">
              <a:lnSpc>
                <a:spcPts val="1026"/>
              </a:lnSpc>
              <a:buNone/>
            </a:pPr>
            <a:r>
              <a:rPr lang="de-DE" dirty="0" sz="925"/>
              <a:t>Ein EU-Rahmen mit Grundsätzen für faire Renten und ein angemessenes Einkommen im Ruhestand, an dem sich die Politik der Mitgliedstaaten orientiert. </a:t>
            </a:r>
            <a:r>
              <a:rPr lang="de-DE" u="sng" dirty="0" sz="925">
                <a:hlinkClick r:id="rId4"/>
              </a:rPr>
              <a:t>[pensionseurope.eu]</a:t>
            </a:r>
            <a:endParaRPr lang="de-DE" u="sng" dirty="0" sz="925"/>
          </a:p>
          <a:p>
            <a:pPr marL="0" indent="0">
              <a:lnSpc>
                <a:spcPts val="1769"/>
              </a:lnSpc>
              <a:buNone/>
            </a:pPr>
            <a:endParaRPr lang="de-DE" dirty="0" sz="1475"/>
          </a:p>
          <a:p>
            <a:pPr marL="0" indent="0">
              <a:lnSpc>
                <a:spcPts val="1026"/>
              </a:lnSpc>
              <a:buNone/>
            </a:pPr>
            <a:r>
              <a:rPr lang="de-DE" b="1" dirty="0" sz="925"/>
              <a:t>Betriebliche Altersvorsorge</a:t>
            </a:r>
            <a:endParaRPr lang="de-DE" dirty="0" sz="925"/>
          </a:p>
          <a:p>
            <a:pPr marL="0" indent="0">
              <a:lnSpc>
                <a:spcPts val="1026"/>
              </a:lnSpc>
              <a:buNone/>
            </a:pPr>
            <a:r>
              <a:rPr lang="de-DE" dirty="0" sz="925"/>
              <a:t>Ein Altersvorsorgesystem des Arbeitgebers. In der EU gibt es </a:t>
            </a:r>
            <a:r>
              <a:rPr lang="de-DE" b="1" dirty="0" sz="925"/>
              <a:t>leistungsorientierte (DB) </a:t>
            </a:r>
            <a:r>
              <a:rPr lang="de-DE" dirty="0" sz="925"/>
              <a:t>oder </a:t>
            </a:r>
            <a:r>
              <a:rPr lang="de-DE" b="1" dirty="0" sz="925"/>
              <a:t>beitragsorientierte (DC)</a:t>
            </a:r>
            <a:r>
              <a:rPr lang="de-DE" dirty="0" sz="925"/>
              <a:t> Zusagen: DB garantiert ein festes Einkommen, abhängig von Gehalt und Dienstjahren; bei DC werden die Beiträge angelegt, und die Leistung hängt von der Wertentwicklung ab. </a:t>
            </a:r>
            <a:r>
              <a:rPr lang="de-DE" u="sng" dirty="0" sz="925">
                <a:hlinkClick r:id="rId4"/>
              </a:rPr>
              <a:t>[pensionseurope.eu]</a:t>
            </a:r>
            <a:endParaRPr lang="de-DE" u="sng" dirty="0" sz="925"/>
          </a:p>
          <a:p>
            <a:pPr marL="0" indent="0">
              <a:lnSpc>
                <a:spcPts val="2135"/>
              </a:lnSpc>
              <a:buNone/>
            </a:pPr>
            <a:endParaRPr lang="de-DE" dirty="0" sz="1775"/>
          </a:p>
          <a:p>
            <a:pPr marL="0" indent="0">
              <a:lnSpc>
                <a:spcPts val="1026"/>
              </a:lnSpc>
              <a:spcBef>
                <a:spcPts val="1199"/>
              </a:spcBef>
              <a:buNone/>
            </a:pPr>
            <a:r>
              <a:rPr lang="de-DE" b="1" dirty="0" sz="925"/>
              <a:t>Digitale Rentenübersicht (Pension Dashboard)</a:t>
            </a:r>
            <a:endParaRPr lang="de-DE" dirty="0" sz="925"/>
          </a:p>
          <a:p>
            <a:pPr marL="0" indent="0">
              <a:lnSpc>
                <a:spcPts val="1026"/>
              </a:lnSpc>
              <a:buNone/>
            </a:pPr>
            <a:r>
              <a:rPr lang="de-DE" dirty="0" sz="925"/>
              <a:t>Ein nationales System, das Angemessenheit und Tragfähigkeit der Renten im Überblick zeigt. Es hilft Einzelnen und der Politik, den Stand der Altersvorsorge zu verfolgen. </a:t>
            </a:r>
            <a:r>
              <a:rPr lang="de-DE" u="sng" dirty="0" sz="925">
                <a:hlinkClick r:id="rId2"/>
              </a:rPr>
              <a:t>[finance.ec.europa.eu]</a:t>
            </a:r>
            <a:endParaRPr lang="de-DE" u="sng" dirty="0" sz="925"/>
          </a:p>
          <a:p>
            <a:pPr marL="0" indent="0">
              <a:lnSpc>
                <a:spcPts val="1769"/>
              </a:lnSpc>
              <a:buNone/>
            </a:pPr>
            <a:endParaRPr lang="de-DE" dirty="0" sz="1475"/>
          </a:p>
          <a:p>
            <a:pPr marL="0" indent="0">
              <a:lnSpc>
                <a:spcPts val="1026"/>
              </a:lnSpc>
              <a:buNone/>
            </a:pPr>
            <a:r>
              <a:rPr lang="de-DE" b="1" dirty="0" sz="925"/>
              <a:t>Renteninformationssystem (Pension Tracking System)</a:t>
            </a:r>
            <a:endParaRPr lang="de-DE" dirty="0" sz="925"/>
          </a:p>
          <a:p>
            <a:pPr marL="0" indent="0">
              <a:lnSpc>
                <a:spcPts val="1026"/>
              </a:lnSpc>
              <a:buNone/>
            </a:pPr>
            <a:r>
              <a:rPr lang="de-DE" dirty="0" sz="925"/>
              <a:t>Ein von der EU empfohlenes Tool, mit dem Bürgerinnen und Bürger alle ihre Rentenansprüche (gesetzlich, betrieblich, privat) an einem Ort einsehen und so besser planen können. </a:t>
            </a:r>
            <a:r>
              <a:rPr lang="de-DE" u="sng" dirty="0" sz="925">
                <a:hlinkClick r:id="rId2"/>
              </a:rPr>
              <a:t>[finance.ec.europa.eu]</a:t>
            </a:r>
            <a:endParaRPr lang="de-DE" u="sng" dirty="0" sz="925"/>
          </a:p>
          <a:p>
            <a:pPr marL="0" indent="0">
              <a:lnSpc>
                <a:spcPts val="1769"/>
              </a:lnSpc>
              <a:buNone/>
            </a:pPr>
            <a:endParaRPr lang="de-DE" dirty="0" sz="1475"/>
          </a:p>
          <a:p>
            <a:pPr marL="0" indent="0">
              <a:lnSpc>
                <a:spcPts val="1026"/>
              </a:lnSpc>
              <a:buNone/>
            </a:pPr>
            <a:r>
              <a:rPr lang="de-DE" b="1" dirty="0" sz="925"/>
              <a:t>Private Altersvorsorge</a:t>
            </a:r>
            <a:endParaRPr lang="de-DE" dirty="0" sz="925"/>
          </a:p>
          <a:p>
            <a:pPr marL="0" indent="0">
              <a:lnSpc>
                <a:spcPts val="1026"/>
              </a:lnSpc>
              <a:buNone/>
            </a:pPr>
            <a:r>
              <a:rPr lang="de-DE" dirty="0" sz="925"/>
              <a:t>Eine private Altersvorsorge, die Sie selbst abschließen, oft bei Banken oder Versicherern, als Ergänzung zur gesetzlichen Rente und zur betrieblichen Altersvorsorge.</a:t>
            </a:r>
          </a:p>
          <a:p>
            <a:pPr marL="0" indent="0">
              <a:lnSpc>
                <a:spcPts val="1026"/>
              </a:lnSpc>
              <a:buNone/>
            </a:pPr>
            <a:r>
              <a:rPr lang="de-DE" b="1" dirty="0" sz="925"/>
              <a:t>Gesetzliche Rente</a:t>
            </a:r>
          </a:p>
          <a:p>
            <a:pPr marL="0" indent="0">
              <a:lnSpc>
                <a:spcPts val="1952"/>
              </a:lnSpc>
              <a:buNone/>
            </a:pPr>
            <a:endParaRPr lang="de-DE" dirty="0" sz="1625"/>
          </a:p>
          <a:p>
            <a:pPr marL="0" indent="0">
              <a:lnSpc>
                <a:spcPts val="1026"/>
              </a:lnSpc>
              <a:buNone/>
            </a:pPr>
            <a:r>
              <a:rPr lang="de-DE" dirty="0" sz="925"/>
              <a:t>Die staatliche Rente Ihres Heimatlandes, die sich nach Ihren Beiträgen zum Sozialversicherungssystem richtet. Jedes EU-Land hat eigene Regeln für Anspruch und Berechnung.</a:t>
            </a:r>
          </a:p>
          <a:p>
            <a:pPr marL="0" indent="0">
              <a:lnSpc>
                <a:spcPts val="1026"/>
              </a:lnSpc>
              <a:buNone/>
            </a:pPr>
            <a:r>
              <a:rPr lang="de-DE" b="1" dirty="0" sz="925"/>
              <a:t>Zusätzliche Altersvorsorge</a:t>
            </a:r>
          </a:p>
          <a:p>
            <a:pPr marL="0" indent="0">
              <a:lnSpc>
                <a:spcPts val="1769"/>
              </a:lnSpc>
              <a:buNone/>
            </a:pPr>
            <a:endParaRPr lang="de-DE" dirty="0" sz="1475"/>
          </a:p>
          <a:p>
            <a:pPr marL="0" indent="0">
              <a:lnSpc>
                <a:spcPts val="1026"/>
              </a:lnSpc>
              <a:buNone/>
            </a:pPr>
            <a:r>
              <a:rPr lang="de-DE" dirty="0" sz="925"/>
              <a:t>Zusätzliche Altersvorsorge über die gesetzliche Rente hinaus, oft über </a:t>
            </a:r>
            <a:r>
              <a:rPr lang="de-DE" b="1" dirty="0" sz="925"/>
              <a:t>betriebliche Systeme</a:t>
            </a:r>
            <a:r>
              <a:rPr lang="de-DE" dirty="0" sz="925"/>
              <a:t> (über den Arbeitgeber) oder </a:t>
            </a:r>
            <a:r>
              <a:rPr lang="de-DE" b="1" dirty="0" sz="925"/>
              <a:t>private Vorsorgeverträge</a:t>
            </a:r>
            <a:r>
              <a:rPr lang="de-DE" dirty="0" sz="925"/>
              <a:t>. Sie wird durch den demografischen Wandel immer wichtiger. </a:t>
            </a:r>
            <a:r>
              <a:rPr lang="de-DE" u="sng" dirty="0" sz="925">
                <a:hlinkClick r:id="rId2"/>
              </a:rPr>
              <a:t>[finance.ec.europa.eu]</a:t>
            </a:r>
            <a:endParaRPr lang="de-DE" dirty="0" sz="925"/>
          </a:p>
          <a:p>
            <a:pPr marL="0" indent="0">
              <a:lnSpc>
                <a:spcPts val="1769"/>
              </a:lnSpc>
              <a:buNone/>
            </a:pPr>
            <a:endParaRPr lang="de-DE" dirty="0" sz="1475"/>
          </a:p>
        </p:txBody>
      </p:sp>
    </p:spTree>
    <p:extLst>
      <p:ext uri="{BB962C8B-B14F-4D97-AF65-F5344CB8AC3E}">
        <p14:creationId xmlns:p14="http://schemas.microsoft.com/office/powerpoint/2010/main" val="55658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de-DE"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5484791"/>
            <a:ext cx="3894693"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777892" y="5464319"/>
            <a:ext cx="3946133"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FÜR FRAUEN AM</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2" y="6145760"/>
            <a:ext cx="3967737"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820782" y="6125742"/>
            <a:ext cx="3911843"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BERUFSANFANG </a:t>
            </a:r>
          </a:p>
        </p:txBody>
      </p:sp>
      <p:sp>
        <p:nvSpPr>
          <p:cNvPr id="2" name="Rectangle 1">
            <a:extLst>
              <a:ext uri="{FF2B5EF4-FFF2-40B4-BE49-F238E27FC236}">
                <a16:creationId xmlns:a16="http://schemas.microsoft.com/office/drawing/2014/main" id="{C6D21079-D1B4-0067-22CC-D12593AC792D}"/>
              </a:ext>
            </a:extLst>
          </p:cNvPr>
          <p:cNvSpPr/>
          <p:nvPr/>
        </p:nvSpPr>
        <p:spPr>
          <a:xfrm>
            <a:off x="972152" y="4814016"/>
            <a:ext cx="5365509"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3" name="TextBox 2">
            <a:extLst>
              <a:ext uri="{FF2B5EF4-FFF2-40B4-BE49-F238E27FC236}">
                <a16:creationId xmlns:a16="http://schemas.microsoft.com/office/drawing/2014/main" id="{8C0B41F6-2DC3-7A0A-E503-A9779470CC6C}"/>
              </a:ext>
            </a:extLst>
          </p:cNvPr>
          <p:cNvSpPr txBox="1"/>
          <p:nvPr/>
        </p:nvSpPr>
        <p:spPr>
          <a:xfrm>
            <a:off x="899561" y="4800433"/>
            <a:ext cx="5489540"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RUHESTANDSPLANUNG </a:t>
            </a:r>
          </a:p>
        </p:txBody>
      </p:sp>
    </p:spTree>
    <p:extLst>
      <p:ext uri="{BB962C8B-B14F-4D97-AF65-F5344CB8AC3E}">
        <p14:creationId xmlns:p14="http://schemas.microsoft.com/office/powerpoint/2010/main" val="2277826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3" y="1874520"/>
            <a:ext cx="5238428" cy="8059894"/>
          </a:xfrm>
        </p:spPr>
        <p:txBody>
          <a:bodyPr/>
          <a:lstStyle/>
          <a:p>
            <a:pPr marL="0" indent="0">
              <a:lnSpc>
                <a:spcPts val="1137"/>
              </a:lnSpc>
              <a:buNone/>
            </a:pPr>
            <a:r>
              <a:rPr lang="de-DE" dirty="0" sz="1025"/>
              <a:t>Früh anzufangen ist einer der wirkungsvollsten Schritte auf dem Weg in eine sichere finanzielle Zukunft.</a:t>
            </a:r>
          </a:p>
          <a:p>
            <a:pPr marL="0" indent="0">
              <a:lnSpc>
                <a:spcPts val="1403"/>
              </a:lnSpc>
              <a:buNone/>
            </a:pPr>
            <a:r>
              <a:rPr lang="de-DE" dirty="0" sz="1175"/>
              <a:t> </a:t>
            </a:r>
            <a:endParaRPr sz="1175"/>
          </a:p>
          <a:p>
            <a:pPr marL="0" indent="0">
              <a:lnSpc>
                <a:spcPts val="1137"/>
              </a:lnSpc>
              <a:buNone/>
            </a:pPr>
            <a:r>
              <a:rPr lang="de-DE" dirty="0" sz="1025"/>
              <a:t>In diesem Abschnitt erfahren Sie, warum Zeit Ihre stärkste Verbündete ist und wie der Zinseszins aus kleinen, regelmäßigen Sparbeträgen über Jahrzehnte ein beachtliches Vermögen machen kann. Außerdem geht es um die Grundlagen der Budgetplanung mit Blick auf den Ruhestand, damit Sie die Bedürfnisse von heute und die Ziele von morgen in Einklang bringen. Zum Schluss ordnen wir Ihren finanziellen Zielen die passenden Werkzeuge zu – von Vorsorgeplänen und Sparkonten bis zu Arbeitgeberbeiträgen. So legen Sie ein solides Fundament für lebenslange finanzielle Unabhängigkeit.</a:t>
            </a:r>
          </a:p>
          <a:p>
            <a:pPr marL="0" indent="0">
              <a:lnSpc>
                <a:spcPts val="641"/>
              </a:lnSpc>
              <a:buNone/>
            </a:pPr>
            <a:endParaRPr lang="de-DE" sz="525" b="1" dirty="0">
              <a:solidFill>
                <a:srgbClr val="4763AE"/>
              </a:solidFill>
            </a:endParaRPr>
          </a:p>
          <a:p>
            <a:pPr marL="0" indent="0">
              <a:lnSpc>
                <a:spcPts val="1220"/>
              </a:lnSpc>
              <a:buNone/>
            </a:pPr>
            <a:endParaRPr lang="de-DE" sz="1025" b="1" dirty="0">
              <a:solidFill>
                <a:srgbClr val="4763AE"/>
              </a:solidFill>
            </a:endParaRPr>
          </a:p>
          <a:p>
            <a:pPr marL="0" indent="0">
              <a:lnSpc>
                <a:spcPts val="1133"/>
              </a:lnSpc>
              <a:buNone/>
            </a:pPr>
            <a:r>
              <a:rPr lang="de-DE" sz="1300" b="1" dirty="0">
                <a:solidFill>
                  <a:srgbClr val="4763AE"/>
                </a:solidFill>
              </a:rPr>
              <a:t>Lernziele:</a:t>
            </a:r>
          </a:p>
          <a:p>
            <a:pPr marL="0" indent="0">
              <a:lnSpc>
                <a:spcPts val="1311"/>
              </a:lnSpc>
              <a:buNone/>
            </a:pPr>
            <a:endParaRPr lang="de-DE" sz="1100" dirty="0">
              <a:solidFill>
                <a:srgbClr val="4763AE"/>
              </a:solidFill>
            </a:endParaRPr>
          </a:p>
          <a:p>
            <a:pPr lvl="0">
              <a:lnSpc>
                <a:spcPts val="1137"/>
              </a:lnSpc>
            </a:pPr>
            <a:r>
              <a:rPr lang="de-DE" dirty="0" sz="1025"/>
              <a:t>Das Konzept von Ruhestand und Rentensystemen verstehen.</a:t>
            </a:r>
          </a:p>
          <a:p>
            <a:pPr lvl="0">
              <a:lnSpc>
                <a:spcPts val="1137"/>
              </a:lnSpc>
            </a:pPr>
            <a:r>
              <a:rPr lang="de-DE" dirty="0" sz="1025"/>
              <a:t>Erkennen, wie wichtig es ist, früh mit der Ruhestandsplanung zu beginnen.</a:t>
            </a:r>
          </a:p>
          <a:p>
            <a:pPr lvl="0">
              <a:lnSpc>
                <a:spcPts val="1137"/>
              </a:lnSpc>
            </a:pPr>
            <a:r>
              <a:rPr lang="de-DE" dirty="0" sz="1025"/>
              <a:t>Grundlegende finanzielle Ziele für den Ruhestand setzen.</a:t>
            </a:r>
          </a:p>
          <a:p>
            <a:pPr lvl="0">
              <a:lnSpc>
                <a:spcPts val="1137"/>
              </a:lnSpc>
            </a:pPr>
            <a:r>
              <a:rPr lang="de-DE" dirty="0" sz="1025"/>
              <a:t>Einführende Werkzeuge und Ressourcen für die Planung finden und nutzen.</a:t>
            </a:r>
          </a:p>
          <a:p>
            <a:pPr marL="0" lvl="0" indent="0">
              <a:lnSpc>
                <a:spcPts val="1586"/>
              </a:lnSpc>
              <a:buNone/>
            </a:pPr>
            <a:endParaRPr lang="de-DE" dirty="0" sz="1325"/>
          </a:p>
          <a:p>
            <a:pPr marL="0" indent="0">
              <a:lnSpc>
                <a:spcPts val="1133"/>
              </a:lnSpc>
              <a:buNone/>
            </a:pPr>
            <a:r>
              <a:rPr lang="de-DE" sz="1300" b="1" dirty="0">
                <a:solidFill>
                  <a:srgbClr val="4763AE"/>
                </a:solidFill>
              </a:rPr>
              <a:t>Inhalte:</a:t>
            </a:r>
          </a:p>
          <a:p>
            <a:pPr marL="0" indent="0">
              <a:lnSpc>
                <a:spcPts val="1311"/>
              </a:lnSpc>
              <a:buNone/>
            </a:pPr>
            <a:endParaRPr lang="de-DE" sz="1100" dirty="0">
              <a:solidFill>
                <a:srgbClr val="4763AE"/>
              </a:solidFill>
            </a:endParaRPr>
          </a:p>
          <a:p>
            <a:pPr lvl="0">
              <a:lnSpc>
                <a:spcPts val="1137"/>
              </a:lnSpc>
            </a:pPr>
            <a:r>
              <a:rPr lang="de-DE" dirty="0" sz="1025"/>
              <a:t>Was ist Ruhestand? Überblick über die Rentensysteme (gesetzlich und privat).</a:t>
            </a:r>
          </a:p>
          <a:p>
            <a:pPr lvl="0">
              <a:lnSpc>
                <a:spcPts val="1137"/>
              </a:lnSpc>
            </a:pPr>
            <a:r>
              <a:rPr lang="de-DE" dirty="0" sz="1025"/>
              <a:t>Wie der Zinseszins für Sie arbeitet, wenn Sie früh anfangen.</a:t>
            </a:r>
          </a:p>
          <a:p>
            <a:pPr lvl="0">
              <a:lnSpc>
                <a:spcPts val="1137"/>
              </a:lnSpc>
            </a:pPr>
            <a:r>
              <a:rPr lang="de-DE" dirty="0" sz="1025"/>
              <a:t>Budget-Grundlagen mit Blick auf den Ruhestand.</a:t>
            </a:r>
          </a:p>
          <a:p>
            <a:pPr lvl="0">
              <a:lnSpc>
                <a:spcPts val="1137"/>
              </a:lnSpc>
            </a:pPr>
            <a:r>
              <a:rPr lang="de-DE" dirty="0" sz="1025"/>
              <a:t>Ziele und passende Sparwerkzeuge: Vorsorgepläne, Sparkonten und Arbeitgeberbeiträge.</a:t>
            </a:r>
          </a:p>
          <a:p>
            <a:pPr marL="0" lvl="0" indent="0">
              <a:lnSpc>
                <a:spcPts val="2806"/>
              </a:lnSpc>
              <a:buNone/>
            </a:pPr>
            <a:endParaRPr lang="de-DE" dirty="0" sz="2350"/>
          </a:p>
          <a:p>
            <a:pPr marL="0" indent="0">
              <a:lnSpc>
                <a:spcPts val="1133"/>
              </a:lnSpc>
              <a:buNone/>
            </a:pPr>
            <a:r>
              <a:rPr lang="de-DE" sz="1300" b="1" dirty="0">
                <a:solidFill>
                  <a:srgbClr val="4763AE"/>
                </a:solidFill>
              </a:rPr>
              <a:t>Übungen:</a:t>
            </a:r>
          </a:p>
          <a:p>
            <a:pPr marL="0" indent="0">
              <a:lnSpc>
                <a:spcPts val="1311"/>
              </a:lnSpc>
              <a:buNone/>
            </a:pPr>
            <a:endParaRPr lang="de-DE" sz="1100" dirty="0">
              <a:solidFill>
                <a:srgbClr val="4763AE"/>
              </a:solidFill>
            </a:endParaRPr>
          </a:p>
          <a:p>
            <a:pPr lvl="0">
              <a:lnSpc>
                <a:spcPts val="1137"/>
              </a:lnSpc>
            </a:pPr>
            <a:r>
              <a:rPr lang="de-DE" dirty="0" sz="1025"/>
              <a:t>Ein einfaches Vision Board für den Ruhestand mit finanziellen Zielen erstellen.</a:t>
            </a:r>
          </a:p>
          <a:p>
            <a:pPr lvl="0">
              <a:lnSpc>
                <a:spcPts val="1137"/>
              </a:lnSpc>
            </a:pPr>
            <a:r>
              <a:rPr lang="de-DE" dirty="0" sz="1025"/>
              <a:t>Mit einem Online-Rentenrechner den langfristigen Sparbedarf schätzen.</a:t>
            </a:r>
          </a:p>
          <a:p>
            <a:pPr lvl="0">
              <a:lnSpc>
                <a:spcPts val="1137"/>
              </a:lnSpc>
            </a:pPr>
            <a:r>
              <a:rPr lang="de-DE" dirty="0" sz="1025"/>
              <a:t>Brainstorming in der Gruppe: „Wie sieht ein finanziell gesunder Ruhestand aus?“</a:t>
            </a:r>
          </a:p>
          <a:p>
            <a:pPr marL="0" indent="0">
              <a:lnSpc>
                <a:spcPts val="1294"/>
              </a:lnSpc>
              <a:buNone/>
            </a:pPr>
            <a:endParaRPr lang="de-DE" b="1" dirty="0" sz="1075"/>
          </a:p>
          <a:p>
            <a:pPr marL="0" indent="0">
              <a:lnSpc>
                <a:spcPts val="1133"/>
              </a:lnSpc>
              <a:buNone/>
            </a:pPr>
            <a:r>
              <a:rPr lang="de-DE" sz="1300" b="1" dirty="0">
                <a:solidFill>
                  <a:srgbClr val="4763AE"/>
                </a:solidFill>
              </a:rPr>
              <a:t>Formative Lernkontrolle:</a:t>
            </a:r>
          </a:p>
          <a:p>
            <a:pPr marL="0" indent="0">
              <a:lnSpc>
                <a:spcPts val="1311"/>
              </a:lnSpc>
              <a:buNone/>
            </a:pPr>
            <a:endParaRPr lang="de-DE" sz="1100" dirty="0">
              <a:solidFill>
                <a:srgbClr val="4763AE"/>
              </a:solidFill>
            </a:endParaRPr>
          </a:p>
          <a:p>
            <a:pPr lvl="0">
              <a:lnSpc>
                <a:spcPts val="1137"/>
              </a:lnSpc>
            </a:pPr>
            <a:r>
              <a:rPr lang="de-DE" dirty="0" sz="1025"/>
              <a:t>Reflexionsfrage: Welchen kleinen Schritt können Sie heute tun, um für den Ruhestand zu sparen?</a:t>
            </a:r>
          </a:p>
          <a:p>
            <a:pPr lvl="0">
              <a:lnSpc>
                <a:spcPts val="1137"/>
              </a:lnSpc>
            </a:pPr>
            <a:r>
              <a:rPr lang="de-DE" dirty="0" sz="1025"/>
              <a:t>Kurzquiz: Wichtige Ruhestandsbegriffe den Definitionen zuordnen.</a:t>
            </a:r>
          </a:p>
          <a:p>
            <a:pPr marL="0" lvl="0" indent="0">
              <a:lnSpc>
                <a:spcPts val="1494"/>
              </a:lnSpc>
              <a:buNone/>
            </a:pPr>
            <a:endParaRPr lang="de-DE" dirty="0" sz="1250"/>
          </a:p>
          <a:p>
            <a:pPr marL="0" indent="0">
              <a:lnSpc>
                <a:spcPts val="1133"/>
              </a:lnSpc>
              <a:buNone/>
            </a:pPr>
            <a:r>
              <a:rPr lang="de-DE" sz="1300" b="1" dirty="0">
                <a:solidFill>
                  <a:srgbClr val="4763AE"/>
                </a:solidFill>
              </a:rPr>
              <a:t>Ressourcen:</a:t>
            </a:r>
          </a:p>
          <a:p>
            <a:pPr marL="0" indent="0">
              <a:lnSpc>
                <a:spcPts val="1311"/>
              </a:lnSpc>
              <a:buNone/>
            </a:pPr>
            <a:endParaRPr lang="de-DE" sz="1100" dirty="0">
              <a:solidFill>
                <a:srgbClr val="4763AE"/>
              </a:solidFill>
            </a:endParaRPr>
          </a:p>
          <a:p>
            <a:pPr lvl="0">
              <a:lnSpc>
                <a:spcPts val="1137"/>
              </a:lnSpc>
            </a:pPr>
            <a:r>
              <a:rPr lang="de-DE" dirty="0" sz="1025"/>
              <a:t>Glossar der Finanzbegriffe</a:t>
            </a:r>
          </a:p>
          <a:p>
            <a:pPr lvl="0">
              <a:lnSpc>
                <a:spcPts val="1137"/>
              </a:lnSpc>
            </a:pPr>
            <a:r>
              <a:rPr lang="de-DE" dirty="0" sz="1025"/>
              <a:t>Staatliche Rentenportale Ihres Landes.</a:t>
            </a:r>
          </a:p>
          <a:p>
            <a:pPr lvl="0">
              <a:lnSpc>
                <a:spcPts val="1137"/>
              </a:lnSpc>
            </a:pPr>
            <a:r>
              <a:rPr lang="de-DE" dirty="0" sz="1025"/>
              <a:t>Einsteigerfreundliche Rentenrechner, z. B. Find Your Pension (FYP EU), European Tracking Service on Pensions (ETS EU).</a:t>
            </a:r>
          </a:p>
          <a:p>
            <a:pPr marL="0" indent="0">
              <a:lnSpc>
                <a:spcPts val="1586"/>
              </a:lnSpc>
              <a:buNone/>
            </a:pPr>
            <a:endParaRPr lang="de-DE" dirty="0" sz="1325"/>
          </a:p>
          <a:p>
            <a:pPr>
              <a:lnSpc>
                <a:spcPts val="1220"/>
              </a:lnSpc>
            </a:pPr>
            <a:endParaRPr lang="de-DE" dirty="0" sz="1025"/>
          </a:p>
          <a:p>
            <a:pPr>
              <a:lnSpc>
                <a:spcPts val="1220"/>
              </a:lnSpc>
            </a:pPr>
            <a:endParaRPr lang="de-DE" dirty="0" sz="1025"/>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08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E15801-284D-0FCD-3A0B-052C1F2CE74F}"/>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C2328B52-0512-3549-3A98-818C12A00514}"/>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E3300F05-72D8-44A7-11F6-AAF2B53FB8DF}"/>
              </a:ext>
            </a:extLst>
          </p:cNvPr>
          <p:cNvSpPr>
            <a:spLocks noGrp="1"/>
          </p:cNvSpPr>
          <p:nvPr>
            <p:ph type="body" sz="quarter" idx="61"/>
          </p:nvPr>
        </p:nvSpPr>
        <p:spPr>
          <a:xfrm>
            <a:off x="1704812" y="1068038"/>
            <a:ext cx="5284924" cy="722656"/>
          </a:xfrm>
        </p:spPr>
        <p:txBody>
          <a:bodyPr/>
          <a:lstStyle/>
          <a:p>
            <a:pPr>
              <a:lnSpc>
                <a:spcPts val="3705"/>
              </a:lnSpc>
            </a:pPr>
            <a:r>
              <a:rPr lang="de-DE" dirty="0" sz="2925"/>
              <a:t>Erkennen, wie wichtig es ist, früh mit der Ruhestandsplanung zu beginnen.</a:t>
            </a:r>
          </a:p>
          <a:p>
            <a:pPr>
              <a:lnSpc>
                <a:spcPts val="3705"/>
              </a:lnSpc>
            </a:pPr>
            <a:endParaRPr lang="de-DE" dirty="0" sz="2925"/>
          </a:p>
        </p:txBody>
      </p:sp>
      <p:sp>
        <p:nvSpPr>
          <p:cNvPr id="5" name="Text Placeholder 4">
            <a:extLst>
              <a:ext uri="{FF2B5EF4-FFF2-40B4-BE49-F238E27FC236}">
                <a16:creationId xmlns:a16="http://schemas.microsoft.com/office/drawing/2014/main" id="{C66B4E6B-63CA-B9FF-1048-1ACD4DC52484}"/>
              </a:ext>
            </a:extLst>
          </p:cNvPr>
          <p:cNvSpPr>
            <a:spLocks noGrp="1"/>
          </p:cNvSpPr>
          <p:nvPr>
            <p:ph type="body" sz="quarter" idx="64"/>
          </p:nvPr>
        </p:nvSpPr>
        <p:spPr>
          <a:xfrm>
            <a:off x="1704812" y="2291731"/>
            <a:ext cx="5238428" cy="8400082"/>
          </a:xfrm>
        </p:spPr>
        <p:txBody>
          <a:bodyPr/>
          <a:lstStyle/>
          <a:p>
            <a:pPr marL="0" indent="0">
              <a:lnSpc>
                <a:spcPts val="1137"/>
              </a:lnSpc>
              <a:buNone/>
            </a:pPr>
            <a:r>
              <a:rPr lang="de-DE" dirty="0" sz="1025"/>
              <a:t>In der Einführung haben Sie das Konzept von Ruhestand und Rentensystemen kennengelernt. Jetzt geht es darum, warum es so wichtig ist, früh mit der Ruhestandsplanung zu beginnen.</a:t>
            </a:r>
          </a:p>
          <a:p>
            <a:pPr marL="0" indent="0">
              <a:lnSpc>
                <a:spcPts val="1403"/>
              </a:lnSpc>
              <a:buNone/>
            </a:pPr>
            <a:endParaRPr lang="de-DE" dirty="0" sz="1175"/>
          </a:p>
          <a:p>
            <a:pPr marL="0" indent="0">
              <a:lnSpc>
                <a:spcPts val="1137"/>
              </a:lnSpc>
              <a:buNone/>
            </a:pPr>
            <a:r>
              <a:rPr lang="de-DE" dirty="0" sz="1025"/>
              <a:t>Auch wenn der Ruhestand noch weit weg scheint: Die Entscheidungen, die Sie jetzt treffen, können Ihre finanzielle Sicherheit im Alter entscheidend beeinflussen. Der Zinseszins ist das Geheimnis dahinter. </a:t>
            </a:r>
          </a:p>
          <a:p>
            <a:pPr marL="0" indent="0">
              <a:lnSpc>
                <a:spcPts val="1495"/>
              </a:lnSpc>
              <a:buNone/>
            </a:pPr>
            <a:endParaRPr lang="de-DE" dirty="0" sz="1250"/>
          </a:p>
          <a:p>
            <a:pPr marL="0" indent="0">
              <a:lnSpc>
                <a:spcPts val="1137"/>
              </a:lnSpc>
              <a:buNone/>
            </a:pPr>
            <a:r>
              <a:rPr lang="de-DE" dirty="0" sz="1025"/>
              <a:t>Zinseszins bedeutet: Sie erhalten Zinsen nicht nur auf Ihre anfänglichen Ersparnisse, sondern auch auf die mit der Zeit angesammelten Zinsen.</a:t>
            </a:r>
          </a:p>
          <a:p>
            <a:pPr marL="0" indent="0">
              <a:lnSpc>
                <a:spcPts val="1403"/>
              </a:lnSpc>
              <a:buNone/>
            </a:pPr>
            <a:endParaRPr lang="de-DE" dirty="0" sz="1175"/>
          </a:p>
          <a:p>
            <a:pPr marL="0" indent="0">
              <a:lnSpc>
                <a:spcPts val="1137"/>
              </a:lnSpc>
              <a:buNone/>
            </a:pPr>
            <a:r>
              <a:rPr lang="de-DE" b="1" dirty="0" sz="1025"/>
              <a:t>Zinseszins berechnen</a:t>
            </a:r>
          </a:p>
          <a:p>
            <a:pPr marL="0" indent="0">
              <a:lnSpc>
                <a:spcPts val="1311"/>
              </a:lnSpc>
              <a:buNone/>
            </a:pPr>
            <a:endParaRPr lang="de-DE" b="1" dirty="0" sz="1100"/>
          </a:p>
          <a:p>
            <a:pPr marL="0" indent="0">
              <a:lnSpc>
                <a:spcPts val="1137"/>
              </a:lnSpc>
              <a:buNone/>
            </a:pPr>
            <a:r>
              <a:rPr lang="de-DE" dirty="0" sz="1025"/>
              <a:t>Eine „einfachere Version“ der Zinseszinsformel lautet A  = P(1 + r)^t, eine „vollständigere Version“ A = P(1 + r/n)^(nt)  </a:t>
            </a:r>
          </a:p>
          <a:p>
            <a:pPr marL="0" indent="0">
              <a:lnSpc>
                <a:spcPts val="1403"/>
              </a:lnSpc>
              <a:buNone/>
            </a:pPr>
            <a:endParaRPr lang="de-DE" dirty="0" sz="1175"/>
          </a:p>
          <a:p>
            <a:pPr marL="0" indent="0">
              <a:lnSpc>
                <a:spcPts val="1137"/>
              </a:lnSpc>
              <a:buNone/>
            </a:pPr>
            <a:r>
              <a:rPr lang="de-DE" dirty="0" sz="1025"/>
              <a:t>Dabei gilt: </a:t>
            </a:r>
          </a:p>
          <a:p>
            <a:pPr marL="0" indent="0">
              <a:lnSpc>
                <a:spcPts val="1311"/>
              </a:lnSpc>
              <a:buNone/>
            </a:pPr>
            <a:endParaRPr lang="de-DE" dirty="0" sz="1100"/>
          </a:p>
          <a:p>
            <a:pPr>
              <a:lnSpc>
                <a:spcPts val="1137"/>
              </a:lnSpc>
            </a:pPr>
            <a:r>
              <a:rPr lang="de-DE" dirty="0" sz="1025"/>
              <a:t>A ist das Endguthaben, der künftige Wert der Anlage (FV), der Endwert, der insgesamt angesammelte Betrag usw.</a:t>
            </a:r>
          </a:p>
          <a:p>
            <a:pPr>
              <a:lnSpc>
                <a:spcPts val="1137"/>
              </a:lnSpc>
            </a:pPr>
            <a:r>
              <a:rPr lang="de-DE" dirty="0" sz="1025"/>
              <a:t>P ist das Anfangskapital, der Barwert (PV), der Anlagebetrag zu Beginn, der Startbetrag usw.</a:t>
            </a:r>
          </a:p>
          <a:p>
            <a:pPr>
              <a:lnSpc>
                <a:spcPts val="1137"/>
              </a:lnSpc>
            </a:pPr>
            <a:r>
              <a:rPr lang="de-DE" dirty="0" sz="1025"/>
              <a:t>r ist der jährliche Zinssatz. In der einfacheren Version der Formel werden die Zinsen einmal pro Jahr gutgeschrieben, in der vollständigeren Version mehrmals pro Jahr. Beachten Sie: r wird als Dezimalzahl eingesetzt.</a:t>
            </a:r>
          </a:p>
          <a:p>
            <a:pPr>
              <a:lnSpc>
                <a:spcPts val="1137"/>
              </a:lnSpc>
            </a:pPr>
            <a:r>
              <a:rPr lang="de-DE" dirty="0" sz="1025"/>
              <a:t>t ist die Zeit in Jahren.</a:t>
            </a:r>
          </a:p>
          <a:p>
            <a:pPr>
              <a:lnSpc>
                <a:spcPts val="1137"/>
              </a:lnSpc>
            </a:pPr>
            <a:r>
              <a:rPr lang="de-DE" dirty="0" sz="1025"/>
              <a:t>n ist die Zahl der Zinsperioden pro Jahr, also wie oft die Zinsen jährlich berechnet und dem bisher angesammelten Betrag gutgeschrieben werden.</a:t>
            </a:r>
            <a:endParaRPr lang="de-DE" dirty="0" sz="1025"/>
          </a:p>
          <a:p>
            <a:pPr marL="0" indent="0">
              <a:lnSpc>
                <a:spcPts val="2043"/>
              </a:lnSpc>
              <a:buNone/>
            </a:pPr>
            <a:endParaRPr lang="de-DE" dirty="0" sz="1700"/>
          </a:p>
          <a:p>
            <a:pPr marL="0" indent="0">
              <a:lnSpc>
                <a:spcPts val="1220"/>
              </a:lnSpc>
              <a:buNone/>
            </a:pPr>
            <a:endParaRPr lang="de-DE" dirty="0" sz="1025"/>
          </a:p>
          <a:p>
            <a:pPr marL="0" indent="0">
              <a:lnSpc>
                <a:spcPts val="1137"/>
              </a:lnSpc>
              <a:buNone/>
            </a:pPr>
            <a:r>
              <a:rPr lang="de-DE" b="1" dirty="0" sz="1025"/>
              <a:t>Beispiel</a:t>
            </a:r>
          </a:p>
          <a:p>
            <a:pPr marL="0" indent="0">
              <a:lnSpc>
                <a:spcPts val="1311"/>
              </a:lnSpc>
              <a:buNone/>
            </a:pPr>
            <a:endParaRPr lang="de-DE" dirty="0" sz="1100"/>
          </a:p>
          <a:p>
            <a:pPr marL="0" lvl="0" indent="0">
              <a:lnSpc>
                <a:spcPts val="1137"/>
              </a:lnSpc>
              <a:buNone/>
            </a:pPr>
            <a:r>
              <a:rPr lang="de-DE" dirty="0" sz="1025"/>
              <a:t>Sie sparen </a:t>
            </a:r>
            <a:r>
              <a:rPr lang="de-DE" b="1" dirty="0" sz="1025"/>
              <a:t>ab 25 Jahren 100 € pro Monat</a:t>
            </a:r>
            <a:r>
              <a:rPr lang="de-DE" dirty="0" sz="1025"/>
              <a:t> bei 5 % Rendite pro Jahr:</a:t>
            </a:r>
            <a:br>
              <a:rPr lang="de-DE" dirty="0" sz="1025"/>
            </a:br>
            <a:r>
              <a:rPr lang="de-DE" dirty="0" sz="1025"/>
              <a:t>Nach 40 Jahren → ca. </a:t>
            </a:r>
            <a:r>
              <a:rPr lang="de-DE" b="1" dirty="0" sz="1025"/>
              <a:t>120.000 €</a:t>
            </a:r>
            <a:endParaRPr lang="de-DE" dirty="0" sz="1025"/>
          </a:p>
          <a:p>
            <a:pPr marL="0" lvl="0" indent="0">
              <a:lnSpc>
                <a:spcPts val="1187"/>
              </a:lnSpc>
              <a:buNone/>
            </a:pPr>
            <a:endParaRPr lang="de-DE" dirty="0" sz="1000"/>
          </a:p>
          <a:p>
            <a:pPr marL="0" lvl="0" indent="0">
              <a:lnSpc>
                <a:spcPts val="1137"/>
              </a:lnSpc>
              <a:buNone/>
            </a:pPr>
            <a:r>
              <a:rPr lang="de-DE" dirty="0" sz="1025"/>
              <a:t>Start mit </a:t>
            </a:r>
            <a:r>
              <a:rPr lang="de-DE" b="1" dirty="0" sz="1025"/>
              <a:t>35 Jahren</a:t>
            </a:r>
            <a:r>
              <a:rPr lang="de-DE" dirty="0" sz="1025"/>
              <a:t>:</a:t>
            </a:r>
            <a:br>
              <a:rPr lang="de-DE" dirty="0" sz="1025"/>
            </a:br>
            <a:r>
              <a:rPr lang="de-DE" dirty="0" sz="1025"/>
              <a:t>Nach 30 Jahren → ca. </a:t>
            </a:r>
            <a:r>
              <a:rPr lang="de-DE" b="1" dirty="0" sz="1025"/>
              <a:t>70.000 €</a:t>
            </a:r>
            <a:br>
              <a:rPr lang="de-DE" dirty="0" sz="1025"/>
            </a:br>
            <a:r>
              <a:rPr lang="de-DE" b="1" dirty="0" sz="1025"/>
              <a:t>Erkenntnis:</a:t>
            </a:r>
            <a:r>
              <a:rPr lang="de-DE" dirty="0" sz="1025"/>
              <a:t> Zehn Jahre Warten kostet Sie fast die Hälfte Ihrer späteren Ersparnisse!</a:t>
            </a:r>
          </a:p>
          <a:p>
            <a:pPr marL="0" lvl="0" indent="0">
              <a:lnSpc>
                <a:spcPts val="1494"/>
              </a:lnSpc>
              <a:buNone/>
            </a:pPr>
            <a:endParaRPr lang="de-DE" dirty="0" sz="1250"/>
          </a:p>
          <a:p>
            <a:pPr marL="0" lvl="0" indent="0">
              <a:lnSpc>
                <a:spcPts val="1137"/>
              </a:lnSpc>
              <a:buNone/>
            </a:pPr>
            <a:r>
              <a:rPr lang="de-DE" b="1" dirty="0" sz="1025"/>
              <a:t>Übung: Zinseszins-Challenge</a:t>
            </a:r>
          </a:p>
          <a:p>
            <a:pPr marL="0" lvl="0" indent="0">
              <a:lnSpc>
                <a:spcPts val="1311"/>
              </a:lnSpc>
              <a:buNone/>
            </a:pPr>
            <a:endParaRPr lang="de-DE" b="1" dirty="0" sz="1100"/>
          </a:p>
          <a:p>
            <a:pPr marL="0" lvl="0" indent="0">
              <a:lnSpc>
                <a:spcPts val="1137"/>
              </a:lnSpc>
              <a:buNone/>
            </a:pPr>
            <a:r>
              <a:rPr lang="de-DE" dirty="0" sz="1025"/>
              <a:t>Anleitung:</a:t>
            </a:r>
          </a:p>
          <a:p>
            <a:pPr marL="0" lvl="0" indent="0">
              <a:lnSpc>
                <a:spcPts val="1137"/>
              </a:lnSpc>
              <a:buNone/>
            </a:pPr>
            <a:r>
              <a:rPr lang="de-DE" dirty="0" sz="1025"/>
              <a:t>1. Berechnen Sie, wie 50 € pro Monat bei 5 % Zinsen wachsen:</a:t>
            </a:r>
          </a:p>
          <a:p>
            <a:pPr lvl="0">
              <a:lnSpc>
                <a:spcPts val="1137"/>
              </a:lnSpc>
            </a:pPr>
            <a:r>
              <a:rPr lang="de-DE" dirty="0" sz="1025"/>
              <a:t>Szenario A: Start mit 25 Jahren, 40 Jahre lang.</a:t>
            </a:r>
          </a:p>
          <a:p>
            <a:pPr>
              <a:lnSpc>
                <a:spcPts val="1137"/>
              </a:lnSpc>
            </a:pPr>
            <a:r>
              <a:rPr lang="de-DE" dirty="0" sz="1025"/>
              <a:t>Szenario B: Start mit 35 Jahren, 30 Jahre lang.</a:t>
            </a:r>
          </a:p>
          <a:p>
            <a:pPr marL="0" lvl="0" indent="0">
              <a:lnSpc>
                <a:spcPts val="1137"/>
              </a:lnSpc>
              <a:buNone/>
            </a:pPr>
            <a:r>
              <a:rPr lang="de-DE" dirty="0" sz="1025"/>
              <a:t>2. Nutzen Sie die Formel oben oder einen </a:t>
            </a:r>
            <a:r>
              <a:rPr lang="de-DE" dirty="0" sz="1025">
                <a:hlinkClick r:id="rId2"/>
              </a:rPr>
              <a:t>Zinseszinsrechner</a:t>
            </a:r>
            <a:r>
              <a:rPr lang="de-DE" dirty="0" sz="1025"/>
              <a:t>.</a:t>
            </a:r>
          </a:p>
          <a:p>
            <a:pPr marL="0" lvl="0" indent="0">
              <a:lnSpc>
                <a:spcPts val="1137"/>
              </a:lnSpc>
              <a:buNone/>
            </a:pPr>
            <a:r>
              <a:rPr lang="de-DE" dirty="0" sz="1025"/>
              <a:t>3. Überlegen Sie: Wie verändert der frühe Start das Ergebnis? Würde der Unterschied Sie motivieren, sich heute ein Sparziel für den Ruhestand zu setzen?</a:t>
            </a:r>
          </a:p>
          <a:p>
            <a:pPr marL="0" lvl="0" indent="0">
              <a:lnSpc>
                <a:spcPts val="1861"/>
              </a:lnSpc>
              <a:buNone/>
            </a:pPr>
            <a:endParaRPr lang="de-DE" dirty="0" sz="1550"/>
          </a:p>
          <a:p>
            <a:pPr marL="0" lvl="0" indent="0">
              <a:lnSpc>
                <a:spcPts val="1220"/>
              </a:lnSpc>
              <a:buNone/>
            </a:pPr>
            <a:endParaRPr lang="de-DE" dirty="0" sz="1025"/>
          </a:p>
          <a:p>
            <a:pPr marL="0" indent="0">
              <a:lnSpc>
                <a:spcPts val="1220"/>
              </a:lnSpc>
              <a:buNone/>
            </a:pPr>
            <a:endParaRPr lang="de-DE" dirty="0" sz="1025"/>
          </a:p>
        </p:txBody>
      </p:sp>
    </p:spTree>
    <p:extLst>
      <p:ext uri="{BB962C8B-B14F-4D97-AF65-F5344CB8AC3E}">
        <p14:creationId xmlns:p14="http://schemas.microsoft.com/office/powerpoint/2010/main" val="2320951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93662-8C4D-72EE-316B-2B53A2EE28E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628B8C9-3D02-E625-B627-4DEA9F775C3C}"/>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C84A38CC-D6FF-FEDF-F9A3-FE121C50EF76}"/>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616312E6-8A44-C906-2C2C-2E488288EC97}"/>
              </a:ext>
            </a:extLst>
          </p:cNvPr>
          <p:cNvSpPr>
            <a:spLocks noGrp="1"/>
          </p:cNvSpPr>
          <p:nvPr>
            <p:ph type="body" sz="quarter" idx="61"/>
          </p:nvPr>
        </p:nvSpPr>
        <p:spPr/>
        <p:txBody>
          <a:bodyPr/>
          <a:lstStyle/>
          <a:p>
            <a:r>
              <a:rPr lang="de-DE" dirty="0"/>
              <a:t>Budget-Grundlagen mit Blick auf den Ruhestand</a:t>
            </a:r>
          </a:p>
          <a:p>
            <a:endParaRPr lang="de-DE" dirty="0"/>
          </a:p>
        </p:txBody>
      </p:sp>
      <p:sp>
        <p:nvSpPr>
          <p:cNvPr id="8" name="Text Placeholder 7">
            <a:extLst>
              <a:ext uri="{FF2B5EF4-FFF2-40B4-BE49-F238E27FC236}">
                <a16:creationId xmlns:a16="http://schemas.microsoft.com/office/drawing/2014/main" id="{B8C9FF28-A023-A690-A3E6-AF83224C046C}"/>
              </a:ext>
            </a:extLst>
          </p:cNvPr>
          <p:cNvSpPr>
            <a:spLocks noGrp="1"/>
          </p:cNvSpPr>
          <p:nvPr>
            <p:ph type="body" sz="quarter" idx="64"/>
          </p:nvPr>
        </p:nvSpPr>
        <p:spPr>
          <a:xfrm>
            <a:off x="1704812" y="1567151"/>
            <a:ext cx="5238000" cy="1112520"/>
          </a:xfrm>
        </p:spPr>
        <p:txBody>
          <a:bodyPr/>
          <a:lstStyle/>
          <a:p>
            <a:pPr marL="0" indent="0">
              <a:buNone/>
            </a:pPr>
            <a:r>
              <a:rPr lang="de-DE" sz="1400" b="1" dirty="0">
                <a:solidFill>
                  <a:srgbClr val="4763AE"/>
                </a:solidFill>
              </a:rPr>
              <a:t>Einkommen verstehen</a:t>
            </a:r>
          </a:p>
          <a:p>
            <a:pPr marL="0" indent="0">
              <a:lnSpc>
                <a:spcPts val="1220"/>
              </a:lnSpc>
              <a:buNone/>
            </a:pPr>
            <a:endParaRPr lang="de-DE" sz="1025" b="1" dirty="0"/>
          </a:p>
          <a:p>
            <a:r>
              <a:rPr lang="de-DE" dirty="0"/>
              <a:t>Nettoeinkommen kennen (nach Steuern und Abzügen)</a:t>
            </a:r>
          </a:p>
          <a:p>
            <a:r>
              <a:rPr lang="de-DE" dirty="0"/>
              <a:t>Alle Einkommensquellen erfassen: Gehalt, Boni, Nebeneinkünfte</a:t>
            </a:r>
          </a:p>
          <a:p>
            <a:pPr>
              <a:lnSpc>
                <a:spcPts val="1220"/>
              </a:lnSpc>
            </a:pPr>
            <a:endParaRPr lang="de-DE" dirty="0" sz="1025"/>
          </a:p>
          <a:p>
            <a:pPr marL="0" indent="0">
              <a:buNone/>
            </a:pPr>
            <a:r>
              <a:rPr lang="de-DE" sz="1400" b="1" dirty="0">
                <a:solidFill>
                  <a:srgbClr val="4763AE"/>
                </a:solidFill>
              </a:rPr>
              <a:t>Die 50/30/20-Regel anwenden</a:t>
            </a:r>
          </a:p>
          <a:p>
            <a:pPr marL="0" indent="0">
              <a:lnSpc>
                <a:spcPts val="1220"/>
              </a:lnSpc>
              <a:buNone/>
            </a:pPr>
            <a:endParaRPr lang="de-DE" sz="1025" b="1" dirty="0"/>
          </a:p>
          <a:p>
            <a:r>
              <a:rPr lang="de-DE" b="1" dirty="0"/>
              <a:t>50 % Bedürfnisse</a:t>
            </a:r>
            <a:r>
              <a:rPr lang="de-DE" dirty="0"/>
              <a:t>: Miete, Nebenkosten, Lebensmittel, Fahrtkosten, Gesundheit, Kinderbetreuung, grundlegende Pflege- und Haushaltsartikel</a:t>
            </a:r>
          </a:p>
          <a:p>
            <a:r>
              <a:rPr lang="de-DE" b="1" dirty="0"/>
              <a:t>30 % Wünsche</a:t>
            </a:r>
            <a:r>
              <a:rPr lang="de-DE" dirty="0"/>
              <a:t>: Essen gehen, Unterhaltung, Urlaub, Shopping</a:t>
            </a:r>
          </a:p>
          <a:p>
            <a:r>
              <a:rPr lang="de-DE" b="1" dirty="0"/>
              <a:t>20 % Sparen und Schuldentilgung</a:t>
            </a:r>
            <a:r>
              <a:rPr lang="de-DE" dirty="0"/>
              <a:t>:</a:t>
            </a:r>
          </a:p>
          <a:p>
            <a:pPr>
              <a:buFont typeface="Courier New" panose="02070309020205020404" pitchFamily="49" charset="0"/>
              <a:buChar char="o"/>
            </a:pPr>
            <a:r>
              <a:rPr lang="de-DE" b="1" dirty="0"/>
              <a:t>Notgroschen</a:t>
            </a:r>
            <a:r>
              <a:rPr lang="de-DE" dirty="0"/>
              <a:t>: Ziel sind 3–6 Monatsausgaben, die Ihre Bedürfnisse und Kreditraten decken</a:t>
            </a:r>
            <a:endParaRPr lang="de-DE" dirty="0"/>
          </a:p>
          <a:p>
            <a:pPr>
              <a:buFont typeface="Courier New" panose="02070309020205020404" pitchFamily="49" charset="0"/>
              <a:buChar char="o"/>
            </a:pPr>
            <a:r>
              <a:rPr lang="de-DE" b="1" dirty="0"/>
              <a:t>Altersvorsorge</a:t>
            </a:r>
            <a:r>
              <a:rPr lang="de-DE" dirty="0"/>
              <a:t>: in ein betriebliches Angebot einzahlen oder privat vorsorgen</a:t>
            </a:r>
          </a:p>
          <a:p>
            <a:pPr>
              <a:buFont typeface="Courier New" panose="02070309020205020404" pitchFamily="49" charset="0"/>
              <a:buChar char="o"/>
            </a:pPr>
            <a:r>
              <a:rPr lang="de-DE" b="1" dirty="0"/>
              <a:t>Schulden</a:t>
            </a:r>
            <a:r>
              <a:rPr lang="de-DE" dirty="0"/>
              <a:t>: Hochverzinste Schulden konsequent abbauen</a:t>
            </a:r>
          </a:p>
          <a:p>
            <a:pPr>
              <a:lnSpc>
                <a:spcPts val="1220"/>
              </a:lnSpc>
              <a:buFont typeface="Courier New" panose="02070309020205020404" pitchFamily="49" charset="0"/>
              <a:buChar char="o"/>
            </a:pPr>
            <a:endParaRPr lang="de-DE" dirty="0" sz="1025"/>
          </a:p>
          <a:p>
            <a:pPr marL="0" indent="0">
              <a:buNone/>
            </a:pPr>
            <a:r>
              <a:rPr lang="de-DE" sz="1400" b="1" dirty="0">
                <a:solidFill>
                  <a:srgbClr val="4763AE"/>
                </a:solidFill>
              </a:rPr>
              <a:t>Ruhestand früh zur Priorität machen</a:t>
            </a:r>
          </a:p>
          <a:p>
            <a:pPr marL="0" indent="0">
              <a:lnSpc>
                <a:spcPts val="1220"/>
              </a:lnSpc>
              <a:buNone/>
            </a:pPr>
            <a:endParaRPr lang="de-DE" sz="1025" b="1" dirty="0"/>
          </a:p>
          <a:p>
            <a:r>
              <a:rPr lang="de-DE" b="1" dirty="0"/>
              <a:t>Jetzt anfangen</a:t>
            </a:r>
            <a:r>
              <a:rPr lang="de-DE" dirty="0"/>
              <a:t>: Auch kleine Beiträge wachsen durch den Zinseszins</a:t>
            </a:r>
          </a:p>
          <a:p>
            <a:r>
              <a:rPr lang="de-DE" b="1" dirty="0"/>
              <a:t>Arbeitgeberzuschuss</a:t>
            </a:r>
            <a:r>
              <a:rPr lang="de-DE" dirty="0"/>
              <a:t>: Immer so viel einzahlen, dass Sie den vollen Zuschuss erhalten – das ist geschenktes Geld!</a:t>
            </a:r>
          </a:p>
          <a:p>
            <a:r>
              <a:rPr lang="de-DE" b="1" dirty="0"/>
              <a:t>Zielwert</a:t>
            </a:r>
            <a:r>
              <a:rPr lang="de-DE" dirty="0"/>
              <a:t>: langfristig 10–15 % des Einkommens für den Ruhestand</a:t>
            </a:r>
          </a:p>
          <a:p>
            <a:pPr>
              <a:lnSpc>
                <a:spcPts val="1220"/>
              </a:lnSpc>
            </a:pPr>
            <a:endParaRPr lang="de-DE" dirty="0" sz="1025"/>
          </a:p>
          <a:p>
            <a:pPr marL="0" indent="0">
              <a:buNone/>
            </a:pPr>
            <a:r>
              <a:rPr lang="de-DE" sz="1400" b="1" dirty="0">
                <a:solidFill>
                  <a:srgbClr val="4763AE"/>
                </a:solidFill>
              </a:rPr>
              <a:t>Sparen automatisieren</a:t>
            </a:r>
          </a:p>
          <a:p>
            <a:pPr marL="0" indent="0">
              <a:lnSpc>
                <a:spcPts val="1220"/>
              </a:lnSpc>
              <a:buNone/>
            </a:pPr>
            <a:endParaRPr lang="de-DE" sz="1025" b="1" dirty="0">
              <a:solidFill>
                <a:srgbClr val="4763AE"/>
              </a:solidFill>
            </a:endParaRPr>
          </a:p>
          <a:p>
            <a:r>
              <a:rPr lang="de-DE" dirty="0"/>
              <a:t>Daueraufträge für Altersvorsorge und Notgroschen einrichten</a:t>
            </a:r>
          </a:p>
          <a:p>
            <a:r>
              <a:rPr lang="de-DE" dirty="0"/>
              <a:t>Sparen wie eine fällige Rechnung behandeln</a:t>
            </a:r>
          </a:p>
          <a:p>
            <a:pPr marL="0" indent="0">
              <a:lnSpc>
                <a:spcPts val="1220"/>
              </a:lnSpc>
              <a:buNone/>
            </a:pPr>
            <a:endParaRPr lang="de-DE" dirty="0" sz="1025"/>
          </a:p>
          <a:p>
            <a:pPr marL="0" indent="0">
              <a:buNone/>
            </a:pPr>
            <a:r>
              <a:rPr lang="de-DE" sz="1400" b="1" dirty="0">
                <a:solidFill>
                  <a:srgbClr val="4763AE"/>
                </a:solidFill>
              </a:rPr>
              <a:t>Verfolgen und anpassen</a:t>
            </a:r>
          </a:p>
          <a:p>
            <a:pPr marL="0" indent="0">
              <a:lnSpc>
                <a:spcPts val="1220"/>
              </a:lnSpc>
              <a:buNone/>
            </a:pPr>
            <a:endParaRPr lang="de-DE" sz="1025" b="1" dirty="0"/>
          </a:p>
          <a:p>
            <a:r>
              <a:rPr lang="de-DE" dirty="0"/>
              <a:t>Budget-Apps oder Tabellen nutzen, um Ihre Ausgaben zu erfassen und zu steuern</a:t>
            </a:r>
          </a:p>
          <a:p>
            <a:r>
              <a:rPr lang="de-DE" dirty="0"/>
              <a:t>Monatlich prüfen: Erreichen Sie Ihre Sparziele? Können Sie bei den Wünschen kürzen, um mehr für den Ruhestand zurückzulegen?</a:t>
            </a:r>
          </a:p>
          <a:p>
            <a:pPr>
              <a:lnSpc>
                <a:spcPts val="1220"/>
              </a:lnSpc>
            </a:pPr>
            <a:endParaRPr lang="de-DE" b="1" dirty="0" sz="1025">
              <a:solidFill>
                <a:srgbClr val="4763AE"/>
              </a:solidFill>
            </a:endParaRPr>
          </a:p>
          <a:p>
            <a:pPr marL="0" indent="0">
              <a:buNone/>
            </a:pPr>
            <a:r>
              <a:rPr lang="de-DE" sz="1400" b="1" dirty="0">
                <a:solidFill>
                  <a:srgbClr val="4763AE"/>
                </a:solidFill>
              </a:rPr>
              <a:t>Lifestyle-Inflation vermeiden</a:t>
            </a:r>
          </a:p>
          <a:p>
            <a:pPr marL="0" indent="0">
              <a:lnSpc>
                <a:spcPts val="1220"/>
              </a:lnSpc>
              <a:buNone/>
            </a:pPr>
            <a:endParaRPr lang="de-DE" sz="1025" b="1" dirty="0">
              <a:solidFill>
                <a:srgbClr val="4763AE"/>
              </a:solidFill>
            </a:endParaRPr>
          </a:p>
          <a:p>
            <a:r>
              <a:rPr lang="de-DE" dirty="0"/>
              <a:t>Bei einer Gehaltserhöhung mehr sparen, nicht nur mehr ausgeben</a:t>
            </a:r>
          </a:p>
          <a:p>
            <a:r>
              <a:rPr lang="de-DE" dirty="0"/>
              <a:t>Kosten stabil halten, wenn das Einkommen steigt</a:t>
            </a:r>
          </a:p>
          <a:p>
            <a:pPr>
              <a:lnSpc>
                <a:spcPts val="1220"/>
              </a:lnSpc>
            </a:pPr>
            <a:endParaRPr lang="de-DE" dirty="0" sz="1025"/>
          </a:p>
        </p:txBody>
      </p:sp>
      <p:grpSp>
        <p:nvGrpSpPr>
          <p:cNvPr id="4" name="Graphic 2">
            <a:extLst>
              <a:ext uri="{FF2B5EF4-FFF2-40B4-BE49-F238E27FC236}">
                <a16:creationId xmlns:a16="http://schemas.microsoft.com/office/drawing/2014/main" id="{13359F55-090F-7CCC-F7F9-84C7B2E1B88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AA695E91-BBCD-6C52-9E98-6C9B3A1C107F}"/>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23D4F903-64B8-C3DD-F90B-EB4BD166A4F2}"/>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330A2C70-5A8D-6486-4871-F39B0FB0596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A0942679-04F4-C786-8CDE-AD9F46499BA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DD3A704-B9A4-2A8B-2AA4-09EFB10B92D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54FC5263-1223-7927-7367-EA420C275655}"/>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FE011F04-01C2-6543-7C57-BE8C71F2FEBD}"/>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E0B2ECD1-E33B-19DB-D7DD-C42E347CCD03}"/>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BBA0F797-C0B7-B397-2093-AD925D35AF6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E4862ECB-8B7C-5A35-AF35-654EA38E8B5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C9847D26-EC75-FEBF-29FC-1201EF6FE5EA}"/>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6A4E073A-6104-4D37-1277-60457EB8F1DC}"/>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D637AF66-6221-FD29-6482-C46BCFC97BE8}"/>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4FFD564D-C2B9-30D9-F8D3-7512FE68F20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56382F02-2AE6-C464-FB41-B4B1B3B963AE}"/>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F317AF10-1732-FD9C-D00B-2D463555936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F387A9FB-2867-C94C-310A-0406A4F6C7C6}"/>
              </a:ext>
            </a:extLst>
          </p:cNvPr>
          <p:cNvSpPr/>
          <p:nvPr/>
        </p:nvSpPr>
        <p:spPr>
          <a:xfrm>
            <a:off x="1789814" y="9461794"/>
            <a:ext cx="5231219" cy="764822"/>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7">
            <a:extLst>
              <a:ext uri="{FF2B5EF4-FFF2-40B4-BE49-F238E27FC236}">
                <a16:creationId xmlns:a16="http://schemas.microsoft.com/office/drawing/2014/main" id="{F8F37439-2D14-6FDC-CFCA-089DC6610B31}"/>
              </a:ext>
            </a:extLst>
          </p:cNvPr>
          <p:cNvSpPr txBox="1">
            <a:spLocks/>
          </p:cNvSpPr>
          <p:nvPr/>
        </p:nvSpPr>
        <p:spPr>
          <a:xfrm>
            <a:off x="1928207" y="9581952"/>
            <a:ext cx="3926183"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92"/>
              </a:lnSpc>
              <a:buNone/>
            </a:pPr>
            <a:r>
              <a:rPr lang="de-DE" dirty="0" sz="1075"/>
              <a:t>Hier klicken und den monatlichen Budgetplaner von FEMpower in Finance aus unserem Ressourcenpaket zu Modul 1 herunterladen  </a:t>
            </a:r>
          </a:p>
          <a:p>
            <a:pPr marL="0" indent="0">
              <a:lnSpc>
                <a:spcPts val="1192"/>
              </a:lnSpc>
              <a:buNone/>
            </a:pPr>
            <a:endParaRPr lang="de-DE" dirty="0" sz="1075"/>
          </a:p>
        </p:txBody>
      </p:sp>
      <p:sp>
        <p:nvSpPr>
          <p:cNvPr id="68" name="Rounded Rectangle 67">
            <a:extLst>
              <a:ext uri="{FF2B5EF4-FFF2-40B4-BE49-F238E27FC236}">
                <a16:creationId xmlns:a16="http://schemas.microsoft.com/office/drawing/2014/main" id="{BB08129B-AAF8-40A3-4732-844996CEF673}"/>
              </a:ext>
            </a:extLst>
          </p:cNvPr>
          <p:cNvSpPr/>
          <p:nvPr/>
        </p:nvSpPr>
        <p:spPr>
          <a:xfrm>
            <a:off x="1789814" y="7691491"/>
            <a:ext cx="5231219" cy="1368512"/>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9" name="Text Placeholder 7">
            <a:extLst>
              <a:ext uri="{FF2B5EF4-FFF2-40B4-BE49-F238E27FC236}">
                <a16:creationId xmlns:a16="http://schemas.microsoft.com/office/drawing/2014/main" id="{1B3B3336-6501-E473-46AA-C431ABCCC518}"/>
              </a:ext>
            </a:extLst>
          </p:cNvPr>
          <p:cNvSpPr txBox="1">
            <a:spLocks/>
          </p:cNvSpPr>
          <p:nvPr/>
        </p:nvSpPr>
        <p:spPr>
          <a:xfrm>
            <a:off x="1928207" y="7809080"/>
            <a:ext cx="467067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228600" indent="-228600">
              <a:lnSpc>
                <a:spcPct val="150000"/>
              </a:lnSpc>
              <a:buAutoNum type="arabicPeriod"/>
            </a:pPr>
            <a:r>
              <a:rPr lang="de-DE" dirty="0" sz="1000"/>
              <a:t>Klein anfangen, dranbleiben</a:t>
            </a:r>
          </a:p>
          <a:p>
            <a:pPr marL="228600" indent="-228600">
              <a:lnSpc>
                <a:spcPct val="150000"/>
              </a:lnSpc>
              <a:buAutoNum type="arabicPeriod"/>
            </a:pPr>
            <a:r>
              <a:rPr lang="de-DE" dirty="0" sz="1000"/>
              <a:t>Ruhestandsplanung braucht einen langen Atem – Ihr künftiges Ich dankt es Ihnen</a:t>
            </a:r>
          </a:p>
          <a:p>
            <a:pPr marL="228600" indent="-228600">
              <a:lnSpc>
                <a:spcPct val="150000"/>
              </a:lnSpc>
              <a:buAutoNum type="arabicPeriod"/>
            </a:pPr>
            <a:r>
              <a:rPr lang="de-DE" dirty="0" sz="1000"/>
              <a:t>Budgetplanung = Freiheit + Sicherheit </a:t>
            </a:r>
          </a:p>
          <a:p>
            <a:pPr marL="0" indent="0">
              <a:lnSpc>
                <a:spcPct val="150000"/>
              </a:lnSpc>
              <a:buNone/>
            </a:pPr>
            <a:endParaRPr lang="de-DE" dirty="0" sz="1000"/>
          </a:p>
        </p:txBody>
      </p:sp>
      <p:grpSp>
        <p:nvGrpSpPr>
          <p:cNvPr id="51" name="Group 50">
            <a:extLst>
              <a:ext uri="{FF2B5EF4-FFF2-40B4-BE49-F238E27FC236}">
                <a16:creationId xmlns:a16="http://schemas.microsoft.com/office/drawing/2014/main" id="{3544C8D0-F0BB-E929-3AD3-3A96C130713A}"/>
              </a:ext>
            </a:extLst>
          </p:cNvPr>
          <p:cNvGrpSpPr/>
          <p:nvPr/>
        </p:nvGrpSpPr>
        <p:grpSpPr>
          <a:xfrm>
            <a:off x="1813110" y="9175552"/>
            <a:ext cx="2003107" cy="406400"/>
            <a:chOff x="1997756" y="3611831"/>
            <a:chExt cx="1853858" cy="406400"/>
          </a:xfrm>
        </p:grpSpPr>
        <p:grpSp>
          <p:nvGrpSpPr>
            <p:cNvPr id="70" name="Group 69">
              <a:extLst>
                <a:ext uri="{FF2B5EF4-FFF2-40B4-BE49-F238E27FC236}">
                  <a16:creationId xmlns:a16="http://schemas.microsoft.com/office/drawing/2014/main" id="{F32BC79A-31CB-0FB3-95D7-4B706D7F0F1E}"/>
                </a:ext>
              </a:extLst>
            </p:cNvPr>
            <p:cNvGrpSpPr/>
            <p:nvPr/>
          </p:nvGrpSpPr>
          <p:grpSpPr>
            <a:xfrm>
              <a:off x="1997756" y="3611831"/>
              <a:ext cx="1853858" cy="406400"/>
              <a:chOff x="1590175" y="6032510"/>
              <a:chExt cx="1853858" cy="406400"/>
            </a:xfrm>
          </p:grpSpPr>
          <p:sp>
            <p:nvSpPr>
              <p:cNvPr id="71" name="Rectangle 70">
                <a:extLst>
                  <a:ext uri="{FF2B5EF4-FFF2-40B4-BE49-F238E27FC236}">
                    <a16:creationId xmlns:a16="http://schemas.microsoft.com/office/drawing/2014/main" id="{B5424920-EDFE-714A-18B5-2FEAB92AC94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2" name="Rectangle 71">
                <a:extLst>
                  <a:ext uri="{FF2B5EF4-FFF2-40B4-BE49-F238E27FC236}">
                    <a16:creationId xmlns:a16="http://schemas.microsoft.com/office/drawing/2014/main" id="{8562C2FF-C227-40B8-79F5-5B88820EA547}"/>
                  </a:ext>
                </a:extLst>
              </p:cNvPr>
              <p:cNvSpPr/>
              <p:nvPr/>
            </p:nvSpPr>
            <p:spPr>
              <a:xfrm>
                <a:off x="1784139" y="6092546"/>
                <a:ext cx="1085118" cy="262483"/>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3" name="Text Placeholder 122">
                <a:extLst>
                  <a:ext uri="{FF2B5EF4-FFF2-40B4-BE49-F238E27FC236}">
                    <a16:creationId xmlns:a16="http://schemas.microsoft.com/office/drawing/2014/main" id="{AAA8CF4B-BD2E-D66A-3BCA-D3685F7C511E}"/>
                  </a:ext>
                </a:extLst>
              </p:cNvPr>
              <p:cNvSpPr txBox="1">
                <a:spLocks/>
              </p:cNvSpPr>
              <p:nvPr/>
            </p:nvSpPr>
            <p:spPr>
              <a:xfrm>
                <a:off x="1981385" y="6096239"/>
                <a:ext cx="1462648"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Download</a:t>
                </a:r>
              </a:p>
            </p:txBody>
          </p:sp>
          <p:sp>
            <p:nvSpPr>
              <p:cNvPr id="74" name="Oval 73">
                <a:extLst>
                  <a:ext uri="{FF2B5EF4-FFF2-40B4-BE49-F238E27FC236}">
                    <a16:creationId xmlns:a16="http://schemas.microsoft.com/office/drawing/2014/main" id="{2D06E1E7-1167-46CA-277E-1226A041A871}"/>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7" name="Freeform 76">
                <a:extLst>
                  <a:ext uri="{FF2B5EF4-FFF2-40B4-BE49-F238E27FC236}">
                    <a16:creationId xmlns:a16="http://schemas.microsoft.com/office/drawing/2014/main" id="{E3888B8A-D9A7-2A95-18F2-DAE0D3064C8B}"/>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41" name="Group 40">
              <a:extLst>
                <a:ext uri="{FF2B5EF4-FFF2-40B4-BE49-F238E27FC236}">
                  <a16:creationId xmlns:a16="http://schemas.microsoft.com/office/drawing/2014/main" id="{0E09318D-271E-587F-4D40-ECA308FF037F}"/>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85222358-32B4-DD5C-E20D-2DA4E5618713}"/>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EDD88BE9-CAE4-F5C1-C8B6-0708083DE995}"/>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45" name="Freeform 44">
                  <a:extLst>
                    <a:ext uri="{FF2B5EF4-FFF2-40B4-BE49-F238E27FC236}">
                      <a16:creationId xmlns:a16="http://schemas.microsoft.com/office/drawing/2014/main" id="{4F2D6845-C3BD-CBC6-F3A1-49DED0787234}"/>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46" name="Freeform 45">
                  <a:extLst>
                    <a:ext uri="{FF2B5EF4-FFF2-40B4-BE49-F238E27FC236}">
                      <a16:creationId xmlns:a16="http://schemas.microsoft.com/office/drawing/2014/main" id="{8D2B1CEB-BD46-8229-CEFF-5598CE206416}"/>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47" name="Freeform 46">
                  <a:extLst>
                    <a:ext uri="{FF2B5EF4-FFF2-40B4-BE49-F238E27FC236}">
                      <a16:creationId xmlns:a16="http://schemas.microsoft.com/office/drawing/2014/main" id="{B80F1CE5-97C9-C470-8132-8338944664EC}"/>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43" name="Oval Callout 42">
                <a:extLst>
                  <a:ext uri="{FF2B5EF4-FFF2-40B4-BE49-F238E27FC236}">
                    <a16:creationId xmlns:a16="http://schemas.microsoft.com/office/drawing/2014/main" id="{6A4077E5-A680-10CF-4ED7-1123FEE685C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nvGrpSpPr>
          <p:cNvPr id="75" name="Group 74">
            <a:extLst>
              <a:ext uri="{FF2B5EF4-FFF2-40B4-BE49-F238E27FC236}">
                <a16:creationId xmlns:a16="http://schemas.microsoft.com/office/drawing/2014/main" id="{E24F3D7E-18D0-2673-2BD5-03EEBCB4F9E3}"/>
              </a:ext>
            </a:extLst>
          </p:cNvPr>
          <p:cNvGrpSpPr/>
          <p:nvPr/>
        </p:nvGrpSpPr>
        <p:grpSpPr>
          <a:xfrm>
            <a:off x="1890388" y="7475067"/>
            <a:ext cx="2482610" cy="406400"/>
            <a:chOff x="1972947" y="5649738"/>
            <a:chExt cx="1790957" cy="406400"/>
          </a:xfrm>
        </p:grpSpPr>
        <p:sp>
          <p:nvSpPr>
            <p:cNvPr id="52" name="Rectangle 51">
              <a:extLst>
                <a:ext uri="{FF2B5EF4-FFF2-40B4-BE49-F238E27FC236}">
                  <a16:creationId xmlns:a16="http://schemas.microsoft.com/office/drawing/2014/main" id="{91FF5E90-58EF-40A7-66B5-4805C472AF25}"/>
                </a:ext>
              </a:extLst>
            </p:cNvPr>
            <p:cNvSpPr/>
            <p:nvPr/>
          </p:nvSpPr>
          <p:spPr>
            <a:xfrm>
              <a:off x="2323930" y="5705156"/>
              <a:ext cx="102964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3" name="Rectangle 52">
              <a:extLst>
                <a:ext uri="{FF2B5EF4-FFF2-40B4-BE49-F238E27FC236}">
                  <a16:creationId xmlns:a16="http://schemas.microsoft.com/office/drawing/2014/main" id="{930DC99E-8C42-06B6-1D0B-CE5EA1BF889A}"/>
                </a:ext>
              </a:extLst>
            </p:cNvPr>
            <p:cNvSpPr/>
            <p:nvPr/>
          </p:nvSpPr>
          <p:spPr>
            <a:xfrm>
              <a:off x="2166912" y="5709774"/>
              <a:ext cx="118666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4" name="Text Placeholder 122">
              <a:extLst>
                <a:ext uri="{FF2B5EF4-FFF2-40B4-BE49-F238E27FC236}">
                  <a16:creationId xmlns:a16="http://schemas.microsoft.com/office/drawing/2014/main" id="{0D266862-D8EC-1B28-EBFA-28A58CD70B7A}"/>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Kernbotschaften</a:t>
              </a:r>
            </a:p>
          </p:txBody>
        </p:sp>
        <p:sp>
          <p:nvSpPr>
            <p:cNvPr id="55" name="Oval 54">
              <a:extLst>
                <a:ext uri="{FF2B5EF4-FFF2-40B4-BE49-F238E27FC236}">
                  <a16:creationId xmlns:a16="http://schemas.microsoft.com/office/drawing/2014/main" id="{942CA58D-DCDB-A54C-3498-231BAE4615B8}"/>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6" name="Graphic 37">
              <a:extLst>
                <a:ext uri="{FF2B5EF4-FFF2-40B4-BE49-F238E27FC236}">
                  <a16:creationId xmlns:a16="http://schemas.microsoft.com/office/drawing/2014/main" id="{40B70F09-5F1E-151C-6A51-DD62D25449B5}"/>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B087DCAD-8FCF-2D41-1380-C181F6B176F2}"/>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58" name="Freeform 57">
                <a:extLst>
                  <a:ext uri="{FF2B5EF4-FFF2-40B4-BE49-F238E27FC236}">
                    <a16:creationId xmlns:a16="http://schemas.microsoft.com/office/drawing/2014/main" id="{C1E54A1D-9D0F-CC07-902D-85791FCCF32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59" name="Freeform 58">
                <a:extLst>
                  <a:ext uri="{FF2B5EF4-FFF2-40B4-BE49-F238E27FC236}">
                    <a16:creationId xmlns:a16="http://schemas.microsoft.com/office/drawing/2014/main" id="{1D277738-E982-EA1C-C267-41DC51FF74D6}"/>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60" name="Freeform 59">
                <a:extLst>
                  <a:ext uri="{FF2B5EF4-FFF2-40B4-BE49-F238E27FC236}">
                    <a16:creationId xmlns:a16="http://schemas.microsoft.com/office/drawing/2014/main" id="{49D852EA-936D-2EF5-4CE8-C2815629B64A}"/>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61" name="Freeform 60">
                <a:extLst>
                  <a:ext uri="{FF2B5EF4-FFF2-40B4-BE49-F238E27FC236}">
                    <a16:creationId xmlns:a16="http://schemas.microsoft.com/office/drawing/2014/main" id="{12C16038-56C2-413A-2698-1BB10784C9C9}"/>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3080624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5CD-A546-3EF2-8D15-0F994BDDC77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F4E1F6-8261-4111-9520-224245E84BC0}"/>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41A3B27-824A-A310-24C8-CD14F08AC2D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92233DA-363C-4F97-E3BE-5693EA77C9AA}"/>
              </a:ext>
            </a:extLst>
          </p:cNvPr>
          <p:cNvSpPr>
            <a:spLocks noGrp="1"/>
          </p:cNvSpPr>
          <p:nvPr>
            <p:ph type="body" sz="quarter" idx="61"/>
          </p:nvPr>
        </p:nvSpPr>
        <p:spPr/>
        <p:txBody>
          <a:bodyPr/>
          <a:lstStyle/>
          <a:p>
            <a:r>
              <a:rPr lang="de-DE" dirty="0"/>
              <a:t>Ziele und passende Werkzeuge</a:t>
            </a:r>
          </a:p>
        </p:txBody>
      </p:sp>
      <p:sp>
        <p:nvSpPr>
          <p:cNvPr id="8" name="Text Placeholder 7">
            <a:extLst>
              <a:ext uri="{FF2B5EF4-FFF2-40B4-BE49-F238E27FC236}">
                <a16:creationId xmlns:a16="http://schemas.microsoft.com/office/drawing/2014/main" id="{B26D3150-06B1-EB2A-7371-73D6504B548D}"/>
              </a:ext>
            </a:extLst>
          </p:cNvPr>
          <p:cNvSpPr>
            <a:spLocks noGrp="1"/>
          </p:cNvSpPr>
          <p:nvPr>
            <p:ph type="body" sz="quarter" idx="64"/>
          </p:nvPr>
        </p:nvSpPr>
        <p:spPr>
          <a:xfrm>
            <a:off x="1158122" y="1466498"/>
            <a:ext cx="3630753" cy="9225312"/>
          </a:xfrm>
        </p:spPr>
        <p:txBody>
          <a:bodyPr/>
          <a:lstStyle/>
          <a:p>
            <a:pPr marL="0" indent="0">
              <a:lnSpc>
                <a:spcPts val="1024"/>
              </a:lnSpc>
              <a:buNone/>
            </a:pPr>
            <a:r>
              <a:rPr lang="de-DE" sz="1175" b="1" dirty="0">
                <a:solidFill>
                  <a:srgbClr val="4763AE"/>
                </a:solidFill>
              </a:rPr>
              <a:t>Vorsorgepläne, Sparkonten, Arbeitgeberbeiträge</a:t>
            </a:r>
          </a:p>
          <a:p>
            <a:pPr marL="0" indent="0">
              <a:lnSpc>
                <a:spcPts val="2501"/>
              </a:lnSpc>
              <a:buNone/>
            </a:pPr>
            <a:endParaRPr lang="de-DE" sz="2075" b="1" dirty="0"/>
          </a:p>
          <a:p>
            <a:pPr marL="0" indent="0">
              <a:lnSpc>
                <a:spcPts val="1027"/>
              </a:lnSpc>
              <a:buNone/>
            </a:pPr>
            <a:r>
              <a:rPr lang="de-DE" dirty="0" sz="925"/>
              <a:t>Ihre finanziellen Ziele – kurz-, mittel- und langfristig – erfordern unterschiedliche Sparstrategien. Mit dem richtigen Werkzeug wächst Ihr Geld effizient und bleibt verfügbar, wenn Sie es brauchen.</a:t>
            </a:r>
          </a:p>
          <a:p>
            <a:pPr marL="0" indent="0">
              <a:lnSpc>
                <a:spcPts val="1464"/>
              </a:lnSpc>
              <a:buNone/>
            </a:pPr>
            <a:endParaRPr lang="de-DE" dirty="0" sz="1225"/>
          </a:p>
          <a:p>
            <a:pPr marL="228600" indent="-228600">
              <a:lnSpc>
                <a:spcPct val="107000"/>
              </a:lnSpc>
              <a:spcBef>
                <a:spcPts val="1694"/>
              </a:spcBef>
              <a:spcAft>
                <a:spcPts val="800"/>
              </a:spcAft>
              <a:buAutoNum type="arabicPeriod"/>
            </a:pPr>
            <a:r>
              <a:rPr lang="de-DE" sz="1025" b="1"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rPr>
              <a:t>Langfristiges Ziel: Ruhestand</a:t>
            </a:r>
          </a:p>
          <a:p>
            <a:pPr marL="0" indent="0">
              <a:lnSpc>
                <a:spcPct val="107000"/>
              </a:lnSpc>
              <a:spcBef>
                <a:spcPts val="229"/>
              </a:spcBef>
              <a:spcAft>
                <a:spcPts val="800"/>
              </a:spcAft>
              <a:buNone/>
            </a:pPr>
            <a:r>
              <a:rPr lang="de-DE" sz="925" b="1" kern="100" dirty="0">
                <a:effectLst/>
                <a:latin typeface="Calibri" panose="020F0502020204030204" pitchFamily="34" charset="0"/>
                <a:ea typeface="Calibri" panose="020F0502020204030204" pitchFamily="34" charset="0"/>
                <a:cs typeface="Times New Roman" panose="02020603050405020304" pitchFamily="18" charset="0"/>
              </a:rPr>
              <a:t>Werkzeug: Vorsorgepläne</a:t>
            </a:r>
            <a:br>
              <a:rPr lang="de-DE" kern="100" dirty="0" sz="925">
                <a:solidFill>
                  <a:srgbClr val="011E3B"/>
                </a:solidFill>
                <a:ea typeface="Calibri" panose="020F0502020204030204" pitchFamily="34" charset="0"/>
                <a:cs typeface="Times New Roman" panose="02020603050405020304" pitchFamily="18" charset="0"/>
              </a:rPr>
            </a:b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Was ist das?</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Steuerlich geförderte Produkte für den Ruhestand (z. B. betriebliche oder private Altersvorsorge).</a:t>
            </a:r>
            <a:b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Warum ist das wichtig?</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Die Beiträge wachsen steuerfrei, und viele Arbeitgeber zahlen einen Zuschuss dazu.</a:t>
            </a:r>
            <a:b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Was tun?</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Zahlen Sie so viel ein, dass Sie den </a:t>
            </a: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vollen Arbeitgeberzuschuss</a:t>
            </a:r>
            <a:r>
              <a:rPr lang="de-DE" sz="925" b="1" kern="100" dirty="0">
                <a:solidFill>
                  <a:srgbClr val="1E2879"/>
                </a:solidFill>
                <a:latin typeface="Calibri" panose="020F0502020204030204" pitchFamily="34" charset="0"/>
                <a:ea typeface="Calibri" panose="020F0502020204030204" pitchFamily="34" charset="0"/>
                <a:cs typeface="Times New Roman" panose="02020603050405020304" pitchFamily="18" charset="0"/>
              </a:rPr>
              <a:t> erhalten; </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das ist geschenktes Geld. Streben Sie langfristig </a:t>
            </a: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10–15 % des Einkommens</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an.</a:t>
            </a:r>
          </a:p>
          <a:p>
            <a:pPr>
              <a:lnSpc>
                <a:spcPct val="107000"/>
              </a:lnSpc>
              <a:spcBef>
                <a:spcPts val="397"/>
              </a:spcBef>
              <a:spcAft>
                <a:spcPts val="800"/>
              </a:spcAft>
              <a:buNone/>
            </a:pPr>
            <a:r>
              <a:rPr lang="de-DE" sz="1025" b="1"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rPr>
              <a:t>2. Mittelfristige Ziele: Immobilienkauf, Erwerbsunterbrechung</a:t>
            </a:r>
            <a:endParaRPr lang="de-DE" sz="1025"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229"/>
              </a:spcBef>
              <a:spcAft>
                <a:spcPts val="800"/>
              </a:spcAft>
              <a:buSzPts val="1000"/>
              <a:buNone/>
              <a:tabLst>
                <a:tab pos="457200" algn="l"/>
              </a:tabLst>
            </a:pPr>
            <a:r>
              <a:rPr lang="de-DE" sz="925" b="1" kern="100" dirty="0">
                <a:effectLst/>
                <a:latin typeface="Calibri" panose="020F0502020204030204" pitchFamily="34" charset="0"/>
                <a:ea typeface="Calibri" panose="020F0502020204030204" pitchFamily="34" charset="0"/>
                <a:cs typeface="Times New Roman" panose="02020603050405020304" pitchFamily="18" charset="0"/>
              </a:rPr>
              <a:t>Werkzeug: Sparkonten</a:t>
            </a:r>
            <a:br>
              <a:rPr lang="de-DE" kern="100" dirty="0" sz="925">
                <a:solidFill>
                  <a:srgbClr val="011E3B"/>
                </a:solidFill>
                <a:ea typeface="Calibri" panose="020F0502020204030204" pitchFamily="34" charset="0"/>
                <a:cs typeface="Times New Roman" panose="02020603050405020304" pitchFamily="18" charset="0"/>
              </a:rPr>
            </a:b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Was ist das?</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Leicht zugängliche Konten für Ziele in 3–7 Jahren.</a:t>
            </a:r>
            <a:b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Warum ist das wichtig?</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Liquidität und Sicherheit. Für mehr Rendite kommen </a:t>
            </a: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gut verzinste Sparkonten</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oder </a:t>
            </a: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Festgeld</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infrage.</a:t>
            </a:r>
            <a:b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Was tun?</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Richten Sie einen monatlichen Dauerauftrag ein. Halten Sie dieses Geld getrennt von Ihrer Altersvorsorge.</a:t>
            </a:r>
            <a:endParaRPr lang="de-DE" sz="1025"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4179"/>
              </a:spcBef>
              <a:spcAft>
                <a:spcPts val="800"/>
              </a:spcAft>
              <a:buNone/>
            </a:pPr>
            <a:r>
              <a:rPr lang="de-DE" sz="1025" b="1"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rPr>
              <a:t>3. Kurzfristige Ziele: Notgroschen</a:t>
            </a:r>
            <a:endParaRPr lang="de-DE" sz="1025"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229"/>
              </a:spcBef>
              <a:spcAft>
                <a:spcPts val="800"/>
              </a:spcAft>
              <a:buSzPts val="1000"/>
              <a:buNone/>
              <a:tabLst>
                <a:tab pos="457200" algn="l"/>
              </a:tabLst>
            </a:pPr>
            <a:r>
              <a:rPr lang="de-DE" sz="925" b="1" kern="100" dirty="0">
                <a:effectLst/>
                <a:latin typeface="Calibri" panose="020F0502020204030204" pitchFamily="34" charset="0"/>
                <a:ea typeface="Calibri" panose="020F0502020204030204" pitchFamily="34" charset="0"/>
                <a:cs typeface="Times New Roman" panose="02020603050405020304" pitchFamily="18" charset="0"/>
              </a:rPr>
              <a:t>Werkzeug: Tagesgeldkonto</a:t>
            </a:r>
            <a:br>
              <a:rPr lang="de-DE" kern="100" dirty="0" sz="925">
                <a:solidFill>
                  <a:srgbClr val="011E3B"/>
                </a:solidFill>
                <a:ea typeface="Calibri" panose="020F0502020204030204" pitchFamily="34" charset="0"/>
                <a:cs typeface="Times New Roman" panose="02020603050405020304" pitchFamily="18" charset="0"/>
              </a:rPr>
            </a:b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Was ist das?</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Konten, auf die Sie bei unerwarteten Ausgaben sofort zugreifen können.</a:t>
            </a:r>
            <a:b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Warum ist das wichtig?</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So müssen Sie nicht an Ihre Altersvorsorge gehen oder die Kreditkarte nutzen.</a:t>
            </a:r>
            <a:b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b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Was tun?</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Legen Sie </a:t>
            </a:r>
            <a:r>
              <a:rPr lang="de-DE" sz="925" b="1"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Lebenshaltungskosten für 3–6 Monate</a:t>
            </a:r>
            <a:r>
              <a:rPr lang="de-DE" sz="9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 zurück, bevor Sie Ihre Vorsorgebeiträge deutlich erhöhen.</a:t>
            </a:r>
          </a:p>
          <a:p>
            <a:pPr>
              <a:lnSpc>
                <a:spcPct val="107000"/>
              </a:lnSpc>
              <a:spcBef>
                <a:spcPts val="1583"/>
              </a:spcBef>
              <a:spcAft>
                <a:spcPts val="800"/>
              </a:spcAft>
              <a:buNone/>
            </a:pPr>
            <a:r>
              <a:rPr lang="de-DE" sz="1025" b="1"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rPr>
              <a:t>4. Arbeitgeberbeiträge: Ihre Geheimwaffe</a:t>
            </a:r>
            <a:endParaRPr lang="de-DE" sz="1025" kern="100" dirty="0">
              <a:solidFill>
                <a:srgbClr val="D38CBC"/>
              </a:solidFill>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Bef>
                <a:spcPts val="229"/>
              </a:spcBef>
              <a:spcAft>
                <a:spcPts val="800"/>
              </a:spcAft>
              <a:buSzPts val="1000"/>
              <a:buNone/>
              <a:tabLst>
                <a:tab pos="457200" algn="l"/>
              </a:tabLst>
            </a:pPr>
            <a:r>
              <a:rPr lang="de-DE" sz="925" kern="100" dirty="0">
                <a:effectLst/>
                <a:latin typeface="Calibri" panose="020F0502020204030204" pitchFamily="34" charset="0"/>
                <a:ea typeface="Calibri" panose="020F0502020204030204" pitchFamily="34" charset="0"/>
                <a:cs typeface="Times New Roman" panose="02020603050405020304" pitchFamily="18" charset="0"/>
              </a:rPr>
              <a:t>Viele europäische Arbeitgeber bieten </a:t>
            </a:r>
            <a:r>
              <a:rPr lang="de-DE" sz="925" b="1" kern="100" dirty="0">
                <a:effectLst/>
                <a:latin typeface="Calibri" panose="020F0502020204030204" pitchFamily="34" charset="0"/>
                <a:ea typeface="Calibri" panose="020F0502020204030204" pitchFamily="34" charset="0"/>
                <a:cs typeface="Times New Roman" panose="02020603050405020304" pitchFamily="18" charset="0"/>
              </a:rPr>
              <a:t>Zuschüsse zur Altersvorsorge</a:t>
            </a:r>
            <a:r>
              <a:rPr lang="de-DE" sz="925" kern="100" dirty="0">
                <a:effectLst/>
                <a:latin typeface="Calibri" panose="020F0502020204030204" pitchFamily="34" charset="0"/>
                <a:ea typeface="Calibri" panose="020F0502020204030204" pitchFamily="34" charset="0"/>
                <a:cs typeface="Times New Roman" panose="02020603050405020304" pitchFamily="18" charset="0"/>
              </a:rPr>
              <a:t> oder </a:t>
            </a:r>
            <a:r>
              <a:rPr lang="de-DE" sz="925" b="1" kern="100" dirty="0">
                <a:effectLst/>
                <a:latin typeface="Calibri" panose="020F0502020204030204" pitchFamily="34" charset="0"/>
                <a:ea typeface="Calibri" panose="020F0502020204030204" pitchFamily="34" charset="0"/>
                <a:cs typeface="Times New Roman" panose="02020603050405020304" pitchFamily="18" charset="0"/>
              </a:rPr>
              <a:t>Zusatzleistungen</a:t>
            </a:r>
            <a:r>
              <a:rPr lang="de-DE" sz="925" kern="100" dirty="0">
                <a:effectLst/>
                <a:latin typeface="Calibri" panose="020F0502020204030204" pitchFamily="34" charset="0"/>
                <a:ea typeface="Calibri" panose="020F0502020204030204" pitchFamily="34" charset="0"/>
                <a:cs typeface="Times New Roman" panose="02020603050405020304" pitchFamily="18" charset="0"/>
              </a:rPr>
              <a:t>.</a:t>
            </a:r>
          </a:p>
          <a:p>
            <a:pPr marL="0" lvl="0" indent="0">
              <a:lnSpc>
                <a:spcPct val="107000"/>
              </a:lnSpc>
              <a:spcBef>
                <a:spcPts val="314"/>
              </a:spcBef>
              <a:spcAft>
                <a:spcPts val="800"/>
              </a:spcAft>
              <a:buSzPts val="1000"/>
              <a:buNone/>
              <a:tabLst>
                <a:tab pos="457200" algn="l"/>
              </a:tabLst>
            </a:pPr>
            <a:r>
              <a:rPr lang="de-DE" sz="925" b="1" kern="100" dirty="0">
                <a:effectLst/>
                <a:latin typeface="Calibri" panose="020F0502020204030204" pitchFamily="34" charset="0"/>
                <a:ea typeface="Calibri" panose="020F0502020204030204" pitchFamily="34" charset="0"/>
                <a:cs typeface="Times New Roman" panose="02020603050405020304" pitchFamily="18" charset="0"/>
              </a:rPr>
              <a:t>Was tun?</a:t>
            </a:r>
            <a:r>
              <a:rPr lang="de-DE" sz="925" kern="100" dirty="0">
                <a:effectLst/>
                <a:latin typeface="Calibri" panose="020F0502020204030204" pitchFamily="34" charset="0"/>
                <a:ea typeface="Calibri" panose="020F0502020204030204" pitchFamily="34" charset="0"/>
                <a:cs typeface="Times New Roman" panose="02020603050405020304" pitchFamily="18" charset="0"/>
              </a:rPr>
              <a:t> Prüfen Sie in Ihrem Arbeitsvertrag oder im HR-Portal:</a:t>
            </a:r>
          </a:p>
          <a:p>
            <a:pPr>
              <a:lnSpc>
                <a:spcPct val="107000"/>
              </a:lnSpc>
              <a:spcBef>
                <a:spcPts val="329"/>
              </a:spcBef>
              <a:spcAft>
                <a:spcPts val="800"/>
              </a:spcAft>
              <a:buSzPts val="1000"/>
              <a:tabLst>
                <a:tab pos="457200" algn="l"/>
              </a:tabLst>
            </a:pPr>
            <a:r>
              <a:rPr lang="de-DE" sz="925" kern="100" dirty="0">
                <a:effectLst/>
                <a:latin typeface="Calibri" panose="020F0502020204030204" pitchFamily="34" charset="0"/>
                <a:ea typeface="Calibri" panose="020F0502020204030204" pitchFamily="34" charset="0"/>
                <a:cs typeface="Times New Roman" panose="02020603050405020304" pitchFamily="18" charset="0"/>
              </a:rPr>
              <a:t>Mindestbeitrag für den vollen Zuschuss.</a:t>
            </a:r>
          </a:p>
          <a:p>
            <a:pPr>
              <a:lnSpc>
                <a:spcPct val="107000"/>
              </a:lnSpc>
              <a:spcBef>
                <a:spcPts val="264"/>
              </a:spcBef>
              <a:spcAft>
                <a:spcPts val="800"/>
              </a:spcAft>
              <a:buSzPts val="1000"/>
              <a:tabLst>
                <a:tab pos="457200" algn="l"/>
              </a:tabLst>
            </a:pPr>
            <a:r>
              <a:rPr lang="de-DE" sz="925" kern="100" dirty="0">
                <a:effectLst/>
                <a:latin typeface="Calibri" panose="020F0502020204030204" pitchFamily="34" charset="0"/>
                <a:ea typeface="Calibri" panose="020F0502020204030204" pitchFamily="34" charset="0"/>
                <a:cs typeface="Times New Roman" panose="02020603050405020304" pitchFamily="18" charset="0"/>
              </a:rPr>
              <a:t>Weitere Zusatzleistungen (z. B. Versicherungen, Aktienoptionen).</a:t>
            </a:r>
          </a:p>
          <a:p>
            <a:pPr marL="0" lvl="0" indent="0">
              <a:lnSpc>
                <a:spcPct val="107000"/>
              </a:lnSpc>
              <a:spcBef>
                <a:spcPts val="323"/>
              </a:spcBef>
              <a:spcAft>
                <a:spcPts val="800"/>
              </a:spcAft>
              <a:buSzPts val="1000"/>
              <a:buNone/>
              <a:tabLst>
                <a:tab pos="457200" algn="l"/>
              </a:tabLst>
            </a:pPr>
            <a:r>
              <a:rPr lang="de-DE" sz="925" b="1" kern="100" dirty="0">
                <a:effectLst/>
                <a:latin typeface="Calibri" panose="020F0502020204030204" pitchFamily="34" charset="0"/>
                <a:ea typeface="Calibri" panose="020F0502020204030204" pitchFamily="34" charset="0"/>
                <a:cs typeface="Times New Roman" panose="02020603050405020304" pitchFamily="18" charset="0"/>
              </a:rPr>
              <a:t>Tipp:</a:t>
            </a:r>
            <a:r>
              <a:rPr lang="de-DE" sz="925" kern="100" dirty="0">
                <a:effectLst/>
                <a:latin typeface="Calibri" panose="020F0502020204030204" pitchFamily="34" charset="0"/>
                <a:ea typeface="Calibri" panose="020F0502020204030204" pitchFamily="34" charset="0"/>
                <a:cs typeface="Times New Roman" panose="02020603050405020304" pitchFamily="18" charset="0"/>
              </a:rPr>
              <a:t> Nehmen Sie bei einem Jobwechsel Ihre Altersvorsorge mit, damit keine Ansprüche verfallen.</a:t>
            </a:r>
          </a:p>
          <a:p>
            <a:pPr marL="0" lvl="0" indent="0">
              <a:lnSpc>
                <a:spcPct val="107000"/>
              </a:lnSpc>
              <a:spcAft>
                <a:spcPts val="800"/>
              </a:spcAft>
              <a:buSzPts val="1000"/>
              <a:buNone/>
              <a:tabLst>
                <a:tab pos="457200" algn="l"/>
              </a:tabLst>
            </a:pPr>
            <a:endParaRPr lang="de-DE" sz="147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endParaRPr>
          </a:p>
          <a:p>
            <a:pPr marL="457200" lvl="1">
              <a:lnSpc>
                <a:spcPct val="107000"/>
              </a:lnSpc>
              <a:spcAft>
                <a:spcPts val="800"/>
              </a:spcAft>
              <a:buSzPts val="1000"/>
              <a:tabLst>
                <a:tab pos="914400" algn="l"/>
              </a:tabLst>
            </a:pPr>
            <a:endParaRPr lang="de-DE" sz="1725" kern="1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ts val="1220"/>
              </a:lnSpc>
              <a:buNone/>
            </a:pPr>
            <a:endParaRPr lang="de-DE" dirty="0" sz="1025"/>
          </a:p>
          <a:p>
            <a:pPr marL="0" indent="0">
              <a:lnSpc>
                <a:spcPts val="1220"/>
              </a:lnSpc>
              <a:buNone/>
            </a:pPr>
            <a:endParaRPr lang="de-DE" dirty="0" sz="1025"/>
          </a:p>
          <a:p>
            <a:pPr>
              <a:lnSpc>
                <a:spcPts val="1220"/>
              </a:lnSpc>
            </a:pPr>
            <a:endParaRPr lang="de-DE" dirty="0" sz="1025"/>
          </a:p>
          <a:p>
            <a:pPr>
              <a:lnSpc>
                <a:spcPts val="1220"/>
              </a:lnSpc>
            </a:pPr>
            <a:endParaRPr lang="de-DE" dirty="0" sz="1025"/>
          </a:p>
        </p:txBody>
      </p:sp>
      <p:grpSp>
        <p:nvGrpSpPr>
          <p:cNvPr id="4" name="Graphic 2">
            <a:extLst>
              <a:ext uri="{FF2B5EF4-FFF2-40B4-BE49-F238E27FC236}">
                <a16:creationId xmlns:a16="http://schemas.microsoft.com/office/drawing/2014/main" id="{33F6CFA1-3520-B7A8-1595-6DEFB689CFB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C5337DA-F913-D05E-1753-843546A4CBC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B3E3F3-FFF8-5583-4D37-468461E7B313}"/>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76C547D5-2B87-C293-642B-7243E78D33A7}"/>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9E363C49-41F6-E9D7-6341-DF458642CCEF}"/>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9A14149-7BA9-C025-B9BC-796FC412738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7B4E8C13-FE15-A57F-918B-B47737810E49}"/>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F5E698CF-709E-D87C-66FC-841CD86F4AD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0A2651E2-B418-2CD5-D5EF-4F8FF5A6ECE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AD87B52C-C441-52B7-693A-CCE66EA99A5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1B92BE38-9667-B990-00D0-430E5D13127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D9083721-59B5-FC49-BE99-87A8E087B76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75244A4-646D-D686-F85C-DB323C1D2F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4B70F1F3-1E74-60D2-2505-49E31E576B9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6C174518-EB65-FA81-B1B3-2CC16AE4725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ABCFBBD6-80B9-27BE-7327-AD2C6E8CC53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0DA82576-213F-DFDC-303A-62DE004EE3B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24DAF1EA-D4CD-217E-156E-EEFA5461148C}"/>
              </a:ext>
            </a:extLst>
          </p:cNvPr>
          <p:cNvSpPr/>
          <p:nvPr/>
        </p:nvSpPr>
        <p:spPr>
          <a:xfrm>
            <a:off x="4932245" y="1569958"/>
            <a:ext cx="1981199" cy="100184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7" name="Graphic 2">
            <a:extLst>
              <a:ext uri="{FF2B5EF4-FFF2-40B4-BE49-F238E27FC236}">
                <a16:creationId xmlns:a16="http://schemas.microsoft.com/office/drawing/2014/main" id="{BCE87F4C-D6BE-0A10-7660-39CDFC74BF54}"/>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4B6D0D20-6682-2D0E-CD6D-54CB54D5B4C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5297F6B-6E9D-3352-D16F-F9CE82EFF79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C9B127F6-2C5D-F806-B1A1-CB237D402F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1BF0D28-D2BF-B243-3508-085A2BDB460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6C11C208-6D30-37BD-1794-DF8E7342B7C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26EFADB-A0FF-E516-DACF-7B25AEC098E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82069C0-616D-E4F6-92FC-F8EB96E37ED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B6EBD181-7627-51C9-117E-CF8CE0BAF653}"/>
              </a:ext>
            </a:extLst>
          </p:cNvPr>
          <p:cNvSpPr/>
          <p:nvPr/>
        </p:nvSpPr>
        <p:spPr>
          <a:xfrm>
            <a:off x="5008537" y="3007146"/>
            <a:ext cx="1981199" cy="670291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0" name="Text Placeholder 7">
            <a:extLst>
              <a:ext uri="{FF2B5EF4-FFF2-40B4-BE49-F238E27FC236}">
                <a16:creationId xmlns:a16="http://schemas.microsoft.com/office/drawing/2014/main" id="{1B4DEEE2-5682-5F2C-CD03-732451E7D69B}"/>
              </a:ext>
            </a:extLst>
          </p:cNvPr>
          <p:cNvSpPr txBox="1">
            <a:spLocks/>
          </p:cNvSpPr>
          <p:nvPr/>
        </p:nvSpPr>
        <p:spPr>
          <a:xfrm>
            <a:off x="5101801" y="1826259"/>
            <a:ext cx="1811643"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54"/>
              </a:lnSpc>
              <a:buNone/>
            </a:pPr>
            <a:r>
              <a:rPr lang="de-DE" dirty="0" sz="950"/>
              <a:t>Ver­gleichs­tabelle zur Alters­vor­sorge von FEMpower in Finance aus unserem Res­sour­cen­paket zu Modul 1 her­unter­laden</a:t>
            </a:r>
            <a:endParaRPr lang="de-DE" dirty="0" sz="950">
              <a:highlight>
                <a:srgbClr val="FFFF00"/>
              </a:highlight>
            </a:endParaRPr>
          </a:p>
          <a:p>
            <a:pPr marL="0" indent="0">
              <a:lnSpc>
                <a:spcPts val="1054"/>
              </a:lnSpc>
              <a:buNone/>
            </a:pPr>
            <a:endParaRPr lang="de-DE" dirty="0" sz="950"/>
          </a:p>
        </p:txBody>
      </p:sp>
      <p:sp>
        <p:nvSpPr>
          <p:cNvPr id="81" name="Text Placeholder 7">
            <a:extLst>
              <a:ext uri="{FF2B5EF4-FFF2-40B4-BE49-F238E27FC236}">
                <a16:creationId xmlns:a16="http://schemas.microsoft.com/office/drawing/2014/main" id="{3CCF7E3C-1C8E-C54A-0BFE-D8B4EB9DE041}"/>
              </a:ext>
            </a:extLst>
          </p:cNvPr>
          <p:cNvSpPr txBox="1">
            <a:spLocks/>
          </p:cNvSpPr>
          <p:nvPr/>
        </p:nvSpPr>
        <p:spPr>
          <a:xfrm>
            <a:off x="5047379" y="3382086"/>
            <a:ext cx="186606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92"/>
              </a:lnSpc>
              <a:buNone/>
            </a:pPr>
            <a:r>
              <a:rPr lang="de-DE" b="1" dirty="0" sz="1075"/>
              <a:t>Irland</a:t>
            </a:r>
            <a:endParaRPr lang="de-DE" dirty="0" sz="1075"/>
          </a:p>
          <a:p>
            <a:pPr>
              <a:lnSpc>
                <a:spcPts val="1192"/>
              </a:lnSpc>
            </a:pPr>
            <a:r>
              <a:rPr lang="de-DE" dirty="0" sz="1075"/>
              <a:t>Revenue.ie </a:t>
            </a:r>
            <a:r>
              <a:rPr lang="de-DE" u="sng" dirty="0" sz="1075">
                <a:hlinkClick r:id="rId2"/>
              </a:rPr>
              <a:t>Tax relief on pension con­tri­buti­ons</a:t>
            </a:r>
            <a:endParaRPr lang="de-DE" dirty="0" sz="1075"/>
          </a:p>
          <a:p>
            <a:pPr>
              <a:lnSpc>
                <a:spcPts val="1192"/>
              </a:lnSpc>
            </a:pPr>
            <a:r>
              <a:rPr lang="de-DE" dirty="0" sz="1075"/>
              <a:t>Citizens' information: </a:t>
            </a:r>
            <a:r>
              <a:rPr lang="de-DE" u="sng" dirty="0" sz="1075">
                <a:hlinkClick r:id="rId3"/>
              </a:rPr>
              <a:t>Tax relief on pensions</a:t>
            </a:r>
            <a:endParaRPr lang="de-DE" dirty="0" sz="1075"/>
          </a:p>
          <a:p>
            <a:pPr>
              <a:lnSpc>
                <a:spcPts val="1192"/>
              </a:lnSpc>
            </a:pPr>
            <a:r>
              <a:rPr lang="de-DE" u="sng" dirty="0" sz="1075">
                <a:hlinkClick r:id="rId4"/>
              </a:rPr>
              <a:t>Pension Con­tri­buti­ons: Tax Relief &amp; PRSA Limits 2025 | BCA</a:t>
            </a:r>
            <a:endParaRPr lang="de-DE" dirty="0" sz="1075"/>
          </a:p>
          <a:p>
            <a:pPr marL="0" indent="0">
              <a:lnSpc>
                <a:spcPts val="1192"/>
              </a:lnSpc>
              <a:buNone/>
            </a:pPr>
            <a:r>
              <a:rPr lang="de-DE" b="1" dirty="0" sz="1075"/>
              <a:t>Deutschland</a:t>
            </a:r>
            <a:endParaRPr lang="de-DE" dirty="0" sz="1075"/>
          </a:p>
          <a:p>
            <a:pPr>
              <a:lnSpc>
                <a:spcPts val="1192"/>
              </a:lnSpc>
            </a:pPr>
            <a:r>
              <a:rPr lang="de-DE" u="sng" dirty="0" sz="1075">
                <a:hlinkClick r:id="rId5"/>
              </a:rPr>
              <a:t>Riester vs Rurup Pensions Best Choice for German Retirement - EIC News</a:t>
            </a:r>
            <a:endParaRPr lang="de-DE" dirty="0" sz="1075"/>
          </a:p>
          <a:p>
            <a:pPr>
              <a:lnSpc>
                <a:spcPts val="1192"/>
              </a:lnSpc>
            </a:pPr>
            <a:r>
              <a:rPr lang="de-DE" u="sng" dirty="0" sz="1075">
                <a:hlinkClick r:id="rId6"/>
              </a:rPr>
              <a:t>Private pensions in Germany</a:t>
            </a:r>
            <a:endParaRPr lang="de-DE" dirty="0" sz="1075"/>
          </a:p>
          <a:p>
            <a:pPr>
              <a:lnSpc>
                <a:spcPts val="1192"/>
              </a:lnSpc>
            </a:pPr>
            <a:r>
              <a:rPr lang="de-DE" u="sng" dirty="0" sz="1075">
                <a:hlinkClick r:id="rId7"/>
              </a:rPr>
              <a:t>Germany - Individual - Other taxes</a:t>
            </a:r>
            <a:endParaRPr lang="de-DE" dirty="0" sz="1075"/>
          </a:p>
          <a:p>
            <a:pPr marL="0" indent="0">
              <a:lnSpc>
                <a:spcPts val="1192"/>
              </a:lnSpc>
              <a:buNone/>
            </a:pPr>
            <a:r>
              <a:rPr lang="de-DE" b="1" dirty="0" sz="1075"/>
              <a:t>Zypern</a:t>
            </a:r>
            <a:endParaRPr lang="de-DE" dirty="0" sz="1075"/>
          </a:p>
          <a:p>
            <a:pPr>
              <a:lnSpc>
                <a:spcPts val="1192"/>
              </a:lnSpc>
            </a:pPr>
            <a:r>
              <a:rPr lang="de-DE" u="sng" dirty="0" sz="1075">
                <a:hlinkClick r:id="rId8"/>
              </a:rPr>
              <a:t>Pension Rights | EURAXESS</a:t>
            </a:r>
            <a:r>
              <a:rPr lang="de-DE" dirty="0" sz="1075"/>
              <a:t> </a:t>
            </a:r>
          </a:p>
          <a:p>
            <a:pPr marL="0" indent="0">
              <a:lnSpc>
                <a:spcPts val="1192"/>
              </a:lnSpc>
              <a:spcBef>
                <a:spcPts val="2619"/>
              </a:spcBef>
              <a:buNone/>
            </a:pPr>
            <a:r>
              <a:rPr lang="de-DE" b="1" dirty="0" sz="1075"/>
              <a:t>Niederlande</a:t>
            </a:r>
            <a:endParaRPr lang="de-DE" dirty="0" sz="1075"/>
          </a:p>
          <a:p>
            <a:pPr>
              <a:lnSpc>
                <a:spcPts val="1192"/>
              </a:lnSpc>
            </a:pPr>
            <a:r>
              <a:rPr lang="de-DE" u="sng" dirty="0" sz="1075">
                <a:hlinkClick r:id="rId9"/>
              </a:rPr>
              <a:t>Pension schemes | Tax Admi­nis­tra­tion</a:t>
            </a:r>
            <a:endParaRPr lang="de-DE" dirty="0" sz="1075"/>
          </a:p>
          <a:p>
            <a:pPr>
              <a:lnSpc>
                <a:spcPts val="1192"/>
              </a:lnSpc>
            </a:pPr>
            <a:r>
              <a:rPr lang="de-DE" u="sng" dirty="0" sz="1075">
                <a:hlinkClick r:id="rId10"/>
              </a:rPr>
              <a:t>Expert Guide to Pensions in Netherlands: Structure &amp; Tax</a:t>
            </a:r>
            <a:endParaRPr lang="de-DE" dirty="0" sz="1075"/>
          </a:p>
          <a:p>
            <a:pPr>
              <a:lnSpc>
                <a:spcPts val="1192"/>
              </a:lnSpc>
            </a:pPr>
            <a:r>
              <a:rPr lang="de-DE" u="sng" dirty="0" sz="1075">
                <a:hlinkClick r:id="rId11"/>
              </a:rPr>
              <a:t>Your Guide to Employer's Pension Funds in the Netherlands</a:t>
            </a:r>
            <a:endParaRPr lang="de-DE" dirty="0" sz="1075"/>
          </a:p>
          <a:p>
            <a:pPr marL="0" indent="0">
              <a:lnSpc>
                <a:spcPts val="1397"/>
              </a:lnSpc>
              <a:buNone/>
            </a:pPr>
            <a:r>
              <a:rPr lang="de-DE" dirty="0" sz="1175"/>
              <a:t> </a:t>
            </a:r>
            <a:endParaRPr sz="1175"/>
          </a:p>
          <a:p>
            <a:pPr marL="0" indent="0">
              <a:lnSpc>
                <a:spcPts val="1192"/>
              </a:lnSpc>
              <a:buNone/>
            </a:pPr>
            <a:r>
              <a:rPr lang="de-DE" dirty="0" sz="1075"/>
              <a:t>Find your Pension Europe, ein kostenloser Online-Ratgeber</a:t>
            </a:r>
            <a:endParaRPr lang="de-DE" dirty="0" sz="1075">
              <a:hlinkClick r:id="rId12"/>
            </a:endParaRPr>
          </a:p>
          <a:p>
            <a:pPr marL="0" indent="0">
              <a:lnSpc>
                <a:spcPts val="1192"/>
              </a:lnSpc>
              <a:buNone/>
            </a:pPr>
            <a:r>
              <a:rPr lang="de-DE" dirty="0" sz="1075">
                <a:hlinkClick r:id="rId12"/>
              </a:rPr>
              <a:t>FYP - Europe</a:t>
            </a:r>
            <a:r>
              <a:rPr lang="de-DE" dirty="0" sz="1075"/>
              <a:t> </a:t>
            </a:r>
          </a:p>
          <a:p>
            <a:pPr marL="0" indent="0">
              <a:lnSpc>
                <a:spcPts val="1311"/>
              </a:lnSpc>
              <a:buNone/>
            </a:pPr>
            <a:endParaRPr lang="de-DE" dirty="0" sz="1100"/>
          </a:p>
          <a:p>
            <a:pPr marL="0" indent="0">
              <a:lnSpc>
                <a:spcPts val="1220"/>
              </a:lnSpc>
              <a:buNone/>
            </a:pPr>
            <a:endParaRPr lang="de-DE" dirty="0" sz="1025"/>
          </a:p>
          <a:p>
            <a:pPr marL="0" indent="0">
              <a:lnSpc>
                <a:spcPts val="1192"/>
              </a:lnSpc>
              <a:buNone/>
            </a:pPr>
            <a:r>
              <a:rPr lang="de-DE" dirty="0" sz="1075">
                <a:hlinkClick r:id="rId13"/>
              </a:rPr>
              <a:t>European Tracking Service on Pensions (ETS) – AEIP</a:t>
            </a:r>
            <a:endParaRPr lang="de-DE" sz="800" dirty="0"/>
          </a:p>
          <a:p>
            <a:pPr marL="0" indent="0">
              <a:lnSpc>
                <a:spcPts val="1281"/>
              </a:lnSpc>
              <a:buNone/>
            </a:pPr>
            <a:endParaRPr lang="de-DE" dirty="0" sz="1075"/>
          </a:p>
        </p:txBody>
      </p:sp>
      <p:grpSp>
        <p:nvGrpSpPr>
          <p:cNvPr id="116" name="Group 115">
            <a:extLst>
              <a:ext uri="{FF2B5EF4-FFF2-40B4-BE49-F238E27FC236}">
                <a16:creationId xmlns:a16="http://schemas.microsoft.com/office/drawing/2014/main" id="{EE977BCE-BF0D-5879-CDF7-E3E4C92F0B33}"/>
              </a:ext>
            </a:extLst>
          </p:cNvPr>
          <p:cNvGrpSpPr/>
          <p:nvPr/>
        </p:nvGrpSpPr>
        <p:grpSpPr>
          <a:xfrm>
            <a:off x="5033676" y="1350076"/>
            <a:ext cx="1387128" cy="406400"/>
            <a:chOff x="1997756" y="3611831"/>
            <a:chExt cx="1387128" cy="406400"/>
          </a:xfrm>
        </p:grpSpPr>
        <p:grpSp>
          <p:nvGrpSpPr>
            <p:cNvPr id="117" name="Group 116">
              <a:extLst>
                <a:ext uri="{FF2B5EF4-FFF2-40B4-BE49-F238E27FC236}">
                  <a16:creationId xmlns:a16="http://schemas.microsoft.com/office/drawing/2014/main" id="{98225027-9ABE-6B1B-8DAD-3180B64BB409}"/>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D4EB0175-BCE3-E8DD-DAD8-D8DBF9BCBE81}"/>
                  </a:ext>
                </a:extLst>
              </p:cNvPr>
              <p:cNvSpPr/>
              <p:nvPr/>
            </p:nvSpPr>
            <p:spPr>
              <a:xfrm>
                <a:off x="1941158" y="6087928"/>
                <a:ext cx="76222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6" name="Rectangle 125">
                <a:extLst>
                  <a:ext uri="{FF2B5EF4-FFF2-40B4-BE49-F238E27FC236}">
                    <a16:creationId xmlns:a16="http://schemas.microsoft.com/office/drawing/2014/main" id="{D3A776EE-F5D5-705D-33BA-560FDA4A5639}"/>
                  </a:ext>
                </a:extLst>
              </p:cNvPr>
              <p:cNvSpPr/>
              <p:nvPr/>
            </p:nvSpPr>
            <p:spPr>
              <a:xfrm>
                <a:off x="1784139" y="6092546"/>
                <a:ext cx="919244"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7" name="Text Placeholder 122">
                <a:extLst>
                  <a:ext uri="{FF2B5EF4-FFF2-40B4-BE49-F238E27FC236}">
                    <a16:creationId xmlns:a16="http://schemas.microsoft.com/office/drawing/2014/main" id="{E614FBCC-D97C-4B94-AE60-09CB94DB149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Notizen</a:t>
                </a:r>
              </a:p>
            </p:txBody>
          </p:sp>
          <p:sp>
            <p:nvSpPr>
              <p:cNvPr id="128" name="Oval 127">
                <a:extLst>
                  <a:ext uri="{FF2B5EF4-FFF2-40B4-BE49-F238E27FC236}">
                    <a16:creationId xmlns:a16="http://schemas.microsoft.com/office/drawing/2014/main" id="{328A63F9-3089-AFB0-B7B1-231D21991B5A}"/>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9" name="Freeform 128">
                <a:extLst>
                  <a:ext uri="{FF2B5EF4-FFF2-40B4-BE49-F238E27FC236}">
                    <a16:creationId xmlns:a16="http://schemas.microsoft.com/office/drawing/2014/main" id="{38F03783-9651-2693-F1AA-92930393F4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118" name="Group 117">
              <a:extLst>
                <a:ext uri="{FF2B5EF4-FFF2-40B4-BE49-F238E27FC236}">
                  <a16:creationId xmlns:a16="http://schemas.microsoft.com/office/drawing/2014/main" id="{4ED69BE3-5B2A-531E-239D-EDACDABAE652}"/>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25DF8189-16B2-926B-7B8C-46312C6DA705}"/>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0A3DB77A-54FD-E3DF-F409-5A13FFA9572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22" name="Freeform 121">
                  <a:extLst>
                    <a:ext uri="{FF2B5EF4-FFF2-40B4-BE49-F238E27FC236}">
                      <a16:creationId xmlns:a16="http://schemas.microsoft.com/office/drawing/2014/main" id="{A8F74200-6D85-E67E-3C4E-6CB6DCC432B6}"/>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23" name="Freeform 122">
                  <a:extLst>
                    <a:ext uri="{FF2B5EF4-FFF2-40B4-BE49-F238E27FC236}">
                      <a16:creationId xmlns:a16="http://schemas.microsoft.com/office/drawing/2014/main" id="{6BAE4561-B0D5-E2B4-A3A1-C6F9F86B868F}"/>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24" name="Freeform 123">
                  <a:extLst>
                    <a:ext uri="{FF2B5EF4-FFF2-40B4-BE49-F238E27FC236}">
                      <a16:creationId xmlns:a16="http://schemas.microsoft.com/office/drawing/2014/main" id="{CB058988-D692-4AFD-3FC9-CD812932CAF9}"/>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20" name="Oval Callout 119">
                <a:extLst>
                  <a:ext uri="{FF2B5EF4-FFF2-40B4-BE49-F238E27FC236}">
                    <a16:creationId xmlns:a16="http://schemas.microsoft.com/office/drawing/2014/main" id="{D7500839-70B4-C9CB-5185-B047F6BAA4D3}"/>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nvGrpSpPr>
          <p:cNvPr id="130" name="Group 129">
            <a:extLst>
              <a:ext uri="{FF2B5EF4-FFF2-40B4-BE49-F238E27FC236}">
                <a16:creationId xmlns:a16="http://schemas.microsoft.com/office/drawing/2014/main" id="{201F8D39-7EC2-3324-B2E0-943DE2DB6FFA}"/>
              </a:ext>
            </a:extLst>
          </p:cNvPr>
          <p:cNvGrpSpPr/>
          <p:nvPr/>
        </p:nvGrpSpPr>
        <p:grpSpPr>
          <a:xfrm>
            <a:off x="5060032" y="2866165"/>
            <a:ext cx="1323705" cy="406400"/>
            <a:chOff x="1972947" y="5649738"/>
            <a:chExt cx="1323705" cy="406400"/>
          </a:xfrm>
        </p:grpSpPr>
        <p:sp>
          <p:nvSpPr>
            <p:cNvPr id="131" name="Rectangle 130">
              <a:extLst>
                <a:ext uri="{FF2B5EF4-FFF2-40B4-BE49-F238E27FC236}">
                  <a16:creationId xmlns:a16="http://schemas.microsoft.com/office/drawing/2014/main" id="{99626C98-6228-69B4-12D5-1941927FBCA4}"/>
                </a:ext>
              </a:extLst>
            </p:cNvPr>
            <p:cNvSpPr/>
            <p:nvPr/>
          </p:nvSpPr>
          <p:spPr>
            <a:xfrm>
              <a:off x="2323930" y="5705156"/>
              <a:ext cx="103317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2" name="Rectangle 131">
              <a:extLst>
                <a:ext uri="{FF2B5EF4-FFF2-40B4-BE49-F238E27FC236}">
                  <a16:creationId xmlns:a16="http://schemas.microsoft.com/office/drawing/2014/main" id="{09DB0C96-BA5B-4DB8-667E-E26C1DD99B99}"/>
                </a:ext>
              </a:extLst>
            </p:cNvPr>
            <p:cNvSpPr/>
            <p:nvPr/>
          </p:nvSpPr>
          <p:spPr>
            <a:xfrm>
              <a:off x="2166912" y="5709774"/>
              <a:ext cx="119018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3" name="Text Placeholder 122">
              <a:extLst>
                <a:ext uri="{FF2B5EF4-FFF2-40B4-BE49-F238E27FC236}">
                  <a16:creationId xmlns:a16="http://schemas.microsoft.com/office/drawing/2014/main" id="{793D6165-B601-6E31-BCFA-7B9DC67B52DF}"/>
                </a:ext>
              </a:extLst>
            </p:cNvPr>
            <p:cNvSpPr txBox="1">
              <a:spLocks/>
            </p:cNvSpPr>
            <p:nvPr/>
          </p:nvSpPr>
          <p:spPr>
            <a:xfrm>
              <a:off x="2364155" y="5713467"/>
              <a:ext cx="1119595"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a:t>
              </a:r>
            </a:p>
          </p:txBody>
        </p:sp>
        <p:sp>
          <p:nvSpPr>
            <p:cNvPr id="134" name="Oval 133">
              <a:extLst>
                <a:ext uri="{FF2B5EF4-FFF2-40B4-BE49-F238E27FC236}">
                  <a16:creationId xmlns:a16="http://schemas.microsoft.com/office/drawing/2014/main" id="{72C1586B-3707-46E9-E9F7-4D766E88A30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5" name="Graphic 37">
              <a:extLst>
                <a:ext uri="{FF2B5EF4-FFF2-40B4-BE49-F238E27FC236}">
                  <a16:creationId xmlns:a16="http://schemas.microsoft.com/office/drawing/2014/main" id="{F8235026-478A-D8AF-0E47-EBD9748AB7A0}"/>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33C1AA2C-271C-4AD2-4C71-EB9E2CB95FF5}"/>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37" name="Freeform 136">
                <a:extLst>
                  <a:ext uri="{FF2B5EF4-FFF2-40B4-BE49-F238E27FC236}">
                    <a16:creationId xmlns:a16="http://schemas.microsoft.com/office/drawing/2014/main" id="{984ECE9D-DB3D-5131-28FE-0FFAD4905B1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38" name="Freeform 137">
                <a:extLst>
                  <a:ext uri="{FF2B5EF4-FFF2-40B4-BE49-F238E27FC236}">
                    <a16:creationId xmlns:a16="http://schemas.microsoft.com/office/drawing/2014/main" id="{443E3138-7993-AE99-0EE5-DBF9B3FE3BF9}"/>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39" name="Freeform 138">
                <a:extLst>
                  <a:ext uri="{FF2B5EF4-FFF2-40B4-BE49-F238E27FC236}">
                    <a16:creationId xmlns:a16="http://schemas.microsoft.com/office/drawing/2014/main" id="{5D5047D2-4ACF-1EC7-DD59-FCC470049A3F}"/>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40" name="Freeform 139">
                <a:extLst>
                  <a:ext uri="{FF2B5EF4-FFF2-40B4-BE49-F238E27FC236}">
                    <a16:creationId xmlns:a16="http://schemas.microsoft.com/office/drawing/2014/main" id="{76C62E9C-5E34-1258-B306-3AB54CB8E71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636227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de-DE"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861346" y="4890061"/>
            <a:ext cx="389259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909998" y="4890088"/>
            <a:ext cx="3695387"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FRAUEN IN DER</a:t>
            </a:r>
          </a:p>
        </p:txBody>
      </p:sp>
      <p:sp>
        <p:nvSpPr>
          <p:cNvPr id="84" name="Rectangle 83">
            <a:extLst>
              <a:ext uri="{FF2B5EF4-FFF2-40B4-BE49-F238E27FC236}">
                <a16:creationId xmlns:a16="http://schemas.microsoft.com/office/drawing/2014/main" id="{98D37BF4-228D-1E0D-697A-E2795CD8A0D5}"/>
              </a:ext>
            </a:extLst>
          </p:cNvPr>
          <p:cNvSpPr/>
          <p:nvPr/>
        </p:nvSpPr>
        <p:spPr>
          <a:xfrm>
            <a:off x="2849203" y="5586569"/>
            <a:ext cx="399313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896472" y="5566197"/>
            <a:ext cx="3952348"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KARRIEREMITTE </a:t>
            </a:r>
          </a:p>
        </p:txBody>
      </p:sp>
      <p:sp>
        <p:nvSpPr>
          <p:cNvPr id="2" name="Rectangle 1">
            <a:extLst>
              <a:ext uri="{FF2B5EF4-FFF2-40B4-BE49-F238E27FC236}">
                <a16:creationId xmlns:a16="http://schemas.microsoft.com/office/drawing/2014/main" id="{91EC0075-D9D8-3AB1-0C9F-3B88327DE6DC}"/>
              </a:ext>
            </a:extLst>
          </p:cNvPr>
          <p:cNvSpPr/>
          <p:nvPr/>
        </p:nvSpPr>
        <p:spPr>
          <a:xfrm>
            <a:off x="2879030" y="4172311"/>
            <a:ext cx="3489442"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3" name="Rectangle 2">
            <a:extLst>
              <a:ext uri="{FF2B5EF4-FFF2-40B4-BE49-F238E27FC236}">
                <a16:creationId xmlns:a16="http://schemas.microsoft.com/office/drawing/2014/main" id="{BC0EE6DF-C78C-DB76-A825-BAC32ADDCE27}"/>
              </a:ext>
            </a:extLst>
          </p:cNvPr>
          <p:cNvSpPr/>
          <p:nvPr/>
        </p:nvSpPr>
        <p:spPr>
          <a:xfrm>
            <a:off x="2920190" y="3375628"/>
            <a:ext cx="357927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4" name="TextBox 3">
            <a:extLst>
              <a:ext uri="{FF2B5EF4-FFF2-40B4-BE49-F238E27FC236}">
                <a16:creationId xmlns:a16="http://schemas.microsoft.com/office/drawing/2014/main" id="{E29EF9E6-A352-0BA4-EC9D-B392EB74C731}"/>
              </a:ext>
            </a:extLst>
          </p:cNvPr>
          <p:cNvSpPr txBox="1"/>
          <p:nvPr/>
        </p:nvSpPr>
        <p:spPr>
          <a:xfrm>
            <a:off x="3020424" y="3355610"/>
            <a:ext cx="3330485"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RUHESTANDS-</a:t>
            </a:r>
          </a:p>
        </p:txBody>
      </p:sp>
      <p:sp>
        <p:nvSpPr>
          <p:cNvPr id="5" name="TextBox 4">
            <a:extLst>
              <a:ext uri="{FF2B5EF4-FFF2-40B4-BE49-F238E27FC236}">
                <a16:creationId xmlns:a16="http://schemas.microsoft.com/office/drawing/2014/main" id="{7FBAA63E-11F9-4C46-236C-711C3507154E}"/>
              </a:ext>
            </a:extLst>
          </p:cNvPr>
          <p:cNvSpPr txBox="1"/>
          <p:nvPr/>
        </p:nvSpPr>
        <p:spPr>
          <a:xfrm>
            <a:off x="2906485" y="4124164"/>
            <a:ext cx="3430426"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PLANUNG FÜR</a:t>
            </a:r>
          </a:p>
        </p:txBody>
      </p:sp>
    </p:spTree>
    <p:extLst>
      <p:ext uri="{BB962C8B-B14F-4D97-AF65-F5344CB8AC3E}">
        <p14:creationId xmlns:p14="http://schemas.microsoft.com/office/powerpoint/2010/main" val="2941177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3" y="1844040"/>
            <a:ext cx="5238428" cy="8090374"/>
          </a:xfrm>
        </p:spPr>
        <p:txBody>
          <a:bodyPr/>
          <a:lstStyle/>
          <a:p>
            <a:pPr marL="0" indent="0">
              <a:lnSpc>
                <a:spcPts val="1137"/>
              </a:lnSpc>
              <a:buNone/>
            </a:pPr>
            <a:r>
              <a:rPr lang="de-DE" dirty="0" sz="1025"/>
              <a:t>Frauen in der Karrieremitte tragen oft eine </a:t>
            </a:r>
            <a:r>
              <a:rPr lang="de-DE" i="1" dirty="0" sz="1025"/>
              <a:t>Dreifachbelastung</a:t>
            </a:r>
            <a:r>
              <a:rPr lang="de-DE" dirty="0" sz="1025"/>
              <a:t>: beruflich vorankommen, Kinder (und manchmal auch älter werdende Eltern) versorgen und die Haushaltsfinanzen im Griff behalten. Dieser Druck kann zur echten Hürde werden, wenn es darum geht, langfristige finanzielle Sicherheit aufzubauen und für den Ruhestand vorzusorgen. Vielleicht unterbrechen Sie in dieser Phase auch Ihre Erwerbstätigkeit oder reduzieren Ihre Arbeitszeit, um Angehörige zu versorgen. Das kann zu Lücken bei Ihren Vorsorgebeiträgen führen und den Aufstieg in leitende, besser bezahlte Positionen verlangsamen. All das kann Ihr Lebenseinkommen schmälern – und den Betrag, den Sie für den Ruhestand sparen können.  </a:t>
            </a:r>
          </a:p>
          <a:p>
            <a:pPr marL="0" indent="0">
              <a:lnSpc>
                <a:spcPts val="732"/>
              </a:lnSpc>
              <a:buNone/>
            </a:pPr>
            <a:endParaRPr lang="de-DE" dirty="0" sz="600"/>
          </a:p>
          <a:p>
            <a:pPr marL="0" indent="0">
              <a:lnSpc>
                <a:spcPts val="1137"/>
              </a:lnSpc>
              <a:buNone/>
            </a:pPr>
            <a:r>
              <a:rPr lang="de-DE" dirty="0" sz="1025"/>
              <a:t>In diesem Abschnitt helfen wir Ihnen, Ihre aktuelle Situation einzuschätzen, Ihre Ziele für den Ruhestand zu bestimmen und Ihre Strategie so anzupassen, dass Sie diese Ziele erreichen – auch mit begrenzten Mitteln.</a:t>
            </a:r>
          </a:p>
          <a:p>
            <a:pPr marL="0" indent="0">
              <a:lnSpc>
                <a:spcPts val="1494"/>
              </a:lnSpc>
              <a:buNone/>
            </a:pPr>
            <a:endParaRPr lang="de-DE" dirty="0" sz="1250"/>
          </a:p>
          <a:p>
            <a:pPr marL="0" indent="0">
              <a:lnSpc>
                <a:spcPts val="1133"/>
              </a:lnSpc>
              <a:buNone/>
            </a:pPr>
            <a:r>
              <a:rPr lang="de-DE" sz="1300" b="1" dirty="0">
                <a:solidFill>
                  <a:srgbClr val="F16024"/>
                </a:solidFill>
              </a:rPr>
              <a:t>Lernziele</a:t>
            </a:r>
          </a:p>
          <a:p>
            <a:pPr marL="0" indent="0">
              <a:lnSpc>
                <a:spcPts val="1311"/>
              </a:lnSpc>
              <a:buNone/>
            </a:pPr>
            <a:endParaRPr lang="de-DE" sz="1100" b="1" dirty="0"/>
          </a:p>
          <a:p>
            <a:pPr lvl="0">
              <a:lnSpc>
                <a:spcPts val="1137"/>
              </a:lnSpc>
            </a:pPr>
            <a:r>
              <a:rPr lang="de-DE" dirty="0" sz="1025"/>
              <a:t>Das Konzept von Ruhestand und Rentensystemen verstehen</a:t>
            </a:r>
          </a:p>
          <a:p>
            <a:pPr lvl="0">
              <a:lnSpc>
                <a:spcPts val="1137"/>
              </a:lnSpc>
            </a:pPr>
            <a:r>
              <a:rPr lang="de-DE" dirty="0" sz="1025"/>
              <a:t>Bestehende Vorsorgebeiträge und Ersparnisse prüfen.</a:t>
            </a:r>
          </a:p>
          <a:p>
            <a:pPr lvl="0">
              <a:lnSpc>
                <a:spcPts val="1137"/>
              </a:lnSpc>
            </a:pPr>
            <a:r>
              <a:rPr lang="de-DE" dirty="0" sz="1025"/>
              <a:t>Einschätzen, ob Sie Ihre Ruhestandsziele voraussichtlich erreichen.</a:t>
            </a:r>
          </a:p>
          <a:p>
            <a:pPr lvl="0">
              <a:lnSpc>
                <a:spcPts val="1137"/>
              </a:lnSpc>
            </a:pPr>
            <a:r>
              <a:rPr lang="de-DE" dirty="0" sz="1025"/>
              <a:t>Lücken erkennen und Sparpläne entsprechend anpassen.</a:t>
            </a:r>
          </a:p>
          <a:p>
            <a:pPr lvl="0">
              <a:lnSpc>
                <a:spcPts val="1137"/>
              </a:lnSpc>
            </a:pPr>
            <a:r>
              <a:rPr lang="de-DE" dirty="0" sz="1025"/>
              <a:t>Herausforderungen der Finanzplanung in der Lebensmitte verstehen.</a:t>
            </a:r>
          </a:p>
          <a:p>
            <a:pPr marL="0" indent="0">
              <a:lnSpc>
                <a:spcPts val="1677"/>
              </a:lnSpc>
              <a:buNone/>
            </a:pPr>
            <a:endParaRPr lang="de-DE" dirty="0" sz="1400"/>
          </a:p>
          <a:p>
            <a:pPr marL="0" indent="0">
              <a:lnSpc>
                <a:spcPts val="1220"/>
              </a:lnSpc>
              <a:buNone/>
            </a:pPr>
            <a:endParaRPr lang="de-DE" dirty="0" sz="1025"/>
          </a:p>
          <a:p>
            <a:pPr marL="0" indent="0">
              <a:lnSpc>
                <a:spcPts val="1133"/>
              </a:lnSpc>
              <a:buNone/>
            </a:pPr>
            <a:r>
              <a:rPr lang="de-DE" sz="1300" b="1" dirty="0">
                <a:solidFill>
                  <a:srgbClr val="F16024"/>
                </a:solidFill>
              </a:rPr>
              <a:t>Inhalte:</a:t>
            </a:r>
          </a:p>
          <a:p>
            <a:pPr marL="0" indent="0">
              <a:lnSpc>
                <a:spcPts val="1311"/>
              </a:lnSpc>
              <a:buNone/>
            </a:pPr>
            <a:endParaRPr lang="de-DE" sz="1100" dirty="0">
              <a:solidFill>
                <a:srgbClr val="F16024"/>
              </a:solidFill>
            </a:endParaRPr>
          </a:p>
          <a:p>
            <a:pPr lvl="0">
              <a:lnSpc>
                <a:spcPts val="1137"/>
              </a:lnSpc>
            </a:pPr>
            <a:r>
              <a:rPr lang="de-DE" dirty="0" sz="1025"/>
              <a:t>Was ist Ruhestand? Überblick über die Rentensysteme (gesetzlich und privat).</a:t>
            </a:r>
          </a:p>
          <a:p>
            <a:pPr lvl="0">
              <a:lnSpc>
                <a:spcPts val="1137"/>
              </a:lnSpc>
            </a:pPr>
            <a:r>
              <a:rPr lang="de-DE" dirty="0" sz="1025"/>
              <a:t>Budgetplanung in der Lebensmitte zwischen Familie, Sorgearbeit und Work-Life-Balance.</a:t>
            </a:r>
          </a:p>
          <a:p>
            <a:pPr lvl="0">
              <a:lnSpc>
                <a:spcPts val="1137"/>
              </a:lnSpc>
            </a:pPr>
            <a:r>
              <a:rPr lang="de-DE" dirty="0" sz="1025"/>
              <a:t>Altersvorsorge prüfen: Wie viel haben Sie bereits angespart?</a:t>
            </a:r>
          </a:p>
          <a:p>
            <a:pPr lvl="0">
              <a:lnSpc>
                <a:spcPts val="1137"/>
              </a:lnSpc>
            </a:pPr>
            <a:r>
              <a:rPr lang="de-DE" dirty="0" sz="1025"/>
              <a:t>Aufholstrategien beim Sparen: Beiträge erhöhen, unnötige Ausgaben streichen.</a:t>
            </a:r>
          </a:p>
          <a:p>
            <a:pPr lvl="0">
              <a:lnSpc>
                <a:spcPts val="1137"/>
              </a:lnSpc>
            </a:pPr>
            <a:r>
              <a:rPr lang="de-DE" dirty="0" sz="1025"/>
              <a:t>Für mögliche Lebensereignisse planen: Scheidung, gesundheitliche Veränderungen, Umzug.</a:t>
            </a:r>
          </a:p>
          <a:p>
            <a:pPr marL="0" indent="0">
              <a:lnSpc>
                <a:spcPts val="1477"/>
              </a:lnSpc>
              <a:buNone/>
            </a:pPr>
            <a:endParaRPr lang="de-DE" b="1" dirty="0" sz="1225"/>
          </a:p>
          <a:p>
            <a:pPr marL="0" indent="0">
              <a:lnSpc>
                <a:spcPts val="1133"/>
              </a:lnSpc>
              <a:buNone/>
            </a:pPr>
            <a:r>
              <a:rPr lang="de-DE" sz="1300" b="1" dirty="0">
                <a:solidFill>
                  <a:srgbClr val="F16024"/>
                </a:solidFill>
              </a:rPr>
              <a:t>Übungen:</a:t>
            </a:r>
          </a:p>
          <a:p>
            <a:pPr marL="0" indent="0">
              <a:lnSpc>
                <a:spcPts val="1311"/>
              </a:lnSpc>
              <a:buNone/>
            </a:pPr>
            <a:endParaRPr lang="de-DE" sz="1100" dirty="0">
              <a:solidFill>
                <a:srgbClr val="F16024"/>
              </a:solidFill>
            </a:endParaRPr>
          </a:p>
          <a:p>
            <a:pPr lvl="0">
              <a:lnSpc>
                <a:spcPts val="1137"/>
              </a:lnSpc>
            </a:pPr>
            <a:r>
              <a:rPr lang="de-DE" dirty="0" sz="1025"/>
              <a:t>Ein einfaches Vision Board für den Ruhestand mit finanziellen Zielen erstellen.</a:t>
            </a:r>
          </a:p>
          <a:p>
            <a:pPr lvl="0">
              <a:lnSpc>
                <a:spcPts val="1137"/>
              </a:lnSpc>
            </a:pPr>
            <a:r>
              <a:rPr lang="de-DE" dirty="0" sz="1025"/>
              <a:t>Persönlichen Ruhestands-Check durchführen.</a:t>
            </a:r>
          </a:p>
          <a:p>
            <a:pPr lvl="0">
              <a:lnSpc>
                <a:spcPts val="1137"/>
              </a:lnSpc>
            </a:pPr>
            <a:r>
              <a:rPr lang="de-DE" dirty="0" sz="1025"/>
              <a:t>Mit dem Arbeitsblatt „Ruhestand im Blick“ Ideal und Ist-Stand vergleichen.</a:t>
            </a:r>
          </a:p>
          <a:p>
            <a:pPr lvl="0">
              <a:lnSpc>
                <a:spcPts val="1137"/>
              </a:lnSpc>
            </a:pPr>
            <a:r>
              <a:rPr lang="de-DE" dirty="0" sz="1025"/>
              <a:t>Gruppendiskussion: Hürden bei der Ruhestandsplanung überwinden.</a:t>
            </a:r>
          </a:p>
          <a:p>
            <a:pPr marL="0" indent="0">
              <a:lnSpc>
                <a:spcPts val="1586"/>
              </a:lnSpc>
              <a:buNone/>
            </a:pPr>
            <a:endParaRPr lang="de-DE" b="1" dirty="0" sz="1325"/>
          </a:p>
          <a:p>
            <a:pPr marL="0" indent="0">
              <a:lnSpc>
                <a:spcPts val="1133"/>
              </a:lnSpc>
              <a:buNone/>
            </a:pPr>
            <a:r>
              <a:rPr lang="de-DE" sz="1300" b="1" dirty="0">
                <a:solidFill>
                  <a:srgbClr val="F16024"/>
                </a:solidFill>
              </a:rPr>
              <a:t>Formative Lernkontrolle:</a:t>
            </a:r>
          </a:p>
          <a:p>
            <a:pPr marL="0" indent="0">
              <a:lnSpc>
                <a:spcPts val="1311"/>
              </a:lnSpc>
              <a:buNone/>
            </a:pPr>
            <a:endParaRPr lang="de-DE" sz="1100" dirty="0">
              <a:solidFill>
                <a:srgbClr val="F16024"/>
              </a:solidFill>
            </a:endParaRPr>
          </a:p>
          <a:p>
            <a:pPr lvl="0">
              <a:lnSpc>
                <a:spcPts val="1137"/>
              </a:lnSpc>
            </a:pPr>
            <a:r>
              <a:rPr lang="de-DE" dirty="0" sz="1025"/>
              <a:t>Selbstbewertungs-Checkliste: Sparen Sie genug?</a:t>
            </a:r>
          </a:p>
          <a:p>
            <a:pPr lvl="0">
              <a:lnSpc>
                <a:spcPts val="1137"/>
              </a:lnSpc>
            </a:pPr>
            <a:r>
              <a:rPr lang="de-DE" dirty="0" sz="1025"/>
              <a:t>Szenarioanalyse: Was würden Sie tun, wenn Sie 5 Jahre früher in Rente gehen müssten?</a:t>
            </a:r>
          </a:p>
          <a:p>
            <a:pPr marL="0" indent="0">
              <a:lnSpc>
                <a:spcPts val="1403"/>
              </a:lnSpc>
              <a:buNone/>
            </a:pPr>
            <a:endParaRPr lang="de-DE" b="1" dirty="0" sz="1175"/>
          </a:p>
          <a:p>
            <a:pPr marL="0" indent="0">
              <a:lnSpc>
                <a:spcPts val="1133"/>
              </a:lnSpc>
              <a:buNone/>
            </a:pPr>
            <a:r>
              <a:rPr lang="de-DE" sz="1300" b="1" dirty="0">
                <a:solidFill>
                  <a:srgbClr val="F16024"/>
                </a:solidFill>
              </a:rPr>
              <a:t>Ressourcen:</a:t>
            </a:r>
          </a:p>
          <a:p>
            <a:pPr marL="0" indent="0">
              <a:lnSpc>
                <a:spcPts val="1312"/>
              </a:lnSpc>
              <a:buNone/>
            </a:pPr>
            <a:endParaRPr lang="de-DE" sz="1100" dirty="0">
              <a:solidFill>
                <a:srgbClr val="F16024"/>
              </a:solidFill>
            </a:endParaRPr>
          </a:p>
          <a:p>
            <a:pPr lvl="0">
              <a:lnSpc>
                <a:spcPts val="1137"/>
              </a:lnSpc>
            </a:pPr>
            <a:r>
              <a:rPr lang="de-DE" dirty="0" sz="1025"/>
              <a:t>Glossar der Finanzbegriffe</a:t>
            </a:r>
          </a:p>
          <a:p>
            <a:pPr lvl="0">
              <a:lnSpc>
                <a:spcPts val="1137"/>
              </a:lnSpc>
            </a:pPr>
            <a:r>
              <a:rPr lang="de-DE" dirty="0" sz="1025"/>
              <a:t>Ansprechstellen für die betriebliche Altersvorsorge.</a:t>
            </a:r>
          </a:p>
          <a:p>
            <a:pPr lvl="0">
              <a:lnSpc>
                <a:spcPts val="1137"/>
              </a:lnSpc>
            </a:pPr>
            <a:r>
              <a:rPr lang="de-DE" dirty="0" sz="1025"/>
              <a:t>Staatliche Rentenrechner.</a:t>
            </a:r>
          </a:p>
          <a:p>
            <a:pPr lvl="0">
              <a:lnSpc>
                <a:spcPts val="1137"/>
              </a:lnSpc>
            </a:pPr>
            <a:r>
              <a:rPr lang="de-DE" dirty="0" sz="1025"/>
              <a:t>Artikel zur klugen Ruhestandsplanung für Frauen in den Vierzigern.</a:t>
            </a:r>
          </a:p>
          <a:p>
            <a:pPr>
              <a:lnSpc>
                <a:spcPts val="1586"/>
              </a:lnSpc>
            </a:pPr>
            <a:endParaRPr lang="de-DE" dirty="0" sz="1325"/>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525722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4E06F7-086A-C04D-E4A7-FD3FDA35C108}"/>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C32AEE22-0CC0-1645-7888-C88969708CDD}"/>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D9118089-BDE3-D9C0-A854-BDE133F695A8}"/>
              </a:ext>
            </a:extLst>
          </p:cNvPr>
          <p:cNvSpPr>
            <a:spLocks noGrp="1"/>
          </p:cNvSpPr>
          <p:nvPr>
            <p:ph type="body" sz="quarter" idx="61"/>
          </p:nvPr>
        </p:nvSpPr>
        <p:spPr/>
        <p:txBody>
          <a:bodyPr/>
          <a:lstStyle/>
          <a:p>
            <a:pPr>
              <a:lnSpc>
                <a:spcPts val="3420"/>
              </a:lnSpc>
            </a:pPr>
            <a:r>
              <a:rPr lang="de-DE" dirty="0" sz="2700"/>
              <a:t>Budgetplanung in der Lebensmitte</a:t>
            </a:r>
            <a:endParaRPr lang="de-DE" dirty="0" sz="2700"/>
          </a:p>
        </p:txBody>
      </p:sp>
      <p:sp>
        <p:nvSpPr>
          <p:cNvPr id="5" name="Text Placeholder 4">
            <a:extLst>
              <a:ext uri="{FF2B5EF4-FFF2-40B4-BE49-F238E27FC236}">
                <a16:creationId xmlns:a16="http://schemas.microsoft.com/office/drawing/2014/main" id="{49AB416A-7A2C-E155-496E-D08C6099EEA1}"/>
              </a:ext>
            </a:extLst>
          </p:cNvPr>
          <p:cNvSpPr>
            <a:spLocks noGrp="1"/>
          </p:cNvSpPr>
          <p:nvPr>
            <p:ph type="body" sz="quarter" idx="64"/>
          </p:nvPr>
        </p:nvSpPr>
        <p:spPr/>
        <p:txBody>
          <a:bodyPr/>
          <a:lstStyle/>
          <a:p>
            <a:pPr marL="0" indent="0">
              <a:lnSpc>
                <a:spcPts val="1137"/>
              </a:lnSpc>
              <a:buNone/>
            </a:pPr>
            <a:r>
              <a:rPr lang="de-DE" dirty="0" sz="1025"/>
              <a:t>In dieser Phase Ihres Lebens und Berufswegs können die Anforderungen an Ihre Zeit und Ihre Mittel überwältigend wirken. Sie möchten sich auf Ihre Karriere konzentrieren – doch wenn Sie Kinder haben oder ältere Angehörige versorgen, haben Sie Verpflichtungen, die erfüllt werden müssen. Zeit und Geld für die Ruhestandsplanung aufzubringen, kann schwerfallen, ist aber unverzichtbar. Sie brauchen eine Budgetplanung, die Ihr echtes Leben abbildet, nicht ein perfektes.</a:t>
            </a:r>
          </a:p>
          <a:p>
            <a:pPr marL="0" indent="0">
              <a:lnSpc>
                <a:spcPts val="549"/>
              </a:lnSpc>
              <a:buNone/>
            </a:pPr>
            <a:endParaRPr lang="de-DE" dirty="0" sz="450"/>
          </a:p>
          <a:p>
            <a:pPr marL="0" indent="0">
              <a:lnSpc>
                <a:spcPts val="1133"/>
              </a:lnSpc>
              <a:spcBef>
                <a:spcPts val="1172"/>
              </a:spcBef>
              <a:buNone/>
            </a:pPr>
            <a:r>
              <a:rPr lang="de-DE" sz="1300" b="1" dirty="0">
                <a:solidFill>
                  <a:srgbClr val="F16024"/>
                </a:solidFill>
              </a:rPr>
              <a:t>Warum Budgetplanung in der Lebensmitte anders aussieht</a:t>
            </a:r>
          </a:p>
          <a:p>
            <a:pPr marL="0" indent="0">
              <a:lnSpc>
                <a:spcPts val="1312"/>
              </a:lnSpc>
              <a:buNone/>
            </a:pPr>
            <a:endParaRPr lang="de-DE" sz="1100" b="1" dirty="0">
              <a:solidFill>
                <a:srgbClr val="F16024"/>
              </a:solidFill>
            </a:endParaRPr>
          </a:p>
          <a:p>
            <a:pPr marL="0" indent="0">
              <a:lnSpc>
                <a:spcPts val="1137"/>
              </a:lnSpc>
              <a:buNone/>
            </a:pPr>
            <a:r>
              <a:rPr lang="de-DE" b="1" dirty="0" sz="1025"/>
              <a:t>Typische Belastungen:</a:t>
            </a:r>
          </a:p>
          <a:p>
            <a:pPr marL="0" indent="0">
              <a:lnSpc>
                <a:spcPts val="1312"/>
              </a:lnSpc>
              <a:buNone/>
            </a:pPr>
            <a:endParaRPr lang="de-DE" dirty="0" sz="1100"/>
          </a:p>
          <a:p>
            <a:pPr lvl="0">
              <a:lnSpc>
                <a:spcPts val="1137"/>
              </a:lnSpc>
            </a:pPr>
            <a:r>
              <a:rPr lang="de-DE" b="1" dirty="0" sz="1025"/>
              <a:t>Unregelmäßige Ausgaben</a:t>
            </a:r>
            <a:r>
              <a:rPr lang="de-DE" dirty="0" sz="1025"/>
              <a:t> (Klassenfahrten, Spitzen bei der Kinderbetreuung, Arzt- oder Pflegekosten)</a:t>
            </a:r>
          </a:p>
          <a:p>
            <a:pPr lvl="0">
              <a:lnSpc>
                <a:spcPts val="1137"/>
              </a:lnSpc>
            </a:pPr>
            <a:r>
              <a:rPr lang="de-DE" b="1" dirty="0" sz="1025"/>
              <a:t>Zeitmangel</a:t>
            </a:r>
            <a:r>
              <a:rPr lang="de-DE" dirty="0" sz="1025"/>
              <a:t> erschwert den regelmäßigen Blick auf die Finanzen</a:t>
            </a:r>
          </a:p>
          <a:p>
            <a:pPr lvl="0">
              <a:lnSpc>
                <a:spcPts val="1137"/>
              </a:lnSpc>
            </a:pPr>
            <a:r>
              <a:rPr lang="de-DE" b="1" dirty="0" sz="1025"/>
              <a:t>Konkurrierende Prioritäten</a:t>
            </a:r>
            <a:r>
              <a:rPr lang="de-DE" dirty="0" sz="1025"/>
              <a:t>: Bedürfnisse der Familie oder eigene Altersvorsorge</a:t>
            </a:r>
          </a:p>
          <a:p>
            <a:pPr lvl="0">
              <a:lnSpc>
                <a:spcPts val="1137"/>
              </a:lnSpc>
            </a:pPr>
            <a:r>
              <a:rPr lang="de-DE" b="1" dirty="0" sz="1025"/>
              <a:t>Emotionale Kaufauslöser</a:t>
            </a:r>
            <a:r>
              <a:rPr lang="de-DE" dirty="0" sz="1025"/>
              <a:t> wie Schuldgefühle, Erschöpfung oder der Versuch, die knappe Zeit mit den Kindern „wiedergutzumachen“</a:t>
            </a:r>
          </a:p>
          <a:p>
            <a:pPr marL="0" indent="0">
              <a:lnSpc>
                <a:spcPts val="549"/>
              </a:lnSpc>
              <a:buNone/>
            </a:pPr>
            <a:endParaRPr lang="de-DE" dirty="0" sz="450"/>
          </a:p>
          <a:p>
            <a:pPr marL="0" indent="0">
              <a:lnSpc>
                <a:spcPts val="1137"/>
              </a:lnSpc>
              <a:buNone/>
            </a:pPr>
            <a:r>
              <a:rPr lang="de-DE" dirty="0" sz="1025"/>
              <a:t>Ihr Budget muss sich </a:t>
            </a:r>
            <a:r>
              <a:rPr lang="de-DE" i="1" dirty="0" sz="1025"/>
              <a:t>flexibel</a:t>
            </a:r>
            <a:r>
              <a:rPr lang="de-DE" dirty="0" sz="1025"/>
              <a:t> an die realen Umstände anpassen – statt Sie in unrealistische Erwartungen zu zwängen.</a:t>
            </a:r>
          </a:p>
          <a:p>
            <a:pPr marL="0" indent="0">
              <a:lnSpc>
                <a:spcPts val="1403"/>
              </a:lnSpc>
              <a:buNone/>
            </a:pPr>
            <a:endParaRPr lang="de-DE" dirty="0" sz="1175"/>
          </a:p>
          <a:p>
            <a:pPr marL="0" indent="0">
              <a:lnSpc>
                <a:spcPts val="1133"/>
              </a:lnSpc>
              <a:buNone/>
            </a:pPr>
            <a:r>
              <a:rPr lang="de-DE" sz="1300" b="1" dirty="0">
                <a:solidFill>
                  <a:srgbClr val="F16024"/>
                </a:solidFill>
              </a:rPr>
              <a:t>Die 3-Töpfe-Methode für das Budget in der Lebensmitte </a:t>
            </a:r>
            <a:endParaRPr lang="de-DE" sz="1300" dirty="0">
              <a:solidFill>
                <a:srgbClr val="F16024"/>
              </a:solidFill>
            </a:endParaRPr>
          </a:p>
          <a:p>
            <a:pPr marL="0" indent="0">
              <a:lnSpc>
                <a:spcPts val="1312"/>
              </a:lnSpc>
              <a:buNone/>
            </a:pPr>
            <a:endParaRPr lang="de-DE" dirty="0" sz="1100"/>
          </a:p>
          <a:p>
            <a:pPr marL="0" indent="0">
              <a:lnSpc>
                <a:spcPts val="1137"/>
              </a:lnSpc>
              <a:buNone/>
            </a:pPr>
            <a:r>
              <a:rPr lang="de-DE" dirty="0" sz="1025"/>
              <a:t>Um die Budgetplanung bei vielen gleichzeitigen Aufgaben zu vereinfachen, nutzen wir 3 Töpfe:</a:t>
            </a:r>
          </a:p>
          <a:p>
            <a:pPr marL="0" indent="0">
              <a:lnSpc>
                <a:spcPts val="1311"/>
              </a:lnSpc>
              <a:buNone/>
            </a:pPr>
            <a:endParaRPr lang="de-DE" dirty="0" sz="1100"/>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sz="1025" b="1" dirty="0">
              <a:solidFill>
                <a:srgbClr val="F16024"/>
              </a:solidFill>
            </a:endParaRPr>
          </a:p>
          <a:p>
            <a:pPr marL="0" indent="0">
              <a:lnSpc>
                <a:spcPts val="1220"/>
              </a:lnSpc>
              <a:buNone/>
            </a:pPr>
            <a:endParaRPr lang="de-DE" sz="1025" b="1" dirty="0">
              <a:solidFill>
                <a:srgbClr val="F16024"/>
              </a:solidFill>
            </a:endParaRPr>
          </a:p>
          <a:p>
            <a:pPr marL="0" indent="0">
              <a:lnSpc>
                <a:spcPts val="1220"/>
              </a:lnSpc>
              <a:buNone/>
            </a:pPr>
            <a:endParaRPr lang="de-DE" sz="1025" dirty="0">
              <a:solidFill>
                <a:srgbClr val="F16024"/>
              </a:solidFill>
            </a:endParaRPr>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p:txBody>
      </p:sp>
      <p:pic>
        <p:nvPicPr>
          <p:cNvPr id="7" name="Picture 6">
            <a:extLst>
              <a:ext uri="{FF2B5EF4-FFF2-40B4-BE49-F238E27FC236}">
                <a16:creationId xmlns:a16="http://schemas.microsoft.com/office/drawing/2014/main" id="{FABEA1C9-39F6-CC62-28CE-7BE0FDE3E88A}"/>
              </a:ext>
            </a:extLst>
          </p:cNvPr>
          <p:cNvPicPr>
            <a:picLocks noChangeAspect="1"/>
          </p:cNvPicPr>
          <p:nvPr/>
        </p:nvPicPr>
        <p:blipFill>
          <a:blip r:embed="rId2"/>
          <a:stretch>
            <a:fillRect/>
          </a:stretch>
        </p:blipFill>
        <p:spPr>
          <a:xfrm>
            <a:off x="1807417" y="5351389"/>
            <a:ext cx="4267570" cy="3429297"/>
          </a:xfrm>
          <a:prstGeom prst="rect">
            <a:avLst/>
          </a:prstGeom>
        </p:spPr>
      </p:pic>
      <p:sp>
        <p:nvSpPr>
          <p:cNvPr id="8" name="Rounded Rectangle 67">
            <a:extLst>
              <a:ext uri="{FF2B5EF4-FFF2-40B4-BE49-F238E27FC236}">
                <a16:creationId xmlns:a16="http://schemas.microsoft.com/office/drawing/2014/main" id="{0C496286-847B-320E-CF49-B6F181DECDA8}"/>
              </a:ext>
            </a:extLst>
          </p:cNvPr>
          <p:cNvSpPr/>
          <p:nvPr/>
        </p:nvSpPr>
        <p:spPr>
          <a:xfrm>
            <a:off x="1807417" y="8916249"/>
            <a:ext cx="5231219" cy="1151826"/>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9" name="Group 8">
            <a:extLst>
              <a:ext uri="{FF2B5EF4-FFF2-40B4-BE49-F238E27FC236}">
                <a16:creationId xmlns:a16="http://schemas.microsoft.com/office/drawing/2014/main" id="{E43067FA-2153-3FB5-29A3-1A3507790C4F}"/>
              </a:ext>
            </a:extLst>
          </p:cNvPr>
          <p:cNvGrpSpPr/>
          <p:nvPr/>
        </p:nvGrpSpPr>
        <p:grpSpPr>
          <a:xfrm>
            <a:off x="1929062" y="8697787"/>
            <a:ext cx="1408796" cy="406400"/>
            <a:chOff x="1597263" y="8431923"/>
            <a:chExt cx="1408796" cy="406400"/>
          </a:xfrm>
        </p:grpSpPr>
        <p:sp>
          <p:nvSpPr>
            <p:cNvPr id="10" name="Rectangle 9">
              <a:extLst>
                <a:ext uri="{FF2B5EF4-FFF2-40B4-BE49-F238E27FC236}">
                  <a16:creationId xmlns:a16="http://schemas.microsoft.com/office/drawing/2014/main" id="{57CB9B2A-7E8A-752A-1039-A95E4A04BBC1}"/>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tangle 10">
              <a:extLst>
                <a:ext uri="{FF2B5EF4-FFF2-40B4-BE49-F238E27FC236}">
                  <a16:creationId xmlns:a16="http://schemas.microsoft.com/office/drawing/2014/main" id="{1C3A4563-3390-5CA4-E3D5-A2D306164B9C}"/>
                </a:ext>
              </a:extLst>
            </p:cNvPr>
            <p:cNvSpPr/>
            <p:nvPr/>
          </p:nvSpPr>
          <p:spPr>
            <a:xfrm>
              <a:off x="1791227" y="8491959"/>
              <a:ext cx="1176733"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ext Placeholder 122">
              <a:extLst>
                <a:ext uri="{FF2B5EF4-FFF2-40B4-BE49-F238E27FC236}">
                  <a16:creationId xmlns:a16="http://schemas.microsoft.com/office/drawing/2014/main" id="{9C25DF46-CC62-7B74-D8CF-BCFE8F0A35B0}"/>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a:t>
              </a:r>
            </a:p>
          </p:txBody>
        </p:sp>
        <p:sp>
          <p:nvSpPr>
            <p:cNvPr id="13" name="Oval 12">
              <a:extLst>
                <a:ext uri="{FF2B5EF4-FFF2-40B4-BE49-F238E27FC236}">
                  <a16:creationId xmlns:a16="http://schemas.microsoft.com/office/drawing/2014/main" id="{74FA92B3-F4EF-0BA7-F2C7-2E4BACE52EA5}"/>
                </a:ext>
              </a:extLst>
            </p:cNvPr>
            <p:cNvSpPr/>
            <p:nvPr/>
          </p:nvSpPr>
          <p:spPr>
            <a:xfrm>
              <a:off x="1597263" y="8431923"/>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4" name="Graphic 37">
              <a:extLst>
                <a:ext uri="{FF2B5EF4-FFF2-40B4-BE49-F238E27FC236}">
                  <a16:creationId xmlns:a16="http://schemas.microsoft.com/office/drawing/2014/main" id="{F28829F0-72BE-0B8D-BF67-26D5CFC9C2A5}"/>
                </a:ext>
              </a:extLst>
            </p:cNvPr>
            <p:cNvGrpSpPr/>
            <p:nvPr/>
          </p:nvGrpSpPr>
          <p:grpSpPr>
            <a:xfrm>
              <a:off x="1707260" y="8524537"/>
              <a:ext cx="229440" cy="229437"/>
              <a:chOff x="3797784" y="3095426"/>
              <a:chExt cx="1030844" cy="1030831"/>
            </a:xfrm>
            <a:solidFill>
              <a:schemeClr val="bg1"/>
            </a:solidFill>
          </p:grpSpPr>
          <p:sp>
            <p:nvSpPr>
              <p:cNvPr id="15" name="Freeform 35">
                <a:extLst>
                  <a:ext uri="{FF2B5EF4-FFF2-40B4-BE49-F238E27FC236}">
                    <a16:creationId xmlns:a16="http://schemas.microsoft.com/office/drawing/2014/main" id="{689403C5-B777-50D5-7F1A-6B8576D65E88}"/>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16" name="Freeform 36">
                <a:extLst>
                  <a:ext uri="{FF2B5EF4-FFF2-40B4-BE49-F238E27FC236}">
                    <a16:creationId xmlns:a16="http://schemas.microsoft.com/office/drawing/2014/main" id="{3D15F623-90A7-A3F6-8003-885F5DB34388}"/>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17" name="Freeform 37">
                <a:extLst>
                  <a:ext uri="{FF2B5EF4-FFF2-40B4-BE49-F238E27FC236}">
                    <a16:creationId xmlns:a16="http://schemas.microsoft.com/office/drawing/2014/main" id="{7BD6D5E0-A242-1328-F7C5-67403F33157A}"/>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18" name="Freeform 38">
                <a:extLst>
                  <a:ext uri="{FF2B5EF4-FFF2-40B4-BE49-F238E27FC236}">
                    <a16:creationId xmlns:a16="http://schemas.microsoft.com/office/drawing/2014/main" id="{6D09D2BF-74F0-AFFF-1664-3CCB2C716FEC}"/>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19" name="Freeform 39">
                <a:extLst>
                  <a:ext uri="{FF2B5EF4-FFF2-40B4-BE49-F238E27FC236}">
                    <a16:creationId xmlns:a16="http://schemas.microsoft.com/office/drawing/2014/main" id="{839D6CED-87E6-07D9-4DE2-BDC6C9D163F3}"/>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31" name="Text Placeholder 7">
            <a:extLst>
              <a:ext uri="{FF2B5EF4-FFF2-40B4-BE49-F238E27FC236}">
                <a16:creationId xmlns:a16="http://schemas.microsoft.com/office/drawing/2014/main" id="{8FB5DAF5-3FBE-BF7F-4514-AAAB205EA925}"/>
              </a:ext>
            </a:extLst>
          </p:cNvPr>
          <p:cNvSpPr txBox="1">
            <a:spLocks/>
          </p:cNvSpPr>
          <p:nvPr/>
        </p:nvSpPr>
        <p:spPr>
          <a:xfrm>
            <a:off x="2039059" y="9257995"/>
            <a:ext cx="4904182" cy="676419"/>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t>Laden Sie die Budgetvorlage aus unserem Ressourcenpaket zu Modul 1 herunter und tragen Sie Ihre geplanten und tatsächlichen Ausgaben ein</a:t>
            </a:r>
            <a:endParaRPr lang="de-DE" dirty="0">
              <a:highlight>
                <a:srgbClr val="FFFF00"/>
              </a:highlight>
            </a:endParaRPr>
          </a:p>
          <a:p>
            <a:pPr marL="0" indent="0">
              <a:buNone/>
            </a:pPr>
            <a:r>
              <a:rPr lang="de-DE" dirty="0"/>
              <a:t>Prüfen Sie die Abweichung und bestimmen Sie eine kleine Veränderung pro Monat, die Ihr langfristiges finanzielles Wohlbefinden stärkt </a:t>
            </a:r>
          </a:p>
          <a:p>
            <a:pPr marL="0" indent="0">
              <a:buNone/>
            </a:pPr>
            <a:endParaRPr lang="de-DE" dirty="0"/>
          </a:p>
        </p:txBody>
      </p:sp>
    </p:spTree>
    <p:extLst>
      <p:ext uri="{BB962C8B-B14F-4D97-AF65-F5344CB8AC3E}">
        <p14:creationId xmlns:p14="http://schemas.microsoft.com/office/powerpoint/2010/main" val="3942347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5D0AF-A69C-7A07-963A-607BC44D173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17973B9-42A8-336A-0DE2-6B0F4FC89F52}"/>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BBCC4DD5-C6D7-8A46-7587-0DC6062ACE81}"/>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D023B36-63F5-4D83-24A4-F0C8CA9E8A70}"/>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E1F5962C-34AE-5344-AA02-A48D6BA34AC2}"/>
              </a:ext>
            </a:extLst>
          </p:cNvPr>
          <p:cNvSpPr>
            <a:spLocks noGrp="1"/>
          </p:cNvSpPr>
          <p:nvPr>
            <p:ph type="body" sz="quarter" idx="64"/>
          </p:nvPr>
        </p:nvSpPr>
        <p:spPr/>
        <p:txBody>
          <a:bodyPr/>
          <a:lstStyle/>
          <a:p>
            <a:pPr marL="0" indent="0">
              <a:lnSpc>
                <a:spcPts val="1155"/>
              </a:lnSpc>
              <a:buNone/>
            </a:pPr>
            <a:r>
              <a:rPr lang="de-DE" sz="1325" b="1" dirty="0">
                <a:solidFill>
                  <a:srgbClr val="F16024"/>
                </a:solidFill>
              </a:rPr>
              <a:t>Ein Vision Board für den Ruhestand mit finanziellen Zielen erstellen</a:t>
            </a:r>
            <a:endParaRPr lang="de-DE" sz="1325" b="1" dirty="0">
              <a:solidFill>
                <a:srgbClr val="F16024"/>
              </a:solidFill>
            </a:endParaRPr>
          </a:p>
          <a:p>
            <a:pPr marL="0" indent="0">
              <a:lnSpc>
                <a:spcPts val="1281"/>
              </a:lnSpc>
              <a:buNone/>
            </a:pPr>
            <a:endParaRPr lang="de-DE" sz="1075" b="1" dirty="0"/>
          </a:p>
          <a:p>
            <a:pPr marL="0" indent="0">
              <a:lnSpc>
                <a:spcPts val="1220"/>
              </a:lnSpc>
              <a:buNone/>
            </a:pPr>
            <a:endParaRPr lang="de-DE" dirty="0" sz="1025"/>
          </a:p>
          <a:p>
            <a:pPr marL="0" indent="0">
              <a:lnSpc>
                <a:spcPts val="1165"/>
              </a:lnSpc>
              <a:buNone/>
            </a:pPr>
            <a:r>
              <a:rPr lang="de-DE" dirty="0" sz="1050"/>
              <a:t>Den Ruhestand können Sie selbst gestalten. Viele Frauen geben in der Lebensmitte so viel von ihrer Zeit und ihren Mitteln für andere, dass es ungewohnt sein kann, sich eine Lebensphase vorzustellen, in der das eigene Wohlbefinden im Mittelpunkt steht.</a:t>
            </a:r>
            <a:endParaRPr lang="de-DE" dirty="0" sz="1050"/>
          </a:p>
          <a:p>
            <a:pPr marL="0" indent="0">
              <a:lnSpc>
                <a:spcPts val="1403"/>
              </a:lnSpc>
              <a:buNone/>
            </a:pPr>
            <a:endParaRPr lang="de-DE" dirty="0" sz="1175"/>
          </a:p>
          <a:p>
            <a:pPr marL="0" indent="0">
              <a:lnSpc>
                <a:spcPts val="1165"/>
              </a:lnSpc>
              <a:buNone/>
            </a:pPr>
            <a:r>
              <a:rPr lang="de-DE" dirty="0" sz="1050"/>
              <a:t>Eine hilfreiche Übung: Überlegen Sie, wie sich Ihr Ruhestand anfühlen soll. Ein Vision Board hilft, abstrakte Vorstellungen wie „Sicherheit“, „Freiheit“, „Reisen“ oder „mehr Zeit“ in konkrete, sichtbare Ziele zu übersetzen, die Sie motivieren.</a:t>
            </a:r>
          </a:p>
          <a:p>
            <a:pPr>
              <a:lnSpc>
                <a:spcPts val="1403"/>
              </a:lnSpc>
            </a:pPr>
            <a:endParaRPr lang="de-DE" dirty="0" sz="1175"/>
          </a:p>
          <a:p>
            <a:pPr marL="0" indent="0">
              <a:lnSpc>
                <a:spcPts val="1165"/>
              </a:lnSpc>
              <a:buNone/>
            </a:pPr>
            <a:r>
              <a:rPr lang="de-DE" dirty="0" sz="1050"/>
              <a:t>Ein Vision Board für den Ruhestand ist ein visuelles Werkzeug, das Ihre Zukunft lebendig macht. Es kann enthalten:</a:t>
            </a:r>
          </a:p>
          <a:p>
            <a:pPr>
              <a:lnSpc>
                <a:spcPts val="1165"/>
              </a:lnSpc>
            </a:pPr>
            <a:r>
              <a:rPr lang="de-DE" dirty="0" sz="1050"/>
              <a:t>Bilder (Urlaub, Hobbys, Wohnumfeld, Familienmomente)</a:t>
            </a:r>
          </a:p>
          <a:p>
            <a:pPr>
              <a:lnSpc>
                <a:spcPts val="1165"/>
              </a:lnSpc>
            </a:pPr>
            <a:r>
              <a:rPr lang="de-DE" dirty="0" sz="1050"/>
              <a:t>Wörter oder Sätze (z. B. „ruhige Morgen“, „finanzielle Unabhängigkeit“, „Ehrenamt“)</a:t>
            </a:r>
          </a:p>
          <a:p>
            <a:pPr>
              <a:lnSpc>
                <a:spcPts val="1165"/>
              </a:lnSpc>
            </a:pPr>
            <a:r>
              <a:rPr lang="de-DE" dirty="0" sz="1050"/>
              <a:t>Finanzielle Ankerpunkte wie:</a:t>
            </a:r>
          </a:p>
          <a:p>
            <a:pPr>
              <a:lnSpc>
                <a:spcPts val="1165"/>
              </a:lnSpc>
              <a:buFont typeface="Wingdings" panose="05000000000000000000" pitchFamily="2" charset="2"/>
              <a:buChar char="Ø"/>
            </a:pPr>
            <a:r>
              <a:rPr lang="de-DE" dirty="0" sz="1050"/>
              <a:t>Gewünschtes Rentenalter</a:t>
            </a:r>
          </a:p>
          <a:p>
            <a:pPr>
              <a:lnSpc>
                <a:spcPts val="1165"/>
              </a:lnSpc>
              <a:buFont typeface="Wingdings" panose="05000000000000000000" pitchFamily="2" charset="2"/>
              <a:buChar char="Ø"/>
            </a:pPr>
            <a:r>
              <a:rPr lang="de-DE" dirty="0" sz="1050"/>
              <a:t>Benötigtes Jahreseinkommen</a:t>
            </a:r>
          </a:p>
          <a:p>
            <a:pPr>
              <a:lnSpc>
                <a:spcPts val="1165"/>
              </a:lnSpc>
              <a:buFont typeface="Wingdings" panose="05000000000000000000" pitchFamily="2" charset="2"/>
              <a:buChar char="Ø"/>
            </a:pPr>
            <a:r>
              <a:rPr lang="de-DE" dirty="0" sz="1050"/>
              <a:t>Stand der Hypothek bei Rentenbeginn</a:t>
            </a:r>
          </a:p>
          <a:p>
            <a:pPr>
              <a:lnSpc>
                <a:spcPts val="1165"/>
              </a:lnSpc>
              <a:buFont typeface="Wingdings" panose="05000000000000000000" pitchFamily="2" charset="2"/>
              <a:buChar char="Ø"/>
            </a:pPr>
            <a:r>
              <a:rPr lang="de-DE" dirty="0" sz="1050"/>
              <a:t>Sparziele</a:t>
            </a:r>
          </a:p>
          <a:p>
            <a:pPr>
              <a:lnSpc>
                <a:spcPts val="1165"/>
              </a:lnSpc>
              <a:buFont typeface="Wingdings" panose="05000000000000000000" pitchFamily="2" charset="2"/>
              <a:buChar char="Ø"/>
            </a:pPr>
            <a:r>
              <a:rPr lang="de-DE" dirty="0" sz="1050"/>
              <a:t>Pläne für Sorgeverpflichtungen</a:t>
            </a:r>
          </a:p>
          <a:p>
            <a:pPr>
              <a:lnSpc>
                <a:spcPts val="610"/>
              </a:lnSpc>
              <a:buFont typeface="Wingdings" panose="05000000000000000000" pitchFamily="2" charset="2"/>
              <a:buChar char="Ø"/>
            </a:pPr>
            <a:endParaRPr lang="de-DE" dirty="0" sz="500"/>
          </a:p>
          <a:p>
            <a:pPr marL="0" indent="0">
              <a:lnSpc>
                <a:spcPts val="1165"/>
              </a:lnSpc>
              <a:buNone/>
            </a:pPr>
            <a:r>
              <a:rPr lang="de-DE" dirty="0" sz="1050"/>
              <a:t>Es geht nicht um Perfektion – sondern um Richtung.</a:t>
            </a:r>
            <a:endParaRPr lang="de-DE" dirty="0" sz="1050"/>
          </a:p>
          <a:p>
            <a:pPr>
              <a:lnSpc>
                <a:spcPts val="1281"/>
              </a:lnSpc>
            </a:pPr>
            <a:endParaRPr lang="de-DE" dirty="0" sz="1075"/>
          </a:p>
        </p:txBody>
      </p:sp>
      <p:sp>
        <p:nvSpPr>
          <p:cNvPr id="50" name="Rounded Rectangle 49">
            <a:extLst>
              <a:ext uri="{FF2B5EF4-FFF2-40B4-BE49-F238E27FC236}">
                <a16:creationId xmlns:a16="http://schemas.microsoft.com/office/drawing/2014/main" id="{D185F335-A333-435E-B68E-C0507B097CD5}"/>
              </a:ext>
            </a:extLst>
          </p:cNvPr>
          <p:cNvSpPr/>
          <p:nvPr/>
        </p:nvSpPr>
        <p:spPr>
          <a:xfrm>
            <a:off x="1758517" y="8454017"/>
            <a:ext cx="5231219" cy="163741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7">
            <a:extLst>
              <a:ext uri="{FF2B5EF4-FFF2-40B4-BE49-F238E27FC236}">
                <a16:creationId xmlns:a16="http://schemas.microsoft.com/office/drawing/2014/main" id="{40B298F8-5788-DCF9-773F-657DE71B7DF1}"/>
              </a:ext>
            </a:extLst>
          </p:cNvPr>
          <p:cNvSpPr txBox="1">
            <a:spLocks/>
          </p:cNvSpPr>
          <p:nvPr/>
        </p:nvSpPr>
        <p:spPr>
          <a:xfrm>
            <a:off x="1972947" y="8807559"/>
            <a:ext cx="4871606"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92"/>
              </a:lnSpc>
              <a:buNone/>
            </a:pPr>
            <a:r>
              <a:rPr lang="de-DE" dirty="0" sz="1075"/>
              <a:t>Erstellen Sie Ihr eigenes Vision Board für den Ruhestand</a:t>
            </a:r>
          </a:p>
          <a:p>
            <a:pPr>
              <a:lnSpc>
                <a:spcPts val="1192"/>
              </a:lnSpc>
            </a:pPr>
            <a:r>
              <a:rPr lang="de-DE" b="1" dirty="0" sz="1075"/>
              <a:t>Nutzen</a:t>
            </a:r>
            <a:r>
              <a:rPr lang="de-DE" dirty="0" sz="1075"/>
              <a:t> Sie ein Blatt Papier oder ein digitales Tool wie Canva oder PowerPoint</a:t>
            </a:r>
          </a:p>
          <a:p>
            <a:pPr>
              <a:lnSpc>
                <a:spcPts val="1192"/>
              </a:lnSpc>
            </a:pPr>
            <a:r>
              <a:rPr lang="de-DE" b="1" dirty="0" sz="1075"/>
              <a:t>Teilen</a:t>
            </a:r>
            <a:r>
              <a:rPr lang="de-DE" dirty="0" sz="1075"/>
              <a:t> Sie Ihre Seite in die sechs oben abgebildeten Bereiche ein</a:t>
            </a:r>
          </a:p>
          <a:p>
            <a:pPr>
              <a:lnSpc>
                <a:spcPts val="1192"/>
              </a:lnSpc>
            </a:pPr>
            <a:r>
              <a:rPr lang="de-DE" b="1" dirty="0" sz="1075"/>
              <a:t>Ergänzen Sie:</a:t>
            </a:r>
          </a:p>
          <a:p>
            <a:pPr>
              <a:lnSpc>
                <a:spcPts val="1192"/>
              </a:lnSpc>
              <a:buFont typeface="Wingdings" panose="05000000000000000000" pitchFamily="2" charset="2"/>
              <a:buChar char="Ø"/>
            </a:pPr>
            <a:r>
              <a:rPr lang="de-DE" dirty="0" sz="1075"/>
              <a:t>Wörter oder Sätze, die beschreiben, was Sie sich wünschen</a:t>
            </a:r>
          </a:p>
          <a:p>
            <a:pPr>
              <a:lnSpc>
                <a:spcPts val="1192"/>
              </a:lnSpc>
              <a:buFont typeface="Wingdings" panose="05000000000000000000" pitchFamily="2" charset="2"/>
              <a:buChar char="Ø"/>
            </a:pPr>
            <a:r>
              <a:rPr lang="de-DE" dirty="0" sz="1075"/>
              <a:t>Bilder</a:t>
            </a:r>
          </a:p>
          <a:p>
            <a:pPr>
              <a:lnSpc>
                <a:spcPts val="1192"/>
              </a:lnSpc>
              <a:buFont typeface="Wingdings" panose="05000000000000000000" pitchFamily="2" charset="2"/>
              <a:buChar char="Ø"/>
            </a:pPr>
            <a:r>
              <a:rPr lang="de-DE" dirty="0" sz="1075"/>
              <a:t>2–3 finanzielle Ziele zu jedem Bereich Ihrer Vision</a:t>
            </a:r>
          </a:p>
          <a:p>
            <a:pPr>
              <a:lnSpc>
                <a:spcPts val="1192"/>
              </a:lnSpc>
              <a:buFont typeface="Wingdings" panose="05000000000000000000" pitchFamily="2" charset="2"/>
              <a:buChar char="Ø"/>
            </a:pPr>
            <a:r>
              <a:rPr lang="de-DE" dirty="0" sz="1075"/>
              <a:t>Wählen Sie den </a:t>
            </a:r>
            <a:r>
              <a:rPr lang="de-DE" b="1" dirty="0" sz="1075"/>
              <a:t>einen Bereich</a:t>
            </a:r>
            <a:r>
              <a:rPr lang="de-DE" dirty="0" sz="1075"/>
              <a:t>, auf den Sie sich im Kurs konzentrieren möchten</a:t>
            </a:r>
          </a:p>
          <a:p>
            <a:pPr marL="0" indent="0">
              <a:lnSpc>
                <a:spcPts val="1192"/>
              </a:lnSpc>
              <a:buNone/>
            </a:pPr>
            <a:endParaRPr lang="de-DE" dirty="0" sz="1075"/>
          </a:p>
        </p:txBody>
      </p:sp>
      <p:grpSp>
        <p:nvGrpSpPr>
          <p:cNvPr id="75" name="Group 74">
            <a:extLst>
              <a:ext uri="{FF2B5EF4-FFF2-40B4-BE49-F238E27FC236}">
                <a16:creationId xmlns:a16="http://schemas.microsoft.com/office/drawing/2014/main" id="{C3C3BB2E-77D3-F5E1-1A3F-7DDAD52D8E13}"/>
              </a:ext>
            </a:extLst>
          </p:cNvPr>
          <p:cNvGrpSpPr/>
          <p:nvPr/>
        </p:nvGrpSpPr>
        <p:grpSpPr>
          <a:xfrm>
            <a:off x="1972947" y="8266079"/>
            <a:ext cx="2575686" cy="406400"/>
            <a:chOff x="1972947" y="5649738"/>
            <a:chExt cx="2575686" cy="406400"/>
          </a:xfrm>
        </p:grpSpPr>
        <p:sp>
          <p:nvSpPr>
            <p:cNvPr id="52" name="Rectangle 51">
              <a:extLst>
                <a:ext uri="{FF2B5EF4-FFF2-40B4-BE49-F238E27FC236}">
                  <a16:creationId xmlns:a16="http://schemas.microsoft.com/office/drawing/2014/main" id="{09DBC9A9-86E6-B282-CF60-E1C6A88C939A}"/>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3" name="Rectangle 52">
              <a:extLst>
                <a:ext uri="{FF2B5EF4-FFF2-40B4-BE49-F238E27FC236}">
                  <a16:creationId xmlns:a16="http://schemas.microsoft.com/office/drawing/2014/main" id="{659B9FC3-54D1-D763-CCE0-931EA61E4B6B}"/>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4" name="Text Placeholder 122">
              <a:extLst>
                <a:ext uri="{FF2B5EF4-FFF2-40B4-BE49-F238E27FC236}">
                  <a16:creationId xmlns:a16="http://schemas.microsoft.com/office/drawing/2014/main" id="{BD142C58-8E1D-1F8E-A4F0-C4E39E1F1B37}"/>
                </a:ext>
              </a:extLst>
            </p:cNvPr>
            <p:cNvSpPr txBox="1">
              <a:spLocks/>
            </p:cNvSpPr>
            <p:nvPr/>
          </p:nvSpPr>
          <p:spPr>
            <a:xfrm>
              <a:off x="2364155" y="5713467"/>
              <a:ext cx="2184478" cy="249183"/>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a:t>
              </a:r>
            </a:p>
          </p:txBody>
        </p:sp>
        <p:sp>
          <p:nvSpPr>
            <p:cNvPr id="55" name="Oval 54">
              <a:extLst>
                <a:ext uri="{FF2B5EF4-FFF2-40B4-BE49-F238E27FC236}">
                  <a16:creationId xmlns:a16="http://schemas.microsoft.com/office/drawing/2014/main" id="{5D5E89A3-E097-BE49-6344-AB127B088323}"/>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6" name="Graphic 37">
              <a:extLst>
                <a:ext uri="{FF2B5EF4-FFF2-40B4-BE49-F238E27FC236}">
                  <a16:creationId xmlns:a16="http://schemas.microsoft.com/office/drawing/2014/main" id="{45C80CE3-2D84-B914-C9F7-98556CB1E847}"/>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DF95F231-5DDC-1BE7-7642-F021507978B6}"/>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58" name="Freeform 57">
                <a:extLst>
                  <a:ext uri="{FF2B5EF4-FFF2-40B4-BE49-F238E27FC236}">
                    <a16:creationId xmlns:a16="http://schemas.microsoft.com/office/drawing/2014/main" id="{AB77C6AD-E19A-A46B-B982-A164B296B171}"/>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59" name="Freeform 58">
                <a:extLst>
                  <a:ext uri="{FF2B5EF4-FFF2-40B4-BE49-F238E27FC236}">
                    <a16:creationId xmlns:a16="http://schemas.microsoft.com/office/drawing/2014/main" id="{D56D0CFF-4538-4EAE-3975-8EF26A15759E}"/>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60" name="Freeform 59">
                <a:extLst>
                  <a:ext uri="{FF2B5EF4-FFF2-40B4-BE49-F238E27FC236}">
                    <a16:creationId xmlns:a16="http://schemas.microsoft.com/office/drawing/2014/main" id="{60C02584-4B68-A19B-A593-F2B05F077658}"/>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61" name="Freeform 60">
                <a:extLst>
                  <a:ext uri="{FF2B5EF4-FFF2-40B4-BE49-F238E27FC236}">
                    <a16:creationId xmlns:a16="http://schemas.microsoft.com/office/drawing/2014/main" id="{0DA8F2C9-0158-E758-E8FA-F961F89FEC51}"/>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cxnSp>
        <p:nvCxnSpPr>
          <p:cNvPr id="79" name="Straight Connector 78">
            <a:extLst>
              <a:ext uri="{FF2B5EF4-FFF2-40B4-BE49-F238E27FC236}">
                <a16:creationId xmlns:a16="http://schemas.microsoft.com/office/drawing/2014/main" id="{BFF42F3B-8A83-5BC8-2612-FFC60B7103B8}"/>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80" name="Graphic 2">
            <a:extLst>
              <a:ext uri="{FF2B5EF4-FFF2-40B4-BE49-F238E27FC236}">
                <a16:creationId xmlns:a16="http://schemas.microsoft.com/office/drawing/2014/main" id="{CEE6E230-1AEB-AF56-DB4F-0D1523C3522A}"/>
              </a:ext>
            </a:extLst>
          </p:cNvPr>
          <p:cNvGrpSpPr/>
          <p:nvPr/>
        </p:nvGrpSpPr>
        <p:grpSpPr>
          <a:xfrm>
            <a:off x="928234" y="582146"/>
            <a:ext cx="713270" cy="688476"/>
            <a:chOff x="7216180" y="2896437"/>
            <a:chExt cx="1173608" cy="1132811"/>
          </a:xfrm>
          <a:solidFill>
            <a:srgbClr val="F16024"/>
          </a:solidFill>
        </p:grpSpPr>
        <p:grpSp>
          <p:nvGrpSpPr>
            <p:cNvPr id="81" name="Graphic 2">
              <a:extLst>
                <a:ext uri="{FF2B5EF4-FFF2-40B4-BE49-F238E27FC236}">
                  <a16:creationId xmlns:a16="http://schemas.microsoft.com/office/drawing/2014/main" id="{1A099067-1450-3121-4A9D-A3375171E386}"/>
                </a:ext>
              </a:extLst>
            </p:cNvPr>
            <p:cNvGrpSpPr/>
            <p:nvPr/>
          </p:nvGrpSpPr>
          <p:grpSpPr>
            <a:xfrm>
              <a:off x="7884516" y="3299879"/>
              <a:ext cx="244481" cy="366043"/>
              <a:chOff x="7884516" y="3299879"/>
              <a:chExt cx="244481" cy="366043"/>
            </a:xfrm>
            <a:grpFill/>
          </p:grpSpPr>
          <p:sp>
            <p:nvSpPr>
              <p:cNvPr id="96" name="Freeform 95">
                <a:extLst>
                  <a:ext uri="{FF2B5EF4-FFF2-40B4-BE49-F238E27FC236}">
                    <a16:creationId xmlns:a16="http://schemas.microsoft.com/office/drawing/2014/main" id="{FD836004-A458-29B9-4516-6AB71C192E1A}"/>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7" name="Freeform 96">
                <a:extLst>
                  <a:ext uri="{FF2B5EF4-FFF2-40B4-BE49-F238E27FC236}">
                    <a16:creationId xmlns:a16="http://schemas.microsoft.com/office/drawing/2014/main" id="{4F3D2B6E-0315-EBC0-5631-7E98B181F983}"/>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8" name="Freeform 97">
                <a:extLst>
                  <a:ext uri="{FF2B5EF4-FFF2-40B4-BE49-F238E27FC236}">
                    <a16:creationId xmlns:a16="http://schemas.microsoft.com/office/drawing/2014/main" id="{33921170-F425-25BE-69A5-1A8AB2110A2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9" name="Freeform 98">
                <a:extLst>
                  <a:ext uri="{FF2B5EF4-FFF2-40B4-BE49-F238E27FC236}">
                    <a16:creationId xmlns:a16="http://schemas.microsoft.com/office/drawing/2014/main" id="{567A9D75-0690-049C-3907-2A22C7380C07}"/>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0" name="Freeform 99">
                <a:extLst>
                  <a:ext uri="{FF2B5EF4-FFF2-40B4-BE49-F238E27FC236}">
                    <a16:creationId xmlns:a16="http://schemas.microsoft.com/office/drawing/2014/main" id="{0F57B39B-1965-DF83-4166-14E08826AFD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1" name="Freeform 100">
                <a:extLst>
                  <a:ext uri="{FF2B5EF4-FFF2-40B4-BE49-F238E27FC236}">
                    <a16:creationId xmlns:a16="http://schemas.microsoft.com/office/drawing/2014/main" id="{01648811-8407-EA97-D690-6B71E3B984AC}"/>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2" name="Freeform 101">
                <a:extLst>
                  <a:ext uri="{FF2B5EF4-FFF2-40B4-BE49-F238E27FC236}">
                    <a16:creationId xmlns:a16="http://schemas.microsoft.com/office/drawing/2014/main" id="{F8522A8B-669C-D380-D267-211F658DEBBC}"/>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3" name="Freeform 102">
                <a:extLst>
                  <a:ext uri="{FF2B5EF4-FFF2-40B4-BE49-F238E27FC236}">
                    <a16:creationId xmlns:a16="http://schemas.microsoft.com/office/drawing/2014/main" id="{276ABBB9-C847-866B-E8ED-FE407FF0B75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4" name="Freeform 103">
                <a:extLst>
                  <a:ext uri="{FF2B5EF4-FFF2-40B4-BE49-F238E27FC236}">
                    <a16:creationId xmlns:a16="http://schemas.microsoft.com/office/drawing/2014/main" id="{A2B72EEB-7FE4-B035-5E16-CE3C0A91125E}"/>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5" name="Freeform 104">
                <a:extLst>
                  <a:ext uri="{FF2B5EF4-FFF2-40B4-BE49-F238E27FC236}">
                    <a16:creationId xmlns:a16="http://schemas.microsoft.com/office/drawing/2014/main" id="{64E68330-EE19-B3AC-40B0-32C0EA833B85}"/>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6" name="Freeform 105">
                <a:extLst>
                  <a:ext uri="{FF2B5EF4-FFF2-40B4-BE49-F238E27FC236}">
                    <a16:creationId xmlns:a16="http://schemas.microsoft.com/office/drawing/2014/main" id="{BFE9681F-ECFF-4012-006B-BCB702322130}"/>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2" name="Graphic 2">
              <a:extLst>
                <a:ext uri="{FF2B5EF4-FFF2-40B4-BE49-F238E27FC236}">
                  <a16:creationId xmlns:a16="http://schemas.microsoft.com/office/drawing/2014/main" id="{8D85A74D-34E9-FC95-0815-3FCAB7999536}"/>
                </a:ext>
              </a:extLst>
            </p:cNvPr>
            <p:cNvGrpSpPr/>
            <p:nvPr/>
          </p:nvGrpSpPr>
          <p:grpSpPr>
            <a:xfrm>
              <a:off x="7216180" y="2896437"/>
              <a:ext cx="1173608" cy="1132811"/>
              <a:chOff x="7216180" y="2896437"/>
              <a:chExt cx="1173608" cy="1132811"/>
            </a:xfrm>
            <a:grpFill/>
          </p:grpSpPr>
          <p:sp>
            <p:nvSpPr>
              <p:cNvPr id="83" name="Freeform 82">
                <a:extLst>
                  <a:ext uri="{FF2B5EF4-FFF2-40B4-BE49-F238E27FC236}">
                    <a16:creationId xmlns:a16="http://schemas.microsoft.com/office/drawing/2014/main" id="{1901348B-CADB-BEEA-4F71-463A7A4A2A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4" name="Freeform 83">
                <a:extLst>
                  <a:ext uri="{FF2B5EF4-FFF2-40B4-BE49-F238E27FC236}">
                    <a16:creationId xmlns:a16="http://schemas.microsoft.com/office/drawing/2014/main" id="{0C9DBE69-C0BC-7139-B8BD-059AFE03F0D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5" name="Freeform 84">
                <a:extLst>
                  <a:ext uri="{FF2B5EF4-FFF2-40B4-BE49-F238E27FC236}">
                    <a16:creationId xmlns:a16="http://schemas.microsoft.com/office/drawing/2014/main" id="{CA50902D-ED7A-12DD-1910-EFE7F9D682E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6" name="Freeform 85">
                <a:extLst>
                  <a:ext uri="{FF2B5EF4-FFF2-40B4-BE49-F238E27FC236}">
                    <a16:creationId xmlns:a16="http://schemas.microsoft.com/office/drawing/2014/main" id="{E730EAEC-4DE7-BCCB-D0AF-6F88A59610B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DA672DA1-C130-6918-0004-18BE16572E7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56E74CE8-2CB9-AE78-0785-D638192B92D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48CECAB3-47DE-8F6A-F174-0BD6F35A32C8}"/>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D35A4DEC-4EBF-C029-69F6-65B55F73575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B44F1D50-07EE-37E5-1AC8-6C3B342C4329}"/>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EEA39468-26EF-D719-AB29-4442BD7B7094}"/>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3" name="Freeform 92">
                <a:extLst>
                  <a:ext uri="{FF2B5EF4-FFF2-40B4-BE49-F238E27FC236}">
                    <a16:creationId xmlns:a16="http://schemas.microsoft.com/office/drawing/2014/main" id="{6708CCCF-AC2C-93C5-7EF3-4F2A24C5EE47}"/>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4" name="Freeform 93">
                <a:extLst>
                  <a:ext uri="{FF2B5EF4-FFF2-40B4-BE49-F238E27FC236}">
                    <a16:creationId xmlns:a16="http://schemas.microsoft.com/office/drawing/2014/main" id="{100639D8-D85F-5C25-F0B9-3D891FB1D92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5" name="Freeform 94">
                <a:extLst>
                  <a:ext uri="{FF2B5EF4-FFF2-40B4-BE49-F238E27FC236}">
                    <a16:creationId xmlns:a16="http://schemas.microsoft.com/office/drawing/2014/main" id="{3E9F5E3F-D219-2E62-BD73-60A38A48A89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pic>
        <p:nvPicPr>
          <p:cNvPr id="6" name="Picture 5">
            <a:extLst>
              <a:ext uri="{FF2B5EF4-FFF2-40B4-BE49-F238E27FC236}">
                <a16:creationId xmlns:a16="http://schemas.microsoft.com/office/drawing/2014/main" id="{9389DFCB-76B6-D9C0-8F8B-9D2331922910}"/>
              </a:ext>
            </a:extLst>
          </p:cNvPr>
          <p:cNvPicPr>
            <a:picLocks noChangeAspect="1"/>
          </p:cNvPicPr>
          <p:nvPr/>
        </p:nvPicPr>
        <p:blipFill>
          <a:blip r:embed="rId2"/>
          <a:stretch>
            <a:fillRect/>
          </a:stretch>
        </p:blipFill>
        <p:spPr>
          <a:xfrm>
            <a:off x="1517469" y="5190908"/>
            <a:ext cx="4872643" cy="2671259"/>
          </a:xfrm>
          <a:prstGeom prst="rect">
            <a:avLst/>
          </a:prstGeom>
        </p:spPr>
      </p:pic>
    </p:spTree>
    <p:extLst>
      <p:ext uri="{BB962C8B-B14F-4D97-AF65-F5344CB8AC3E}">
        <p14:creationId xmlns:p14="http://schemas.microsoft.com/office/powerpoint/2010/main" val="21968220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F8725-E32F-6EE9-A421-D2DCDEC6F7C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55173E0-F7F1-2A00-6569-061EAAC28476}"/>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E6BE21D6-726B-9278-DF20-1F3D6301B25F}"/>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B5E3213C-39E8-5766-C87A-14257CE6F113}"/>
              </a:ext>
            </a:extLst>
          </p:cNvPr>
          <p:cNvSpPr>
            <a:spLocks noGrp="1"/>
          </p:cNvSpPr>
          <p:nvPr>
            <p:ph type="body" sz="quarter" idx="61"/>
          </p:nvPr>
        </p:nvSpPr>
        <p:spPr>
          <a:xfrm>
            <a:off x="1704813" y="422639"/>
            <a:ext cx="5284924" cy="722656"/>
          </a:xfrm>
        </p:spPr>
        <p:txBody>
          <a:bodyPr/>
          <a:lstStyle/>
          <a:p>
            <a:r>
              <a:rPr lang="de-DE" dirty="0"/>
              <a:t>Persönlichen Ruhestands-Check durchführen</a:t>
            </a:r>
          </a:p>
        </p:txBody>
      </p:sp>
      <p:sp>
        <p:nvSpPr>
          <p:cNvPr id="8" name="Text Placeholder 7">
            <a:extLst>
              <a:ext uri="{FF2B5EF4-FFF2-40B4-BE49-F238E27FC236}">
                <a16:creationId xmlns:a16="http://schemas.microsoft.com/office/drawing/2014/main" id="{140C9392-621B-7208-CD73-14910B9421DD}"/>
              </a:ext>
            </a:extLst>
          </p:cNvPr>
          <p:cNvSpPr>
            <a:spLocks noGrp="1"/>
          </p:cNvSpPr>
          <p:nvPr>
            <p:ph type="body" sz="quarter" idx="64"/>
          </p:nvPr>
        </p:nvSpPr>
        <p:spPr>
          <a:xfrm>
            <a:off x="1704813" y="1572432"/>
            <a:ext cx="5238428" cy="8400082"/>
          </a:xfrm>
        </p:spPr>
        <p:txBody>
          <a:bodyPr/>
          <a:lstStyle/>
          <a:p>
            <a:pPr marL="0" indent="0">
              <a:lnSpc>
                <a:spcPts val="1026"/>
              </a:lnSpc>
              <a:buNone/>
            </a:pPr>
            <a:r>
              <a:rPr lang="de-DE" dirty="0" sz="925"/>
              <a:t>Ein persönlicher Ruhestands-Check hilft Ihnen, Ihre Stärken und Lücken zu erkennen – und die Schritte, mit denen Sie vorankommen, egal in welcher Lebensphase Sie gerade sind. Die Karrieremitte ist eine besonders fordernde Phase. Viele Frauen jonglieren Vollzeit- oder Teilzeitarbeit, Kinderbetreuung und den wachsenden Unterstützungsbedarf älter werdender Eltern. </a:t>
            </a:r>
          </a:p>
          <a:p>
            <a:pPr marL="0" indent="0">
              <a:lnSpc>
                <a:spcPts val="1952"/>
              </a:lnSpc>
              <a:buNone/>
            </a:pPr>
            <a:endParaRPr lang="de-DE" dirty="0" sz="1625"/>
          </a:p>
          <a:p>
            <a:pPr marL="0" indent="0">
              <a:lnSpc>
                <a:spcPts val="1026"/>
              </a:lnSpc>
              <a:buNone/>
            </a:pPr>
            <a:r>
              <a:rPr lang="de-DE" dirty="0" sz="925"/>
              <a:t>Unter diesem Druck rutscht die Ruhestandsplanung oft ans Ende der Liste. Doch schon ein wenig Klarheit kann Selbstvertrauen und Orientierung geben. Beim Ruhestands-Check geht es nicht um Perfektion oder Bewertung. Er ist einfach eine klare Landkarte Ihrer aktuellen Situation, damit Sie fundierte Entscheidungen für Ihre Zukunft treffen können.</a:t>
            </a:r>
            <a:endParaRPr lang="de-DE" dirty="0" sz="925"/>
          </a:p>
          <a:p>
            <a:pPr marL="0" indent="0">
              <a:lnSpc>
                <a:spcPts val="1952"/>
              </a:lnSpc>
              <a:buNone/>
            </a:pPr>
            <a:endParaRPr lang="de-DE" dirty="0" sz="1625"/>
          </a:p>
          <a:p>
            <a:pPr marL="0" indent="0">
              <a:lnSpc>
                <a:spcPts val="1046"/>
              </a:lnSpc>
              <a:buNone/>
            </a:pPr>
            <a:r>
              <a:rPr lang="de-DE" sz="1200" b="1" dirty="0">
                <a:solidFill>
                  <a:srgbClr val="F16024"/>
                </a:solidFill>
              </a:rPr>
              <a:t>Die vier Bereiche des persönlichen Ruhestands-Checks</a:t>
            </a:r>
          </a:p>
          <a:p>
            <a:pPr marL="0" indent="0">
              <a:lnSpc>
                <a:spcPts val="1403"/>
              </a:lnSpc>
              <a:buNone/>
            </a:pPr>
            <a:endParaRPr lang="de-DE" sz="1175" dirty="0">
              <a:solidFill>
                <a:srgbClr val="F16024"/>
              </a:solidFill>
            </a:endParaRPr>
          </a:p>
          <a:p>
            <a:pPr marL="0" indent="0">
              <a:lnSpc>
                <a:spcPts val="1026"/>
              </a:lnSpc>
              <a:buNone/>
            </a:pPr>
            <a:r>
              <a:rPr lang="de-DE" b="1" dirty="0" sz="925"/>
              <a:t>1. Ihre aktuelle finanzielle Situation: </a:t>
            </a:r>
            <a:r>
              <a:rPr lang="de-DE" dirty="0" sz="925"/>
              <a:t>Dazu gehören betriebliche Altersvorsorge (Wert der Vorsorgetöpfe, Beitragshöhe), private Altersvorsorge und andere Ersparnisse, der Stand Ihrer Hypothek und größere Schulden, die Höhe Ihres Notgroschens sowie Ansprüche bei früheren Arbeitgebern.</a:t>
            </a:r>
          </a:p>
          <a:p>
            <a:pPr marL="0" indent="0">
              <a:lnSpc>
                <a:spcPts val="1769"/>
              </a:lnSpc>
              <a:buNone/>
            </a:pPr>
            <a:endParaRPr lang="de-DE" dirty="0" sz="1475"/>
          </a:p>
          <a:p>
            <a:pPr marL="0" indent="0">
              <a:lnSpc>
                <a:spcPts val="1026"/>
              </a:lnSpc>
              <a:buNone/>
            </a:pPr>
            <a:r>
              <a:rPr lang="de-DE" dirty="0" sz="925"/>
              <a:t>Warum das wichtig ist: So erhalten Sie einen realistischen Ausgangspunkt für Ihren langfristigen Plan.</a:t>
            </a:r>
          </a:p>
          <a:p>
            <a:pPr marL="0" indent="0">
              <a:lnSpc>
                <a:spcPts val="1403"/>
              </a:lnSpc>
              <a:buNone/>
            </a:pPr>
            <a:endParaRPr lang="de-DE" dirty="0" sz="1175"/>
          </a:p>
          <a:p>
            <a:pPr marL="0" indent="0">
              <a:lnSpc>
                <a:spcPts val="1026"/>
              </a:lnSpc>
              <a:spcBef>
                <a:spcPts val="1329"/>
              </a:spcBef>
              <a:buNone/>
            </a:pPr>
            <a:r>
              <a:rPr lang="de-DE" b="1" dirty="0" sz="925"/>
              <a:t>2. Ihre Lebensstil-Ziele für den Ruhestand: </a:t>
            </a:r>
            <a:r>
              <a:rPr lang="de-DE" dirty="0" sz="925"/>
              <a:t>Grundlage ist Ihre Vision-Board-Übung. Welchen Lebensstil wünschen Sie sich? Wo möchten Sie leben? Wann möchten Sie in Rente gehen? Wie viel Einkommen brauchen Sie etwa pro Monat/Jahr?</a:t>
            </a:r>
          </a:p>
          <a:p>
            <a:pPr marL="0" indent="0">
              <a:lnSpc>
                <a:spcPts val="1769"/>
              </a:lnSpc>
              <a:buNone/>
            </a:pPr>
            <a:endParaRPr lang="de-DE" dirty="0" sz="1475"/>
          </a:p>
          <a:p>
            <a:pPr marL="0" indent="0">
              <a:lnSpc>
                <a:spcPts val="1026"/>
              </a:lnSpc>
              <a:buNone/>
            </a:pPr>
            <a:r>
              <a:rPr lang="de-DE" dirty="0" sz="925"/>
              <a:t>Warum das wichtig ist: So können Sie vergleichen, wo Sie stehen und wo Sie hinwollen.</a:t>
            </a:r>
          </a:p>
          <a:p>
            <a:pPr marL="0" indent="0">
              <a:lnSpc>
                <a:spcPts val="1403"/>
              </a:lnSpc>
              <a:buNone/>
            </a:pPr>
            <a:endParaRPr lang="de-DE" dirty="0" sz="1175"/>
          </a:p>
          <a:p>
            <a:pPr marL="0" indent="0">
              <a:lnSpc>
                <a:spcPts val="1026"/>
              </a:lnSpc>
              <a:buNone/>
            </a:pPr>
            <a:r>
              <a:rPr lang="de-DE" b="1" dirty="0" sz="925"/>
              <a:t>3. Familien- &amp; Sorgeverpflichtungen: </a:t>
            </a:r>
            <a:r>
              <a:rPr lang="de-DE" dirty="0" sz="925"/>
              <a:t>Frauen in der Karrieremitte unterstützen oft mehrere Generationen. Denken Sie nach über Ihre aktuellen Sorgeverpflichtungen, künftige Erwartungen (z. B. Eltern, die mehr Unterstützung brauchen), die mögliche Unterstützung erwachsener Kinder und die Folgen für Ihr Berufsleben und Ihre Sparfähigkeit.</a:t>
            </a:r>
          </a:p>
          <a:p>
            <a:pPr marL="0" indent="0">
              <a:lnSpc>
                <a:spcPts val="1952"/>
              </a:lnSpc>
              <a:buNone/>
            </a:pPr>
            <a:endParaRPr lang="de-DE" dirty="0" sz="1625"/>
          </a:p>
          <a:p>
            <a:pPr marL="0" indent="0">
              <a:lnSpc>
                <a:spcPts val="1026"/>
              </a:lnSpc>
              <a:buNone/>
            </a:pPr>
            <a:r>
              <a:rPr lang="de-DE" dirty="0" sz="925"/>
              <a:t>Warum das wichtig ist: Diese Verpflichtungen prägen Ihren Zeitplan und Ihre finanziellen Entscheidungen.</a:t>
            </a:r>
          </a:p>
          <a:p>
            <a:pPr marL="0" indent="0">
              <a:lnSpc>
                <a:spcPts val="1586"/>
              </a:lnSpc>
              <a:buNone/>
            </a:pPr>
            <a:endParaRPr lang="de-DE" dirty="0" sz="1325"/>
          </a:p>
          <a:p>
            <a:pPr marL="0" indent="0">
              <a:lnSpc>
                <a:spcPts val="1026"/>
              </a:lnSpc>
              <a:spcBef>
                <a:spcPts val="1117"/>
              </a:spcBef>
              <a:buNone/>
            </a:pPr>
            <a:r>
              <a:rPr lang="de-DE" b="1" dirty="0" sz="925"/>
              <a:t>4. Stärken, Risiken &amp; Chancen: </a:t>
            </a:r>
            <a:r>
              <a:rPr lang="de-DE" dirty="0" sz="925"/>
              <a:t>Halten Sie fest, was bereits gut läuft, wo Ihre größten Risiken liegen (z. B. Erwerbsunterbrechungen, Gesundheit, schwankendes Einkommen) und welche Chancen Sie haben (z. B. Arbeitgeberzuschuss, Weiterbildung, Zusammenführen der Altersvorsorge)</a:t>
            </a:r>
          </a:p>
          <a:p>
            <a:pPr marL="0" indent="0">
              <a:lnSpc>
                <a:spcPts val="1769"/>
              </a:lnSpc>
              <a:buNone/>
            </a:pPr>
            <a:endParaRPr lang="de-DE" dirty="0" sz="1475"/>
          </a:p>
          <a:p>
            <a:pPr marL="0" indent="0">
              <a:lnSpc>
                <a:spcPts val="1026"/>
              </a:lnSpc>
              <a:buNone/>
            </a:pPr>
            <a:r>
              <a:rPr lang="de-DE" dirty="0" sz="925"/>
              <a:t>Warum das wichtig ist: Dieser Bereich zeigt Schritte, die wenig Aufwand erfordern und viel bewirken.</a:t>
            </a:r>
            <a:endParaRPr lang="de-DE" dirty="0" sz="925"/>
          </a:p>
        </p:txBody>
      </p:sp>
      <p:sp>
        <p:nvSpPr>
          <p:cNvPr id="50" name="Rounded Rectangle 49">
            <a:extLst>
              <a:ext uri="{FF2B5EF4-FFF2-40B4-BE49-F238E27FC236}">
                <a16:creationId xmlns:a16="http://schemas.microsoft.com/office/drawing/2014/main" id="{9E86C03C-AEEE-F7C1-12D0-D6245704491D}"/>
              </a:ext>
            </a:extLst>
          </p:cNvPr>
          <p:cNvSpPr/>
          <p:nvPr/>
        </p:nvSpPr>
        <p:spPr>
          <a:xfrm>
            <a:off x="1789814" y="8020494"/>
            <a:ext cx="5231219" cy="163741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7">
            <a:extLst>
              <a:ext uri="{FF2B5EF4-FFF2-40B4-BE49-F238E27FC236}">
                <a16:creationId xmlns:a16="http://schemas.microsoft.com/office/drawing/2014/main" id="{8DAE2E7E-C5EB-D23D-BF1D-0746FE925A91}"/>
              </a:ext>
            </a:extLst>
          </p:cNvPr>
          <p:cNvSpPr txBox="1">
            <a:spLocks/>
          </p:cNvSpPr>
          <p:nvPr/>
        </p:nvSpPr>
        <p:spPr>
          <a:xfrm>
            <a:off x="2000341" y="8403462"/>
            <a:ext cx="4794159"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t>Machen Sie Ihren persönlichen Ruhestands-Check</a:t>
            </a:r>
          </a:p>
          <a:p>
            <a:pPr marL="0" indent="0">
              <a:lnSpc>
                <a:spcPts val="1220"/>
              </a:lnSpc>
              <a:buNone/>
            </a:pPr>
            <a:endParaRPr lang="de-DE" dirty="0" sz="1025"/>
          </a:p>
          <a:p>
            <a:r>
              <a:rPr lang="de-DE" dirty="0"/>
              <a:t>Nutzen Sie das Arbeitsblatt auf der nächsten Seite</a:t>
            </a:r>
          </a:p>
          <a:p>
            <a:r>
              <a:rPr lang="de-DE" dirty="0"/>
              <a:t>Füllen Sie jeden Abschnitt mit klaren, ehrlichen Überlegungen aus</a:t>
            </a:r>
          </a:p>
          <a:p>
            <a:r>
              <a:rPr lang="de-DE" dirty="0"/>
              <a:t>Bestimmen Sie </a:t>
            </a:r>
            <a:r>
              <a:rPr lang="de-DE" b="1" dirty="0"/>
              <a:t>Ihre drei wichtigsten Maßnahmen </a:t>
            </a:r>
            <a:r>
              <a:rPr lang="de-DE" dirty="0"/>
              <a:t>für die nächsten 30 Tage</a:t>
            </a:r>
          </a:p>
          <a:p>
            <a:r>
              <a:rPr lang="de-DE" dirty="0"/>
              <a:t>Entwickeln Sie daraus Ihre persönliche Ruhestandsstrategie </a:t>
            </a:r>
          </a:p>
          <a:p>
            <a:pPr marL="0" indent="0">
              <a:lnSpc>
                <a:spcPts val="1220"/>
              </a:lnSpc>
              <a:buNone/>
            </a:pPr>
            <a:endParaRPr lang="de-DE" dirty="0" sz="1025"/>
          </a:p>
        </p:txBody>
      </p:sp>
      <p:grpSp>
        <p:nvGrpSpPr>
          <p:cNvPr id="75" name="Group 74">
            <a:extLst>
              <a:ext uri="{FF2B5EF4-FFF2-40B4-BE49-F238E27FC236}">
                <a16:creationId xmlns:a16="http://schemas.microsoft.com/office/drawing/2014/main" id="{C81E5E08-5BAF-9AC8-F9E7-717F8831C609}"/>
              </a:ext>
            </a:extLst>
          </p:cNvPr>
          <p:cNvGrpSpPr/>
          <p:nvPr/>
        </p:nvGrpSpPr>
        <p:grpSpPr>
          <a:xfrm>
            <a:off x="1972947" y="7840045"/>
            <a:ext cx="1323705" cy="406400"/>
            <a:chOff x="1972947" y="5649738"/>
            <a:chExt cx="1323705" cy="406400"/>
          </a:xfrm>
        </p:grpSpPr>
        <p:sp>
          <p:nvSpPr>
            <p:cNvPr id="52" name="Rectangle 51">
              <a:extLst>
                <a:ext uri="{FF2B5EF4-FFF2-40B4-BE49-F238E27FC236}">
                  <a16:creationId xmlns:a16="http://schemas.microsoft.com/office/drawing/2014/main" id="{DEA2B029-3EDC-E2C8-258D-5B19C167FD47}"/>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3" name="Rectangle 52">
              <a:extLst>
                <a:ext uri="{FF2B5EF4-FFF2-40B4-BE49-F238E27FC236}">
                  <a16:creationId xmlns:a16="http://schemas.microsoft.com/office/drawing/2014/main" id="{4E0B260A-13DD-C080-0F5E-A3DF24D23E8F}"/>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4" name="Text Placeholder 122">
              <a:extLst>
                <a:ext uri="{FF2B5EF4-FFF2-40B4-BE49-F238E27FC236}">
                  <a16:creationId xmlns:a16="http://schemas.microsoft.com/office/drawing/2014/main" id="{584155C2-BC10-E57D-0F0C-9503119C8FFA}"/>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a:t>
              </a:r>
            </a:p>
          </p:txBody>
        </p:sp>
        <p:sp>
          <p:nvSpPr>
            <p:cNvPr id="55" name="Oval 54">
              <a:extLst>
                <a:ext uri="{FF2B5EF4-FFF2-40B4-BE49-F238E27FC236}">
                  <a16:creationId xmlns:a16="http://schemas.microsoft.com/office/drawing/2014/main" id="{6CE3C7BE-7CB2-FB9A-D582-AE3EE78B6628}"/>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6" name="Graphic 37">
              <a:extLst>
                <a:ext uri="{FF2B5EF4-FFF2-40B4-BE49-F238E27FC236}">
                  <a16:creationId xmlns:a16="http://schemas.microsoft.com/office/drawing/2014/main" id="{5CB6793D-0509-11DB-E20D-75CF321D6EF4}"/>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DC58A8A9-5E32-47F3-C8B8-3C27C95AB940}"/>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58" name="Freeform 57">
                <a:extLst>
                  <a:ext uri="{FF2B5EF4-FFF2-40B4-BE49-F238E27FC236}">
                    <a16:creationId xmlns:a16="http://schemas.microsoft.com/office/drawing/2014/main" id="{1FE96C3D-4D7C-3794-59D6-D047C4735D14}"/>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59" name="Freeform 58">
                <a:extLst>
                  <a:ext uri="{FF2B5EF4-FFF2-40B4-BE49-F238E27FC236}">
                    <a16:creationId xmlns:a16="http://schemas.microsoft.com/office/drawing/2014/main" id="{7A66EA21-F6E0-829D-2989-471996B18747}"/>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60" name="Freeform 59">
                <a:extLst>
                  <a:ext uri="{FF2B5EF4-FFF2-40B4-BE49-F238E27FC236}">
                    <a16:creationId xmlns:a16="http://schemas.microsoft.com/office/drawing/2014/main" id="{C7FBA0DC-DA01-4D78-7ACE-7347E5C45364}"/>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61" name="Freeform 60">
                <a:extLst>
                  <a:ext uri="{FF2B5EF4-FFF2-40B4-BE49-F238E27FC236}">
                    <a16:creationId xmlns:a16="http://schemas.microsoft.com/office/drawing/2014/main" id="{0D8860BA-FAA0-3813-1311-86CABA7C3738}"/>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cxnSp>
        <p:nvCxnSpPr>
          <p:cNvPr id="79" name="Straight Connector 78">
            <a:extLst>
              <a:ext uri="{FF2B5EF4-FFF2-40B4-BE49-F238E27FC236}">
                <a16:creationId xmlns:a16="http://schemas.microsoft.com/office/drawing/2014/main" id="{543F99E5-2FB7-401F-20B8-E5C22E2F07BE}"/>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80" name="Graphic 2">
            <a:extLst>
              <a:ext uri="{FF2B5EF4-FFF2-40B4-BE49-F238E27FC236}">
                <a16:creationId xmlns:a16="http://schemas.microsoft.com/office/drawing/2014/main" id="{30831E25-63DA-025C-2417-88BF9527DE9A}"/>
              </a:ext>
            </a:extLst>
          </p:cNvPr>
          <p:cNvGrpSpPr/>
          <p:nvPr/>
        </p:nvGrpSpPr>
        <p:grpSpPr>
          <a:xfrm>
            <a:off x="928234" y="582146"/>
            <a:ext cx="713270" cy="688476"/>
            <a:chOff x="7216180" y="2896437"/>
            <a:chExt cx="1173608" cy="1132811"/>
          </a:xfrm>
          <a:solidFill>
            <a:srgbClr val="F16024"/>
          </a:solidFill>
        </p:grpSpPr>
        <p:grpSp>
          <p:nvGrpSpPr>
            <p:cNvPr id="81" name="Graphic 2">
              <a:extLst>
                <a:ext uri="{FF2B5EF4-FFF2-40B4-BE49-F238E27FC236}">
                  <a16:creationId xmlns:a16="http://schemas.microsoft.com/office/drawing/2014/main" id="{CDF9967E-0856-686C-9A80-FE35D39AB526}"/>
                </a:ext>
              </a:extLst>
            </p:cNvPr>
            <p:cNvGrpSpPr/>
            <p:nvPr/>
          </p:nvGrpSpPr>
          <p:grpSpPr>
            <a:xfrm>
              <a:off x="7884516" y="3299879"/>
              <a:ext cx="244481" cy="366043"/>
              <a:chOff x="7884516" y="3299879"/>
              <a:chExt cx="244481" cy="366043"/>
            </a:xfrm>
            <a:grpFill/>
          </p:grpSpPr>
          <p:sp>
            <p:nvSpPr>
              <p:cNvPr id="96" name="Freeform 95">
                <a:extLst>
                  <a:ext uri="{FF2B5EF4-FFF2-40B4-BE49-F238E27FC236}">
                    <a16:creationId xmlns:a16="http://schemas.microsoft.com/office/drawing/2014/main" id="{2F9D6803-9F86-B1C6-178D-68A0D227B35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7" name="Freeform 96">
                <a:extLst>
                  <a:ext uri="{FF2B5EF4-FFF2-40B4-BE49-F238E27FC236}">
                    <a16:creationId xmlns:a16="http://schemas.microsoft.com/office/drawing/2014/main" id="{2A0182D5-D721-2705-F68C-FD543C0DE76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8" name="Freeform 97">
                <a:extLst>
                  <a:ext uri="{FF2B5EF4-FFF2-40B4-BE49-F238E27FC236}">
                    <a16:creationId xmlns:a16="http://schemas.microsoft.com/office/drawing/2014/main" id="{27E0EF18-2EAF-1ECC-3664-3E9CBD1C0D1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9" name="Freeform 98">
                <a:extLst>
                  <a:ext uri="{FF2B5EF4-FFF2-40B4-BE49-F238E27FC236}">
                    <a16:creationId xmlns:a16="http://schemas.microsoft.com/office/drawing/2014/main" id="{E2B5EDA8-21A9-86C6-893B-663A76B5D03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0" name="Freeform 99">
                <a:extLst>
                  <a:ext uri="{FF2B5EF4-FFF2-40B4-BE49-F238E27FC236}">
                    <a16:creationId xmlns:a16="http://schemas.microsoft.com/office/drawing/2014/main" id="{848990AC-375E-19F6-26F6-E950222CAF69}"/>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1" name="Freeform 100">
                <a:extLst>
                  <a:ext uri="{FF2B5EF4-FFF2-40B4-BE49-F238E27FC236}">
                    <a16:creationId xmlns:a16="http://schemas.microsoft.com/office/drawing/2014/main" id="{285DCF7D-3416-151D-3926-0529C2674C0C}"/>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2" name="Freeform 101">
                <a:extLst>
                  <a:ext uri="{FF2B5EF4-FFF2-40B4-BE49-F238E27FC236}">
                    <a16:creationId xmlns:a16="http://schemas.microsoft.com/office/drawing/2014/main" id="{2BDE48E6-C771-6C9B-2656-A84C48430FC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3" name="Freeform 102">
                <a:extLst>
                  <a:ext uri="{FF2B5EF4-FFF2-40B4-BE49-F238E27FC236}">
                    <a16:creationId xmlns:a16="http://schemas.microsoft.com/office/drawing/2014/main" id="{59FE73D6-3528-EA53-A9E1-24BCBB88F25D}"/>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4" name="Freeform 103">
                <a:extLst>
                  <a:ext uri="{FF2B5EF4-FFF2-40B4-BE49-F238E27FC236}">
                    <a16:creationId xmlns:a16="http://schemas.microsoft.com/office/drawing/2014/main" id="{DBDA66B0-B4AB-7227-8CB8-0FC86E5FFE5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5" name="Freeform 104">
                <a:extLst>
                  <a:ext uri="{FF2B5EF4-FFF2-40B4-BE49-F238E27FC236}">
                    <a16:creationId xmlns:a16="http://schemas.microsoft.com/office/drawing/2014/main" id="{AB51FFA0-6CBD-2C9D-0B5B-EABD4B57F38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6" name="Freeform 105">
                <a:extLst>
                  <a:ext uri="{FF2B5EF4-FFF2-40B4-BE49-F238E27FC236}">
                    <a16:creationId xmlns:a16="http://schemas.microsoft.com/office/drawing/2014/main" id="{798BDFA0-170D-3902-ABAC-C224BE331F0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2" name="Graphic 2">
              <a:extLst>
                <a:ext uri="{FF2B5EF4-FFF2-40B4-BE49-F238E27FC236}">
                  <a16:creationId xmlns:a16="http://schemas.microsoft.com/office/drawing/2014/main" id="{CDB90C72-AC2F-ECC9-9E7E-F85B8E7026BB}"/>
                </a:ext>
              </a:extLst>
            </p:cNvPr>
            <p:cNvGrpSpPr/>
            <p:nvPr/>
          </p:nvGrpSpPr>
          <p:grpSpPr>
            <a:xfrm>
              <a:off x="7216180" y="2896437"/>
              <a:ext cx="1173608" cy="1132811"/>
              <a:chOff x="7216180" y="2896437"/>
              <a:chExt cx="1173608" cy="1132811"/>
            </a:xfrm>
            <a:grpFill/>
          </p:grpSpPr>
          <p:sp>
            <p:nvSpPr>
              <p:cNvPr id="83" name="Freeform 82">
                <a:extLst>
                  <a:ext uri="{FF2B5EF4-FFF2-40B4-BE49-F238E27FC236}">
                    <a16:creationId xmlns:a16="http://schemas.microsoft.com/office/drawing/2014/main" id="{47B76DA5-D8E4-F7D1-A269-BAC55590D4E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4" name="Freeform 83">
                <a:extLst>
                  <a:ext uri="{FF2B5EF4-FFF2-40B4-BE49-F238E27FC236}">
                    <a16:creationId xmlns:a16="http://schemas.microsoft.com/office/drawing/2014/main" id="{97107666-ED58-B7BE-873C-C849B9F8A78D}"/>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5" name="Freeform 84">
                <a:extLst>
                  <a:ext uri="{FF2B5EF4-FFF2-40B4-BE49-F238E27FC236}">
                    <a16:creationId xmlns:a16="http://schemas.microsoft.com/office/drawing/2014/main" id="{35FCB211-0A3B-ABA1-EA8D-0198D5C3181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6" name="Freeform 85">
                <a:extLst>
                  <a:ext uri="{FF2B5EF4-FFF2-40B4-BE49-F238E27FC236}">
                    <a16:creationId xmlns:a16="http://schemas.microsoft.com/office/drawing/2014/main" id="{9C4B8FA1-B109-7CD7-94CA-FA01272227C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69F02212-1A3D-C8CE-4995-1AC2C5FF90B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F75995A6-4314-ECB3-8F9C-7D966FC080C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D81A3CF8-9AF0-EAC1-B382-B99A9AE35C7B}"/>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C5B828BC-C63D-A9E1-667C-60EA43366D8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769EC494-C933-CCC6-9750-D686F2175E3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DC0A9898-F707-9ABC-A6AC-65D062619CB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3" name="Freeform 92">
                <a:extLst>
                  <a:ext uri="{FF2B5EF4-FFF2-40B4-BE49-F238E27FC236}">
                    <a16:creationId xmlns:a16="http://schemas.microsoft.com/office/drawing/2014/main" id="{2ADAC576-28F9-B3D0-B092-19672617DE5F}"/>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4" name="Freeform 93">
                <a:extLst>
                  <a:ext uri="{FF2B5EF4-FFF2-40B4-BE49-F238E27FC236}">
                    <a16:creationId xmlns:a16="http://schemas.microsoft.com/office/drawing/2014/main" id="{E842ED63-9071-D816-358E-2517BD1193CA}"/>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5" name="Freeform 94">
                <a:extLst>
                  <a:ext uri="{FF2B5EF4-FFF2-40B4-BE49-F238E27FC236}">
                    <a16:creationId xmlns:a16="http://schemas.microsoft.com/office/drawing/2014/main" id="{620E1AFB-3DB4-DE08-CB99-919C23F6EB7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2263870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4FE2C6-2678-0150-C1AF-057EC66BD696}"/>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D6B4100D-162A-05A7-FF55-8B5ADD8A90B8}"/>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23C204A4-7F76-72EF-DD36-1A8FC68C32A1}"/>
              </a:ext>
            </a:extLst>
          </p:cNvPr>
          <p:cNvSpPr>
            <a:spLocks noGrp="1"/>
          </p:cNvSpPr>
          <p:nvPr>
            <p:ph type="body" sz="quarter" idx="61"/>
          </p:nvPr>
        </p:nvSpPr>
        <p:spPr/>
        <p:txBody>
          <a:bodyPr/>
          <a:lstStyle/>
          <a:p>
            <a:r>
              <a:rPr lang="de-DE" dirty="0"/>
              <a:t>Arbeitsblatt: Persönlicher Ruhestands-Check</a:t>
            </a:r>
            <a:endParaRPr lang="de-DE" dirty="0"/>
          </a:p>
          <a:p>
            <a:endParaRPr lang="de-DE" dirty="0"/>
          </a:p>
        </p:txBody>
      </p:sp>
      <p:sp>
        <p:nvSpPr>
          <p:cNvPr id="5" name="Text Placeholder 4">
            <a:extLst>
              <a:ext uri="{FF2B5EF4-FFF2-40B4-BE49-F238E27FC236}">
                <a16:creationId xmlns:a16="http://schemas.microsoft.com/office/drawing/2014/main" id="{0FD3F12E-30C7-B96B-DC8C-C76E0A50FD0F}"/>
              </a:ext>
            </a:extLst>
          </p:cNvPr>
          <p:cNvSpPr>
            <a:spLocks noGrp="1"/>
          </p:cNvSpPr>
          <p:nvPr>
            <p:ph type="body" sz="quarter" idx="64"/>
          </p:nvPr>
        </p:nvSpPr>
        <p:spPr/>
        <p:txBody>
          <a:bodyPr/>
          <a:lstStyle/>
          <a:p>
            <a:pPr marL="0" indent="0">
              <a:lnSpc>
                <a:spcPts val="1109"/>
              </a:lnSpc>
              <a:buNone/>
            </a:pPr>
            <a:r>
              <a:rPr lang="de-DE" dirty="0" sz="1000"/>
              <a:t>Mit diesem Arbeitsblatt prüfen Sie, wie gut Sie auf den Ruhestand vorbereitet sind – bei Finanzen, Lebensstil, Sorgeverpflichtungen und langfristigen Zielen. Füllen Sie jeden Abschnitt ehrlich aus, um Stärken, Lücken und nächste Schritte zu erkennen.</a:t>
            </a:r>
            <a:endParaRPr lang="de-DE" dirty="0" sz="1000"/>
          </a:p>
          <a:p>
            <a:pPr marL="0" indent="0">
              <a:lnSpc>
                <a:spcPts val="1586"/>
              </a:lnSpc>
              <a:buNone/>
            </a:pPr>
            <a:endParaRPr lang="de-DE" b="1" dirty="0" sz="1325"/>
          </a:p>
          <a:p>
            <a:pPr marL="228600" indent="-228600">
              <a:lnSpc>
                <a:spcPts val="1109"/>
              </a:lnSpc>
              <a:buClr>
                <a:srgbClr val="1E2879"/>
              </a:buClr>
              <a:buAutoNum type="arabicPeriod"/>
            </a:pPr>
            <a:r>
              <a:rPr lang="de-DE" b="1" dirty="0" sz="1000"/>
              <a:t>Aktuelle finanzielle Situation</a:t>
            </a:r>
          </a:p>
          <a:p>
            <a:pPr marL="0" indent="0">
              <a:lnSpc>
                <a:spcPts val="1342"/>
              </a:lnSpc>
              <a:buNone/>
            </a:pPr>
            <a:endParaRPr lang="de-DE" b="1" dirty="0" sz="1125"/>
          </a:p>
          <a:p>
            <a:pPr lvl="0">
              <a:lnSpc>
                <a:spcPts val="1109"/>
              </a:lnSpc>
            </a:pPr>
            <a:r>
              <a:rPr lang="de-DE" dirty="0" sz="1000"/>
              <a:t>Welche Vorsorgetöpfe haben Sie derzeit? Nennen Sie Anbieter und ungefähre Werte.</a:t>
            </a:r>
            <a:endParaRPr lang="de-DE" dirty="0" sz="1000"/>
          </a:p>
          <a:p>
            <a:pPr lvl="0">
              <a:lnSpc>
                <a:spcPts val="1109"/>
              </a:lnSpc>
            </a:pPr>
            <a:r>
              <a:rPr lang="de-DE" dirty="0" sz="1000"/>
              <a:t>Wie viel Prozent Ihres Gehalts zahlen Sie in eine betriebliche Altersvorsorge ein?</a:t>
            </a:r>
            <a:endParaRPr lang="de-DE" dirty="0" sz="1000"/>
          </a:p>
          <a:p>
            <a:pPr lvl="0">
              <a:lnSpc>
                <a:spcPts val="1109"/>
              </a:lnSpc>
            </a:pPr>
            <a:r>
              <a:rPr lang="de-DE" dirty="0" sz="1000"/>
              <a:t>Haben Sie private Altersvorsorge oder ISAs (steuerfreie Sparkonten, UK)? Nennen Sie die Guthaben.</a:t>
            </a:r>
            <a:endParaRPr lang="de-DE" dirty="0" sz="1000"/>
          </a:p>
          <a:p>
            <a:pPr lvl="0">
              <a:lnSpc>
                <a:spcPts val="1109"/>
              </a:lnSpc>
            </a:pPr>
            <a:r>
              <a:rPr lang="de-DE" dirty="0" sz="1000"/>
              <a:t>Haben Sie einen Notgroschen? Wenn ja: Wie viele Monatsausgaben deckt er?</a:t>
            </a:r>
            <a:endParaRPr lang="de-DE" dirty="0" sz="1000"/>
          </a:p>
          <a:p>
            <a:pPr lvl="0">
              <a:lnSpc>
                <a:spcPts val="1109"/>
              </a:lnSpc>
            </a:pPr>
            <a:r>
              <a:rPr lang="de-DE" dirty="0" sz="1000"/>
              <a:t>Aktuelle Restschuld der Hypothek und Restlaufzeit in Jahren.</a:t>
            </a:r>
          </a:p>
          <a:p>
            <a:pPr marL="0" lvl="0" indent="0">
              <a:lnSpc>
                <a:spcPts val="732"/>
              </a:lnSpc>
              <a:buNone/>
            </a:pPr>
            <a:endParaRPr lang="de-DE" dirty="0" sz="600"/>
          </a:p>
          <a:p>
            <a:pPr marL="0" indent="0">
              <a:lnSpc>
                <a:spcPts val="1109"/>
              </a:lnSpc>
              <a:buNone/>
            </a:pPr>
            <a:r>
              <a:rPr lang="de-DE" b="1" dirty="0" sz="1000"/>
              <a:t>2. Lebensstil-Ziele für den Ruhestand</a:t>
            </a:r>
          </a:p>
          <a:p>
            <a:pPr marL="0" indent="0">
              <a:lnSpc>
                <a:spcPts val="1342"/>
              </a:lnSpc>
              <a:buNone/>
            </a:pPr>
            <a:endParaRPr lang="de-DE" b="1" dirty="0" sz="1125"/>
          </a:p>
          <a:p>
            <a:pPr lvl="0">
              <a:lnSpc>
                <a:spcPts val="1109"/>
              </a:lnSpc>
            </a:pPr>
            <a:r>
              <a:rPr lang="de-DE" dirty="0" sz="1000"/>
              <a:t>In welchem Alter möchten Sie idealerweise in Rente gehen?</a:t>
            </a:r>
            <a:endParaRPr lang="de-DE" dirty="0" sz="1000"/>
          </a:p>
          <a:p>
            <a:pPr lvl="0">
              <a:lnSpc>
                <a:spcPts val="1109"/>
              </a:lnSpc>
            </a:pPr>
            <a:r>
              <a:rPr lang="de-DE" dirty="0" sz="1000"/>
              <a:t>Beschreiben Sie Ihren idealen Lebensstil im Ruhestand (Wohnort, Aktivitäten, Lebenstempo).</a:t>
            </a:r>
            <a:endParaRPr lang="de-DE" dirty="0" sz="1000"/>
          </a:p>
          <a:p>
            <a:pPr lvl="0">
              <a:lnSpc>
                <a:spcPts val="1109"/>
              </a:lnSpc>
            </a:pPr>
            <a:r>
              <a:rPr lang="de-DE" dirty="0" sz="1000"/>
              <a:t>Mit welchen monatlichen/jährlichen Ausgaben rechnen Sie im Ruhestand?</a:t>
            </a:r>
          </a:p>
          <a:p>
            <a:pPr lvl="0">
              <a:lnSpc>
                <a:spcPts val="1586"/>
              </a:lnSpc>
            </a:pPr>
            <a:endParaRPr lang="de-DE" dirty="0" sz="1325"/>
          </a:p>
          <a:p>
            <a:pPr marL="0" lvl="0" indent="0">
              <a:lnSpc>
                <a:spcPts val="1220"/>
              </a:lnSpc>
              <a:buNone/>
            </a:pPr>
            <a:endParaRPr lang="de-DE" dirty="0" sz="1025"/>
          </a:p>
          <a:p>
            <a:pPr marL="0" indent="0">
              <a:lnSpc>
                <a:spcPts val="1109"/>
              </a:lnSpc>
              <a:buNone/>
            </a:pPr>
            <a:r>
              <a:rPr lang="de-DE" b="1" dirty="0" sz="1000"/>
              <a:t>3. Familien- &amp; Sorgeverpflichtungen</a:t>
            </a:r>
          </a:p>
          <a:p>
            <a:pPr marL="0" indent="0">
              <a:lnSpc>
                <a:spcPts val="1342"/>
              </a:lnSpc>
              <a:buNone/>
            </a:pPr>
            <a:endParaRPr lang="de-DE" b="1" dirty="0" sz="1125"/>
          </a:p>
          <a:p>
            <a:pPr lvl="0">
              <a:lnSpc>
                <a:spcPts val="1109"/>
              </a:lnSpc>
            </a:pPr>
            <a:r>
              <a:rPr lang="de-DE" dirty="0" sz="1000"/>
              <a:t>Haben Sie derzeit Sorgeverpflichtungen? (Kinder, älter werdende Eltern, andere)</a:t>
            </a:r>
            <a:endParaRPr lang="de-DE" dirty="0" sz="1000"/>
          </a:p>
          <a:p>
            <a:pPr lvl="0">
              <a:lnSpc>
                <a:spcPts val="1109"/>
              </a:lnSpc>
            </a:pPr>
            <a:r>
              <a:rPr lang="de-DE" dirty="0" sz="1000"/>
              <a:t>Wie könnten sich diese Verpflichtungen in den nächsten 10–20 Jahren verändern?</a:t>
            </a:r>
            <a:endParaRPr lang="de-DE" dirty="0" sz="1000"/>
          </a:p>
          <a:p>
            <a:pPr lvl="0">
              <a:lnSpc>
                <a:spcPts val="1109"/>
              </a:lnSpc>
            </a:pPr>
            <a:r>
              <a:rPr lang="de-DE" dirty="0" sz="1000"/>
              <a:t>Rechnen Sie damit, im Ruhestand Familienmitglieder finanziell zu unterstützen?</a:t>
            </a:r>
          </a:p>
          <a:p>
            <a:pPr lvl="0">
              <a:lnSpc>
                <a:spcPts val="1586"/>
              </a:lnSpc>
            </a:pPr>
            <a:endParaRPr lang="de-DE" dirty="0" sz="1325"/>
          </a:p>
          <a:p>
            <a:pPr marL="0" lvl="0" indent="0">
              <a:lnSpc>
                <a:spcPts val="1014"/>
              </a:lnSpc>
              <a:buNone/>
            </a:pPr>
            <a:endParaRPr lang="de-DE" dirty="0" sz="850"/>
          </a:p>
          <a:p>
            <a:pPr marL="0" indent="0">
              <a:lnSpc>
                <a:spcPts val="1109"/>
              </a:lnSpc>
              <a:buNone/>
            </a:pPr>
            <a:r>
              <a:rPr lang="de-DE" b="1" dirty="0" sz="1000"/>
              <a:t>4. Stärken &amp; Chancen</a:t>
            </a:r>
          </a:p>
          <a:p>
            <a:pPr marL="0" indent="0">
              <a:lnSpc>
                <a:spcPts val="1342"/>
              </a:lnSpc>
              <a:buNone/>
            </a:pPr>
            <a:endParaRPr lang="de-DE" b="1" dirty="0" sz="1125"/>
          </a:p>
          <a:p>
            <a:pPr lvl="0">
              <a:lnSpc>
                <a:spcPts val="1109"/>
              </a:lnSpc>
            </a:pPr>
            <a:r>
              <a:rPr lang="de-DE" dirty="0" sz="1000"/>
              <a:t>Nennen Sie Ihre finanziellen Stärken (z. B. regelmäßige Beiträge, Wohneigentum, sicherer Arbeitsplatz).</a:t>
            </a:r>
            <a:endParaRPr lang="de-DE" dirty="0" sz="1000"/>
          </a:p>
          <a:p>
            <a:pPr lvl="0">
              <a:lnSpc>
                <a:spcPts val="1109"/>
              </a:lnSpc>
            </a:pPr>
            <a:r>
              <a:rPr lang="de-DE" dirty="0" sz="1000"/>
              <a:t>Nennen Sie Chancen, sich besser auf den Ruhestand vorzubereiten (z. B. Arbeitgeberzuschuss, Weiterbildung, Schuldenabbau).</a:t>
            </a:r>
          </a:p>
          <a:p>
            <a:pPr marL="0" indent="0">
              <a:lnSpc>
                <a:spcPts val="1708"/>
              </a:lnSpc>
              <a:buNone/>
            </a:pPr>
            <a:endParaRPr lang="de-DE" dirty="0" sz="1425"/>
          </a:p>
          <a:p>
            <a:pPr marL="0" indent="0">
              <a:lnSpc>
                <a:spcPts val="1109"/>
              </a:lnSpc>
              <a:buNone/>
            </a:pPr>
            <a:r>
              <a:rPr lang="de-DE" b="1" dirty="0" sz="1000"/>
              <a:t>5. Lücken &amp; Risiken angehen</a:t>
            </a:r>
          </a:p>
          <a:p>
            <a:pPr marL="0" indent="0">
              <a:lnSpc>
                <a:spcPts val="1342"/>
              </a:lnSpc>
              <a:buNone/>
            </a:pPr>
            <a:endParaRPr lang="de-DE" b="1" dirty="0" sz="1125"/>
          </a:p>
          <a:p>
            <a:pPr lvl="0">
              <a:lnSpc>
                <a:spcPts val="1109"/>
              </a:lnSpc>
            </a:pPr>
            <a:r>
              <a:rPr lang="de-DE" dirty="0" sz="1000"/>
              <a:t>Was bereitet Ihnen bei Ihrer Ruhestandsplanung die größten Sorgen?</a:t>
            </a:r>
            <a:endParaRPr lang="de-DE" dirty="0" sz="1000"/>
          </a:p>
          <a:p>
            <a:pPr lvl="0">
              <a:lnSpc>
                <a:spcPts val="1109"/>
              </a:lnSpc>
            </a:pPr>
            <a:r>
              <a:rPr lang="de-DE" dirty="0" sz="1000"/>
              <a:t>Wo liegen die größten Lücken in Ihrem Finanzwissen oder Ihrer Vorbereitung?</a:t>
            </a:r>
            <a:endParaRPr lang="de-DE" dirty="0" sz="1000"/>
          </a:p>
          <a:p>
            <a:pPr lvl="0">
              <a:lnSpc>
                <a:spcPts val="1109"/>
              </a:lnSpc>
            </a:pPr>
            <a:r>
              <a:rPr lang="de-DE" dirty="0" sz="1000"/>
              <a:t>Welche Risiken könnten Ihren Ruhestand beeinflussen (Arbeitsplatzsicherheit, Gesundheit, Auszeiten für Sorgearbeit)?</a:t>
            </a:r>
          </a:p>
          <a:p>
            <a:pPr marL="0" lvl="0" indent="0">
              <a:lnSpc>
                <a:spcPts val="488"/>
              </a:lnSpc>
              <a:buNone/>
            </a:pPr>
            <a:endParaRPr lang="de-DE" dirty="0" sz="400"/>
          </a:p>
          <a:p>
            <a:pPr>
              <a:lnSpc>
                <a:spcPts val="1109"/>
              </a:lnSpc>
              <a:spcBef>
                <a:spcPts val="1103"/>
              </a:spcBef>
            </a:pPr>
            <a:r>
              <a:rPr lang="de-DE" b="1" dirty="0" sz="1000"/>
              <a:t>6. Maßnahmen für die nächsten 30 Tage</a:t>
            </a:r>
          </a:p>
          <a:p>
            <a:pPr>
              <a:lnSpc>
                <a:spcPts val="1342"/>
              </a:lnSpc>
            </a:pPr>
            <a:endParaRPr lang="de-DE" b="1" dirty="0" sz="1125"/>
          </a:p>
          <a:p>
            <a:pPr lvl="0">
              <a:lnSpc>
                <a:spcPts val="1109"/>
              </a:lnSpc>
            </a:pPr>
            <a:r>
              <a:rPr lang="de-DE" dirty="0" sz="1000"/>
              <a:t>Maßnahme 1:</a:t>
            </a:r>
            <a:endParaRPr lang="de-DE" dirty="0" sz="1000"/>
          </a:p>
          <a:p>
            <a:pPr lvl="0">
              <a:lnSpc>
                <a:spcPts val="1109"/>
              </a:lnSpc>
            </a:pPr>
            <a:r>
              <a:rPr lang="de-DE" dirty="0" sz="1000"/>
              <a:t>Maßnahme 2:</a:t>
            </a:r>
            <a:endParaRPr lang="de-DE" dirty="0" sz="1000"/>
          </a:p>
          <a:p>
            <a:pPr lvl="0">
              <a:lnSpc>
                <a:spcPts val="1109"/>
              </a:lnSpc>
            </a:pPr>
            <a:r>
              <a:rPr lang="de-DE" dirty="0" sz="1000"/>
              <a:t>Maßnahme 3:</a:t>
            </a:r>
            <a:endParaRPr lang="de-DE" dirty="0" sz="1000"/>
          </a:p>
          <a:p>
            <a:pPr marL="0" indent="0">
              <a:lnSpc>
                <a:spcPts val="1586"/>
              </a:lnSpc>
              <a:buNone/>
            </a:pPr>
            <a:endParaRPr lang="de-DE" dirty="0" sz="1325"/>
          </a:p>
        </p:txBody>
      </p:sp>
    </p:spTree>
    <p:extLst>
      <p:ext uri="{BB962C8B-B14F-4D97-AF65-F5344CB8AC3E}">
        <p14:creationId xmlns:p14="http://schemas.microsoft.com/office/powerpoint/2010/main" val="17558028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3C4E16-189D-8D0C-EDEE-B784DF3073B0}"/>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76393168-DD49-558D-BE55-D3D240E01BE3}"/>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EF1CA85F-227A-4BA7-1F9E-5F6AC85E2261}"/>
              </a:ext>
            </a:extLst>
          </p:cNvPr>
          <p:cNvSpPr>
            <a:spLocks noGrp="1"/>
          </p:cNvSpPr>
          <p:nvPr>
            <p:ph type="body" sz="quarter" idx="61"/>
          </p:nvPr>
        </p:nvSpPr>
        <p:spPr>
          <a:xfrm>
            <a:off x="1539930" y="584009"/>
            <a:ext cx="5284924" cy="722656"/>
          </a:xfrm>
        </p:spPr>
        <p:txBody>
          <a:bodyPr/>
          <a:lstStyle/>
          <a:p>
            <a:r>
              <a:rPr lang="de-DE" dirty="0"/>
              <a:t>Aufholstrategien</a:t>
            </a:r>
            <a:endParaRPr lang="de-DE" dirty="0"/>
          </a:p>
        </p:txBody>
      </p:sp>
      <p:sp>
        <p:nvSpPr>
          <p:cNvPr id="5" name="Text Placeholder 4">
            <a:extLst>
              <a:ext uri="{FF2B5EF4-FFF2-40B4-BE49-F238E27FC236}">
                <a16:creationId xmlns:a16="http://schemas.microsoft.com/office/drawing/2014/main" id="{81F29344-8AB0-52B8-4666-C36F892B0D73}"/>
              </a:ext>
            </a:extLst>
          </p:cNvPr>
          <p:cNvSpPr>
            <a:spLocks noGrp="1"/>
          </p:cNvSpPr>
          <p:nvPr>
            <p:ph type="body" sz="quarter" idx="64"/>
          </p:nvPr>
        </p:nvSpPr>
        <p:spPr>
          <a:xfrm>
            <a:off x="1460500" y="1346394"/>
            <a:ext cx="5443785" cy="8400082"/>
          </a:xfrm>
        </p:spPr>
        <p:txBody>
          <a:bodyPr/>
          <a:lstStyle/>
          <a:p>
            <a:pPr marL="0" indent="0">
              <a:lnSpc>
                <a:spcPts val="1026"/>
              </a:lnSpc>
              <a:buNone/>
            </a:pPr>
            <a:r>
              <a:rPr lang="de-DE" dirty="0" sz="925"/>
              <a:t>Viele Frauen in der Karrieremitte fühlen sich bei der Altersvorsorge „im Rückstand“ – durch Erwerbsunterbrechungen, Sorgearbeit, Teilzeitarbeit oder schlicht den finanziellen Druck der Lebensmitte. </a:t>
            </a:r>
          </a:p>
          <a:p>
            <a:pPr marL="0" indent="0">
              <a:lnSpc>
                <a:spcPts val="1586"/>
              </a:lnSpc>
              <a:buNone/>
            </a:pPr>
            <a:endParaRPr lang="de-DE" dirty="0" sz="1325"/>
          </a:p>
          <a:p>
            <a:pPr marL="0" indent="0">
              <a:lnSpc>
                <a:spcPts val="1026"/>
              </a:lnSpc>
              <a:buNone/>
            </a:pPr>
            <a:r>
              <a:rPr lang="de-DE" dirty="0" sz="925"/>
              <a:t>Die gute Nachricht: In der gesamten Europäischen Union gibt es praktische und zunehmend geförderte Möglichkeiten aufzuholen. Hier sind einige realistische Strategien, mit denen Sie Ihre langfristige finanzielle Sicherheit stärken können – auch wenn Sie später beginnen oder unregelmäßig sparen.</a:t>
            </a:r>
          </a:p>
          <a:p>
            <a:pPr marL="0" indent="0">
              <a:lnSpc>
                <a:spcPts val="1769"/>
              </a:lnSpc>
              <a:buNone/>
            </a:pPr>
            <a:endParaRPr lang="de-DE" dirty="0" sz="1475"/>
          </a:p>
          <a:p>
            <a:pPr marL="228600" indent="-228600">
              <a:lnSpc>
                <a:spcPts val="1046"/>
              </a:lnSpc>
              <a:buAutoNum type="arabicPeriod"/>
            </a:pPr>
            <a:r>
              <a:rPr lang="de-DE" sz="1200" b="1" dirty="0">
                <a:solidFill>
                  <a:srgbClr val="F16024"/>
                </a:solidFill>
              </a:rPr>
              <a:t>Beiträge zur zusätzlichen (betrieblichen oder privaten) Altersvorsorge erhöhen</a:t>
            </a:r>
          </a:p>
          <a:p>
            <a:pPr marL="228600" indent="-228600">
              <a:lnSpc>
                <a:spcPts val="2623"/>
              </a:lnSpc>
              <a:buAutoNum type="arabicPeriod"/>
            </a:pPr>
            <a:endParaRPr lang="de-DE" b="1" dirty="0" sz="2175"/>
          </a:p>
          <a:p>
            <a:pPr marL="0" indent="0">
              <a:lnSpc>
                <a:spcPts val="1026"/>
              </a:lnSpc>
              <a:buNone/>
            </a:pPr>
            <a:r>
              <a:rPr lang="de-DE" dirty="0" sz="925"/>
              <a:t>Die EU ermutigt Bürgerinnen und Bürger aktiv, betriebliche und private Altersvorsorge besser zu nutzen – zumal die gesetzliche Rente allein den künftigen Lebensstandard womöglich nicht sichert. </a:t>
            </a:r>
          </a:p>
          <a:p>
            <a:pPr marL="0" indent="0">
              <a:lnSpc>
                <a:spcPts val="1026"/>
              </a:lnSpc>
              <a:buNone/>
            </a:pPr>
            <a:r>
              <a:rPr lang="de-DE" dirty="0" sz="925"/>
              <a:t>Aufholstrategien:</a:t>
            </a:r>
          </a:p>
          <a:p>
            <a:pPr>
              <a:lnSpc>
                <a:spcPts val="1026"/>
              </a:lnSpc>
            </a:pPr>
            <a:r>
              <a:rPr lang="de-DE" dirty="0" sz="925"/>
              <a:t>Zahlen Sie 1–3 % mehr in die betriebliche Altersvorsorge ein, wenn Ihr Einkommen es zulässt.</a:t>
            </a:r>
          </a:p>
          <a:p>
            <a:pPr>
              <a:lnSpc>
                <a:spcPts val="1026"/>
              </a:lnSpc>
            </a:pPr>
            <a:r>
              <a:rPr lang="de-DE" dirty="0" sz="925"/>
              <a:t>Zahlt Ihr Arbeitgeber einen Zuschuss, zahlen Sie möglichst so viel ein, dass Sie den vollen Arbeitgeberzuschuss erhalten.</a:t>
            </a:r>
          </a:p>
          <a:p>
            <a:pPr>
              <a:lnSpc>
                <a:spcPts val="1026"/>
              </a:lnSpc>
            </a:pPr>
            <a:r>
              <a:rPr lang="de-DE" dirty="0" sz="925"/>
              <a:t>Erwägen Sie, eine private Altersvorsorge abzuschließen oder regelmäßig in eine bestehende einzuzahlen (z. B. in einen nationalen privaten Vorsorgevertrag oder ein PEPP, das Paneuropäische Private Pensionsprodukt). </a:t>
            </a:r>
            <a:r>
              <a:rPr lang="de-DE" dirty="0" sz="925">
                <a:hlinkClick r:id="rId2"/>
              </a:rPr>
              <a:t>https://finance.ec.europa.eu/news/ensuring-adequate-retirement-income-eu-citizens-2025-11-20_en</a:t>
            </a:r>
            <a:endParaRPr lang="de-DE" dirty="0" sz="925"/>
          </a:p>
          <a:p>
            <a:pPr>
              <a:lnSpc>
                <a:spcPts val="3050"/>
              </a:lnSpc>
            </a:pPr>
            <a:endParaRPr lang="de-DE" dirty="0" sz="2550"/>
          </a:p>
          <a:p>
            <a:pPr marL="0" indent="0">
              <a:lnSpc>
                <a:spcPts val="1220"/>
              </a:lnSpc>
              <a:buNone/>
            </a:pPr>
            <a:endParaRPr lang="de-DE" dirty="0" sz="1025"/>
          </a:p>
          <a:p>
            <a:pPr marL="0" indent="0">
              <a:lnSpc>
                <a:spcPts val="1046"/>
              </a:lnSpc>
              <a:buNone/>
            </a:pPr>
            <a:r>
              <a:rPr lang="de-DE" sz="1200" b="1" dirty="0">
                <a:solidFill>
                  <a:srgbClr val="F16024"/>
                </a:solidFill>
              </a:rPr>
              <a:t>2. Alte Vorsorgetöpfe verschiedener Arbeitgeber zusammenführen</a:t>
            </a:r>
          </a:p>
          <a:p>
            <a:pPr marL="0" indent="0">
              <a:lnSpc>
                <a:spcPts val="1403"/>
              </a:lnSpc>
              <a:buNone/>
            </a:pPr>
            <a:endParaRPr lang="de-DE" sz="1175" b="1" dirty="0">
              <a:solidFill>
                <a:srgbClr val="F16024"/>
              </a:solidFill>
            </a:endParaRPr>
          </a:p>
          <a:p>
            <a:pPr marL="0" indent="0">
              <a:lnSpc>
                <a:spcPts val="1026"/>
              </a:lnSpc>
              <a:buNone/>
            </a:pPr>
            <a:r>
              <a:rPr lang="de-DE" dirty="0" sz="925"/>
              <a:t>Viele Frauen haben in Zeiten der Kinderbetreuung oder Sorgearbeit in Teilzeit gearbeitet, ihre Erwerbstätigkeit unterbrochen oder den Arbeitgeber gewechselt. Weil EU-Bürgerinnen und -Bürger oft nur schwer überblicken, welche Ansprüche sie aus verschiedenen Systemen haben, entwickelt die Kommission Renteninformationssysteme (Pension Tracking Systems), die alle Informationen an einem Ort bündeln. </a:t>
            </a:r>
          </a:p>
          <a:p>
            <a:pPr marL="0" indent="0">
              <a:lnSpc>
                <a:spcPts val="1026"/>
              </a:lnSpc>
              <a:buNone/>
            </a:pPr>
            <a:r>
              <a:rPr lang="de-DE" dirty="0" sz="925"/>
              <a:t>Aufholstrategien:</a:t>
            </a:r>
          </a:p>
          <a:p>
            <a:pPr>
              <a:lnSpc>
                <a:spcPts val="1026"/>
              </a:lnSpc>
            </a:pPr>
            <a:r>
              <a:rPr lang="de-DE" dirty="0" sz="925"/>
              <a:t>Fordern Sie bei allen früheren Arbeitgebern eine Übersicht Ihrer Ansprüche an.</a:t>
            </a:r>
          </a:p>
          <a:p>
            <a:pPr>
              <a:lnSpc>
                <a:spcPts val="1026"/>
              </a:lnSpc>
            </a:pPr>
            <a:r>
              <a:rPr lang="de-DE" dirty="0" sz="925"/>
              <a:t>Führen Sie kleine, ruhende Vorsorgetöpfe zusammen, soweit national erlaubt.</a:t>
            </a:r>
          </a:p>
          <a:p>
            <a:pPr>
              <a:lnSpc>
                <a:spcPts val="1026"/>
              </a:lnSpc>
            </a:pPr>
            <a:r>
              <a:rPr lang="de-DE" dirty="0" sz="925"/>
              <a:t>Nutzen Sie nationale digitale Rentenübersichten (in mehreren EU-Ländern verfügbar oder geplant), sobald sie eingeführt sind. </a:t>
            </a:r>
            <a:r>
              <a:rPr lang="de-DE" dirty="0" sz="925">
                <a:hlinkClick r:id="rId3"/>
              </a:rPr>
              <a:t>https://www.findyourpension.eu/about-ets</a:t>
            </a:r>
            <a:endParaRPr lang="de-DE" dirty="0" sz="925"/>
          </a:p>
          <a:p>
            <a:pPr>
              <a:lnSpc>
                <a:spcPts val="2867"/>
              </a:lnSpc>
            </a:pPr>
            <a:endParaRPr lang="de-DE" dirty="0" sz="2400"/>
          </a:p>
          <a:p>
            <a:pPr marL="0" indent="0">
              <a:lnSpc>
                <a:spcPts val="1220"/>
              </a:lnSpc>
              <a:buNone/>
            </a:pPr>
            <a:endParaRPr lang="de-DE" dirty="0" sz="1025"/>
          </a:p>
          <a:p>
            <a:pPr marL="0" indent="0">
              <a:lnSpc>
                <a:spcPts val="1046"/>
              </a:lnSpc>
              <a:buNone/>
            </a:pPr>
            <a:r>
              <a:rPr lang="de-DE" sz="1200" b="1" dirty="0">
                <a:solidFill>
                  <a:srgbClr val="F16024"/>
                </a:solidFill>
              </a:rPr>
              <a:t>3. An einem Auto-Enrolment-System teilnehmen</a:t>
            </a:r>
          </a:p>
          <a:p>
            <a:pPr marL="0" indent="0">
              <a:lnSpc>
                <a:spcPts val="1403"/>
              </a:lnSpc>
              <a:buNone/>
            </a:pPr>
            <a:endParaRPr lang="de-DE" sz="1175" b="1" dirty="0">
              <a:solidFill>
                <a:srgbClr val="F16024"/>
              </a:solidFill>
            </a:endParaRPr>
          </a:p>
          <a:p>
            <a:pPr marL="0" indent="0">
              <a:lnSpc>
                <a:spcPts val="1026"/>
              </a:lnSpc>
              <a:buNone/>
            </a:pPr>
            <a:r>
              <a:rPr lang="de-DE" dirty="0" sz="925"/>
              <a:t>Die EU empfiehlt Auto-Enrolment mit Austrittsmöglichkeit (Opt-out) als Standard für die zusätzliche Altersvorsorge. Auto-Enrolment erhöht nachweislich die Beteiligung, besonders bei Frauen und Beschäftigten mit geringerem Einkommen. </a:t>
            </a:r>
          </a:p>
          <a:p>
            <a:pPr marL="0" indent="0">
              <a:lnSpc>
                <a:spcPts val="1026"/>
              </a:lnSpc>
              <a:buNone/>
            </a:pPr>
            <a:r>
              <a:rPr lang="de-DE" dirty="0" sz="925"/>
              <a:t>Aufholstrategien:</a:t>
            </a:r>
          </a:p>
          <a:p>
            <a:pPr>
              <a:lnSpc>
                <a:spcPts val="1026"/>
              </a:lnSpc>
            </a:pPr>
            <a:r>
              <a:rPr lang="de-DE" dirty="0" sz="925"/>
              <a:t>Wenn Ihr Land oder Ihr Arbeitgeber Auto-Enrolment anbietet: Bleiben Sie dabei.</a:t>
            </a:r>
          </a:p>
          <a:p>
            <a:pPr>
              <a:lnSpc>
                <a:spcPts val="1026"/>
              </a:lnSpc>
            </a:pPr>
            <a:r>
              <a:rPr lang="de-DE" dirty="0" sz="925"/>
              <a:t>Falls noch nicht: Fragen Sie Ihre Personalabteilung nach einer freiwilligen Teilnahme.</a:t>
            </a:r>
          </a:p>
          <a:p>
            <a:pPr>
              <a:lnSpc>
                <a:spcPts val="1026"/>
              </a:lnSpc>
            </a:pPr>
            <a:r>
              <a:rPr lang="de-DE" dirty="0" sz="925"/>
              <a:t>Erhöhen Sie Ihre Beiträge schrittweise – „einrichten und laufen lassen“.  </a:t>
            </a:r>
          </a:p>
          <a:p>
            <a:pPr>
              <a:lnSpc>
                <a:spcPts val="2501"/>
              </a:lnSpc>
            </a:pPr>
            <a:endParaRPr lang="de-DE" sz="2075" b="1" dirty="0">
              <a:solidFill>
                <a:srgbClr val="F16024"/>
              </a:solidFill>
            </a:endParaRPr>
          </a:p>
          <a:p>
            <a:pPr marL="0" indent="0">
              <a:lnSpc>
                <a:spcPts val="1046"/>
              </a:lnSpc>
              <a:buNone/>
            </a:pPr>
            <a:r>
              <a:rPr lang="de-DE" sz="1200" b="1" dirty="0">
                <a:solidFill>
                  <a:srgbClr val="F16024"/>
                </a:solidFill>
              </a:rPr>
              <a:t>4. Verhaltensorientierte Werkzeuge nutzen, um leichter zu sparen</a:t>
            </a:r>
          </a:p>
          <a:p>
            <a:pPr marL="0" indent="0">
              <a:lnSpc>
                <a:spcPts val="1403"/>
              </a:lnSpc>
              <a:buNone/>
            </a:pPr>
            <a:endParaRPr lang="de-DE" sz="1175" b="1" dirty="0">
              <a:solidFill>
                <a:srgbClr val="F16024"/>
              </a:solidFill>
            </a:endParaRPr>
          </a:p>
          <a:p>
            <a:pPr marL="0" indent="0">
              <a:lnSpc>
                <a:spcPts val="1026"/>
              </a:lnSpc>
              <a:buNone/>
            </a:pPr>
            <a:r>
              <a:rPr lang="de-DE" dirty="0" sz="925"/>
              <a:t>Finanzbildung allein genügt nicht; Frauen profitieren am meisten von </a:t>
            </a:r>
            <a:r>
              <a:rPr lang="de-DE" dirty="0" sz="925">
                <a:hlinkClick r:id="rId4"/>
              </a:rPr>
              <a:t>verhaltensorientierten Werkzeugen </a:t>
            </a:r>
            <a:r>
              <a:rPr lang="de-DE" dirty="0" sz="925"/>
              <a:t>wie digitalen Rechnern, persönlichen Prognosen und „Nudges“ (kleinen Anstößen), die zu regelmäßigem Sparen ermutigen. </a:t>
            </a:r>
          </a:p>
          <a:p>
            <a:pPr marL="0" indent="0">
              <a:lnSpc>
                <a:spcPts val="1026"/>
              </a:lnSpc>
              <a:buNone/>
            </a:pPr>
            <a:r>
              <a:rPr lang="de-DE" dirty="0" sz="925"/>
              <a:t>Aufholstrategien:</a:t>
            </a:r>
          </a:p>
          <a:p>
            <a:pPr>
              <a:lnSpc>
                <a:spcPts val="1026"/>
              </a:lnSpc>
            </a:pPr>
            <a:r>
              <a:rPr lang="de-DE" dirty="0" sz="925"/>
              <a:t>Richten Sie einen monatlichen Dauerauftrag für Altersvorsorge oder Sparkonto ein.</a:t>
            </a:r>
          </a:p>
          <a:p>
            <a:pPr>
              <a:lnSpc>
                <a:spcPts val="1026"/>
              </a:lnSpc>
            </a:pPr>
            <a:r>
              <a:rPr lang="de-DE" dirty="0" sz="925"/>
              <a:t>Spielen Sie im Online-Portal Ihres Vorsorgeanbieters Zukunftsszenarien durch.</a:t>
            </a:r>
          </a:p>
          <a:p>
            <a:pPr>
              <a:lnSpc>
                <a:spcPts val="1026"/>
              </a:lnSpc>
            </a:pPr>
            <a:r>
              <a:rPr lang="de-DE" dirty="0" sz="925"/>
              <a:t>Planen Sie einmal im Quartal einen „Ruhestands-Check-in“ ein, um Ihren Fortschritt zu verfolgen. </a:t>
            </a:r>
            <a:r>
              <a:rPr lang="de-DE" dirty="0" sz="925">
                <a:hlinkClick r:id="rId4"/>
              </a:rPr>
              <a:t>https://www.ecmi.eu/sites/default/files/saving_for_retirement_is_hard_-_but_the_eu_can_make_it_easier_ida_n_23.pdf</a:t>
            </a:r>
            <a:endParaRPr lang="de-DE" dirty="0" sz="925"/>
          </a:p>
          <a:p>
            <a:pPr>
              <a:lnSpc>
                <a:spcPts val="1647"/>
              </a:lnSpc>
            </a:pPr>
            <a:endParaRPr lang="de-DE" dirty="0" sz="1375"/>
          </a:p>
          <a:p>
            <a:pPr marL="0" indent="0">
              <a:lnSpc>
                <a:spcPts val="1220"/>
              </a:lnSpc>
              <a:buNone/>
            </a:pPr>
            <a:endParaRPr lang="de-DE" dirty="0" sz="1025"/>
          </a:p>
          <a:p>
            <a:pPr marL="0" indent="0">
              <a:lnSpc>
                <a:spcPts val="1220"/>
              </a:lnSpc>
              <a:buNone/>
            </a:pPr>
            <a:endParaRPr lang="de-DE" dirty="0" sz="1025"/>
          </a:p>
          <a:p>
            <a:pPr>
              <a:lnSpc>
                <a:spcPts val="1220"/>
              </a:lnSpc>
            </a:pPr>
            <a:endParaRPr lang="de-DE" dirty="0" sz="1025"/>
          </a:p>
          <a:p>
            <a:pPr marL="0" indent="0">
              <a:lnSpc>
                <a:spcPts val="1220"/>
              </a:lnSpc>
              <a:buNone/>
            </a:pPr>
            <a:endParaRPr lang="de-DE" dirty="0" sz="1025"/>
          </a:p>
        </p:txBody>
      </p:sp>
    </p:spTree>
    <p:extLst>
      <p:ext uri="{BB962C8B-B14F-4D97-AF65-F5344CB8AC3E}">
        <p14:creationId xmlns:p14="http://schemas.microsoft.com/office/powerpoint/2010/main" val="2459706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AF81B1A-4B9B-34C0-ED74-B9FC1B534014}"/>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07BD4F51-CEE2-9EFE-A20F-CB15E226B062}"/>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714C225D-606A-38A0-5BC7-F328B9450DCD}"/>
              </a:ext>
            </a:extLst>
          </p:cNvPr>
          <p:cNvSpPr>
            <a:spLocks noGrp="1"/>
          </p:cNvSpPr>
          <p:nvPr>
            <p:ph type="body" sz="quarter" idx="61"/>
          </p:nvPr>
        </p:nvSpPr>
        <p:spPr/>
        <p:txBody>
          <a:bodyPr/>
          <a:lstStyle/>
          <a:p>
            <a:r>
              <a:rPr lang="de-DE" dirty="0"/>
              <a:t>Aufholstrategien</a:t>
            </a:r>
          </a:p>
          <a:p>
            <a:endParaRPr lang="de-DE" dirty="0"/>
          </a:p>
        </p:txBody>
      </p:sp>
      <p:sp>
        <p:nvSpPr>
          <p:cNvPr id="5" name="Text Placeholder 4">
            <a:extLst>
              <a:ext uri="{FF2B5EF4-FFF2-40B4-BE49-F238E27FC236}">
                <a16:creationId xmlns:a16="http://schemas.microsoft.com/office/drawing/2014/main" id="{55BD393E-5446-8B34-E2D5-AB2BFAE7F909}"/>
              </a:ext>
            </a:extLst>
          </p:cNvPr>
          <p:cNvSpPr>
            <a:spLocks noGrp="1"/>
          </p:cNvSpPr>
          <p:nvPr>
            <p:ph type="body" sz="quarter" idx="64"/>
          </p:nvPr>
        </p:nvSpPr>
        <p:spPr/>
        <p:txBody>
          <a:bodyPr/>
          <a:lstStyle/>
          <a:p>
            <a:pPr marL="0" indent="0">
              <a:lnSpc>
                <a:spcPts val="980"/>
              </a:lnSpc>
              <a:buNone/>
            </a:pPr>
            <a:r>
              <a:rPr lang="de-DE" sz="1125" b="1" dirty="0">
                <a:solidFill>
                  <a:srgbClr val="F16024"/>
                </a:solidFill>
              </a:rPr>
              <a:t>5. Einen größeren Notfallpuffer aufbauen, um Beitragsunterbrechungen zu vermeiden</a:t>
            </a:r>
          </a:p>
          <a:p>
            <a:pPr marL="0" indent="0">
              <a:lnSpc>
                <a:spcPts val="1708"/>
              </a:lnSpc>
              <a:buNone/>
            </a:pPr>
            <a:endParaRPr lang="de-DE" dirty="0" sz="1425"/>
          </a:p>
          <a:p>
            <a:pPr marL="0" indent="0">
              <a:lnSpc>
                <a:spcPts val="970"/>
              </a:lnSpc>
              <a:buNone/>
            </a:pPr>
            <a:r>
              <a:rPr lang="de-DE" dirty="0" sz="875"/>
              <a:t>Europäische Rentenerhebungen zeigen, dass viele Frauen in der Karrieremitte ihre Beiträge aussetzen, wenn das Einkommen knapp wird – mit langfristigen Sparlücken als Folge. Liquide Rücklagen helfen, das zu verhindern. </a:t>
            </a:r>
          </a:p>
          <a:p>
            <a:pPr marL="0" indent="0">
              <a:lnSpc>
                <a:spcPts val="970"/>
              </a:lnSpc>
              <a:buNone/>
            </a:pPr>
            <a:r>
              <a:rPr lang="de-DE" dirty="0" sz="875"/>
              <a:t>Aufholstrategien:</a:t>
            </a:r>
          </a:p>
          <a:p>
            <a:pPr>
              <a:lnSpc>
                <a:spcPts val="970"/>
              </a:lnSpc>
            </a:pPr>
            <a:r>
              <a:rPr lang="de-DE" dirty="0" sz="875"/>
              <a:t>Streben Sie einen Notgroschen in Höhe von 3–6 Monatsausgaben an.</a:t>
            </a:r>
          </a:p>
          <a:p>
            <a:pPr>
              <a:lnSpc>
                <a:spcPts val="970"/>
              </a:lnSpc>
            </a:pPr>
            <a:r>
              <a:rPr lang="de-DE" dirty="0" sz="875"/>
              <a:t>Senken Sie in Phasen intensiver Sorgearbeit Ihre Vorsorgebeiträge, statt sie ganz auszusetzen.</a:t>
            </a:r>
          </a:p>
          <a:p>
            <a:pPr>
              <a:lnSpc>
                <a:spcPts val="970"/>
              </a:lnSpc>
            </a:pPr>
            <a:r>
              <a:rPr lang="de-DE" dirty="0" sz="875"/>
              <a:t>Nutzen Sie einmalige Einnahmen (Boni, Steuererstattungen), um Puffer aufzufüllen.</a:t>
            </a:r>
          </a:p>
          <a:p>
            <a:pPr>
              <a:lnSpc>
                <a:spcPts val="2928"/>
              </a:lnSpc>
            </a:pPr>
            <a:endParaRPr lang="de-DE" dirty="0" sz="2450"/>
          </a:p>
          <a:p>
            <a:pPr marL="0" indent="0">
              <a:lnSpc>
                <a:spcPts val="980"/>
              </a:lnSpc>
              <a:spcBef>
                <a:spcPts val="996"/>
              </a:spcBef>
              <a:buNone/>
            </a:pPr>
            <a:r>
              <a:rPr lang="de-DE" sz="1125" b="1" dirty="0">
                <a:solidFill>
                  <a:srgbClr val="F16024"/>
                </a:solidFill>
              </a:rPr>
              <a:t>6. Steuerlich günstige Sparmöglichkeiten suchen</a:t>
            </a:r>
          </a:p>
          <a:p>
            <a:pPr marL="0" indent="0">
              <a:lnSpc>
                <a:spcPts val="1464"/>
              </a:lnSpc>
              <a:buNone/>
            </a:pPr>
            <a:endParaRPr lang="de-DE" sz="1225" b="1" dirty="0">
              <a:solidFill>
                <a:srgbClr val="F16024"/>
              </a:solidFill>
            </a:endParaRPr>
          </a:p>
          <a:p>
            <a:pPr marL="0" indent="0">
              <a:lnSpc>
                <a:spcPts val="970"/>
              </a:lnSpc>
              <a:buNone/>
            </a:pPr>
            <a:r>
              <a:rPr lang="de-DE" dirty="0" sz="875"/>
              <a:t>Viele EU-Mitgliedstaaten fördern die private Altersvorsorge mit Steueranreizen; wie gut diese wirken, hängt allerdings vom Einkommen ab. </a:t>
            </a:r>
          </a:p>
          <a:p>
            <a:pPr marL="0" indent="0">
              <a:lnSpc>
                <a:spcPts val="970"/>
              </a:lnSpc>
              <a:buNone/>
            </a:pPr>
            <a:r>
              <a:rPr lang="de-DE" dirty="0" sz="875"/>
              <a:t>Aufholstrategien:</a:t>
            </a:r>
          </a:p>
          <a:p>
            <a:pPr>
              <a:lnSpc>
                <a:spcPts val="970"/>
              </a:lnSpc>
            </a:pPr>
            <a:r>
              <a:rPr lang="de-DE" dirty="0" sz="875"/>
              <a:t>Prüfen Sie, wie Ihr Land Beiträge zur privaten Altersvorsorge steuerlich fördert.</a:t>
            </a:r>
          </a:p>
          <a:p>
            <a:pPr>
              <a:lnSpc>
                <a:spcPts val="970"/>
              </a:lnSpc>
            </a:pPr>
            <a:r>
              <a:rPr lang="de-DE" dirty="0" sz="875"/>
              <a:t>Klären Sie bei Teilzeitarbeit, ob Sie trotzdem Anspruch auf die steuerliche Förderung der Altersvorsorge haben.</a:t>
            </a:r>
          </a:p>
          <a:p>
            <a:pPr>
              <a:lnSpc>
                <a:spcPts val="970"/>
              </a:lnSpc>
            </a:pPr>
            <a:r>
              <a:rPr lang="de-DE" dirty="0" sz="875"/>
              <a:t>Nutzen Sie steuerbegünstigte Konten jedes Jahr – auch mit kleinen Beträgen.</a:t>
            </a:r>
          </a:p>
          <a:p>
            <a:pPr marL="0" indent="0">
              <a:lnSpc>
                <a:spcPts val="1708"/>
              </a:lnSpc>
              <a:buNone/>
            </a:pPr>
            <a:endParaRPr lang="de-DE" dirty="0" sz="1425"/>
          </a:p>
          <a:p>
            <a:pPr marL="0" indent="0">
              <a:lnSpc>
                <a:spcPts val="980"/>
              </a:lnSpc>
              <a:buNone/>
            </a:pPr>
            <a:r>
              <a:rPr lang="de-DE" sz="1125" b="1" dirty="0">
                <a:solidFill>
                  <a:srgbClr val="F16024"/>
                </a:solidFill>
              </a:rPr>
              <a:t>7. Weiterbildung in der späten Karrierephase erwägen, um mehr verdienen zu können</a:t>
            </a:r>
          </a:p>
          <a:p>
            <a:pPr marL="0" indent="0">
              <a:lnSpc>
                <a:spcPts val="488"/>
              </a:lnSpc>
              <a:buNone/>
            </a:pPr>
            <a:endParaRPr lang="de-DE" sz="400" b="1" dirty="0">
              <a:solidFill>
                <a:srgbClr val="F16024"/>
              </a:solidFill>
            </a:endParaRPr>
          </a:p>
          <a:p>
            <a:pPr marL="0" indent="0">
              <a:lnSpc>
                <a:spcPts val="970"/>
              </a:lnSpc>
              <a:buNone/>
            </a:pPr>
            <a:r>
              <a:rPr lang="de-DE" dirty="0" sz="875"/>
              <a:t>Studien zeigen, dass stabile Beschäftigung und höhere Löhne stark beeinflussen, ob die Rente langfristig ausreicht. Weiterbildung in der Lebensmitte kann zusätzliches Einkommen schaffen, das sich sparen lässt. </a:t>
            </a:r>
          </a:p>
          <a:p>
            <a:pPr marL="0" indent="0">
              <a:lnSpc>
                <a:spcPts val="970"/>
              </a:lnSpc>
              <a:buNone/>
            </a:pPr>
            <a:r>
              <a:rPr lang="de-DE" dirty="0" sz="875"/>
              <a:t>Aufholstrategien:</a:t>
            </a:r>
          </a:p>
          <a:p>
            <a:pPr>
              <a:lnSpc>
                <a:spcPts val="970"/>
              </a:lnSpc>
            </a:pPr>
            <a:r>
              <a:rPr lang="de-DE" dirty="0" sz="875"/>
              <a:t>Nutzen Sie arbeitgeberfinanzierte Weiterbildungen für den Weg in besser bezahlte Positionen.</a:t>
            </a:r>
          </a:p>
          <a:p>
            <a:pPr>
              <a:lnSpc>
                <a:spcPts val="970"/>
              </a:lnSpc>
            </a:pPr>
            <a:r>
              <a:rPr lang="de-DE" dirty="0" sz="875"/>
              <a:t>Prüfen Sie flexible berufliche Veränderungen, die bessere Vorsorgeleistungen bieten.</a:t>
            </a:r>
          </a:p>
          <a:p>
            <a:pPr>
              <a:lnSpc>
                <a:spcPts val="970"/>
              </a:lnSpc>
            </a:pPr>
            <a:r>
              <a:rPr lang="de-DE" dirty="0" sz="875"/>
              <a:t>Nutzen Sie Gehaltserhöhungen für höhere Vorsorgebeiträge statt für einen teureren Lebensstil.</a:t>
            </a:r>
          </a:p>
          <a:p>
            <a:pPr>
              <a:lnSpc>
                <a:spcPts val="3904"/>
              </a:lnSpc>
            </a:pPr>
            <a:endParaRPr lang="de-DE" sz="3250" b="1" dirty="0">
              <a:solidFill>
                <a:srgbClr val="F16024"/>
              </a:solidFill>
            </a:endParaRPr>
          </a:p>
          <a:p>
            <a:pPr marL="0" indent="0">
              <a:lnSpc>
                <a:spcPts val="980"/>
              </a:lnSpc>
              <a:buNone/>
            </a:pPr>
            <a:r>
              <a:rPr lang="de-DE" sz="1125" b="1" dirty="0">
                <a:solidFill>
                  <a:srgbClr val="F16024"/>
                </a:solidFill>
              </a:rPr>
              <a:t>8. Für Kosten durch Sorgearbeit vorsorgen, die das Sparen erschweren können</a:t>
            </a:r>
          </a:p>
          <a:p>
            <a:pPr marL="0" indent="0">
              <a:lnSpc>
                <a:spcPts val="1464"/>
              </a:lnSpc>
              <a:buNone/>
            </a:pPr>
            <a:endParaRPr lang="de-DE" sz="1225" b="1" dirty="0">
              <a:solidFill>
                <a:srgbClr val="F16024"/>
              </a:solidFill>
            </a:endParaRPr>
          </a:p>
          <a:p>
            <a:pPr marL="0" indent="0">
              <a:lnSpc>
                <a:spcPts val="970"/>
              </a:lnSpc>
              <a:buNone/>
            </a:pPr>
            <a:r>
              <a:rPr lang="de-DE" dirty="0" sz="875"/>
              <a:t>Auf viele Frauen kommen Sorgeverpflichtungen für alternde Eltern zu, und diese Kosten können die langfristige Planung beeinträchtigen. In der politischen Debatte der EU gilt dies als großes Risiko für eine ausreichende Altersversorgung, besonders bei Frauen. [euronews.com]</a:t>
            </a:r>
          </a:p>
          <a:p>
            <a:pPr marL="0" indent="0">
              <a:lnSpc>
                <a:spcPts val="970"/>
              </a:lnSpc>
              <a:buNone/>
            </a:pPr>
            <a:r>
              <a:rPr lang="de-DE" dirty="0" sz="875"/>
              <a:t>Aufholstrategien:</a:t>
            </a:r>
          </a:p>
          <a:p>
            <a:pPr>
              <a:lnSpc>
                <a:spcPts val="970"/>
              </a:lnSpc>
            </a:pPr>
            <a:r>
              <a:rPr lang="de-DE" dirty="0" sz="875"/>
              <a:t>Planen Sie in Ihrer Sparstrategie ein „Pflegepolster“ ein.</a:t>
            </a:r>
          </a:p>
          <a:p>
            <a:pPr>
              <a:lnSpc>
                <a:spcPts val="970"/>
              </a:lnSpc>
            </a:pPr>
            <a:r>
              <a:rPr lang="de-DE" dirty="0" sz="875"/>
              <a:t>Informieren Sie sich über staatliche Pflegeleistungen oder Zuschüsse, die Ihre Ausgaben senken.</a:t>
            </a:r>
          </a:p>
          <a:p>
            <a:pPr>
              <a:lnSpc>
                <a:spcPts val="970"/>
              </a:lnSpc>
            </a:pPr>
            <a:r>
              <a:rPr lang="de-DE" dirty="0" sz="875"/>
              <a:t>Achten Sie darauf, den Anschluss an den Arbeitsmarkt zu behalten.</a:t>
            </a:r>
          </a:p>
          <a:p>
            <a:pPr marL="0" indent="0">
              <a:lnSpc>
                <a:spcPts val="2928"/>
              </a:lnSpc>
              <a:buNone/>
            </a:pPr>
            <a:endParaRPr lang="de-DE" dirty="0" sz="2450"/>
          </a:p>
          <a:p>
            <a:pPr marL="0" indent="0">
              <a:lnSpc>
                <a:spcPts val="1220"/>
              </a:lnSpc>
              <a:buNone/>
            </a:pPr>
            <a:endParaRPr lang="de-DE" dirty="0" sz="1025"/>
          </a:p>
        </p:txBody>
      </p:sp>
      <p:sp>
        <p:nvSpPr>
          <p:cNvPr id="6" name="Rounded Rectangle 49">
            <a:extLst>
              <a:ext uri="{FF2B5EF4-FFF2-40B4-BE49-F238E27FC236}">
                <a16:creationId xmlns:a16="http://schemas.microsoft.com/office/drawing/2014/main" id="{C69DF114-B0FF-16B0-C69B-D9048A73EEAD}"/>
              </a:ext>
            </a:extLst>
          </p:cNvPr>
          <p:cNvSpPr/>
          <p:nvPr/>
        </p:nvSpPr>
        <p:spPr>
          <a:xfrm>
            <a:off x="1789814" y="8020494"/>
            <a:ext cx="5231219" cy="163741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7" name="Group 6">
            <a:extLst>
              <a:ext uri="{FF2B5EF4-FFF2-40B4-BE49-F238E27FC236}">
                <a16:creationId xmlns:a16="http://schemas.microsoft.com/office/drawing/2014/main" id="{C468BB72-04E6-0523-9CC9-AE527712CEC7}"/>
              </a:ext>
            </a:extLst>
          </p:cNvPr>
          <p:cNvGrpSpPr/>
          <p:nvPr/>
        </p:nvGrpSpPr>
        <p:grpSpPr>
          <a:xfrm>
            <a:off x="1972947" y="7840045"/>
            <a:ext cx="1323705" cy="406400"/>
            <a:chOff x="1972947" y="5649738"/>
            <a:chExt cx="1323705" cy="406400"/>
          </a:xfrm>
        </p:grpSpPr>
        <p:sp>
          <p:nvSpPr>
            <p:cNvPr id="8" name="Rectangle 7">
              <a:extLst>
                <a:ext uri="{FF2B5EF4-FFF2-40B4-BE49-F238E27FC236}">
                  <a16:creationId xmlns:a16="http://schemas.microsoft.com/office/drawing/2014/main" id="{BCA83F9F-2D34-8BD3-946C-B5B7F9A26EE0}"/>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tangle 8">
              <a:extLst>
                <a:ext uri="{FF2B5EF4-FFF2-40B4-BE49-F238E27FC236}">
                  <a16:creationId xmlns:a16="http://schemas.microsoft.com/office/drawing/2014/main" id="{897894FE-1999-DA64-7686-A05F5D6A6287}"/>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 Placeholder 122">
              <a:extLst>
                <a:ext uri="{FF2B5EF4-FFF2-40B4-BE49-F238E27FC236}">
                  <a16:creationId xmlns:a16="http://schemas.microsoft.com/office/drawing/2014/main" id="{D7CB659B-BC8B-C692-CD69-2638C6F3532D}"/>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a:t>
              </a:r>
            </a:p>
          </p:txBody>
        </p:sp>
        <p:sp>
          <p:nvSpPr>
            <p:cNvPr id="11" name="Oval 10">
              <a:extLst>
                <a:ext uri="{FF2B5EF4-FFF2-40B4-BE49-F238E27FC236}">
                  <a16:creationId xmlns:a16="http://schemas.microsoft.com/office/drawing/2014/main" id="{486C7113-7DB1-14A8-C261-2402D1EF6F3A}"/>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2" name="Graphic 37">
              <a:extLst>
                <a:ext uri="{FF2B5EF4-FFF2-40B4-BE49-F238E27FC236}">
                  <a16:creationId xmlns:a16="http://schemas.microsoft.com/office/drawing/2014/main" id="{01D8C9E1-D6FD-8369-3D26-DB3D79C765E8}"/>
                </a:ext>
              </a:extLst>
            </p:cNvPr>
            <p:cNvGrpSpPr/>
            <p:nvPr/>
          </p:nvGrpSpPr>
          <p:grpSpPr>
            <a:xfrm>
              <a:off x="2064622" y="5732952"/>
              <a:ext cx="229999" cy="229698"/>
              <a:chOff x="5737725" y="2862443"/>
              <a:chExt cx="1034323" cy="1032970"/>
            </a:xfrm>
            <a:solidFill>
              <a:schemeClr val="bg1"/>
            </a:solidFill>
          </p:grpSpPr>
          <p:sp>
            <p:nvSpPr>
              <p:cNvPr id="13" name="Freeform 56">
                <a:extLst>
                  <a:ext uri="{FF2B5EF4-FFF2-40B4-BE49-F238E27FC236}">
                    <a16:creationId xmlns:a16="http://schemas.microsoft.com/office/drawing/2014/main" id="{E7F405F7-96CE-1161-9AF3-A8BE4C8B4408}"/>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4" name="Freeform 57">
                <a:extLst>
                  <a:ext uri="{FF2B5EF4-FFF2-40B4-BE49-F238E27FC236}">
                    <a16:creationId xmlns:a16="http://schemas.microsoft.com/office/drawing/2014/main" id="{E322FCA5-DC2B-F4E9-5533-29469F8C3653}"/>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5" name="Freeform 58">
                <a:extLst>
                  <a:ext uri="{FF2B5EF4-FFF2-40B4-BE49-F238E27FC236}">
                    <a16:creationId xmlns:a16="http://schemas.microsoft.com/office/drawing/2014/main" id="{F31B11A5-E7A2-9F86-F248-33BE5674520E}"/>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6" name="Freeform 59">
                <a:extLst>
                  <a:ext uri="{FF2B5EF4-FFF2-40B4-BE49-F238E27FC236}">
                    <a16:creationId xmlns:a16="http://schemas.microsoft.com/office/drawing/2014/main" id="{379AF0D2-7063-05BB-0A9F-9CF59D684D19}"/>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7" name="Freeform 60">
                <a:extLst>
                  <a:ext uri="{FF2B5EF4-FFF2-40B4-BE49-F238E27FC236}">
                    <a16:creationId xmlns:a16="http://schemas.microsoft.com/office/drawing/2014/main" id="{E0074B11-4F0A-8FD9-8590-9E3C58421CD0}"/>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
        <p:nvSpPr>
          <p:cNvPr id="18" name="Text Placeholder 7">
            <a:extLst>
              <a:ext uri="{FF2B5EF4-FFF2-40B4-BE49-F238E27FC236}">
                <a16:creationId xmlns:a16="http://schemas.microsoft.com/office/drawing/2014/main" id="{F19E508E-A327-F355-F3E4-61DA0E732496}"/>
              </a:ext>
            </a:extLst>
          </p:cNvPr>
          <p:cNvSpPr txBox="1">
            <a:spLocks/>
          </p:cNvSpPr>
          <p:nvPr/>
        </p:nvSpPr>
        <p:spPr>
          <a:xfrm>
            <a:off x="1940725" y="8426894"/>
            <a:ext cx="5041412"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26"/>
              </a:lnSpc>
              <a:buNone/>
            </a:pPr>
            <a:r>
              <a:rPr lang="de-DE" dirty="0" sz="925"/>
              <a:t>Denken Sie über die vorgestellten Aufholstrategien nach und notieren Sie:</a:t>
            </a:r>
          </a:p>
          <a:p>
            <a:pPr marL="228600" indent="-228600">
              <a:lnSpc>
                <a:spcPts val="1026"/>
              </a:lnSpc>
              <a:buFont typeface="+mj-lt"/>
              <a:buAutoNum type="arabicPeriod"/>
            </a:pPr>
            <a:r>
              <a:rPr lang="de-DE" dirty="0" sz="925"/>
              <a:t>Welche der 8 Aufholstrategien erscheint Ihnen im Moment am realistischsten?</a:t>
            </a:r>
          </a:p>
          <a:p>
            <a:pPr marL="228600" indent="-228600">
              <a:lnSpc>
                <a:spcPts val="1026"/>
              </a:lnSpc>
              <a:buFont typeface="+mj-lt"/>
              <a:buAutoNum type="arabicPeriod"/>
            </a:pPr>
            <a:r>
              <a:rPr lang="de-DE" dirty="0" sz="925"/>
              <a:t>Welche könnte in den nächsten 12 Monaten am meisten bewirken?</a:t>
            </a:r>
          </a:p>
          <a:p>
            <a:pPr marL="228600" indent="-228600">
              <a:lnSpc>
                <a:spcPts val="1026"/>
              </a:lnSpc>
              <a:buFont typeface="+mj-lt"/>
              <a:buAutoNum type="arabicPeriod"/>
            </a:pPr>
            <a:r>
              <a:rPr lang="de-DE" dirty="0" sz="925"/>
              <a:t>Welchen kleinen Schritt können Sie diesen Monat gehen? (z. B. Vorsorgebeitrag um 1 % erhöhen, einen alten Vorsorgetopf zusammenführen, einen Termin beim Vorsorgeanbieter vereinbaren)</a:t>
            </a:r>
            <a:endParaRPr lang="de-DE" dirty="0" sz="925"/>
          </a:p>
          <a:p>
            <a:pPr marL="0" indent="0">
              <a:lnSpc>
                <a:spcPts val="1026"/>
              </a:lnSpc>
              <a:buNone/>
            </a:pPr>
            <a:endParaRPr lang="de-DE" dirty="0" sz="925"/>
          </a:p>
        </p:txBody>
      </p:sp>
    </p:spTree>
    <p:extLst>
      <p:ext uri="{BB962C8B-B14F-4D97-AF65-F5344CB8AC3E}">
        <p14:creationId xmlns:p14="http://schemas.microsoft.com/office/powerpoint/2010/main" val="3056124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63ADB-E3E7-F317-4B52-9DAF7E01963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190E59-D4A2-60FB-5848-631C649037FC}"/>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839A9C62-DE68-4974-1592-99EF2E73565B}"/>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37C66ACC-CE70-9692-A578-BB73E09FF759}"/>
              </a:ext>
            </a:extLst>
          </p:cNvPr>
          <p:cNvSpPr>
            <a:spLocks noGrp="1"/>
          </p:cNvSpPr>
          <p:nvPr>
            <p:ph type="body" sz="quarter" idx="61"/>
          </p:nvPr>
        </p:nvSpPr>
        <p:spPr/>
        <p:txBody>
          <a:bodyPr/>
          <a:lstStyle/>
          <a:p>
            <a:pPr>
              <a:lnSpc>
                <a:spcPts val="2945"/>
              </a:lnSpc>
            </a:pPr>
            <a:r>
              <a:rPr lang="de-DE" dirty="0" sz="2325"/>
              <a:t>Auf große Lebensereignisse vorbereiten</a:t>
            </a:r>
            <a:endParaRPr lang="de-DE" dirty="0" sz="2325"/>
          </a:p>
        </p:txBody>
      </p:sp>
      <p:sp>
        <p:nvSpPr>
          <p:cNvPr id="5" name="Text Placeholder 4">
            <a:extLst>
              <a:ext uri="{FF2B5EF4-FFF2-40B4-BE49-F238E27FC236}">
                <a16:creationId xmlns:a16="http://schemas.microsoft.com/office/drawing/2014/main" id="{C3C0B4A2-F27A-B5CD-038A-488B9F5D55D4}"/>
              </a:ext>
            </a:extLst>
          </p:cNvPr>
          <p:cNvSpPr>
            <a:spLocks noGrp="1"/>
          </p:cNvSpPr>
          <p:nvPr>
            <p:ph type="body" sz="quarter" idx="64"/>
          </p:nvPr>
        </p:nvSpPr>
        <p:spPr/>
        <p:txBody>
          <a:bodyPr/>
          <a:lstStyle/>
          <a:p>
            <a:pPr marL="0" indent="0">
              <a:lnSpc>
                <a:spcPts val="1109"/>
              </a:lnSpc>
              <a:buNone/>
            </a:pPr>
            <a:r>
              <a:rPr lang="de-DE" dirty="0" sz="1000"/>
              <a:t>Die Lebensmitte ist eine kraftvolle Phase: Sie haben Erfahrung, Klarheit und oft konkurrierende Prioritäten. Zur Ruhestandsplanung gehört, sich auf Lebensereignisse vorzubereiten, die Ihren finanziellen Weg verändern können, etwa </a:t>
            </a:r>
            <a:r>
              <a:rPr lang="de-DE" b="1" dirty="0" sz="1000"/>
              <a:t>Scheidung</a:t>
            </a:r>
            <a:r>
              <a:rPr lang="de-DE" dirty="0" sz="1000"/>
              <a:t>, </a:t>
            </a:r>
            <a:r>
              <a:rPr lang="de-DE" b="1" dirty="0" sz="1000"/>
              <a:t>gesundheitliche Veränderungen</a:t>
            </a:r>
            <a:r>
              <a:rPr lang="de-DE" dirty="0" sz="1000"/>
              <a:t> oder </a:t>
            </a:r>
            <a:r>
              <a:rPr lang="de-DE" b="1" dirty="0" sz="1000"/>
              <a:t>Umzug</a:t>
            </a:r>
            <a:r>
              <a:rPr lang="de-DE" dirty="0" sz="1000"/>
              <a:t>. Wichtig ist, Widerstandskraft und Flexibilität in Ihren langfristigen Plan einzubauen.</a:t>
            </a:r>
          </a:p>
          <a:p>
            <a:pPr marL="0" indent="0">
              <a:lnSpc>
                <a:spcPts val="1708"/>
              </a:lnSpc>
              <a:buNone/>
            </a:pPr>
            <a:endParaRPr lang="de-DE" dirty="0" sz="1425"/>
          </a:p>
          <a:p>
            <a:pPr marL="0" indent="0">
              <a:lnSpc>
                <a:spcPts val="1089"/>
              </a:lnSpc>
              <a:buNone/>
            </a:pPr>
            <a:r>
              <a:rPr lang="de-DE" sz="1250" b="1" dirty="0">
                <a:solidFill>
                  <a:srgbClr val="F16024"/>
                </a:solidFill>
              </a:rPr>
              <a:t>Trennung oder Scheidung</a:t>
            </a:r>
          </a:p>
          <a:p>
            <a:pPr marL="0" indent="0">
              <a:lnSpc>
                <a:spcPts val="1342"/>
              </a:lnSpc>
              <a:buNone/>
            </a:pPr>
            <a:endParaRPr lang="de-DE" sz="1125" b="1" dirty="0">
              <a:solidFill>
                <a:srgbClr val="FF0000"/>
              </a:solidFill>
            </a:endParaRPr>
          </a:p>
          <a:p>
            <a:pPr marL="0" indent="0">
              <a:lnSpc>
                <a:spcPts val="1109"/>
              </a:lnSpc>
              <a:buNone/>
            </a:pPr>
            <a:r>
              <a:rPr lang="de-DE" dirty="0" sz="1000"/>
              <a:t>Eine Scheidung kann Vorsorgevermögen und Einkommen im Ruhestand deutlich schmälern.</a:t>
            </a:r>
          </a:p>
          <a:p>
            <a:pPr marL="0" indent="0">
              <a:lnSpc>
                <a:spcPts val="1342"/>
              </a:lnSpc>
              <a:buNone/>
            </a:pPr>
            <a:endParaRPr lang="de-DE" dirty="0" sz="1125"/>
          </a:p>
          <a:p>
            <a:pPr marL="0" indent="0">
              <a:lnSpc>
                <a:spcPts val="1109"/>
              </a:lnSpc>
              <a:buNone/>
            </a:pPr>
            <a:r>
              <a:rPr lang="de-DE" b="1" dirty="0" sz="1000"/>
              <a:t>Was Sie jetzt tun können:</a:t>
            </a:r>
            <a:endParaRPr lang="de-DE" dirty="0" sz="1000"/>
          </a:p>
          <a:p>
            <a:pPr lvl="0">
              <a:lnSpc>
                <a:spcPts val="1109"/>
              </a:lnSpc>
            </a:pPr>
            <a:r>
              <a:rPr lang="de-DE" b="1" dirty="0" sz="1000"/>
              <a:t>Wissen, was Ihnen gehört</a:t>
            </a:r>
            <a:r>
              <a:rPr lang="de-DE" dirty="0" sz="1000"/>
              <a:t>: Verschaffen Sie sich einen Überblick über Ihre gesamte Altersvorsorge – Ansprüche auf gesetzliche Rente, betriebliche Altersvorsorge, private Vorsorgetöpfe.</a:t>
            </a:r>
          </a:p>
          <a:p>
            <a:pPr lvl="0">
              <a:lnSpc>
                <a:spcPts val="1109"/>
              </a:lnSpc>
            </a:pPr>
            <a:r>
              <a:rPr lang="de-DE" b="1" dirty="0" sz="1000"/>
              <a:t>Regeln zur Teilung der Rentenansprüche prüfen</a:t>
            </a:r>
            <a:r>
              <a:rPr lang="de-DE" dirty="0" sz="1000"/>
              <a:t>: In vielen EU-Ländern können in der Ehe erworbene Rentenansprüche geteilt werden. Wer die Regeln im eigenen Land kennt, kann die langfristige Sicherheit besser einschätzen.</a:t>
            </a:r>
          </a:p>
          <a:p>
            <a:pPr lvl="0">
              <a:lnSpc>
                <a:spcPts val="1109"/>
              </a:lnSpc>
            </a:pPr>
            <a:r>
              <a:rPr lang="de-DE" b="1" dirty="0" sz="1000"/>
              <a:t>Eigene Kredithistorie und eigene Konten aktiv halten</a:t>
            </a:r>
            <a:r>
              <a:rPr lang="de-DE" dirty="0" sz="1000"/>
              <a:t>: Eigene Konten sichern Ihre finanzielle Kontinuität.</a:t>
            </a:r>
          </a:p>
          <a:p>
            <a:pPr marL="0" indent="0">
              <a:lnSpc>
                <a:spcPts val="1098"/>
              </a:lnSpc>
              <a:buNone/>
            </a:pPr>
            <a:endParaRPr lang="de-DE" sz="925" b="1" dirty="0">
              <a:solidFill>
                <a:srgbClr val="FF0000"/>
              </a:solidFill>
            </a:endParaRPr>
          </a:p>
          <a:p>
            <a:pPr marL="0" indent="0">
              <a:lnSpc>
                <a:spcPts val="1089"/>
              </a:lnSpc>
              <a:buNone/>
            </a:pPr>
            <a:r>
              <a:rPr lang="de-DE" sz="1250" b="1" dirty="0">
                <a:solidFill>
                  <a:srgbClr val="F16024"/>
                </a:solidFill>
              </a:rPr>
              <a:t>Gesundheitliche Veränderungen</a:t>
            </a:r>
          </a:p>
          <a:p>
            <a:pPr marL="0" indent="0">
              <a:lnSpc>
                <a:spcPts val="1342"/>
              </a:lnSpc>
              <a:buNone/>
            </a:pPr>
            <a:endParaRPr lang="de-DE" sz="1125" dirty="0">
              <a:solidFill>
                <a:srgbClr val="FF0000"/>
              </a:solidFill>
            </a:endParaRPr>
          </a:p>
          <a:p>
            <a:pPr marL="0" indent="0">
              <a:lnSpc>
                <a:spcPts val="1109"/>
              </a:lnSpc>
              <a:buNone/>
            </a:pPr>
            <a:r>
              <a:rPr lang="de-DE" dirty="0" sz="1000"/>
              <a:t>Chronische Krankheit oder ein früher Ausstieg aus dem Erwerbsleben können das Lebenseinkommen verringern und Ersparnisse schneller aufzehren.</a:t>
            </a:r>
          </a:p>
          <a:p>
            <a:pPr marL="0" indent="0">
              <a:lnSpc>
                <a:spcPts val="1464"/>
              </a:lnSpc>
              <a:buNone/>
            </a:pPr>
            <a:endParaRPr lang="de-DE" dirty="0" sz="1225"/>
          </a:p>
          <a:p>
            <a:pPr marL="0" indent="0">
              <a:lnSpc>
                <a:spcPts val="1109"/>
              </a:lnSpc>
              <a:buNone/>
            </a:pPr>
            <a:r>
              <a:rPr lang="de-DE" b="1" dirty="0" sz="1000"/>
              <a:t>Was Sie jetzt tun können:</a:t>
            </a:r>
            <a:endParaRPr lang="de-DE" dirty="0" sz="1000"/>
          </a:p>
          <a:p>
            <a:pPr lvl="0">
              <a:lnSpc>
                <a:spcPts val="1109"/>
              </a:lnSpc>
            </a:pPr>
            <a:r>
              <a:rPr lang="de-DE" b="1" dirty="0" sz="1000"/>
              <a:t>Ansprüche auf soziale Absicherung prüfen</a:t>
            </a:r>
            <a:r>
              <a:rPr lang="de-DE" dirty="0" sz="1000"/>
              <a:t>: Erwerbsminderungsleistungen und Krankenversicherung unterscheiden sich je nach EU-Mitgliedstaat.</a:t>
            </a:r>
          </a:p>
          <a:p>
            <a:pPr lvl="0">
              <a:lnSpc>
                <a:spcPts val="1109"/>
              </a:lnSpc>
            </a:pPr>
            <a:r>
              <a:rPr lang="de-DE" b="1" dirty="0" sz="1000"/>
              <a:t>Freiwillige Rentenbeiträge erwägen</a:t>
            </a:r>
            <a:r>
              <a:rPr lang="de-DE" dirty="0" sz="1000"/>
              <a:t>: Wenn Sie mit Erwerbsunterbrechungen rechnen, können spätere Nachzahlungen Rentenlücken schließen und geringere Rentenleistungen verhindern.</a:t>
            </a:r>
          </a:p>
          <a:p>
            <a:pPr>
              <a:lnSpc>
                <a:spcPts val="1109"/>
              </a:lnSpc>
            </a:pPr>
            <a:r>
              <a:rPr lang="de-DE" b="1" dirty="0" sz="1000"/>
              <a:t>Gesundheitsvorsorge beibehalten</a:t>
            </a:r>
            <a:r>
              <a:rPr lang="de-DE" dirty="0" sz="1000"/>
              <a:t>: Regelmäßige Vorsorgeuntersuchungen und gesunde Gewohnheiten dienen nicht nur dem Wohlbefinden – sie helfen Ihnen auch, länger erwerbsfähig zu bleiben.</a:t>
            </a:r>
            <a:endParaRPr lang="de-DE" sz="1250" b="1" dirty="0">
              <a:solidFill>
                <a:srgbClr val="FF0000"/>
              </a:solidFill>
            </a:endParaRPr>
          </a:p>
          <a:p>
            <a:pPr marL="0" indent="0">
              <a:lnSpc>
                <a:spcPts val="747"/>
              </a:lnSpc>
              <a:buNone/>
            </a:pPr>
            <a:endParaRPr lang="de-DE" dirty="0" sz="625"/>
          </a:p>
          <a:p>
            <a:pPr marL="0" indent="0">
              <a:lnSpc>
                <a:spcPts val="1089"/>
              </a:lnSpc>
              <a:buNone/>
            </a:pPr>
            <a:r>
              <a:rPr lang="de-DE" sz="1250" b="1" dirty="0">
                <a:solidFill>
                  <a:srgbClr val="F16024"/>
                </a:solidFill>
              </a:rPr>
              <a:t>Umzug (innerhalb oder außerhalb der EU)</a:t>
            </a:r>
          </a:p>
          <a:p>
            <a:pPr marL="0" indent="0">
              <a:lnSpc>
                <a:spcPts val="1342"/>
              </a:lnSpc>
              <a:buNone/>
            </a:pPr>
            <a:endParaRPr lang="de-DE" sz="1125" dirty="0">
              <a:solidFill>
                <a:srgbClr val="FF0000"/>
              </a:solidFill>
            </a:endParaRPr>
          </a:p>
          <a:p>
            <a:pPr marL="0" indent="0">
              <a:lnSpc>
                <a:spcPts val="1109"/>
              </a:lnSpc>
              <a:buNone/>
            </a:pPr>
            <a:r>
              <a:rPr lang="de-DE" dirty="0" sz="1000"/>
              <a:t>Ein Umzug in der Lebensmitte – wegen Familie, Berufswechsel oder Ruhestand – kann sich auf Steuern, Rente und Ansprüche auf Gesundheitsversorgung auswirken.</a:t>
            </a:r>
          </a:p>
          <a:p>
            <a:pPr marL="0" indent="0">
              <a:lnSpc>
                <a:spcPts val="1464"/>
              </a:lnSpc>
              <a:buNone/>
            </a:pPr>
            <a:endParaRPr lang="de-DE" dirty="0" sz="1225"/>
          </a:p>
          <a:p>
            <a:pPr marL="0" indent="0">
              <a:lnSpc>
                <a:spcPts val="1109"/>
              </a:lnSpc>
              <a:buNone/>
            </a:pPr>
            <a:r>
              <a:rPr lang="de-DE" b="1" dirty="0" sz="1000"/>
              <a:t>Was Sie jetzt tun können:</a:t>
            </a:r>
          </a:p>
          <a:p>
            <a:pPr marL="0" indent="0">
              <a:lnSpc>
                <a:spcPts val="1342"/>
              </a:lnSpc>
              <a:buNone/>
            </a:pPr>
            <a:endParaRPr lang="de-DE" dirty="0" sz="1125"/>
          </a:p>
          <a:p>
            <a:pPr lvl="0">
              <a:lnSpc>
                <a:spcPts val="1109"/>
              </a:lnSpc>
            </a:pPr>
            <a:r>
              <a:rPr lang="de-DE" b="1" dirty="0" sz="1000"/>
              <a:t>Mitnahme der Rentenansprüche prüfen</a:t>
            </a:r>
            <a:r>
              <a:rPr lang="de-DE" dirty="0" sz="1000"/>
              <a:t>: Rentenansprüche aus EU-Ländern lassen sich innerhalb der EU/des EWR weitgehend mitnehmen. Klären Sie, wie Ihre Beiträge übertragen und wie die Leistungen berechnet werden.</a:t>
            </a:r>
          </a:p>
          <a:p>
            <a:pPr lvl="0">
              <a:lnSpc>
                <a:spcPts val="1109"/>
              </a:lnSpc>
            </a:pPr>
            <a:r>
              <a:rPr lang="de-DE" b="1" dirty="0" sz="1000"/>
              <a:t>Lebenshaltungskosten</a:t>
            </a:r>
            <a:r>
              <a:rPr lang="de-DE" dirty="0" sz="1000"/>
              <a:t> der Zielorte vergleichen: Bei niedrigeren Ausgaben reicht Ihr Ruhestandseinkommen weiter.</a:t>
            </a:r>
          </a:p>
          <a:p>
            <a:pPr lvl="0">
              <a:lnSpc>
                <a:spcPts val="1109"/>
              </a:lnSpc>
            </a:pPr>
            <a:r>
              <a:rPr lang="de-DE" b="1" dirty="0" sz="1000"/>
              <a:t>Zugang zur Gesundheitsversorgung prüfen</a:t>
            </a:r>
            <a:r>
              <a:rPr lang="de-DE" dirty="0" sz="1000"/>
              <a:t>: Klären Sie, wie sich Ihr Schutz bei einem Umzug ändert, vor allem langfristig</a:t>
            </a:r>
          </a:p>
          <a:p>
            <a:pPr lvl="0">
              <a:lnSpc>
                <a:spcPts val="854"/>
              </a:lnSpc>
            </a:pPr>
            <a:endParaRPr lang="de-DE" dirty="0" sz="700"/>
          </a:p>
          <a:p>
            <a:pPr marL="0" indent="0">
              <a:lnSpc>
                <a:spcPts val="1109"/>
              </a:lnSpc>
              <a:buNone/>
            </a:pPr>
            <a:r>
              <a:rPr lang="de-DE" dirty="0" sz="1000"/>
              <a:t>Bei der Ruhestandsplanung lässt sich die Zukunft nicht immer vorhersagen – umso wichtiger ist es, auf verschiedene Möglichkeiten vorbereitet zu sein. Wenn Sie heute Ihre finanzielle Unabhängigkeit stärken, schenken Sie Ihrem künftigen Ich Wahlmöglichkeiten, Stabilität und die Fähigkeit, alle Herausforderungen des Lebens zu meistern.</a:t>
            </a:r>
          </a:p>
          <a:p>
            <a:pPr marL="0" lvl="0" indent="0">
              <a:lnSpc>
                <a:spcPts val="1708"/>
              </a:lnSpc>
              <a:buNone/>
            </a:pPr>
            <a:endParaRPr lang="de-DE" dirty="0" sz="1425"/>
          </a:p>
          <a:p>
            <a:pPr marL="0" indent="0">
              <a:lnSpc>
                <a:spcPts val="1220"/>
              </a:lnSpc>
              <a:buNone/>
            </a:pPr>
            <a:endParaRPr lang="de-DE" dirty="0" sz="1025"/>
          </a:p>
        </p:txBody>
      </p:sp>
    </p:spTree>
    <p:extLst>
      <p:ext uri="{BB962C8B-B14F-4D97-AF65-F5344CB8AC3E}">
        <p14:creationId xmlns:p14="http://schemas.microsoft.com/office/powerpoint/2010/main" val="2765515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BCFF-E647-8F8F-32BF-2DBB916137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510057C-2E12-01E4-B15A-48C6304A730C}"/>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FBA6AFC-9F3C-EA8C-44FF-7C872BBD9B32}"/>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01F0474-7277-D3F0-B876-19020D89CB06}"/>
              </a:ext>
            </a:extLst>
          </p:cNvPr>
          <p:cNvSpPr>
            <a:spLocks noGrp="1"/>
          </p:cNvSpPr>
          <p:nvPr>
            <p:ph type="body" sz="quarter" idx="61"/>
          </p:nvPr>
        </p:nvSpPr>
        <p:spPr>
          <a:xfrm>
            <a:off x="1701663" y="798981"/>
            <a:ext cx="5284924" cy="722656"/>
          </a:xfrm>
        </p:spPr>
        <p:txBody>
          <a:bodyPr/>
          <a:lstStyle/>
          <a:p>
            <a:pPr>
              <a:lnSpc>
                <a:spcPts val="2945"/>
              </a:lnSpc>
            </a:pPr>
            <a:r>
              <a:rPr lang="de-DE" dirty="0" sz="2325"/>
              <a:t>Auf große Lebensereignisse vorbereiten</a:t>
            </a:r>
            <a:endParaRPr lang="de-DE" dirty="0" sz="2325"/>
          </a:p>
          <a:p>
            <a:pPr>
              <a:lnSpc>
                <a:spcPts val="2945"/>
              </a:lnSpc>
            </a:pPr>
            <a:endParaRPr lang="de-DE" dirty="0" sz="2325"/>
          </a:p>
        </p:txBody>
      </p:sp>
      <p:sp>
        <p:nvSpPr>
          <p:cNvPr id="8" name="Text Placeholder 7">
            <a:extLst>
              <a:ext uri="{FF2B5EF4-FFF2-40B4-BE49-F238E27FC236}">
                <a16:creationId xmlns:a16="http://schemas.microsoft.com/office/drawing/2014/main" id="{B9B03096-204F-4BB9-B190-E806AF71504E}"/>
              </a:ext>
            </a:extLst>
          </p:cNvPr>
          <p:cNvSpPr>
            <a:spLocks noGrp="1"/>
          </p:cNvSpPr>
          <p:nvPr>
            <p:ph type="body" sz="quarter" idx="64"/>
          </p:nvPr>
        </p:nvSpPr>
        <p:spPr>
          <a:xfrm>
            <a:off x="1158122" y="1534332"/>
            <a:ext cx="3606691" cy="8400082"/>
          </a:xfrm>
        </p:spPr>
        <p:txBody>
          <a:bodyPr/>
          <a:lstStyle/>
          <a:p>
            <a:pPr marL="0" indent="0">
              <a:lnSpc>
                <a:spcPts val="998"/>
              </a:lnSpc>
              <a:buNone/>
            </a:pPr>
            <a:r>
              <a:rPr lang="de-DE" dirty="0" sz="900"/>
              <a:t>Die Lebensmitte ist eine kraftvolle Phase: Sie haben Erfahrung, Klarheit und oft konkurrierende Prioritäten. Zur Ruhestandsplanung gehört, sich auf Lebensereignisse vorzubereiten, die Ihren finanziellen Weg verändern können, etwa </a:t>
            </a:r>
            <a:r>
              <a:rPr lang="de-DE" b="1" dirty="0" sz="900"/>
              <a:t>Scheidung</a:t>
            </a:r>
            <a:r>
              <a:rPr lang="de-DE" dirty="0" sz="900"/>
              <a:t>, </a:t>
            </a:r>
            <a:r>
              <a:rPr lang="de-DE" b="1" dirty="0" sz="900"/>
              <a:t>gesundheitliche Veränderungen</a:t>
            </a:r>
            <a:r>
              <a:rPr lang="de-DE" dirty="0" sz="900"/>
              <a:t> oder </a:t>
            </a:r>
            <a:r>
              <a:rPr lang="de-DE" b="1" dirty="0" sz="900"/>
              <a:t>Umzug</a:t>
            </a:r>
            <a:r>
              <a:rPr lang="de-DE" dirty="0" sz="900"/>
              <a:t>. Wichtig ist, Widerstandskraft und Flexibilität in Ihren langfristigen Plan einzubauen.</a:t>
            </a:r>
          </a:p>
          <a:p>
            <a:pPr marL="0" indent="0">
              <a:lnSpc>
                <a:spcPts val="2501"/>
              </a:lnSpc>
              <a:buNone/>
            </a:pPr>
            <a:endParaRPr lang="de-DE" dirty="0" sz="2075"/>
          </a:p>
          <a:p>
            <a:pPr marL="0" indent="0">
              <a:lnSpc>
                <a:spcPts val="1002"/>
              </a:lnSpc>
              <a:buNone/>
            </a:pPr>
            <a:r>
              <a:rPr lang="de-DE" sz="1150" b="1" dirty="0">
                <a:solidFill>
                  <a:srgbClr val="FF0000"/>
                </a:solidFill>
              </a:rPr>
              <a:t>Trennung oder Scheidung</a:t>
            </a:r>
          </a:p>
          <a:p>
            <a:pPr marL="0" indent="0">
              <a:lnSpc>
                <a:spcPts val="1434"/>
              </a:lnSpc>
              <a:buNone/>
            </a:pPr>
            <a:endParaRPr lang="de-DE" sz="1200" b="1" dirty="0">
              <a:solidFill>
                <a:srgbClr val="FF0000"/>
              </a:solidFill>
            </a:endParaRPr>
          </a:p>
          <a:p>
            <a:pPr marL="0" indent="0">
              <a:lnSpc>
                <a:spcPts val="998"/>
              </a:lnSpc>
              <a:buNone/>
            </a:pPr>
            <a:r>
              <a:rPr lang="de-DE" dirty="0" sz="900"/>
              <a:t>Eine Scheidung kann Vorsorgevermögen und Einkommen im Ruhestand deutlich schmälern.</a:t>
            </a:r>
          </a:p>
          <a:p>
            <a:pPr marL="0" indent="0">
              <a:lnSpc>
                <a:spcPts val="1647"/>
              </a:lnSpc>
              <a:buNone/>
            </a:pPr>
            <a:endParaRPr lang="de-DE" dirty="0" sz="1375"/>
          </a:p>
          <a:p>
            <a:pPr marL="0" indent="0">
              <a:lnSpc>
                <a:spcPts val="998"/>
              </a:lnSpc>
              <a:buNone/>
            </a:pPr>
            <a:r>
              <a:rPr lang="de-DE" b="1" dirty="0" sz="900"/>
              <a:t>Was Sie jetzt tun können:</a:t>
            </a:r>
            <a:endParaRPr lang="de-DE" dirty="0" sz="900"/>
          </a:p>
          <a:p>
            <a:pPr lvl="0">
              <a:lnSpc>
                <a:spcPts val="998"/>
              </a:lnSpc>
            </a:pPr>
            <a:r>
              <a:rPr lang="de-DE" b="1" dirty="0" sz="900"/>
              <a:t>Wissen, was Ihnen gehört</a:t>
            </a:r>
            <a:r>
              <a:rPr lang="de-DE" dirty="0" sz="900"/>
              <a:t>: Verschaffen Sie sich einen Überblick über Ihre gesamte Altersvorsorge – Ansprüche auf gesetzliche Rente, betriebliche Altersvorsorge, private Vorsorgetöpfe.</a:t>
            </a:r>
          </a:p>
          <a:p>
            <a:pPr lvl="0">
              <a:lnSpc>
                <a:spcPts val="998"/>
              </a:lnSpc>
            </a:pPr>
            <a:r>
              <a:rPr lang="de-DE" b="1" dirty="0" sz="900"/>
              <a:t>Regeln zur Teilung der Rentenansprüche prüfen</a:t>
            </a:r>
            <a:r>
              <a:rPr lang="de-DE" dirty="0" sz="900"/>
              <a:t>: In vielen EU-Ländern können in der Ehe erworbene Rentenansprüche geteilt werden. Wer die Regeln im eigenen Land kennt, kann die langfristige Sicherheit besser einschätzen.</a:t>
            </a:r>
          </a:p>
          <a:p>
            <a:pPr lvl="0">
              <a:lnSpc>
                <a:spcPts val="998"/>
              </a:lnSpc>
            </a:pPr>
            <a:r>
              <a:rPr lang="de-DE" b="1" dirty="0" sz="900"/>
              <a:t>Eigene Kredithistorie und eigene Konten aktiv halten</a:t>
            </a:r>
            <a:r>
              <a:rPr lang="de-DE" dirty="0" sz="900"/>
              <a:t>: Eigene Konten sichern Ihre finanzielle Kontinuität.</a:t>
            </a:r>
          </a:p>
          <a:p>
            <a:pPr marL="0" indent="0">
              <a:lnSpc>
                <a:spcPts val="4575"/>
              </a:lnSpc>
              <a:buNone/>
            </a:pPr>
            <a:endParaRPr lang="de-DE" sz="3800" b="1" dirty="0">
              <a:solidFill>
                <a:srgbClr val="FF0000"/>
              </a:solidFill>
            </a:endParaRPr>
          </a:p>
          <a:p>
            <a:pPr marL="0" indent="0">
              <a:lnSpc>
                <a:spcPts val="1002"/>
              </a:lnSpc>
              <a:buNone/>
            </a:pPr>
            <a:r>
              <a:rPr lang="de-DE" sz="1150" b="1" dirty="0">
                <a:solidFill>
                  <a:srgbClr val="FF0000"/>
                </a:solidFill>
              </a:rPr>
              <a:t>Gesundheitliche Veränderungen</a:t>
            </a:r>
          </a:p>
          <a:p>
            <a:pPr marL="0" indent="0">
              <a:lnSpc>
                <a:spcPts val="1433"/>
              </a:lnSpc>
              <a:buNone/>
            </a:pPr>
            <a:endParaRPr lang="de-DE" sz="1200" dirty="0">
              <a:solidFill>
                <a:srgbClr val="FF0000"/>
              </a:solidFill>
            </a:endParaRPr>
          </a:p>
          <a:p>
            <a:pPr marL="0" indent="0">
              <a:lnSpc>
                <a:spcPts val="998"/>
              </a:lnSpc>
              <a:buNone/>
            </a:pPr>
            <a:r>
              <a:rPr lang="de-DE" dirty="0" sz="900"/>
              <a:t>Chronische Krankheit oder ein früher Ausstieg aus dem Erwerbsleben können das Lebenseinkommen verringern und Ersparnisse schneller aufzehren.</a:t>
            </a:r>
          </a:p>
          <a:p>
            <a:pPr marL="0" indent="0">
              <a:lnSpc>
                <a:spcPts val="640"/>
              </a:lnSpc>
              <a:buNone/>
            </a:pPr>
            <a:endParaRPr lang="de-DE" dirty="0" sz="525"/>
          </a:p>
          <a:p>
            <a:pPr marL="0" indent="0">
              <a:lnSpc>
                <a:spcPts val="998"/>
              </a:lnSpc>
              <a:buNone/>
            </a:pPr>
            <a:r>
              <a:rPr lang="de-DE" b="1" dirty="0" sz="900"/>
              <a:t>Was Sie jetzt tun können:</a:t>
            </a:r>
            <a:endParaRPr lang="de-DE" dirty="0" sz="900"/>
          </a:p>
          <a:p>
            <a:pPr lvl="0">
              <a:lnSpc>
                <a:spcPts val="998"/>
              </a:lnSpc>
            </a:pPr>
            <a:r>
              <a:rPr lang="de-DE" b="1" dirty="0" sz="900"/>
              <a:t>Ansprüche auf soziale Absicherung prüfen</a:t>
            </a:r>
            <a:r>
              <a:rPr lang="de-DE" dirty="0" sz="900"/>
              <a:t>: Erwerbsminderungsleistungen und Krankenversicherung unterscheiden sich je nach EU-Mitgliedstaat.</a:t>
            </a:r>
          </a:p>
          <a:p>
            <a:pPr lvl="0">
              <a:lnSpc>
                <a:spcPts val="998"/>
              </a:lnSpc>
            </a:pPr>
            <a:r>
              <a:rPr lang="de-DE" b="1" dirty="0" sz="900"/>
              <a:t>Freiwillige Rentenbeiträge erwägen</a:t>
            </a:r>
            <a:r>
              <a:rPr lang="de-DE" dirty="0" sz="900"/>
              <a:t>: Wenn Sie mit Erwerbsunterbrechungen rechnen, können spätere Nachzahlungen Rentenlücken schließen und geringere Rentenleistungen verhindern.</a:t>
            </a:r>
          </a:p>
          <a:p>
            <a:pPr>
              <a:lnSpc>
                <a:spcPts val="998"/>
              </a:lnSpc>
            </a:pPr>
            <a:r>
              <a:rPr lang="de-DE" b="1" dirty="0" sz="900"/>
              <a:t>Gesundheitsvorsorge beibehalten</a:t>
            </a:r>
            <a:r>
              <a:rPr lang="de-DE" dirty="0" sz="900"/>
              <a:t>: Regelmäßige Vorsorgeuntersuchungen und gesunde Gewohnheiten dienen nicht nur dem Wohlbefinden – sie helfen Ihnen auch, länger erwerbsfähig zu bleiben.</a:t>
            </a:r>
            <a:endParaRPr lang="de-DE" sz="1150" b="1" dirty="0">
              <a:solidFill>
                <a:srgbClr val="FF0000"/>
              </a:solidFill>
            </a:endParaRPr>
          </a:p>
          <a:p>
            <a:pPr marL="0" indent="0">
              <a:lnSpc>
                <a:spcPts val="1129"/>
              </a:lnSpc>
              <a:buNone/>
            </a:pPr>
            <a:endParaRPr lang="de-DE" dirty="0" sz="950"/>
          </a:p>
          <a:p>
            <a:pPr marL="0" indent="0">
              <a:lnSpc>
                <a:spcPts val="1002"/>
              </a:lnSpc>
              <a:spcBef>
                <a:spcPts val="260"/>
              </a:spcBef>
              <a:buNone/>
            </a:pPr>
            <a:r>
              <a:rPr lang="de-DE" sz="1150" b="1" dirty="0">
                <a:solidFill>
                  <a:srgbClr val="FF0000"/>
                </a:solidFill>
              </a:rPr>
              <a:t>Umzug (innerhalb oder außerhalb der EU)</a:t>
            </a:r>
          </a:p>
          <a:p>
            <a:pPr marL="0" indent="0">
              <a:lnSpc>
                <a:spcPts val="1433"/>
              </a:lnSpc>
              <a:buNone/>
            </a:pPr>
            <a:endParaRPr lang="de-DE" sz="1200" dirty="0">
              <a:solidFill>
                <a:srgbClr val="FF0000"/>
              </a:solidFill>
            </a:endParaRPr>
          </a:p>
          <a:p>
            <a:pPr marL="0" indent="0">
              <a:lnSpc>
                <a:spcPts val="998"/>
              </a:lnSpc>
              <a:buNone/>
            </a:pPr>
            <a:r>
              <a:rPr lang="de-DE" dirty="0" sz="900"/>
              <a:t>Ein Umzug in der Lebensmitte – wegen Familie, Berufswechsel oder Ruhestand – kann sich auf Steuern, Rente und Ansprüche auf Gesundheitsversorgung auswirken.</a:t>
            </a:r>
          </a:p>
          <a:p>
            <a:pPr marL="0" indent="0">
              <a:lnSpc>
                <a:spcPts val="641"/>
              </a:lnSpc>
              <a:buNone/>
            </a:pPr>
            <a:endParaRPr lang="de-DE" dirty="0" sz="525"/>
          </a:p>
          <a:p>
            <a:pPr marL="0" indent="0">
              <a:lnSpc>
                <a:spcPts val="998"/>
              </a:lnSpc>
              <a:buNone/>
            </a:pPr>
            <a:r>
              <a:rPr lang="de-DE" b="1" dirty="0" sz="900"/>
              <a:t>Was Sie jetzt tun können:</a:t>
            </a:r>
            <a:endParaRPr lang="de-DE" dirty="0" sz="900"/>
          </a:p>
          <a:p>
            <a:pPr lvl="0">
              <a:lnSpc>
                <a:spcPts val="998"/>
              </a:lnSpc>
            </a:pPr>
            <a:r>
              <a:rPr lang="de-DE" b="1" dirty="0" sz="900"/>
              <a:t>Mitnahme der Rentenansprüche prüfen</a:t>
            </a:r>
            <a:r>
              <a:rPr lang="de-DE" dirty="0" sz="900"/>
              <a:t>: Rentenansprüche aus EU-Ländern lassen sich innerhalb der EU/des EWR weitgehend mitnehmen. Klären Sie, wie Ihre Beiträge übertragen und wie die Leistungen berechnet werden.</a:t>
            </a:r>
          </a:p>
          <a:p>
            <a:pPr lvl="0">
              <a:lnSpc>
                <a:spcPts val="998"/>
              </a:lnSpc>
            </a:pPr>
            <a:r>
              <a:rPr lang="de-DE" b="1" dirty="0" sz="900"/>
              <a:t>Lebenshaltungskosten</a:t>
            </a:r>
            <a:r>
              <a:rPr lang="de-DE" dirty="0" sz="900"/>
              <a:t> der Zielorte vergleichen: Bei niedrigeren Ausgaben reicht Ihr Ruhestandseinkommen weiter.</a:t>
            </a:r>
          </a:p>
          <a:p>
            <a:pPr lvl="0">
              <a:lnSpc>
                <a:spcPts val="998"/>
              </a:lnSpc>
            </a:pPr>
            <a:r>
              <a:rPr lang="de-DE" b="1" dirty="0" sz="900"/>
              <a:t>Zugang zur Gesundheitsversorgung prüfen</a:t>
            </a:r>
            <a:r>
              <a:rPr lang="de-DE" dirty="0" sz="900"/>
              <a:t>: Klären Sie, wie sich Ihr Schutz bei einem Umzug ändert, vor allem langfristig</a:t>
            </a:r>
          </a:p>
          <a:p>
            <a:pPr lvl="0">
              <a:lnSpc>
                <a:spcPts val="3141"/>
              </a:lnSpc>
            </a:pPr>
            <a:endParaRPr lang="de-DE" dirty="0" sz="2625"/>
          </a:p>
          <a:p>
            <a:pPr marL="0" indent="0">
              <a:lnSpc>
                <a:spcPts val="998"/>
              </a:lnSpc>
              <a:buNone/>
            </a:pPr>
            <a:r>
              <a:rPr lang="de-DE" dirty="0" sz="900"/>
              <a:t>Bei der Ruhestandsplanung lässt sich die Zukunft nicht immer vorhersagen – umso wichtiger ist es, auf verschiedene Möglichkeiten vorbereitet zu sein. Wenn Sie heute Ihre finanzielle Unabhängigkeit stärken, schenken Sie Ihrem künftigen Ich Wahlmöglichkeiten, Stabilität und die Fähigkeit, alle Herausforderungen des Lebens zu meistern.</a:t>
            </a:r>
          </a:p>
          <a:p>
            <a:pPr>
              <a:lnSpc>
                <a:spcPts val="2288"/>
              </a:lnSpc>
            </a:pPr>
            <a:endParaRPr lang="de-DE" dirty="0" sz="1900"/>
          </a:p>
          <a:p>
            <a:pPr>
              <a:lnSpc>
                <a:spcPts val="1220"/>
              </a:lnSpc>
            </a:pPr>
            <a:endParaRPr lang="de-DE" dirty="0" sz="1025"/>
          </a:p>
        </p:txBody>
      </p:sp>
      <p:sp>
        <p:nvSpPr>
          <p:cNvPr id="68" name="Rounded Rectangle 67">
            <a:extLst>
              <a:ext uri="{FF2B5EF4-FFF2-40B4-BE49-F238E27FC236}">
                <a16:creationId xmlns:a16="http://schemas.microsoft.com/office/drawing/2014/main" id="{FE7B4B90-9C26-1370-94C8-6CAEBAFC7292}"/>
              </a:ext>
            </a:extLst>
          </p:cNvPr>
          <p:cNvSpPr/>
          <p:nvPr/>
        </p:nvSpPr>
        <p:spPr>
          <a:xfrm>
            <a:off x="5005388" y="1821601"/>
            <a:ext cx="1981199" cy="187886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7" name="Graphic 2">
            <a:extLst>
              <a:ext uri="{FF2B5EF4-FFF2-40B4-BE49-F238E27FC236}">
                <a16:creationId xmlns:a16="http://schemas.microsoft.com/office/drawing/2014/main" id="{2B738733-23C2-209E-8727-05FFEA348D4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E18DCC9-C9D4-DB08-6CFC-3D60E029EA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01E1D30-273C-3B82-FB73-2FACDFDD3B0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3C18D82-6587-7E0E-B138-5C77BBDC9FC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2E4E10F-B4FC-4B10-2B39-CADF6061E9A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427FD08-998A-899B-CB7F-A03E64F9156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840BA7E-F274-53DC-56D5-BCF84A1AECA7}"/>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A3B086B-D78A-8355-F84B-C98CCBBAACF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AE0BF27E-177C-555F-F643-89ED886F3EDB}"/>
              </a:ext>
            </a:extLst>
          </p:cNvPr>
          <p:cNvSpPr/>
          <p:nvPr/>
        </p:nvSpPr>
        <p:spPr>
          <a:xfrm>
            <a:off x="5005388" y="4188566"/>
            <a:ext cx="1981199" cy="251285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0" name="Text Placeholder 7">
            <a:extLst>
              <a:ext uri="{FF2B5EF4-FFF2-40B4-BE49-F238E27FC236}">
                <a16:creationId xmlns:a16="http://schemas.microsoft.com/office/drawing/2014/main" id="{50F5D1A4-2BAB-91F6-511E-CBEF87FE5FF6}"/>
              </a:ext>
            </a:extLst>
          </p:cNvPr>
          <p:cNvSpPr txBox="1">
            <a:spLocks/>
          </p:cNvSpPr>
          <p:nvPr/>
        </p:nvSpPr>
        <p:spPr>
          <a:xfrm>
            <a:off x="5215915" y="2165652"/>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9"/>
              </a:lnSpc>
              <a:buNone/>
            </a:pPr>
            <a:r>
              <a:rPr lang="de-DE" dirty="0" sz="1000"/>
              <a:t>Laden Sie das Arbeits­blatt „Ruhestand im Blick“ aus unserem Res­sour­cen­paket zu Modul 1 herunter und füllen Sie es aus</a:t>
            </a:r>
            <a:endParaRPr lang="de-DE" dirty="0" sz="1000">
              <a:highlight>
                <a:srgbClr val="FFFF00"/>
              </a:highlight>
            </a:endParaRPr>
          </a:p>
          <a:p>
            <a:pPr marL="0" indent="0">
              <a:lnSpc>
                <a:spcPts val="610"/>
              </a:lnSpc>
              <a:buNone/>
            </a:pPr>
            <a:endParaRPr lang="de-DE" dirty="0" sz="500">
              <a:highlight>
                <a:srgbClr val="FFFF00"/>
              </a:highlight>
            </a:endParaRPr>
          </a:p>
          <a:p>
            <a:pPr marL="0" indent="0">
              <a:lnSpc>
                <a:spcPts val="1109"/>
              </a:lnSpc>
              <a:buNone/>
            </a:pPr>
            <a:r>
              <a:rPr lang="de-DE" dirty="0" sz="1000"/>
              <a:t>Sparen Sie genug, um das zu erreichen?</a:t>
            </a:r>
          </a:p>
          <a:p>
            <a:pPr marL="0" indent="0">
              <a:lnSpc>
                <a:spcPts val="1464"/>
              </a:lnSpc>
              <a:buNone/>
            </a:pPr>
            <a:endParaRPr lang="de-DE" dirty="0" sz="1225"/>
          </a:p>
        </p:txBody>
      </p:sp>
      <p:sp>
        <p:nvSpPr>
          <p:cNvPr id="81" name="Text Placeholder 7">
            <a:extLst>
              <a:ext uri="{FF2B5EF4-FFF2-40B4-BE49-F238E27FC236}">
                <a16:creationId xmlns:a16="http://schemas.microsoft.com/office/drawing/2014/main" id="{BC3674B6-05DF-B9FA-C211-91F60910307B}"/>
              </a:ext>
            </a:extLst>
          </p:cNvPr>
          <p:cNvSpPr txBox="1">
            <a:spLocks/>
          </p:cNvSpPr>
          <p:nvPr/>
        </p:nvSpPr>
        <p:spPr>
          <a:xfrm>
            <a:off x="5215915" y="4538428"/>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54"/>
              </a:lnSpc>
              <a:buNone/>
            </a:pPr>
            <a:r>
              <a:rPr lang="de-DE" dirty="0" sz="950"/>
              <a:t>Nutzen Sie die folgenden Themen für eine Grup­pen­dis­kus­sion oder zum eigenen Nachdenken.</a:t>
            </a:r>
          </a:p>
          <a:p>
            <a:pPr marL="0" indent="0">
              <a:lnSpc>
                <a:spcPts val="488"/>
              </a:lnSpc>
              <a:buNone/>
            </a:pPr>
            <a:endParaRPr lang="de-DE" dirty="0" sz="400"/>
          </a:p>
          <a:p>
            <a:pPr>
              <a:lnSpc>
                <a:spcPts val="1054"/>
              </a:lnSpc>
              <a:spcBef>
                <a:spcPts val="1422"/>
              </a:spcBef>
            </a:pPr>
            <a:r>
              <a:rPr lang="de-DE" dirty="0" sz="950"/>
              <a:t>Hürden bei der Ruhe­stands­pla­nung überwinden</a:t>
            </a:r>
          </a:p>
          <a:p>
            <a:pPr>
              <a:lnSpc>
                <a:spcPts val="1054"/>
              </a:lnSpc>
            </a:pPr>
            <a:r>
              <a:rPr lang="de-DE" dirty="0" sz="950"/>
              <a:t>Was würden Sie tun, wenn Sie 5 Jahre früher in Rente gehen müssten?</a:t>
            </a:r>
          </a:p>
          <a:p>
            <a:pPr marL="0" indent="0">
              <a:lnSpc>
                <a:spcPts val="854"/>
              </a:lnSpc>
              <a:buNone/>
            </a:pPr>
            <a:r>
              <a:rPr lang="de-DE" dirty="0" sz="700"/>
              <a:t> </a:t>
            </a:r>
            <a:endParaRPr sz="700"/>
          </a:p>
          <a:p>
            <a:pPr marL="0" indent="0">
              <a:lnSpc>
                <a:spcPts val="1220"/>
              </a:lnSpc>
              <a:buNone/>
            </a:pPr>
            <a:endParaRPr lang="de-DE" dirty="0" sz="1025"/>
          </a:p>
        </p:txBody>
      </p:sp>
      <p:grpSp>
        <p:nvGrpSpPr>
          <p:cNvPr id="116" name="Group 115">
            <a:extLst>
              <a:ext uri="{FF2B5EF4-FFF2-40B4-BE49-F238E27FC236}">
                <a16:creationId xmlns:a16="http://schemas.microsoft.com/office/drawing/2014/main" id="{6807AED7-71E7-EF3A-8CC2-F050066DA402}"/>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548F0F41-2082-19AB-CFAA-1B2142326A76}"/>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5B693EEE-E6B2-9E91-6024-3366B7B9B7BE}"/>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6" name="Rectangle 125">
                <a:extLst>
                  <a:ext uri="{FF2B5EF4-FFF2-40B4-BE49-F238E27FC236}">
                    <a16:creationId xmlns:a16="http://schemas.microsoft.com/office/drawing/2014/main" id="{C50A9751-BFAC-D064-7C9D-CF94D61BC61E}"/>
                  </a:ext>
                </a:extLst>
              </p:cNvPr>
              <p:cNvSpPr/>
              <p:nvPr/>
            </p:nvSpPr>
            <p:spPr>
              <a:xfrm>
                <a:off x="1784139" y="6092546"/>
                <a:ext cx="1105754" cy="259137"/>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7" name="Text Placeholder 122">
                <a:extLst>
                  <a:ext uri="{FF2B5EF4-FFF2-40B4-BE49-F238E27FC236}">
                    <a16:creationId xmlns:a16="http://schemas.microsoft.com/office/drawing/2014/main" id="{7CED5FE1-BEBD-FF6F-CE8C-B12A12FB0B0C}"/>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a:t>
                </a:r>
              </a:p>
            </p:txBody>
          </p:sp>
          <p:sp>
            <p:nvSpPr>
              <p:cNvPr id="128" name="Oval 127">
                <a:extLst>
                  <a:ext uri="{FF2B5EF4-FFF2-40B4-BE49-F238E27FC236}">
                    <a16:creationId xmlns:a16="http://schemas.microsoft.com/office/drawing/2014/main" id="{9D157A04-6140-051E-81D1-CF734D4C39B9}"/>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9" name="Freeform 128">
                <a:extLst>
                  <a:ext uri="{FF2B5EF4-FFF2-40B4-BE49-F238E27FC236}">
                    <a16:creationId xmlns:a16="http://schemas.microsoft.com/office/drawing/2014/main" id="{2D54A0C8-1CEC-D0F3-27D4-B26874715AA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118" name="Group 117">
              <a:extLst>
                <a:ext uri="{FF2B5EF4-FFF2-40B4-BE49-F238E27FC236}">
                  <a16:creationId xmlns:a16="http://schemas.microsoft.com/office/drawing/2014/main" id="{DE69E4C5-A74A-212C-D720-162CF4C919BE}"/>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EF96D2FB-C0D8-DF84-2C8D-939DCE2073B3}"/>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F8C58E5C-46FC-26EC-7B8D-A0D6A667DFEB}"/>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22" name="Freeform 121">
                  <a:extLst>
                    <a:ext uri="{FF2B5EF4-FFF2-40B4-BE49-F238E27FC236}">
                      <a16:creationId xmlns:a16="http://schemas.microsoft.com/office/drawing/2014/main" id="{3405C062-2D88-E4DD-3EB9-56902CEB5E8F}"/>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23" name="Freeform 122">
                  <a:extLst>
                    <a:ext uri="{FF2B5EF4-FFF2-40B4-BE49-F238E27FC236}">
                      <a16:creationId xmlns:a16="http://schemas.microsoft.com/office/drawing/2014/main" id="{C5134156-2A5F-D3B9-75CB-50E4CD8453EA}"/>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24" name="Freeform 123">
                  <a:extLst>
                    <a:ext uri="{FF2B5EF4-FFF2-40B4-BE49-F238E27FC236}">
                      <a16:creationId xmlns:a16="http://schemas.microsoft.com/office/drawing/2014/main" id="{087AD164-1A5B-8154-DC70-BCBC7D85970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20" name="Oval Callout 119">
                <a:extLst>
                  <a:ext uri="{FF2B5EF4-FFF2-40B4-BE49-F238E27FC236}">
                    <a16:creationId xmlns:a16="http://schemas.microsoft.com/office/drawing/2014/main" id="{AA9AB84F-1A77-D5FD-C06F-E15C2A9E7AF0}"/>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grpSp>
        <p:nvGrpSpPr>
          <p:cNvPr id="130" name="Group 129">
            <a:extLst>
              <a:ext uri="{FF2B5EF4-FFF2-40B4-BE49-F238E27FC236}">
                <a16:creationId xmlns:a16="http://schemas.microsoft.com/office/drawing/2014/main" id="{ABF9CEB6-FFAB-C08A-4385-61A3ECCF58C7}"/>
              </a:ext>
            </a:extLst>
          </p:cNvPr>
          <p:cNvGrpSpPr/>
          <p:nvPr/>
        </p:nvGrpSpPr>
        <p:grpSpPr>
          <a:xfrm>
            <a:off x="5101910" y="4039575"/>
            <a:ext cx="1642603" cy="406400"/>
            <a:chOff x="1972947" y="5649738"/>
            <a:chExt cx="1642603" cy="406400"/>
          </a:xfrm>
        </p:grpSpPr>
        <p:sp>
          <p:nvSpPr>
            <p:cNvPr id="131" name="Rectangle 130">
              <a:extLst>
                <a:ext uri="{FF2B5EF4-FFF2-40B4-BE49-F238E27FC236}">
                  <a16:creationId xmlns:a16="http://schemas.microsoft.com/office/drawing/2014/main" id="{B17186F0-180D-064F-8FF8-038DC7583CE0}"/>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2" name="Rectangle 131">
              <a:extLst>
                <a:ext uri="{FF2B5EF4-FFF2-40B4-BE49-F238E27FC236}">
                  <a16:creationId xmlns:a16="http://schemas.microsoft.com/office/drawing/2014/main" id="{E74817F5-40E3-2498-A386-A99234C6950C}"/>
                </a:ext>
              </a:extLst>
            </p:cNvPr>
            <p:cNvSpPr/>
            <p:nvPr/>
          </p:nvSpPr>
          <p:spPr>
            <a:xfrm>
              <a:off x="2166912" y="5709774"/>
              <a:ext cx="1251394" cy="252876"/>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3" name="Text Placeholder 122">
              <a:extLst>
                <a:ext uri="{FF2B5EF4-FFF2-40B4-BE49-F238E27FC236}">
                  <a16:creationId xmlns:a16="http://schemas.microsoft.com/office/drawing/2014/main" id="{402F7204-74D8-2361-B5CA-A443F19E42AE}"/>
                </a:ext>
              </a:extLst>
            </p:cNvPr>
            <p:cNvSpPr txBox="1">
              <a:spLocks/>
            </p:cNvSpPr>
            <p:nvPr/>
          </p:nvSpPr>
          <p:spPr>
            <a:xfrm>
              <a:off x="2364155" y="5713467"/>
              <a:ext cx="1251395"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Diskussion</a:t>
              </a:r>
            </a:p>
          </p:txBody>
        </p:sp>
        <p:sp>
          <p:nvSpPr>
            <p:cNvPr id="134" name="Oval 133">
              <a:extLst>
                <a:ext uri="{FF2B5EF4-FFF2-40B4-BE49-F238E27FC236}">
                  <a16:creationId xmlns:a16="http://schemas.microsoft.com/office/drawing/2014/main" id="{0D0A22A4-25B5-C32E-987B-1B7FECF1C456}"/>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5" name="Graphic 37">
              <a:extLst>
                <a:ext uri="{FF2B5EF4-FFF2-40B4-BE49-F238E27FC236}">
                  <a16:creationId xmlns:a16="http://schemas.microsoft.com/office/drawing/2014/main" id="{FD692080-CA5C-DD82-B283-B074D8DEE6DA}"/>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D0DFA285-DA9D-647F-8A67-63C0B39123BE}"/>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37" name="Freeform 136">
                <a:extLst>
                  <a:ext uri="{FF2B5EF4-FFF2-40B4-BE49-F238E27FC236}">
                    <a16:creationId xmlns:a16="http://schemas.microsoft.com/office/drawing/2014/main" id="{28747497-7842-B8DB-1055-3964A02A2D09}"/>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38" name="Freeform 137">
                <a:extLst>
                  <a:ext uri="{FF2B5EF4-FFF2-40B4-BE49-F238E27FC236}">
                    <a16:creationId xmlns:a16="http://schemas.microsoft.com/office/drawing/2014/main" id="{72492825-90A0-3544-E180-500B790FCEF8}"/>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39" name="Freeform 138">
                <a:extLst>
                  <a:ext uri="{FF2B5EF4-FFF2-40B4-BE49-F238E27FC236}">
                    <a16:creationId xmlns:a16="http://schemas.microsoft.com/office/drawing/2014/main" id="{B3D418E3-6142-5A66-7E29-7ECBA21B7371}"/>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40" name="Freeform 139">
                <a:extLst>
                  <a:ext uri="{FF2B5EF4-FFF2-40B4-BE49-F238E27FC236}">
                    <a16:creationId xmlns:a16="http://schemas.microsoft.com/office/drawing/2014/main" id="{6506AAED-05D9-43A0-A5AF-30ADCD0CDE25}"/>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cxnSp>
        <p:nvCxnSpPr>
          <p:cNvPr id="3" name="Straight Connector 2">
            <a:extLst>
              <a:ext uri="{FF2B5EF4-FFF2-40B4-BE49-F238E27FC236}">
                <a16:creationId xmlns:a16="http://schemas.microsoft.com/office/drawing/2014/main" id="{154ADCB1-B5EC-19CB-845E-EDACE2953BBF}"/>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F5E09F59-430D-E1F1-5760-01600D6448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2F7199E7-2B99-1BC2-2CD1-170337B6C0F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621893A-4EFD-2EA6-ABE2-8E1846C78C7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8AFD4861-FB95-08FE-ADF9-2DDBDEECEA9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C69DE501-308C-C941-E1A3-F4BB1A171B1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D20F0E81-CA83-2A1D-11F3-E9622F57EA89}"/>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08D6EB77-2C7D-E805-E92B-08CC2816D0F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632C69F9-F121-8D47-625C-3B134E0194E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D5EB94C-80BC-B366-6AD9-A33743C9F77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76583F86-8116-55B9-75FC-BB9202D82A0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AF18D889-3079-3895-6889-3F0E050DFAF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FEDAE2B1-67C3-DF53-BAFD-44E62E2A86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D4319B83-B054-8EA4-4EB2-14DBC2E4F2C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EC183748-B8D8-2371-4CB1-5487A9C004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A2FE6E5-D88E-2F3F-4DF0-58FCACBB091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743D98CC-B8C8-5EEB-4F49-8CBA9CE4E1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91953562-9E1F-CE94-451D-BFC3CF21E62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136F1061-9A77-DE71-0A01-8C0F041FEA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941BCBC2-C548-7F5E-0287-CFAC228AD5B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715BF9A9-387E-677C-F274-57136E99AD9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43D96425-12A2-80EE-3F0D-4CF812D6F32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E26EFE98-CAD2-59DC-CCF1-72A99FEABFC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34E15189-600A-23C5-9834-38E1D921E38E}"/>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A434916E-7ECD-CC8C-3A07-6378EA7C355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053597A4-F74C-A37C-EC22-9C2CA462B14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BFDD6765-4357-D835-4D9C-AF3E6D35D71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CE67FA82-15A2-0987-88A0-864A07AB745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4" name="Rounded Rectangle 24">
            <a:extLst>
              <a:ext uri="{FF2B5EF4-FFF2-40B4-BE49-F238E27FC236}">
                <a16:creationId xmlns:a16="http://schemas.microsoft.com/office/drawing/2014/main" id="{78C6B5C0-2366-52E7-ED23-EA4D1D8AB86E}"/>
              </a:ext>
            </a:extLst>
          </p:cNvPr>
          <p:cNvSpPr/>
          <p:nvPr/>
        </p:nvSpPr>
        <p:spPr>
          <a:xfrm>
            <a:off x="5005388" y="7379973"/>
            <a:ext cx="1981199" cy="251285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9" name="Group 8">
            <a:extLst>
              <a:ext uri="{FF2B5EF4-FFF2-40B4-BE49-F238E27FC236}">
                <a16:creationId xmlns:a16="http://schemas.microsoft.com/office/drawing/2014/main" id="{696BEEB6-14B6-EE96-9272-AD450C0B9AEB}"/>
              </a:ext>
            </a:extLst>
          </p:cNvPr>
          <p:cNvGrpSpPr/>
          <p:nvPr/>
        </p:nvGrpSpPr>
        <p:grpSpPr>
          <a:xfrm>
            <a:off x="5126719" y="7176773"/>
            <a:ext cx="1642603" cy="406400"/>
            <a:chOff x="1972947" y="5649738"/>
            <a:chExt cx="1642603" cy="406400"/>
          </a:xfrm>
        </p:grpSpPr>
        <p:sp>
          <p:nvSpPr>
            <p:cNvPr id="10" name="Rectangle 9">
              <a:extLst>
                <a:ext uri="{FF2B5EF4-FFF2-40B4-BE49-F238E27FC236}">
                  <a16:creationId xmlns:a16="http://schemas.microsoft.com/office/drawing/2014/main" id="{FEDE29AD-9B60-7791-4F67-D63991ED1185}"/>
                </a:ext>
              </a:extLst>
            </p:cNvPr>
            <p:cNvSpPr/>
            <p:nvPr/>
          </p:nvSpPr>
          <p:spPr>
            <a:xfrm>
              <a:off x="2323930" y="5705156"/>
              <a:ext cx="103345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tangle 10">
              <a:extLst>
                <a:ext uri="{FF2B5EF4-FFF2-40B4-BE49-F238E27FC236}">
                  <a16:creationId xmlns:a16="http://schemas.microsoft.com/office/drawing/2014/main" id="{DE2152B6-FD78-13CD-6BCB-81F9C2724C70}"/>
                </a:ext>
              </a:extLst>
            </p:cNvPr>
            <p:cNvSpPr/>
            <p:nvPr/>
          </p:nvSpPr>
          <p:spPr>
            <a:xfrm>
              <a:off x="2166912" y="5709774"/>
              <a:ext cx="1190468" cy="252876"/>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ext Placeholder 122">
              <a:extLst>
                <a:ext uri="{FF2B5EF4-FFF2-40B4-BE49-F238E27FC236}">
                  <a16:creationId xmlns:a16="http://schemas.microsoft.com/office/drawing/2014/main" id="{482593A3-E463-E01C-FCDC-D75BC7B067E5}"/>
                </a:ext>
              </a:extLst>
            </p:cNvPr>
            <p:cNvSpPr txBox="1">
              <a:spLocks/>
            </p:cNvSpPr>
            <p:nvPr/>
          </p:nvSpPr>
          <p:spPr>
            <a:xfrm>
              <a:off x="2364155" y="5713467"/>
              <a:ext cx="1251395"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a:t>
              </a:r>
            </a:p>
          </p:txBody>
        </p:sp>
        <p:sp>
          <p:nvSpPr>
            <p:cNvPr id="13" name="Oval 12">
              <a:extLst>
                <a:ext uri="{FF2B5EF4-FFF2-40B4-BE49-F238E27FC236}">
                  <a16:creationId xmlns:a16="http://schemas.microsoft.com/office/drawing/2014/main" id="{FC7D64B7-53E2-4E07-9248-797E4E31FAA9}"/>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4" name="Graphic 37">
              <a:extLst>
                <a:ext uri="{FF2B5EF4-FFF2-40B4-BE49-F238E27FC236}">
                  <a16:creationId xmlns:a16="http://schemas.microsoft.com/office/drawing/2014/main" id="{4F5DC8FF-EF95-63A2-38AA-1E24BDC2D214}"/>
                </a:ext>
              </a:extLst>
            </p:cNvPr>
            <p:cNvGrpSpPr/>
            <p:nvPr/>
          </p:nvGrpSpPr>
          <p:grpSpPr>
            <a:xfrm>
              <a:off x="2064622" y="5732952"/>
              <a:ext cx="229999" cy="229698"/>
              <a:chOff x="5737725" y="2862443"/>
              <a:chExt cx="1034323" cy="1032970"/>
            </a:xfrm>
            <a:solidFill>
              <a:schemeClr val="bg1"/>
            </a:solidFill>
          </p:grpSpPr>
          <p:sp>
            <p:nvSpPr>
              <p:cNvPr id="15" name="Freeform 135">
                <a:extLst>
                  <a:ext uri="{FF2B5EF4-FFF2-40B4-BE49-F238E27FC236}">
                    <a16:creationId xmlns:a16="http://schemas.microsoft.com/office/drawing/2014/main" id="{CE028955-28B7-A338-9D73-80404AB4497D}"/>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6" name="Freeform 136">
                <a:extLst>
                  <a:ext uri="{FF2B5EF4-FFF2-40B4-BE49-F238E27FC236}">
                    <a16:creationId xmlns:a16="http://schemas.microsoft.com/office/drawing/2014/main" id="{7142843F-775A-C2E5-D74E-DF0F4C89125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7" name="Freeform 137">
                <a:extLst>
                  <a:ext uri="{FF2B5EF4-FFF2-40B4-BE49-F238E27FC236}">
                    <a16:creationId xmlns:a16="http://schemas.microsoft.com/office/drawing/2014/main" id="{C9D65DD6-A46C-D46D-E421-FF0D0FC41BFD}"/>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8" name="Freeform 138">
                <a:extLst>
                  <a:ext uri="{FF2B5EF4-FFF2-40B4-BE49-F238E27FC236}">
                    <a16:creationId xmlns:a16="http://schemas.microsoft.com/office/drawing/2014/main" id="{61E565C1-5B6B-F5EB-4A25-EF1F83F0584E}"/>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9" name="Freeform 139">
                <a:extLst>
                  <a:ext uri="{FF2B5EF4-FFF2-40B4-BE49-F238E27FC236}">
                    <a16:creationId xmlns:a16="http://schemas.microsoft.com/office/drawing/2014/main" id="{10AB3CDF-4C4C-86AF-5E73-772A26655C2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
        <p:nvSpPr>
          <p:cNvPr id="58" name="Text Placeholder 7">
            <a:extLst>
              <a:ext uri="{FF2B5EF4-FFF2-40B4-BE49-F238E27FC236}">
                <a16:creationId xmlns:a16="http://schemas.microsoft.com/office/drawing/2014/main" id="{47136D1F-A2A3-E242-513D-8C6A8DF78147}"/>
              </a:ext>
            </a:extLst>
          </p:cNvPr>
          <p:cNvSpPr txBox="1">
            <a:spLocks/>
          </p:cNvSpPr>
          <p:nvPr/>
        </p:nvSpPr>
        <p:spPr>
          <a:xfrm>
            <a:off x="5171277" y="7721719"/>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b="1" dirty="0"/>
              <a:t>Tabelle</a:t>
            </a:r>
            <a:endParaRPr lang="de-DE" b="1" dirty="0">
              <a:hlinkClick r:id="rId2"/>
            </a:endParaRPr>
          </a:p>
          <a:p>
            <a:pPr marL="0" indent="0">
              <a:buNone/>
            </a:pPr>
            <a:r>
              <a:rPr lang="de-DE" dirty="0">
                <a:hlinkClick r:id="rId2"/>
              </a:rPr>
              <a:t> Überblick: Ren­ten­sys­teme in der EU</a:t>
            </a:r>
            <a:endParaRPr lang="de-DE" dirty="0"/>
          </a:p>
          <a:p>
            <a:pPr marL="0" indent="0">
              <a:lnSpc>
                <a:spcPts val="1220"/>
              </a:lnSpc>
              <a:buNone/>
            </a:pPr>
            <a:endParaRPr lang="de-DE" dirty="0" sz="1025"/>
          </a:p>
          <a:p>
            <a:pPr marL="0" indent="0">
              <a:buNone/>
            </a:pPr>
            <a:r>
              <a:rPr lang="de-DE" b="1" dirty="0"/>
              <a:t>Podcasts</a:t>
            </a:r>
          </a:p>
          <a:p>
            <a:pPr marL="0" indent="0">
              <a:lnSpc>
                <a:spcPts val="1220"/>
              </a:lnSpc>
              <a:buNone/>
            </a:pPr>
            <a:endParaRPr lang="de-DE" b="1" dirty="0" sz="1025"/>
          </a:p>
          <a:p>
            <a:pPr marL="0" indent="0">
              <a:buNone/>
            </a:pPr>
            <a:r>
              <a:rPr lang="de-DE" dirty="0">
                <a:hlinkClick r:id="rId3"/>
              </a:rPr>
              <a:t>What Every Midlife Woman Needs to Know About Money and Retirement Planning</a:t>
            </a:r>
            <a:endParaRPr lang="de-DE" dirty="0"/>
          </a:p>
          <a:p>
            <a:pPr marL="0" indent="0">
              <a:lnSpc>
                <a:spcPts val="1220"/>
              </a:lnSpc>
              <a:buNone/>
            </a:pPr>
            <a:endParaRPr lang="de-DE" dirty="0" sz="1025"/>
          </a:p>
          <a:p>
            <a:pPr marL="0" indent="0">
              <a:buNone/>
            </a:pPr>
            <a:r>
              <a:rPr lang="de-DE" dirty="0">
                <a:hlinkClick r:id="rId4"/>
              </a:rPr>
              <a:t>The ultimate guide for Women and Pensions</a:t>
            </a:r>
            <a:endParaRPr lang="de-DE" dirty="0"/>
          </a:p>
          <a:p>
            <a:pPr marL="0" indent="0">
              <a:lnSpc>
                <a:spcPts val="1220"/>
              </a:lnSpc>
              <a:buNone/>
            </a:pPr>
            <a:endParaRPr lang="de-DE" b="1"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p:txBody>
      </p:sp>
    </p:spTree>
    <p:extLst>
      <p:ext uri="{BB962C8B-B14F-4D97-AF65-F5344CB8AC3E}">
        <p14:creationId xmlns:p14="http://schemas.microsoft.com/office/powerpoint/2010/main" val="6367459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de-DE"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4910405"/>
            <a:ext cx="389389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4890088"/>
            <a:ext cx="3613232" cy="646331"/>
          </a:xfrm>
          <a:prstGeom prst="rect">
            <a:avLst/>
          </a:prstGeom>
          <a:noFill/>
        </p:spPr>
        <p:txBody>
          <a:bodyPr wrap="none" rtlCol="0">
            <a:spAutoFit/>
          </a:bodyPr>
          <a:lstStyle/>
          <a:p>
            <a:r>
              <a:rPr lang="de-DE" sz="3500" b="1" spc="324" dirty="0">
                <a:solidFill>
                  <a:schemeClr val="bg1"/>
                </a:solidFill>
                <a:latin typeface="Calibri" panose="020F0502020204030204" pitchFamily="34" charset="0"/>
                <a:cs typeface="Calibri" panose="020F0502020204030204" pitchFamily="34" charset="0"/>
              </a:rPr>
              <a:t>FRAUEN IN DER</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5587495"/>
            <a:ext cx="433907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5567178"/>
            <a:ext cx="4258408" cy="646331"/>
          </a:xfrm>
          <a:prstGeom prst="rect">
            <a:avLst/>
          </a:prstGeom>
          <a:noFill/>
        </p:spPr>
        <p:txBody>
          <a:bodyPr wrap="none" rtlCol="0">
            <a:spAutoFit/>
          </a:bodyPr>
          <a:lstStyle/>
          <a:p>
            <a:r>
              <a:rPr lang="de-DE" sz="3500" b="1" spc="324" dirty="0">
                <a:solidFill>
                  <a:schemeClr val="bg1"/>
                </a:solidFill>
                <a:latin typeface="Calibri" panose="020F0502020204030204" pitchFamily="34" charset="0"/>
                <a:cs typeface="Calibri" panose="020F0502020204030204" pitchFamily="34" charset="0"/>
              </a:rPr>
              <a:t>SPÄTEN KARRIERE </a:t>
            </a:r>
          </a:p>
        </p:txBody>
      </p:sp>
      <p:sp>
        <p:nvSpPr>
          <p:cNvPr id="2" name="Rectangle 1">
            <a:extLst>
              <a:ext uri="{FF2B5EF4-FFF2-40B4-BE49-F238E27FC236}">
                <a16:creationId xmlns:a16="http://schemas.microsoft.com/office/drawing/2014/main" id="{2B95368A-6C73-5B4B-7704-3FB3FA2A9487}"/>
              </a:ext>
            </a:extLst>
          </p:cNvPr>
          <p:cNvSpPr/>
          <p:nvPr/>
        </p:nvSpPr>
        <p:spPr>
          <a:xfrm>
            <a:off x="2777890" y="4224636"/>
            <a:ext cx="3614034"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3" name="Rectangle 2">
            <a:extLst>
              <a:ext uri="{FF2B5EF4-FFF2-40B4-BE49-F238E27FC236}">
                <a16:creationId xmlns:a16="http://schemas.microsoft.com/office/drawing/2014/main" id="{4B5B4DFC-40BB-06F7-AA97-308E4B207716}"/>
              </a:ext>
            </a:extLst>
          </p:cNvPr>
          <p:cNvSpPr/>
          <p:nvPr/>
        </p:nvSpPr>
        <p:spPr>
          <a:xfrm>
            <a:off x="2777891" y="3538867"/>
            <a:ext cx="3536847"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4" name="TextBox 3">
            <a:extLst>
              <a:ext uri="{FF2B5EF4-FFF2-40B4-BE49-F238E27FC236}">
                <a16:creationId xmlns:a16="http://schemas.microsoft.com/office/drawing/2014/main" id="{036464F2-E24D-A837-F65E-8642CB4123F5}"/>
              </a:ext>
            </a:extLst>
          </p:cNvPr>
          <p:cNvSpPr txBox="1"/>
          <p:nvPr/>
        </p:nvSpPr>
        <p:spPr>
          <a:xfrm>
            <a:off x="2906485" y="4195640"/>
            <a:ext cx="3353345" cy="646331"/>
          </a:xfrm>
          <a:prstGeom prst="rect">
            <a:avLst/>
          </a:prstGeom>
          <a:noFill/>
        </p:spPr>
        <p:txBody>
          <a:bodyPr wrap="none" rtlCol="0">
            <a:spAutoFit/>
          </a:bodyPr>
          <a:lstStyle/>
          <a:p>
            <a:r>
              <a:rPr lang="de-DE" sz="3500" b="1" spc="324" dirty="0">
                <a:solidFill>
                  <a:schemeClr val="bg1"/>
                </a:solidFill>
                <a:latin typeface="Calibri" panose="020F0502020204030204" pitchFamily="34" charset="0"/>
                <a:cs typeface="Calibri" panose="020F0502020204030204" pitchFamily="34" charset="0"/>
              </a:rPr>
              <a:t>PLANUNG FÜR</a:t>
            </a:r>
          </a:p>
        </p:txBody>
      </p:sp>
      <p:sp>
        <p:nvSpPr>
          <p:cNvPr id="5" name="TextBox 4">
            <a:extLst>
              <a:ext uri="{FF2B5EF4-FFF2-40B4-BE49-F238E27FC236}">
                <a16:creationId xmlns:a16="http://schemas.microsoft.com/office/drawing/2014/main" id="{B76F20C8-5760-3697-F614-F8CB3D7F337C}"/>
              </a:ext>
            </a:extLst>
          </p:cNvPr>
          <p:cNvSpPr txBox="1"/>
          <p:nvPr/>
        </p:nvSpPr>
        <p:spPr>
          <a:xfrm>
            <a:off x="2909998" y="3498832"/>
            <a:ext cx="3256180" cy="646331"/>
          </a:xfrm>
          <a:prstGeom prst="rect">
            <a:avLst/>
          </a:prstGeom>
          <a:noFill/>
        </p:spPr>
        <p:txBody>
          <a:bodyPr wrap="none" rtlCol="0">
            <a:spAutoFit/>
          </a:bodyPr>
          <a:lstStyle/>
          <a:p>
            <a:r>
              <a:rPr lang="de-DE" sz="3500" b="1" spc="324" dirty="0">
                <a:solidFill>
                  <a:schemeClr val="bg1"/>
                </a:solidFill>
                <a:latin typeface="Calibri" panose="020F0502020204030204" pitchFamily="34" charset="0"/>
                <a:cs typeface="Calibri" panose="020F0502020204030204" pitchFamily="34" charset="0"/>
              </a:rPr>
              <a:t>RUHESTANDS-</a:t>
            </a:r>
          </a:p>
        </p:txBody>
      </p:sp>
    </p:spTree>
    <p:extLst>
      <p:ext uri="{BB962C8B-B14F-4D97-AF65-F5344CB8AC3E}">
        <p14:creationId xmlns:p14="http://schemas.microsoft.com/office/powerpoint/2010/main" val="1399275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p:txBody>
          <a:bodyPr/>
          <a:lstStyle/>
          <a:p>
            <a:pPr marL="0" indent="0">
              <a:lnSpc>
                <a:spcPts val="1220"/>
              </a:lnSpc>
              <a:buNone/>
            </a:pPr>
            <a:endParaRPr lang="de-DE" sz="1025" b="1" dirty="0">
              <a:solidFill>
                <a:srgbClr val="D38CBC"/>
              </a:solidFill>
            </a:endParaRPr>
          </a:p>
          <a:p>
            <a:pPr marL="0" indent="0">
              <a:lnSpc>
                <a:spcPts val="1109"/>
              </a:lnSpc>
              <a:buNone/>
            </a:pPr>
            <a:r>
              <a:rPr lang="de-DE" dirty="0" sz="1000"/>
              <a:t>Wenn Frauen in die späte Karrierephase eintreten, wird die Ruhestandsplanung dringlicher – und bietet zugleich neue Chancen. Diese Phase ist oft von besonderen finanziellen Erfahrungen geprägt, etwa Erwerbsunterbrechungen, Sorgeverpflichtungen, Teilzeitarbeit oder gesundheitlichen Veränderungen, die Rentenansprüche und langfristige Sicherheit beeinflussen können. </a:t>
            </a:r>
          </a:p>
          <a:p>
            <a:pPr marL="0" indent="0">
              <a:lnSpc>
                <a:spcPts val="610"/>
              </a:lnSpc>
              <a:buNone/>
            </a:pPr>
            <a:endParaRPr lang="de-DE" dirty="0" sz="500"/>
          </a:p>
          <a:p>
            <a:pPr marL="0" indent="0">
              <a:lnSpc>
                <a:spcPts val="1109"/>
              </a:lnSpc>
              <a:buNone/>
            </a:pPr>
            <a:r>
              <a:rPr lang="de-DE" dirty="0" sz="1000"/>
              <a:t>Jetzt ist es entscheidend, die angesparte Altersvorsorge zu prüfen, das zu erwartende Einkommen aus gesetzlicher Rente und betrieblicher Altersvorsorge zu kennen und einzuschätzen, ob die aktuellen Beiträge zu den eigenen Ruhestandszielen passen. </a:t>
            </a:r>
          </a:p>
          <a:p>
            <a:pPr marL="0" indent="0">
              <a:lnSpc>
                <a:spcPts val="1586"/>
              </a:lnSpc>
              <a:buNone/>
            </a:pPr>
            <a:endParaRPr lang="de-DE" dirty="0" sz="1325"/>
          </a:p>
          <a:p>
            <a:pPr marL="0" indent="0">
              <a:lnSpc>
                <a:spcPts val="1109"/>
              </a:lnSpc>
              <a:buNone/>
            </a:pPr>
            <a:r>
              <a:rPr lang="de-DE" dirty="0" sz="1000"/>
              <a:t>Auch mögliche Veränderungen wie ein Umzug, veränderte gesundheitliche Bedürfnisse oder die Unterstützung von Familienmitgliedern sollten eingeplant werden. </a:t>
            </a:r>
          </a:p>
          <a:p>
            <a:pPr marL="0" indent="0">
              <a:lnSpc>
                <a:spcPts val="1464"/>
              </a:lnSpc>
              <a:buNone/>
            </a:pPr>
            <a:endParaRPr lang="de-DE" dirty="0" sz="1225"/>
          </a:p>
          <a:p>
            <a:pPr marL="0" indent="0">
              <a:lnSpc>
                <a:spcPts val="1089"/>
              </a:lnSpc>
              <a:buNone/>
            </a:pPr>
            <a:r>
              <a:rPr lang="de-DE" sz="1250" b="1" dirty="0">
                <a:solidFill>
                  <a:srgbClr val="D38CBC"/>
                </a:solidFill>
              </a:rPr>
              <a:t>Lernziele</a:t>
            </a:r>
            <a:endParaRPr lang="de-DE" dirty="0" sz="1000"/>
          </a:p>
          <a:p>
            <a:pPr>
              <a:lnSpc>
                <a:spcPts val="1342"/>
              </a:lnSpc>
            </a:pPr>
            <a:endParaRPr lang="de-DE" dirty="0" sz="1125"/>
          </a:p>
          <a:p>
            <a:pPr lvl="0">
              <a:lnSpc>
                <a:spcPts val="1109"/>
              </a:lnSpc>
            </a:pPr>
            <a:r>
              <a:rPr lang="de-DE" dirty="0" sz="1000"/>
              <a:t>Sich emotional und finanziell auf den Übergang in den Ruhestand vorbereiten.</a:t>
            </a:r>
          </a:p>
          <a:p>
            <a:pPr lvl="0">
              <a:lnSpc>
                <a:spcPts val="1109"/>
              </a:lnSpc>
            </a:pPr>
            <a:r>
              <a:rPr lang="de-DE" dirty="0" sz="1000"/>
              <a:t>Künftige Einnahmen den Ausgaben gegenüberstellen.</a:t>
            </a:r>
          </a:p>
          <a:p>
            <a:pPr lvl="0">
              <a:lnSpc>
                <a:spcPts val="1109"/>
              </a:lnSpc>
            </a:pPr>
            <a:r>
              <a:rPr lang="de-DE" dirty="0" sz="1000"/>
              <a:t>Möglichkeiten für Zusatzeinkommen erkunden.</a:t>
            </a:r>
          </a:p>
          <a:p>
            <a:pPr lvl="0">
              <a:lnSpc>
                <a:spcPts val="1109"/>
              </a:lnSpc>
            </a:pPr>
            <a:r>
              <a:rPr lang="de-DE" dirty="0" sz="1000"/>
              <a:t>Lernen, Altersvorsorge, Entnahmen und Vermögenswerte zu verwalten.</a:t>
            </a:r>
          </a:p>
          <a:p>
            <a:pPr marL="0" indent="0">
              <a:lnSpc>
                <a:spcPts val="1708"/>
              </a:lnSpc>
              <a:buNone/>
            </a:pPr>
            <a:endParaRPr lang="de-DE" b="1" dirty="0" sz="1425"/>
          </a:p>
          <a:p>
            <a:pPr marL="0" indent="0">
              <a:lnSpc>
                <a:spcPts val="1089"/>
              </a:lnSpc>
              <a:buNone/>
            </a:pPr>
            <a:r>
              <a:rPr lang="de-DE" sz="1250" b="1" dirty="0">
                <a:solidFill>
                  <a:srgbClr val="D38CBC"/>
                </a:solidFill>
              </a:rPr>
              <a:t>Inhalte:</a:t>
            </a:r>
          </a:p>
          <a:p>
            <a:pPr marL="0" indent="0">
              <a:lnSpc>
                <a:spcPts val="1342"/>
              </a:lnSpc>
              <a:buNone/>
            </a:pPr>
            <a:endParaRPr lang="de-DE" sz="1125" b="1" dirty="0">
              <a:solidFill>
                <a:srgbClr val="D38CBC"/>
              </a:solidFill>
            </a:endParaRPr>
          </a:p>
          <a:p>
            <a:pPr lvl="0">
              <a:lnSpc>
                <a:spcPts val="1109"/>
              </a:lnSpc>
            </a:pPr>
            <a:r>
              <a:rPr lang="de-DE" dirty="0" sz="1000"/>
              <a:t>Altersvorsorge zusammenführen und Konten vereinfachen.</a:t>
            </a:r>
          </a:p>
          <a:p>
            <a:pPr lvl="0">
              <a:lnSpc>
                <a:spcPts val="1109"/>
              </a:lnSpc>
            </a:pPr>
            <a:r>
              <a:rPr lang="de-DE" dirty="0" sz="1000"/>
              <a:t>Entnahmen planen: Leibrenten, Einmalzahlungen und Budgetplanung.</a:t>
            </a:r>
          </a:p>
          <a:p>
            <a:pPr lvl="0">
              <a:lnSpc>
                <a:spcPts val="1109"/>
              </a:lnSpc>
            </a:pPr>
            <a:r>
              <a:rPr lang="de-DE" dirty="0" sz="1000"/>
              <a:t>Mit Lücken umgehen: Teilzeitarbeit, Vermietung, passives Einkommen.</a:t>
            </a:r>
          </a:p>
          <a:p>
            <a:pPr lvl="0">
              <a:lnSpc>
                <a:spcPts val="1109"/>
              </a:lnSpc>
            </a:pPr>
            <a:r>
              <a:rPr lang="de-DE" dirty="0" sz="1000"/>
              <a:t>Auf Gesundheits- und unerwartete Kosten vorbereiten.</a:t>
            </a:r>
          </a:p>
          <a:p>
            <a:pPr marL="0" indent="0">
              <a:lnSpc>
                <a:spcPts val="1708"/>
              </a:lnSpc>
              <a:buNone/>
            </a:pPr>
            <a:endParaRPr lang="de-DE" b="1" dirty="0" sz="1425"/>
          </a:p>
          <a:p>
            <a:pPr marL="0" indent="0">
              <a:lnSpc>
                <a:spcPts val="1089"/>
              </a:lnSpc>
              <a:buNone/>
            </a:pPr>
            <a:r>
              <a:rPr lang="de-DE" sz="1250" b="1" dirty="0">
                <a:solidFill>
                  <a:srgbClr val="D38CBC"/>
                </a:solidFill>
              </a:rPr>
              <a:t>Übungen:</a:t>
            </a:r>
          </a:p>
          <a:p>
            <a:pPr marL="0" indent="0">
              <a:lnSpc>
                <a:spcPts val="1342"/>
              </a:lnSpc>
              <a:buNone/>
            </a:pPr>
            <a:endParaRPr lang="de-DE" sz="1125" b="1" dirty="0">
              <a:solidFill>
                <a:srgbClr val="D38CBC"/>
              </a:solidFill>
            </a:endParaRPr>
          </a:p>
          <a:p>
            <a:pPr lvl="0">
              <a:lnSpc>
                <a:spcPts val="1109"/>
              </a:lnSpc>
            </a:pPr>
            <a:r>
              <a:rPr lang="de-DE" dirty="0" sz="1000"/>
              <a:t>Ein realistisches Monatsbudget für den Ruhestand erstellen.</a:t>
            </a:r>
          </a:p>
          <a:p>
            <a:pPr lvl="0">
              <a:lnSpc>
                <a:spcPts val="1109"/>
              </a:lnSpc>
            </a:pPr>
            <a:r>
              <a:rPr lang="de-DE" dirty="0" sz="1000"/>
              <a:t>Eine „Ruhestandsvision“ formulieren.</a:t>
            </a:r>
          </a:p>
          <a:p>
            <a:pPr lvl="0">
              <a:lnSpc>
                <a:spcPts val="1109"/>
              </a:lnSpc>
            </a:pPr>
            <a:r>
              <a:rPr lang="de-DE" dirty="0" sz="1000"/>
              <a:t>Rollenspiel: Ruhestandsoptionen in der Finanzberatung besprechen.</a:t>
            </a:r>
          </a:p>
          <a:p>
            <a:pPr marL="0" indent="0">
              <a:lnSpc>
                <a:spcPts val="1586"/>
              </a:lnSpc>
              <a:buNone/>
            </a:pPr>
            <a:endParaRPr lang="de-DE" b="1" dirty="0" sz="1325"/>
          </a:p>
          <a:p>
            <a:pPr marL="0" indent="0">
              <a:lnSpc>
                <a:spcPts val="1089"/>
              </a:lnSpc>
              <a:buNone/>
            </a:pPr>
            <a:r>
              <a:rPr lang="de-DE" sz="1250" b="1" dirty="0">
                <a:solidFill>
                  <a:srgbClr val="D38CBC"/>
                </a:solidFill>
              </a:rPr>
              <a:t>Formative Lernkontrolle:</a:t>
            </a:r>
          </a:p>
          <a:p>
            <a:pPr marL="0" indent="0">
              <a:lnSpc>
                <a:spcPts val="1133"/>
              </a:lnSpc>
              <a:buNone/>
            </a:pPr>
            <a:endParaRPr lang="de-DE" sz="950" dirty="0">
              <a:solidFill>
                <a:srgbClr val="D38CBC"/>
              </a:solidFill>
            </a:endParaRPr>
          </a:p>
          <a:p>
            <a:pPr lvl="0">
              <a:lnSpc>
                <a:spcPts val="1109"/>
              </a:lnSpc>
            </a:pPr>
            <a:r>
              <a:rPr lang="de-DE" dirty="0" sz="1000"/>
              <a:t>Schreibimpuls: Wie geht es Ihnen mit Ihrem aktuellen Ruhestandsplan?</a:t>
            </a:r>
          </a:p>
          <a:p>
            <a:pPr lvl="0">
              <a:lnSpc>
                <a:spcPts val="1109"/>
              </a:lnSpc>
            </a:pPr>
            <a:r>
              <a:rPr lang="de-DE" dirty="0" sz="1000"/>
              <a:t>Ruhestandsquiz: Riskante Annahmen in gängigen Ruhestandsmythen erkennen.</a:t>
            </a:r>
          </a:p>
          <a:p>
            <a:pPr marL="0" indent="0">
              <a:lnSpc>
                <a:spcPts val="1464"/>
              </a:lnSpc>
              <a:buNone/>
            </a:pPr>
            <a:endParaRPr lang="de-DE" b="1" dirty="0" sz="1225"/>
          </a:p>
          <a:p>
            <a:pPr marL="0" indent="0">
              <a:lnSpc>
                <a:spcPts val="1089"/>
              </a:lnSpc>
              <a:buNone/>
            </a:pPr>
            <a:r>
              <a:rPr lang="de-DE" sz="1250" b="1" dirty="0">
                <a:solidFill>
                  <a:srgbClr val="D38CBC"/>
                </a:solidFill>
              </a:rPr>
              <a:t>Ressourcen:</a:t>
            </a:r>
          </a:p>
          <a:p>
            <a:pPr marL="0" indent="0">
              <a:lnSpc>
                <a:spcPts val="1342"/>
              </a:lnSpc>
              <a:buNone/>
            </a:pPr>
            <a:endParaRPr lang="de-DE" sz="1125" b="1" dirty="0">
              <a:solidFill>
                <a:srgbClr val="D38CBC"/>
              </a:solidFill>
            </a:endParaRPr>
          </a:p>
          <a:p>
            <a:pPr lvl="0">
              <a:lnSpc>
                <a:spcPts val="1109"/>
              </a:lnSpc>
            </a:pPr>
            <a:r>
              <a:rPr lang="de-DE" dirty="0" sz="1000"/>
              <a:t>Glossar der Finanzbegriffe</a:t>
            </a:r>
          </a:p>
          <a:p>
            <a:pPr lvl="0">
              <a:lnSpc>
                <a:spcPts val="1109"/>
              </a:lnSpc>
            </a:pPr>
            <a:r>
              <a:rPr lang="de-DE" dirty="0" sz="1000"/>
              <a:t>Dienste zur Zusammenführung der Altersvorsorge.</a:t>
            </a:r>
          </a:p>
          <a:p>
            <a:pPr lvl="0">
              <a:lnSpc>
                <a:spcPts val="1109"/>
              </a:lnSpc>
            </a:pPr>
            <a:r>
              <a:rPr lang="de-DE" dirty="0" sz="1000"/>
              <a:t>Tools zur Schätzung von Gesundheitskosten.</a:t>
            </a:r>
          </a:p>
          <a:p>
            <a:pPr lvl="0">
              <a:lnSpc>
                <a:spcPts val="1109"/>
              </a:lnSpc>
            </a:pPr>
            <a:r>
              <a:rPr lang="de-DE" dirty="0" sz="1000"/>
              <a:t>Lokale Rentenberatungsstellen.</a:t>
            </a:r>
          </a:p>
          <a:p>
            <a:pPr>
              <a:lnSpc>
                <a:spcPts val="1708"/>
              </a:lnSpc>
            </a:pPr>
            <a:endParaRPr lang="de-DE" dirty="0" sz="1425"/>
          </a:p>
          <a:p>
            <a:pPr>
              <a:lnSpc>
                <a:spcPts val="1220"/>
              </a:lnSpc>
            </a:pPr>
            <a:endParaRPr lang="de-DE" dirty="0" sz="1025"/>
          </a:p>
          <a:p>
            <a:pPr>
              <a:lnSpc>
                <a:spcPts val="1220"/>
              </a:lnSpc>
            </a:pPr>
            <a:endParaRPr lang="de-DE" dirty="0" sz="1025"/>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36689512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B65F0-C8B8-03BC-BE55-A3A17CDCA46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9371CCE-096B-65D8-745D-E12DADC84CAF}"/>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910A9009-AD30-A2AA-1475-188ADE984C9F}"/>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91AB874C-9C0A-3314-9854-29C19F385DAC}"/>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92A8013D-71AE-7C80-540B-B0187BA95C18}"/>
              </a:ext>
            </a:extLst>
          </p:cNvPr>
          <p:cNvSpPr>
            <a:spLocks noGrp="1"/>
          </p:cNvSpPr>
          <p:nvPr>
            <p:ph type="body" sz="quarter" idx="64"/>
          </p:nvPr>
        </p:nvSpPr>
        <p:spPr>
          <a:xfrm>
            <a:off x="1704813" y="1708982"/>
            <a:ext cx="5238428" cy="4013901"/>
          </a:xfrm>
        </p:spPr>
        <p:txBody>
          <a:bodyPr/>
          <a:lstStyle/>
          <a:p>
            <a:pPr marL="0" indent="0">
              <a:lnSpc>
                <a:spcPts val="1089"/>
              </a:lnSpc>
              <a:buNone/>
            </a:pPr>
            <a:r>
              <a:rPr lang="de-DE" sz="1250" b="1" dirty="0">
                <a:solidFill>
                  <a:srgbClr val="D38CBC"/>
                </a:solidFill>
              </a:rPr>
              <a:t>Altersvorsorge zusammenführen und Konten vereinfachen</a:t>
            </a:r>
            <a:endParaRPr lang="de-DE" sz="1250" b="1" dirty="0">
              <a:solidFill>
                <a:srgbClr val="D38CBC"/>
              </a:solidFill>
            </a:endParaRPr>
          </a:p>
          <a:p>
            <a:pPr marL="0" indent="0">
              <a:lnSpc>
                <a:spcPts val="1342"/>
              </a:lnSpc>
              <a:buNone/>
            </a:pPr>
            <a:endParaRPr lang="de-DE" sz="1125" b="1" dirty="0"/>
          </a:p>
          <a:p>
            <a:pPr marL="0" indent="0">
              <a:lnSpc>
                <a:spcPts val="1220"/>
              </a:lnSpc>
              <a:buNone/>
            </a:pPr>
            <a:endParaRPr lang="de-DE" sz="1025" b="1" dirty="0"/>
          </a:p>
          <a:p>
            <a:pPr marL="0" indent="0">
              <a:lnSpc>
                <a:spcPts val="1109"/>
              </a:lnSpc>
              <a:buNone/>
            </a:pPr>
            <a:r>
              <a:rPr lang="de-DE" dirty="0" sz="1000"/>
              <a:t>In der letzten Phase Ihres Berufslebens kann es für Ihr langfristiges finanzielles Wohlbefinden viel ausmachen, Ihre Altersvorsorge zusammenzuführen und Ihre Vorsorgekonten zu vereinfachen. Viele Frauen in Europa haben in ihren 50ern und frühen 60ern mehrere Vorsorgetöpfe – oft entstanden durch Erwerbsunterbrechungen, Teilzeitstellen oder Wechsel zwischen Arbeitgebern oder Ländern. Sie zusammenzuführen kann Gebühren senken, die Wertentwicklung leichter nachvollziehbar machen und Ihnen ein klareres Bild Ihres gesamten Ruhestandseinkommens geben.</a:t>
            </a:r>
          </a:p>
          <a:p>
            <a:pPr marL="0" indent="0">
              <a:lnSpc>
                <a:spcPts val="2074"/>
              </a:lnSpc>
              <a:buNone/>
            </a:pPr>
            <a:endParaRPr lang="de-DE" dirty="0" sz="1725"/>
          </a:p>
          <a:p>
            <a:pPr marL="0" indent="0">
              <a:lnSpc>
                <a:spcPts val="1109"/>
              </a:lnSpc>
              <a:buNone/>
            </a:pPr>
            <a:r>
              <a:rPr lang="de-DE" dirty="0" sz="1000"/>
              <a:t>Ein guter Anfang: Prüfen Sie alle vorhandenen Vorsorgetöpfe und überlegen Sie, ob die Zusammenführung in einem modernen, kostengünstigen Vorsorgeprodukt Ihre voraussichtlichen Leistungen im Ruhestand verbessern könnte.</a:t>
            </a:r>
          </a:p>
          <a:p>
            <a:pPr marL="0" indent="0">
              <a:lnSpc>
                <a:spcPts val="1586"/>
              </a:lnSpc>
              <a:buNone/>
            </a:pPr>
            <a:r>
              <a:rPr lang="de-DE" dirty="0" sz="1325"/>
              <a:t> </a:t>
            </a:r>
            <a:endParaRPr sz="1325"/>
          </a:p>
          <a:p>
            <a:pPr marL="0" indent="0">
              <a:lnSpc>
                <a:spcPts val="1109"/>
              </a:lnSpc>
              <a:buNone/>
            </a:pPr>
            <a:r>
              <a:rPr lang="de-DE" dirty="0" sz="1000"/>
              <a:t>Online-Tools können dabei helfen:</a:t>
            </a:r>
          </a:p>
          <a:p>
            <a:pPr marL="0" indent="0">
              <a:lnSpc>
                <a:spcPts val="1342"/>
              </a:lnSpc>
              <a:buNone/>
            </a:pPr>
            <a:endParaRPr lang="de-DE" dirty="0" sz="1125"/>
          </a:p>
          <a:p>
            <a:pPr>
              <a:lnSpc>
                <a:spcPts val="1109"/>
              </a:lnSpc>
            </a:pPr>
            <a:r>
              <a:rPr lang="de-DE" b="1" dirty="0" sz="1000">
                <a:hlinkClick r:id="rId2"/>
              </a:rPr>
              <a:t>Der Pension Consolidation Calculator von The People’s Pension </a:t>
            </a:r>
            <a:r>
              <a:rPr lang="de-DE" dirty="0" sz="1000"/>
              <a:t>zeigt modellhaft, wie Ihre Ersparnisse aussehen könnten, wenn Sie mehrere Töpfe in einem Konto zusammenführen – mit einer Schätzung des künftigen Werts und möglicher Gebührenersparnisse. Wenn Sie vergleichen möchten, wie sich zusammengeführte Vorsorgetöpfe im Laufe der Zeit entwickeln:</a:t>
            </a:r>
          </a:p>
          <a:p>
            <a:pPr marL="0" indent="0">
              <a:lnSpc>
                <a:spcPts val="1499"/>
              </a:lnSpc>
              <a:buNone/>
            </a:pPr>
            <a:endParaRPr lang="de-DE" dirty="0" sz="1250"/>
          </a:p>
          <a:p>
            <a:pPr>
              <a:lnSpc>
                <a:spcPts val="1109"/>
              </a:lnSpc>
            </a:pPr>
            <a:r>
              <a:rPr lang="de-DE" b="1" dirty="0" sz="1000">
                <a:hlinkClick r:id="rId3"/>
              </a:rPr>
              <a:t>Der Pension Consolidation Calculator von The Money Saving Advisors </a:t>
            </a:r>
            <a:r>
              <a:rPr lang="de-DE" dirty="0" sz="1000"/>
              <a:t>bietet Prognosen, einen Gebührenvergleich und Schätzungen des möglichen Ruhestandseinkommens. Das ist besonders hilfreich, wenn Ihre Altersvorsorge bei verschiedenen Arbeitgebern oder in älteren Verträgen mit unterschiedlichen Kosten aufgebaut wurde.</a:t>
            </a:r>
          </a:p>
          <a:p>
            <a:pPr marL="0" indent="0">
              <a:lnSpc>
                <a:spcPts val="1436"/>
              </a:lnSpc>
              <a:buNone/>
            </a:pPr>
            <a:endParaRPr lang="de-DE" b="1" dirty="0" sz="1200"/>
          </a:p>
          <a:p>
            <a:pPr>
              <a:lnSpc>
                <a:spcPts val="1109"/>
              </a:lnSpc>
            </a:pPr>
            <a:r>
              <a:rPr lang="de-DE" b="1" dirty="0" sz="1000">
                <a:hlinkClick r:id="rId4"/>
              </a:rPr>
              <a:t>Die Europäische Aufsichtsbehörde für das Versicherungswesen und die betriebliche Altersversorgung (EIOPA) </a:t>
            </a:r>
            <a:r>
              <a:rPr lang="de-DE" dirty="0" sz="1000"/>
              <a:t>bietet verbraucherorientierte Informationen zur Ruhestandsplanung in den EU-Ländern – etwa zum Wandel von leistungsorientierten zu beitragsorientierten Systemen und dazu, wie sich Job- oder Länderwechsel auf die Ersparnisse auswirken. Ihre Plattform betont, wie wichtig es ist, früh zu planen, Renteninformationssysteme zu verstehen und sich auf Lebenserwartung und schwankende Einkommen im Ruhestand einzustellen</a:t>
            </a:r>
          </a:p>
          <a:p>
            <a:pPr marL="0" indent="0">
              <a:lnSpc>
                <a:spcPts val="854"/>
              </a:lnSpc>
              <a:buNone/>
            </a:pPr>
            <a:endParaRPr lang="de-DE" dirty="0" sz="700"/>
          </a:p>
          <a:p>
            <a:pPr marL="0" indent="0">
              <a:lnSpc>
                <a:spcPts val="1109"/>
              </a:lnSpc>
              <a:spcBef>
                <a:spcPts val="402"/>
              </a:spcBef>
              <a:buNone/>
            </a:pPr>
            <a:r>
              <a:rPr lang="de-DE" dirty="0" sz="1000"/>
              <a:t>Wenn Sie jetzt zusammenführen und vereinfachen, gewinnen Sie einen klareren, besser überschaubaren Blick auf Ihren Ruhestand – und gehen sicherer und selbstbestimmter in die nächste Lebensphase. </a:t>
            </a:r>
          </a:p>
          <a:p>
            <a:pPr marL="0" indent="0">
              <a:lnSpc>
                <a:spcPts val="1586"/>
              </a:lnSpc>
              <a:buNone/>
            </a:pPr>
            <a:endParaRPr lang="de-DE" dirty="0" sz="1325"/>
          </a:p>
          <a:p>
            <a:pPr marL="0" indent="0">
              <a:lnSpc>
                <a:spcPts val="1220"/>
              </a:lnSpc>
              <a:buNone/>
            </a:pPr>
            <a:endParaRPr lang="de-DE" dirty="0" sz="1025"/>
          </a:p>
          <a:p>
            <a:pPr marL="0" indent="0">
              <a:lnSpc>
                <a:spcPts val="1220"/>
              </a:lnSpc>
              <a:buNone/>
            </a:pPr>
            <a:endParaRPr lang="de-DE" dirty="0" sz="1025"/>
          </a:p>
          <a:p>
            <a:pPr>
              <a:lnSpc>
                <a:spcPts val="1220"/>
              </a:lnSpc>
            </a:pPr>
            <a:endParaRPr lang="de-DE" dirty="0" sz="1025"/>
          </a:p>
        </p:txBody>
      </p:sp>
      <p:sp>
        <p:nvSpPr>
          <p:cNvPr id="50" name="Rounded Rectangle 49">
            <a:extLst>
              <a:ext uri="{FF2B5EF4-FFF2-40B4-BE49-F238E27FC236}">
                <a16:creationId xmlns:a16="http://schemas.microsoft.com/office/drawing/2014/main" id="{109B5FE4-457F-58C5-199C-852D7DBFBAD9}"/>
              </a:ext>
            </a:extLst>
          </p:cNvPr>
          <p:cNvSpPr/>
          <p:nvPr/>
        </p:nvSpPr>
        <p:spPr>
          <a:xfrm>
            <a:off x="1789814" y="8020494"/>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7">
            <a:extLst>
              <a:ext uri="{FF2B5EF4-FFF2-40B4-BE49-F238E27FC236}">
                <a16:creationId xmlns:a16="http://schemas.microsoft.com/office/drawing/2014/main" id="{97C043C1-49C3-40C6-EC58-F7FE70B13B90}"/>
              </a:ext>
            </a:extLst>
          </p:cNvPr>
          <p:cNvSpPr txBox="1">
            <a:spLocks/>
          </p:cNvSpPr>
          <p:nvPr/>
        </p:nvSpPr>
        <p:spPr>
          <a:xfrm>
            <a:off x="2000341" y="8403462"/>
            <a:ext cx="314936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t>Sehen Sie sich dieses Video an. Es zeigt, worauf Sie achten sollten, wenn Sie Ihre Altersvorsorge zusammenführen und Ihre Konten vereinfachen.</a:t>
            </a:r>
          </a:p>
          <a:p>
            <a:pPr marL="0" indent="0">
              <a:lnSpc>
                <a:spcPts val="1220"/>
              </a:lnSpc>
              <a:buNone/>
            </a:pPr>
            <a:endParaRPr lang="de-DE" dirty="0" sz="1025"/>
          </a:p>
          <a:p>
            <a:pPr marL="0" indent="0">
              <a:buNone/>
            </a:pPr>
            <a:r>
              <a:rPr lang="de-DE" dirty="0"/>
              <a:t> </a:t>
            </a:r>
            <a:r>
              <a:rPr lang="de-DE" dirty="0">
                <a:hlinkClick r:id="rId5"/>
              </a:rPr>
              <a:t>Pension Consolidation: What it is and how it works</a:t>
            </a:r>
            <a:endParaRPr lang="de-DE" dirty="0"/>
          </a:p>
          <a:p>
            <a:pPr marL="0" indent="0">
              <a:lnSpc>
                <a:spcPts val="1220"/>
              </a:lnSpc>
              <a:buNone/>
            </a:pPr>
            <a:endParaRPr lang="de-DE" dirty="0" sz="1025"/>
          </a:p>
        </p:txBody>
      </p:sp>
      <p:cxnSp>
        <p:nvCxnSpPr>
          <p:cNvPr id="3" name="Straight Connector 2">
            <a:extLst>
              <a:ext uri="{FF2B5EF4-FFF2-40B4-BE49-F238E27FC236}">
                <a16:creationId xmlns:a16="http://schemas.microsoft.com/office/drawing/2014/main" id="{AD552DEE-04DE-070F-8633-E09B68CF468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4" name="Graphic 2">
            <a:extLst>
              <a:ext uri="{FF2B5EF4-FFF2-40B4-BE49-F238E27FC236}">
                <a16:creationId xmlns:a16="http://schemas.microsoft.com/office/drawing/2014/main" id="{52FDB697-429C-EA20-5B83-E5BACCEB243A}"/>
              </a:ext>
            </a:extLst>
          </p:cNvPr>
          <p:cNvGrpSpPr/>
          <p:nvPr/>
        </p:nvGrpSpPr>
        <p:grpSpPr>
          <a:xfrm>
            <a:off x="973372" y="543749"/>
            <a:ext cx="594171" cy="758066"/>
            <a:chOff x="5321116" y="858896"/>
            <a:chExt cx="888315" cy="1133345"/>
          </a:xfrm>
          <a:solidFill>
            <a:srgbClr val="D38CBC"/>
          </a:solidFill>
        </p:grpSpPr>
        <p:sp>
          <p:nvSpPr>
            <p:cNvPr id="6" name="Freeform 5">
              <a:extLst>
                <a:ext uri="{FF2B5EF4-FFF2-40B4-BE49-F238E27FC236}">
                  <a16:creationId xmlns:a16="http://schemas.microsoft.com/office/drawing/2014/main" id="{313AE220-F26F-9234-227D-D33EBFBEEE7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8">
              <a:extLst>
                <a:ext uri="{FF2B5EF4-FFF2-40B4-BE49-F238E27FC236}">
                  <a16:creationId xmlns:a16="http://schemas.microsoft.com/office/drawing/2014/main" id="{04634682-340F-47E5-72E7-FA7E5718C557}"/>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9">
              <a:extLst>
                <a:ext uri="{FF2B5EF4-FFF2-40B4-BE49-F238E27FC236}">
                  <a16:creationId xmlns:a16="http://schemas.microsoft.com/office/drawing/2014/main" id="{5A23655E-E300-4A0E-B2A7-16EF858E3DBF}"/>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F488FDAE-8190-8890-07E4-F97762E3B5AB}"/>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24FF5B24-7875-AC1C-4262-0BC4E8B8CDF0}"/>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1D73A728-1A1C-B4D1-EBE8-42EDF457969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C4F23B78-21F7-F636-BE22-C6EE73F99522}"/>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853956F6-0AB7-DE17-0417-76355B9E81B7}"/>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859E7D3E-0025-7DE0-D75E-D655553557F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8" name="Group 17">
            <a:extLst>
              <a:ext uri="{FF2B5EF4-FFF2-40B4-BE49-F238E27FC236}">
                <a16:creationId xmlns:a16="http://schemas.microsoft.com/office/drawing/2014/main" id="{3838241D-B29D-7240-8F1D-8D174BF88A29}"/>
              </a:ext>
            </a:extLst>
          </p:cNvPr>
          <p:cNvGrpSpPr/>
          <p:nvPr/>
        </p:nvGrpSpPr>
        <p:grpSpPr>
          <a:xfrm>
            <a:off x="2000341" y="7817294"/>
            <a:ext cx="1410856" cy="406400"/>
            <a:chOff x="1590175" y="6032510"/>
            <a:chExt cx="1410856" cy="406400"/>
          </a:xfrm>
        </p:grpSpPr>
        <p:sp>
          <p:nvSpPr>
            <p:cNvPr id="19" name="Rectangle 18">
              <a:extLst>
                <a:ext uri="{FF2B5EF4-FFF2-40B4-BE49-F238E27FC236}">
                  <a16:creationId xmlns:a16="http://schemas.microsoft.com/office/drawing/2014/main" id="{DFF6B3EB-7948-1EAD-0447-A9B7774A21F1}"/>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Rectangle 19">
              <a:extLst>
                <a:ext uri="{FF2B5EF4-FFF2-40B4-BE49-F238E27FC236}">
                  <a16:creationId xmlns:a16="http://schemas.microsoft.com/office/drawing/2014/main" id="{27BE75B2-62D5-DD17-DF2B-6BC173F034CE}"/>
                </a:ext>
              </a:extLst>
            </p:cNvPr>
            <p:cNvSpPr/>
            <p:nvPr/>
          </p:nvSpPr>
          <p:spPr>
            <a:xfrm>
              <a:off x="1784139" y="6092546"/>
              <a:ext cx="810205"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Text Placeholder 122">
              <a:extLst>
                <a:ext uri="{FF2B5EF4-FFF2-40B4-BE49-F238E27FC236}">
                  <a16:creationId xmlns:a16="http://schemas.microsoft.com/office/drawing/2014/main" id="{3584F6DE-08CC-8417-1647-00188A131837}"/>
                </a:ext>
              </a:extLst>
            </p:cNvPr>
            <p:cNvSpPr txBox="1">
              <a:spLocks/>
            </p:cNvSpPr>
            <p:nvPr/>
          </p:nvSpPr>
          <p:spPr>
            <a:xfrm>
              <a:off x="1981384" y="6096239"/>
              <a:ext cx="101964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Video</a:t>
              </a:r>
            </a:p>
          </p:txBody>
        </p:sp>
        <p:sp>
          <p:nvSpPr>
            <p:cNvPr id="22" name="Oval 21">
              <a:extLst>
                <a:ext uri="{FF2B5EF4-FFF2-40B4-BE49-F238E27FC236}">
                  <a16:creationId xmlns:a16="http://schemas.microsoft.com/office/drawing/2014/main" id="{ED7B5B9E-39D7-DE7F-C2CD-561588DF4EB2}"/>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23" name="Graphic 37">
              <a:extLst>
                <a:ext uri="{FF2B5EF4-FFF2-40B4-BE49-F238E27FC236}">
                  <a16:creationId xmlns:a16="http://schemas.microsoft.com/office/drawing/2014/main" id="{1D1EC0B1-5C51-6808-560C-B5362FF4A80A}"/>
                </a:ext>
              </a:extLst>
            </p:cNvPr>
            <p:cNvGrpSpPr/>
            <p:nvPr/>
          </p:nvGrpSpPr>
          <p:grpSpPr>
            <a:xfrm>
              <a:off x="1681004" y="6103086"/>
              <a:ext cx="222223" cy="251941"/>
              <a:chOff x="5159654" y="1141193"/>
              <a:chExt cx="1211223" cy="1373202"/>
            </a:xfrm>
            <a:solidFill>
              <a:schemeClr val="bg1"/>
            </a:solidFill>
          </p:grpSpPr>
          <p:sp>
            <p:nvSpPr>
              <p:cNvPr id="24" name="Freeform 44">
                <a:extLst>
                  <a:ext uri="{FF2B5EF4-FFF2-40B4-BE49-F238E27FC236}">
                    <a16:creationId xmlns:a16="http://schemas.microsoft.com/office/drawing/2014/main" id="{32D9AAB0-CCE5-DF93-DFAB-336148536FA0}"/>
                  </a:ext>
                </a:extLst>
              </p:cNvPr>
              <p:cNvSpPr/>
              <p:nvPr/>
            </p:nvSpPr>
            <p:spPr>
              <a:xfrm>
                <a:off x="5159654" y="1141193"/>
                <a:ext cx="1211223" cy="1373202"/>
              </a:xfrm>
              <a:custGeom>
                <a:avLst/>
                <a:gdLst>
                  <a:gd name="connsiteX0" fmla="*/ 177720 w 1211223"/>
                  <a:gd name="connsiteY0" fmla="*/ 1373202 h 1373202"/>
                  <a:gd name="connsiteX1" fmla="*/ 49341 w 1211223"/>
                  <a:gd name="connsiteY1" fmla="*/ 1240069 h 1373202"/>
                  <a:gd name="connsiteX2" fmla="*/ 49341 w 1211223"/>
                  <a:gd name="connsiteY2" fmla="*/ 585815 h 1373202"/>
                  <a:gd name="connsiteX3" fmla="*/ 71213 w 1211223"/>
                  <a:gd name="connsiteY3" fmla="*/ 259638 h 1373202"/>
                  <a:gd name="connsiteX4" fmla="*/ 965108 w 1211223"/>
                  <a:gd name="connsiteY4" fmla="*/ 29 h 1373202"/>
                  <a:gd name="connsiteX5" fmla="*/ 1094437 w 1211223"/>
                  <a:gd name="connsiteY5" fmla="*/ 63742 h 1373202"/>
                  <a:gd name="connsiteX6" fmla="*/ 1159102 w 1211223"/>
                  <a:gd name="connsiteY6" fmla="*/ 256785 h 1373202"/>
                  <a:gd name="connsiteX7" fmla="*/ 1140083 w 1211223"/>
                  <a:gd name="connsiteY7" fmla="*/ 301480 h 1373202"/>
                  <a:gd name="connsiteX8" fmla="*/ 269011 w 1211223"/>
                  <a:gd name="connsiteY8" fmla="*/ 555384 h 1373202"/>
                  <a:gd name="connsiteX9" fmla="*/ 1187630 w 1211223"/>
                  <a:gd name="connsiteY9" fmla="*/ 555384 h 1373202"/>
                  <a:gd name="connsiteX10" fmla="*/ 1207600 w 1211223"/>
                  <a:gd name="connsiteY10" fmla="*/ 588667 h 1373202"/>
                  <a:gd name="connsiteX11" fmla="*/ 1207600 w 1211223"/>
                  <a:gd name="connsiteY11" fmla="*/ 1216295 h 1373202"/>
                  <a:gd name="connsiteX12" fmla="*/ 1076369 w 1211223"/>
                  <a:gd name="connsiteY12" fmla="*/ 1373202 h 1373202"/>
                  <a:gd name="connsiteX13" fmla="*/ 727370 w 1211223"/>
                  <a:gd name="connsiteY13" fmla="*/ 1373202 h 1373202"/>
                  <a:gd name="connsiteX14" fmla="*/ 731174 w 1211223"/>
                  <a:gd name="connsiteY14" fmla="*/ 1319949 h 1373202"/>
                  <a:gd name="connsiteX15" fmla="*/ 1061154 w 1211223"/>
                  <a:gd name="connsiteY15" fmla="*/ 1319949 h 1373202"/>
                  <a:gd name="connsiteX16" fmla="*/ 1153396 w 1211223"/>
                  <a:gd name="connsiteY16" fmla="*/ 1224854 h 1373202"/>
                  <a:gd name="connsiteX17" fmla="*/ 1153396 w 1211223"/>
                  <a:gd name="connsiteY17" fmla="*/ 862541 h 1373202"/>
                  <a:gd name="connsiteX18" fmla="*/ 1149592 w 1211223"/>
                  <a:gd name="connsiteY18" fmla="*/ 858738 h 1373202"/>
                  <a:gd name="connsiteX19" fmla="*/ 101644 w 1211223"/>
                  <a:gd name="connsiteY19" fmla="*/ 858738 h 1373202"/>
                  <a:gd name="connsiteX20" fmla="*/ 101644 w 1211223"/>
                  <a:gd name="connsiteY20" fmla="*/ 1238167 h 1373202"/>
                  <a:gd name="connsiteX21" fmla="*/ 110202 w 1211223"/>
                  <a:gd name="connsiteY21" fmla="*/ 1263843 h 1373202"/>
                  <a:gd name="connsiteX22" fmla="*/ 193886 w 1211223"/>
                  <a:gd name="connsiteY22" fmla="*/ 1319949 h 1373202"/>
                  <a:gd name="connsiteX23" fmla="*/ 521013 w 1211223"/>
                  <a:gd name="connsiteY23" fmla="*/ 1319949 h 1373202"/>
                  <a:gd name="connsiteX24" fmla="*/ 524817 w 1211223"/>
                  <a:gd name="connsiteY24" fmla="*/ 1373202 h 1373202"/>
                  <a:gd name="connsiteX25" fmla="*/ 175818 w 1211223"/>
                  <a:gd name="connsiteY25" fmla="*/ 1373202 h 1373202"/>
                  <a:gd name="connsiteX26" fmla="*/ 993636 w 1211223"/>
                  <a:gd name="connsiteY26" fmla="*/ 286265 h 1373202"/>
                  <a:gd name="connsiteX27" fmla="*/ 1102996 w 1211223"/>
                  <a:gd name="connsiteY27" fmla="*/ 252982 h 1373202"/>
                  <a:gd name="connsiteX28" fmla="*/ 1064958 w 1211223"/>
                  <a:gd name="connsiteY28" fmla="*/ 119848 h 1373202"/>
                  <a:gd name="connsiteX29" fmla="*/ 946089 w 1211223"/>
                  <a:gd name="connsiteY29" fmla="*/ 57086 h 1373202"/>
                  <a:gd name="connsiteX30" fmla="*/ 806299 w 1211223"/>
                  <a:gd name="connsiteY30" fmla="*/ 97026 h 1373202"/>
                  <a:gd name="connsiteX31" fmla="*/ 994587 w 1211223"/>
                  <a:gd name="connsiteY31" fmla="*/ 286265 h 1373202"/>
                  <a:gd name="connsiteX32" fmla="*/ 934677 w 1211223"/>
                  <a:gd name="connsiteY32" fmla="*/ 305284 h 1373202"/>
                  <a:gd name="connsiteX33" fmla="*/ 906149 w 1211223"/>
                  <a:gd name="connsiteY33" fmla="*/ 272952 h 1373202"/>
                  <a:gd name="connsiteX34" fmla="*/ 741634 w 1211223"/>
                  <a:gd name="connsiteY34" fmla="*/ 117947 h 1373202"/>
                  <a:gd name="connsiteX35" fmla="*/ 601844 w 1211223"/>
                  <a:gd name="connsiteY35" fmla="*/ 155034 h 1373202"/>
                  <a:gd name="connsiteX36" fmla="*/ 792985 w 1211223"/>
                  <a:gd name="connsiteY36" fmla="*/ 345224 h 1373202"/>
                  <a:gd name="connsiteX37" fmla="*/ 934677 w 1211223"/>
                  <a:gd name="connsiteY37" fmla="*/ 305284 h 1373202"/>
                  <a:gd name="connsiteX38" fmla="*/ 398341 w 1211223"/>
                  <a:gd name="connsiteY38" fmla="*/ 213993 h 1373202"/>
                  <a:gd name="connsiteX39" fmla="*/ 590433 w 1211223"/>
                  <a:gd name="connsiteY39" fmla="*/ 401330 h 1373202"/>
                  <a:gd name="connsiteX40" fmla="*/ 733075 w 1211223"/>
                  <a:gd name="connsiteY40" fmla="*/ 360439 h 1373202"/>
                  <a:gd name="connsiteX41" fmla="*/ 540032 w 1211223"/>
                  <a:gd name="connsiteY41" fmla="*/ 175004 h 1373202"/>
                  <a:gd name="connsiteX42" fmla="*/ 397390 w 1211223"/>
                  <a:gd name="connsiteY42" fmla="*/ 213993 h 1373202"/>
                  <a:gd name="connsiteX43" fmla="*/ 532425 w 1211223"/>
                  <a:gd name="connsiteY43" fmla="*/ 420349 h 1373202"/>
                  <a:gd name="connsiteX44" fmla="*/ 339382 w 1211223"/>
                  <a:gd name="connsiteY44" fmla="*/ 233963 h 1373202"/>
                  <a:gd name="connsiteX45" fmla="*/ 197690 w 1211223"/>
                  <a:gd name="connsiteY45" fmla="*/ 272952 h 1373202"/>
                  <a:gd name="connsiteX46" fmla="*/ 389782 w 1211223"/>
                  <a:gd name="connsiteY46" fmla="*/ 460289 h 1373202"/>
                  <a:gd name="connsiteX47" fmla="*/ 532425 w 1211223"/>
                  <a:gd name="connsiteY47" fmla="*/ 420349 h 1373202"/>
                  <a:gd name="connsiteX48" fmla="*/ 330823 w 1211223"/>
                  <a:gd name="connsiteY48" fmla="*/ 479308 h 1373202"/>
                  <a:gd name="connsiteX49" fmla="*/ 137780 w 1211223"/>
                  <a:gd name="connsiteY49" fmla="*/ 292922 h 1373202"/>
                  <a:gd name="connsiteX50" fmla="*/ 52194 w 1211223"/>
                  <a:gd name="connsiteY50" fmla="*/ 397526 h 1373202"/>
                  <a:gd name="connsiteX51" fmla="*/ 94987 w 1211223"/>
                  <a:gd name="connsiteY51" fmla="*/ 545875 h 1373202"/>
                  <a:gd name="connsiteX52" fmla="*/ 330823 w 1211223"/>
                  <a:gd name="connsiteY52" fmla="*/ 480259 h 1373202"/>
                  <a:gd name="connsiteX53" fmla="*/ 336529 w 1211223"/>
                  <a:gd name="connsiteY53" fmla="*/ 608637 h 1373202"/>
                  <a:gd name="connsiteX54" fmla="*/ 103546 w 1211223"/>
                  <a:gd name="connsiteY54" fmla="*/ 608637 h 1373202"/>
                  <a:gd name="connsiteX55" fmla="*/ 103546 w 1211223"/>
                  <a:gd name="connsiteY55" fmla="*/ 804533 h 1373202"/>
                  <a:gd name="connsiteX56" fmla="*/ 227169 w 1211223"/>
                  <a:gd name="connsiteY56" fmla="*/ 804533 h 1373202"/>
                  <a:gd name="connsiteX57" fmla="*/ 337480 w 1211223"/>
                  <a:gd name="connsiteY57" fmla="*/ 608637 h 1373202"/>
                  <a:gd name="connsiteX58" fmla="*/ 548591 w 1211223"/>
                  <a:gd name="connsiteY58" fmla="*/ 608637 h 1373202"/>
                  <a:gd name="connsiteX59" fmla="*/ 402144 w 1211223"/>
                  <a:gd name="connsiteY59" fmla="*/ 608637 h 1373202"/>
                  <a:gd name="connsiteX60" fmla="*/ 288030 w 1211223"/>
                  <a:gd name="connsiteY60" fmla="*/ 804533 h 1373202"/>
                  <a:gd name="connsiteX61" fmla="*/ 434477 w 1211223"/>
                  <a:gd name="connsiteY61" fmla="*/ 804533 h 1373202"/>
                  <a:gd name="connsiteX62" fmla="*/ 548591 w 1211223"/>
                  <a:gd name="connsiteY62" fmla="*/ 608637 h 1373202"/>
                  <a:gd name="connsiteX63" fmla="*/ 757800 w 1211223"/>
                  <a:gd name="connsiteY63" fmla="*/ 608637 h 1373202"/>
                  <a:gd name="connsiteX64" fmla="*/ 611354 w 1211223"/>
                  <a:gd name="connsiteY64" fmla="*/ 608637 h 1373202"/>
                  <a:gd name="connsiteX65" fmla="*/ 497240 w 1211223"/>
                  <a:gd name="connsiteY65" fmla="*/ 804533 h 1373202"/>
                  <a:gd name="connsiteX66" fmla="*/ 647490 w 1211223"/>
                  <a:gd name="connsiteY66" fmla="*/ 804533 h 1373202"/>
                  <a:gd name="connsiteX67" fmla="*/ 757800 w 1211223"/>
                  <a:gd name="connsiteY67" fmla="*/ 608637 h 1373202"/>
                  <a:gd name="connsiteX68" fmla="*/ 968911 w 1211223"/>
                  <a:gd name="connsiteY68" fmla="*/ 608637 h 1373202"/>
                  <a:gd name="connsiteX69" fmla="*/ 818661 w 1211223"/>
                  <a:gd name="connsiteY69" fmla="*/ 608637 h 1373202"/>
                  <a:gd name="connsiteX70" fmla="*/ 708351 w 1211223"/>
                  <a:gd name="connsiteY70" fmla="*/ 804533 h 1373202"/>
                  <a:gd name="connsiteX71" fmla="*/ 854797 w 1211223"/>
                  <a:gd name="connsiteY71" fmla="*/ 804533 h 1373202"/>
                  <a:gd name="connsiteX72" fmla="*/ 968911 w 1211223"/>
                  <a:gd name="connsiteY72" fmla="*/ 608637 h 1373202"/>
                  <a:gd name="connsiteX73" fmla="*/ 1154347 w 1211223"/>
                  <a:gd name="connsiteY73" fmla="*/ 608637 h 1373202"/>
                  <a:gd name="connsiteX74" fmla="*/ 1032625 w 1211223"/>
                  <a:gd name="connsiteY74" fmla="*/ 608637 h 1373202"/>
                  <a:gd name="connsiteX75" fmla="*/ 918511 w 1211223"/>
                  <a:gd name="connsiteY75" fmla="*/ 804533 h 1373202"/>
                  <a:gd name="connsiteX76" fmla="*/ 1154347 w 1211223"/>
                  <a:gd name="connsiteY76" fmla="*/ 804533 h 1373202"/>
                  <a:gd name="connsiteX77" fmla="*/ 1154347 w 1211223"/>
                  <a:gd name="connsiteY77" fmla="*/ 608637 h 13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1223" h="1373202">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grpFill/>
              <a:ln w="9502" cap="flat">
                <a:noFill/>
                <a:prstDash val="solid"/>
                <a:miter/>
              </a:ln>
            </p:spPr>
            <p:txBody>
              <a:bodyPr rtlCol="0" anchor="ctr"/>
              <a:lstStyle/>
              <a:p>
                <a:endParaRPr lang="de-DE" dirty="0"/>
              </a:p>
            </p:txBody>
          </p:sp>
          <p:sp>
            <p:nvSpPr>
              <p:cNvPr id="25" name="Freeform 45">
                <a:extLst>
                  <a:ext uri="{FF2B5EF4-FFF2-40B4-BE49-F238E27FC236}">
                    <a16:creationId xmlns:a16="http://schemas.microsoft.com/office/drawing/2014/main" id="{B31B3B3F-DA93-74BF-6A3D-6A1ECB00D735}"/>
                  </a:ext>
                </a:extLst>
              </p:cNvPr>
              <p:cNvSpPr/>
              <p:nvPr/>
            </p:nvSpPr>
            <p:spPr>
              <a:xfrm>
                <a:off x="5761493" y="2460827"/>
                <a:ext cx="57855" cy="5356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grpFill/>
              <a:ln w="9502" cap="flat">
                <a:noFill/>
                <a:prstDash val="solid"/>
                <a:miter/>
              </a:ln>
            </p:spPr>
            <p:txBody>
              <a:bodyPr rtlCol="0" anchor="ctr"/>
              <a:lstStyle/>
              <a:p>
                <a:endParaRPr lang="de-DE" dirty="0"/>
              </a:p>
            </p:txBody>
          </p:sp>
          <p:sp>
            <p:nvSpPr>
              <p:cNvPr id="26" name="Freeform 46">
                <a:extLst>
                  <a:ext uri="{FF2B5EF4-FFF2-40B4-BE49-F238E27FC236}">
                    <a16:creationId xmlns:a16="http://schemas.microsoft.com/office/drawing/2014/main" id="{3D04AEDE-FB7E-3CB9-A8FE-1AB8D3F7A67F}"/>
                  </a:ext>
                </a:extLst>
              </p:cNvPr>
              <p:cNvSpPr/>
              <p:nvPr/>
            </p:nvSpPr>
            <p:spPr>
              <a:xfrm>
                <a:off x="5680012" y="2064595"/>
                <a:ext cx="293786" cy="338017"/>
              </a:xfrm>
              <a:custGeom>
                <a:avLst/>
                <a:gdLst>
                  <a:gd name="connsiteX0" fmla="*/ 29184 w 293786"/>
                  <a:gd name="connsiteY0" fmla="*/ 0 h 338017"/>
                  <a:gd name="connsiteX1" fmla="*/ 58664 w 293786"/>
                  <a:gd name="connsiteY1" fmla="*/ 12362 h 338017"/>
                  <a:gd name="connsiteX2" fmla="*/ 269775 w 293786"/>
                  <a:gd name="connsiteY2" fmla="*/ 134084 h 338017"/>
                  <a:gd name="connsiteX3" fmla="*/ 282137 w 293786"/>
                  <a:gd name="connsiteY3" fmla="*/ 185435 h 338017"/>
                  <a:gd name="connsiteX4" fmla="*/ 51056 w 293786"/>
                  <a:gd name="connsiteY4" fmla="*/ 319520 h 338017"/>
                  <a:gd name="connsiteX5" fmla="*/ 3508 w 293786"/>
                  <a:gd name="connsiteY5" fmla="*/ 299550 h 338017"/>
                  <a:gd name="connsiteX6" fmla="*/ 3508 w 293786"/>
                  <a:gd name="connsiteY6" fmla="*/ 28529 h 338017"/>
                  <a:gd name="connsiteX7" fmla="*/ 29184 w 293786"/>
                  <a:gd name="connsiteY7" fmla="*/ 951 h 338017"/>
                  <a:gd name="connsiteX8" fmla="*/ 57713 w 293786"/>
                  <a:gd name="connsiteY8" fmla="*/ 74174 h 338017"/>
                  <a:gd name="connsiteX9" fmla="*/ 57713 w 293786"/>
                  <a:gd name="connsiteY9" fmla="*/ 251051 h 338017"/>
                  <a:gd name="connsiteX10" fmla="*/ 210816 w 293786"/>
                  <a:gd name="connsiteY10" fmla="*/ 161662 h 338017"/>
                  <a:gd name="connsiteX11" fmla="*/ 57713 w 293786"/>
                  <a:gd name="connsiteY11" fmla="*/ 74174 h 3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786" h="338017">
                    <a:moveTo>
                      <a:pt x="29184" y="0"/>
                    </a:moveTo>
                    <a:cubicBezTo>
                      <a:pt x="38694" y="0"/>
                      <a:pt x="50105" y="7608"/>
                      <a:pt x="58664" y="12362"/>
                    </a:cubicBezTo>
                    <a:cubicBezTo>
                      <a:pt x="122377" y="45646"/>
                      <a:pt x="209865" y="94144"/>
                      <a:pt x="269775" y="134084"/>
                    </a:cubicBezTo>
                    <a:cubicBezTo>
                      <a:pt x="290696" y="148348"/>
                      <a:pt x="304960" y="162613"/>
                      <a:pt x="282137" y="185435"/>
                    </a:cubicBezTo>
                    <a:cubicBezTo>
                      <a:pt x="204159" y="225376"/>
                      <a:pt x="129034" y="280531"/>
                      <a:pt x="51056" y="319520"/>
                    </a:cubicBezTo>
                    <a:cubicBezTo>
                      <a:pt x="-26922" y="358509"/>
                      <a:pt x="9214" y="328078"/>
                      <a:pt x="3508" y="299550"/>
                    </a:cubicBezTo>
                    <a:cubicBezTo>
                      <a:pt x="11116" y="213964"/>
                      <a:pt x="-6001" y="112212"/>
                      <a:pt x="3508" y="28529"/>
                    </a:cubicBezTo>
                    <a:cubicBezTo>
                      <a:pt x="5410" y="14264"/>
                      <a:pt x="13969" y="1902"/>
                      <a:pt x="29184" y="951"/>
                    </a:cubicBezTo>
                    <a:close/>
                    <a:moveTo>
                      <a:pt x="57713" y="74174"/>
                    </a:moveTo>
                    <a:lnTo>
                      <a:pt x="57713" y="251051"/>
                    </a:lnTo>
                    <a:lnTo>
                      <a:pt x="210816" y="161662"/>
                    </a:lnTo>
                    <a:lnTo>
                      <a:pt x="57713" y="7417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2620983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E0A15-5BB4-7F81-70F0-25AD69CC677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8CC8FEE-B392-C97C-E9A7-D6C52EEA1761}"/>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718414C-3B3D-1FD6-04F8-E990DCE13A58}"/>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B4C6C9B7-7357-34E1-8DDC-F73CA16984BD}"/>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ED839148-DA4A-2EE5-967F-D77AA3250121}"/>
              </a:ext>
            </a:extLst>
          </p:cNvPr>
          <p:cNvSpPr>
            <a:spLocks noGrp="1"/>
          </p:cNvSpPr>
          <p:nvPr>
            <p:ph type="body" sz="quarter" idx="64"/>
          </p:nvPr>
        </p:nvSpPr>
        <p:spPr>
          <a:xfrm>
            <a:off x="1704813" y="1843790"/>
            <a:ext cx="3060000" cy="8075634"/>
          </a:xfrm>
        </p:spPr>
        <p:txBody>
          <a:bodyPr/>
          <a:lstStyle/>
          <a:p>
            <a:pPr marL="0" indent="0">
              <a:lnSpc>
                <a:spcPts val="1133"/>
              </a:lnSpc>
              <a:buNone/>
            </a:pPr>
            <a:r>
              <a:rPr lang="de-DE" sz="1300" b="1" dirty="0">
                <a:solidFill>
                  <a:srgbClr val="D38CBC"/>
                </a:solidFill>
              </a:rPr>
              <a:t>Entnahmen planen: Leibrenten, Einmalzahlungen und Budgetplanung</a:t>
            </a:r>
            <a:endParaRPr lang="de-DE" sz="1300" b="1" dirty="0">
              <a:solidFill>
                <a:srgbClr val="D38CBC"/>
              </a:solidFill>
            </a:endParaRPr>
          </a:p>
          <a:p>
            <a:pPr marL="0" indent="0">
              <a:lnSpc>
                <a:spcPts val="1403"/>
              </a:lnSpc>
              <a:buNone/>
            </a:pPr>
            <a:endParaRPr lang="de-DE" sz="1175" b="1" dirty="0"/>
          </a:p>
          <a:p>
            <a:pPr marL="0" indent="0">
              <a:lnSpc>
                <a:spcPts val="1137"/>
              </a:lnSpc>
              <a:buNone/>
            </a:pPr>
            <a:r>
              <a:rPr lang="de-DE" dirty="0" sz="1025"/>
              <a:t>Wenn der Ruhestand näher rückt, ist einer der wichtigsten Schritte die Entscheidung, wie Sie Ihr Vorsorgevermögen in ein verlässliches Einkommen umwandeln. Für viele Frauen in der späten Karrierephase – besonders mit wechselvollen Erwerbsbiografien in verschiedenen Ländern Europas – kann es für die langfristige finanzielle Sicherheit viel ausmachen, die Entnahmemöglichkeiten zu kennen. </a:t>
            </a:r>
          </a:p>
          <a:p>
            <a:pPr marL="0" indent="0">
              <a:lnSpc>
                <a:spcPts val="732"/>
              </a:lnSpc>
              <a:buNone/>
            </a:pPr>
            <a:r>
              <a:rPr lang="de-DE" dirty="0" sz="600"/>
              <a:t> </a:t>
            </a:r>
            <a:endParaRPr sz="600"/>
          </a:p>
          <a:p>
            <a:pPr marL="0" indent="0">
              <a:lnSpc>
                <a:spcPts val="1137"/>
              </a:lnSpc>
              <a:buNone/>
            </a:pPr>
            <a:r>
              <a:rPr lang="de-DE" dirty="0" sz="1025"/>
              <a:t>In der Regel haben Sie drei Möglichkeiten: </a:t>
            </a:r>
          </a:p>
          <a:p>
            <a:pPr>
              <a:lnSpc>
                <a:spcPts val="1137"/>
              </a:lnSpc>
            </a:pPr>
            <a:r>
              <a:rPr lang="de-DE" dirty="0" sz="1025"/>
              <a:t>eine Einmalzahlung wählen</a:t>
            </a:r>
          </a:p>
          <a:p>
            <a:pPr>
              <a:lnSpc>
                <a:spcPts val="1137"/>
              </a:lnSpc>
            </a:pPr>
            <a:r>
              <a:rPr lang="de-DE" dirty="0" sz="1025"/>
              <a:t>eine Leibrente kaufen</a:t>
            </a:r>
          </a:p>
          <a:p>
            <a:pPr>
              <a:lnSpc>
                <a:spcPts val="1137"/>
              </a:lnSpc>
            </a:pPr>
            <a:r>
              <a:rPr lang="de-DE" dirty="0" sz="1025"/>
              <a:t>flexible Entnahmen selbst steuern (Drawdown). </a:t>
            </a:r>
          </a:p>
          <a:p>
            <a:pPr>
              <a:lnSpc>
                <a:spcPts val="2806"/>
              </a:lnSpc>
            </a:pPr>
            <a:endParaRPr lang="de-DE" dirty="0" sz="2350"/>
          </a:p>
          <a:p>
            <a:pPr marL="0" indent="0">
              <a:lnSpc>
                <a:spcPts val="1137"/>
              </a:lnSpc>
              <a:buNone/>
            </a:pPr>
            <a:r>
              <a:rPr lang="de-DE" dirty="0" sz="1025"/>
              <a:t>Eine Einmalzahlung kann Freiheit geben: Sie eignet sich, um Schulden zu tilgen oder einen Notfallpuffer aufzubauen. Sie verringert aber auch das Geld, das für Ihr späteres Einkommen bereitsteht – setzen Sie sie daher mit Bedacht ein. Leibrenten wandeln dagegen einen Teil Ihres Vorsorgevermögens in ein garantiertes lebenslanges Einkommen um. Das kann beruhigen, wenn Sie fürchten, länger zu leben, als Ihre Ersparnisse reichen. Bei flexiblen Entnahmen bestimmen Sie selbst, wie viel Sie jedes Jahr entnehmen. Das erfordert aber sorgfältige Budgetplanung und regelmäßige Kontrolle, damit Ihr Vorsorgetopf den ganzen Ruhestand über reicht.</a:t>
            </a:r>
          </a:p>
          <a:p>
            <a:pPr marL="0" indent="0">
              <a:lnSpc>
                <a:spcPts val="942"/>
              </a:lnSpc>
              <a:buNone/>
            </a:pPr>
            <a:endParaRPr lang="de-DE" dirty="0" sz="775"/>
          </a:p>
          <a:p>
            <a:pPr marL="0" indent="0">
              <a:lnSpc>
                <a:spcPts val="1137"/>
              </a:lnSpc>
              <a:buNone/>
            </a:pPr>
            <a:r>
              <a:rPr lang="de-DE" dirty="0" sz="1025"/>
              <a:t>Für welche Option Sie sich auch entscheiden: Ein realistisches Ruhestandsbudget ist unverzichtbar. Dazu gehört, notwendige Ausgaben wie Wohnen, Nebenkosten, Gesundheit und Versicherungen zu schätzen und zugleich Wünsche wie Reisen, Hobbys oder die Unterstützung von Familienmitgliedern einzuplanen. Frauen leben oft länger als Männer und müssen im Alter mit gesundheitlichen Veränderungen rechnen. Umso wichtiger ist es, Entnahmen gut einzuteilen und ein Polster für unerwartete Ausgaben zu behalten.</a:t>
            </a:r>
          </a:p>
          <a:p>
            <a:pPr marL="0" indent="0">
              <a:lnSpc>
                <a:spcPts val="1006"/>
              </a:lnSpc>
              <a:buNone/>
            </a:pPr>
            <a:endParaRPr lang="de-DE" dirty="0" sz="850"/>
          </a:p>
          <a:p>
            <a:pPr marL="0" indent="0">
              <a:lnSpc>
                <a:spcPts val="1137"/>
              </a:lnSpc>
              <a:buNone/>
            </a:pPr>
            <a:r>
              <a:rPr lang="de-DE" dirty="0" sz="1025"/>
              <a:t>Wenn Sie Ihre Entnahmemöglichkeiten kennen und mit einem durchdachten Budget abstimmen, entsteht ein Einkommensplan für den Ruhestand, der Sicherheit und Flexibilität verbindet – und mit dem Sie zuversichtlich in die nächste Lebensphase gehen.</a:t>
            </a:r>
          </a:p>
          <a:p>
            <a:pPr marL="0" indent="0">
              <a:lnSpc>
                <a:spcPts val="1678"/>
              </a:lnSpc>
              <a:buNone/>
            </a:pPr>
            <a:endParaRPr lang="de-DE" dirty="0" sz="1400"/>
          </a:p>
          <a:p>
            <a:pPr>
              <a:lnSpc>
                <a:spcPts val="1220"/>
              </a:lnSpc>
            </a:pPr>
            <a:endParaRPr lang="de-DE" dirty="0" sz="1025"/>
          </a:p>
        </p:txBody>
      </p:sp>
      <p:sp>
        <p:nvSpPr>
          <p:cNvPr id="68" name="Rounded Rectangle 67">
            <a:extLst>
              <a:ext uri="{FF2B5EF4-FFF2-40B4-BE49-F238E27FC236}">
                <a16:creationId xmlns:a16="http://schemas.microsoft.com/office/drawing/2014/main" id="{EE021901-C82C-9F3F-AD1A-6681B5CF06FA}"/>
              </a:ext>
            </a:extLst>
          </p:cNvPr>
          <p:cNvSpPr/>
          <p:nvPr/>
        </p:nvSpPr>
        <p:spPr>
          <a:xfrm>
            <a:off x="5005388" y="1821601"/>
            <a:ext cx="1981199" cy="187886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a:t>
            </a:r>
          </a:p>
        </p:txBody>
      </p:sp>
      <p:grpSp>
        <p:nvGrpSpPr>
          <p:cNvPr id="87" name="Graphic 2">
            <a:extLst>
              <a:ext uri="{FF2B5EF4-FFF2-40B4-BE49-F238E27FC236}">
                <a16:creationId xmlns:a16="http://schemas.microsoft.com/office/drawing/2014/main" id="{AD1B22DB-60F0-AC8A-28AD-37709F20616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634D6C17-26C5-8ABB-647C-7A14C22470D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D2FFFF3-EDA0-62A9-AE0E-043A022F4F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B56C9F50-88C7-8F33-58E2-2DC28D59A2F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4EA11850-9ED7-46E6-CAB4-212A61A240E5}"/>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28D8C75C-274C-47CB-9C62-3612F552722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2CF6173-5F6C-0128-96B5-4392BE8E6F8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E62D12A-D977-5620-F807-F8DB38BDE370}"/>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9DFC7D7A-FE30-2B3F-C611-37D4BD8FD385}"/>
              </a:ext>
            </a:extLst>
          </p:cNvPr>
          <p:cNvSpPr/>
          <p:nvPr/>
        </p:nvSpPr>
        <p:spPr>
          <a:xfrm>
            <a:off x="5005388" y="4188567"/>
            <a:ext cx="1981199" cy="2126510"/>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1" name="Rounded Rectangle 30">
            <a:extLst>
              <a:ext uri="{FF2B5EF4-FFF2-40B4-BE49-F238E27FC236}">
                <a16:creationId xmlns:a16="http://schemas.microsoft.com/office/drawing/2014/main" id="{61F69FE6-B2D3-7240-D5E3-F2DFBD9166C1}"/>
              </a:ext>
            </a:extLst>
          </p:cNvPr>
          <p:cNvSpPr/>
          <p:nvPr/>
        </p:nvSpPr>
        <p:spPr>
          <a:xfrm>
            <a:off x="5005388" y="6846045"/>
            <a:ext cx="1981199" cy="2869458"/>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1" name="Group 50">
            <a:extLst>
              <a:ext uri="{FF2B5EF4-FFF2-40B4-BE49-F238E27FC236}">
                <a16:creationId xmlns:a16="http://schemas.microsoft.com/office/drawing/2014/main" id="{7F16DAFF-9E23-1559-43F2-5DCD541A5160}"/>
              </a:ext>
            </a:extLst>
          </p:cNvPr>
          <p:cNvGrpSpPr/>
          <p:nvPr/>
        </p:nvGrpSpPr>
        <p:grpSpPr>
          <a:xfrm>
            <a:off x="5117082" y="6677557"/>
            <a:ext cx="1408796" cy="406400"/>
            <a:chOff x="1597263" y="8431923"/>
            <a:chExt cx="1408796" cy="406400"/>
          </a:xfrm>
        </p:grpSpPr>
        <p:sp>
          <p:nvSpPr>
            <p:cNvPr id="56" name="Rectangle 55">
              <a:extLst>
                <a:ext uri="{FF2B5EF4-FFF2-40B4-BE49-F238E27FC236}">
                  <a16:creationId xmlns:a16="http://schemas.microsoft.com/office/drawing/2014/main" id="{9C546CB5-559A-791D-E097-D372145ED587}"/>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7" name="Rectangle 56">
              <a:extLst>
                <a:ext uri="{FF2B5EF4-FFF2-40B4-BE49-F238E27FC236}">
                  <a16:creationId xmlns:a16="http://schemas.microsoft.com/office/drawing/2014/main" id="{DA605D97-53B0-EA4B-BD2B-BE6C1BED0CA9}"/>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8" name="Text Placeholder 122">
              <a:extLst>
                <a:ext uri="{FF2B5EF4-FFF2-40B4-BE49-F238E27FC236}">
                  <a16:creationId xmlns:a16="http://schemas.microsoft.com/office/drawing/2014/main" id="{2547EFD5-AF1D-DA0D-6558-428E687156D0}"/>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Schreiben</a:t>
              </a:r>
            </a:p>
          </p:txBody>
        </p:sp>
        <p:sp>
          <p:nvSpPr>
            <p:cNvPr id="59" name="Oval 58">
              <a:extLst>
                <a:ext uri="{FF2B5EF4-FFF2-40B4-BE49-F238E27FC236}">
                  <a16:creationId xmlns:a16="http://schemas.microsoft.com/office/drawing/2014/main" id="{A7BB47F3-4EF9-DE16-934E-97AF069EFAF7}"/>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60" name="Graphic 37">
              <a:extLst>
                <a:ext uri="{FF2B5EF4-FFF2-40B4-BE49-F238E27FC236}">
                  <a16:creationId xmlns:a16="http://schemas.microsoft.com/office/drawing/2014/main" id="{A3ABBBC5-8843-53EA-DDEA-36435C86C188}"/>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EB0B198C-2B6A-1882-7252-9C0DA485EA0D}"/>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75" name="Freeform 74">
                <a:extLst>
                  <a:ext uri="{FF2B5EF4-FFF2-40B4-BE49-F238E27FC236}">
                    <a16:creationId xmlns:a16="http://schemas.microsoft.com/office/drawing/2014/main" id="{EF99D9B9-CBD4-8693-107E-8DC40B730759}"/>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76" name="Freeform 75">
                <a:extLst>
                  <a:ext uri="{FF2B5EF4-FFF2-40B4-BE49-F238E27FC236}">
                    <a16:creationId xmlns:a16="http://schemas.microsoft.com/office/drawing/2014/main" id="{A9A8B6F1-7FF5-7E87-DA6B-0EBCE1120E1F}"/>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78" name="Freeform 77">
                <a:extLst>
                  <a:ext uri="{FF2B5EF4-FFF2-40B4-BE49-F238E27FC236}">
                    <a16:creationId xmlns:a16="http://schemas.microsoft.com/office/drawing/2014/main" id="{9CBDB274-AE16-CEDE-77A3-99606A1D7D1C}"/>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79" name="Freeform 78">
                <a:extLst>
                  <a:ext uri="{FF2B5EF4-FFF2-40B4-BE49-F238E27FC236}">
                    <a16:creationId xmlns:a16="http://schemas.microsoft.com/office/drawing/2014/main" id="{7E1D0F94-4D95-1DD0-17B5-3D678F355D7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
        <p:nvSpPr>
          <p:cNvPr id="80" name="Text Placeholder 7">
            <a:extLst>
              <a:ext uri="{FF2B5EF4-FFF2-40B4-BE49-F238E27FC236}">
                <a16:creationId xmlns:a16="http://schemas.microsoft.com/office/drawing/2014/main" id="{481674F0-E57D-9A85-432D-36490FFB5846}"/>
              </a:ext>
            </a:extLst>
          </p:cNvPr>
          <p:cNvSpPr txBox="1">
            <a:spLocks/>
          </p:cNvSpPr>
          <p:nvPr/>
        </p:nvSpPr>
        <p:spPr>
          <a:xfrm>
            <a:off x="5141723" y="4670943"/>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9"/>
              </a:lnSpc>
              <a:buNone/>
            </a:pPr>
            <a:r>
              <a:rPr lang="de-DE" dirty="0" sz="1000"/>
              <a:t>Wenn Sie Ihre per­sön­lichen Unterlagen gesammelt und geordnet haben, vereinbaren Sie einen Termin bei einer Finanz­bera­tung, um Ihre Leistungen und Ihr Einkommen bestmöglich aus­zuschöp­fen</a:t>
            </a:r>
          </a:p>
          <a:p>
            <a:pPr marL="0" indent="0">
              <a:lnSpc>
                <a:spcPts val="1109"/>
              </a:lnSpc>
              <a:buNone/>
            </a:pPr>
            <a:endParaRPr lang="de-DE" dirty="0" sz="1000"/>
          </a:p>
        </p:txBody>
      </p:sp>
      <p:sp>
        <p:nvSpPr>
          <p:cNvPr id="81" name="Text Placeholder 7">
            <a:extLst>
              <a:ext uri="{FF2B5EF4-FFF2-40B4-BE49-F238E27FC236}">
                <a16:creationId xmlns:a16="http://schemas.microsoft.com/office/drawing/2014/main" id="{D363EC9A-A854-C63B-62A9-80B9D33B2CB2}"/>
              </a:ext>
            </a:extLst>
          </p:cNvPr>
          <p:cNvSpPr txBox="1">
            <a:spLocks/>
          </p:cNvSpPr>
          <p:nvPr/>
        </p:nvSpPr>
        <p:spPr>
          <a:xfrm>
            <a:off x="5141724" y="2103311"/>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t>Erstellen Sie ein rea­lis­tisches Monats­bud­get für Ihren Ruhestand</a:t>
            </a:r>
          </a:p>
          <a:p>
            <a:pPr marL="0" indent="0">
              <a:lnSpc>
                <a:spcPts val="1220"/>
              </a:lnSpc>
              <a:buNone/>
            </a:pPr>
            <a:endParaRPr lang="de-DE" dirty="0" sz="1025"/>
          </a:p>
          <a:p>
            <a:pPr marL="0" indent="0">
              <a:buNone/>
            </a:pPr>
            <a:r>
              <a:rPr lang="de-DE" dirty="0">
                <a:hlinkClick r:id="rId2"/>
              </a:rPr>
              <a:t>Family Finance Budgeting Tool </a:t>
            </a:r>
            <a:endParaRPr lang="de-DE" dirty="0"/>
          </a:p>
          <a:p>
            <a:pPr marL="0" indent="0">
              <a:lnSpc>
                <a:spcPts val="1220"/>
              </a:lnSpc>
              <a:buNone/>
            </a:pPr>
            <a:endParaRPr lang="de-DE" dirty="0" sz="1025"/>
          </a:p>
        </p:txBody>
      </p:sp>
      <p:sp>
        <p:nvSpPr>
          <p:cNvPr id="82" name="Text Placeholder 7">
            <a:extLst>
              <a:ext uri="{FF2B5EF4-FFF2-40B4-BE49-F238E27FC236}">
                <a16:creationId xmlns:a16="http://schemas.microsoft.com/office/drawing/2014/main" id="{A4E7BB1E-F0DF-279A-704C-8042EBAACF71}"/>
              </a:ext>
            </a:extLst>
          </p:cNvPr>
          <p:cNvSpPr txBox="1">
            <a:spLocks/>
          </p:cNvSpPr>
          <p:nvPr/>
        </p:nvSpPr>
        <p:spPr>
          <a:xfrm>
            <a:off x="5215915" y="7229013"/>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ts val="1192"/>
              </a:lnSpc>
            </a:pPr>
            <a:r>
              <a:rPr lang="de-DE" dirty="0" sz="1075"/>
              <a:t>Nehmen Sie sich ein paar Minuten Zeit und formulieren Sie eine „Ruhe­stands­vision“, die zu Ihnen, Ihren Bedürf­nis­sen und Ihrer Lebens­situa­tion passt</a:t>
            </a:r>
          </a:p>
          <a:p>
            <a:pPr>
              <a:lnSpc>
                <a:spcPts val="1433"/>
              </a:lnSpc>
            </a:pPr>
            <a:endParaRPr lang="de-DE" dirty="0" sz="1200"/>
          </a:p>
          <a:p>
            <a:pPr>
              <a:lnSpc>
                <a:spcPts val="1192"/>
              </a:lnSpc>
            </a:pPr>
            <a:r>
              <a:rPr lang="de-DE" dirty="0" sz="1075"/>
              <a:t>Nehmen Sie sich ein paar Minuten Zeit: Wie geht es Ihnen mit Ihrem aktuellen Ruhe­stands­plan?</a:t>
            </a:r>
          </a:p>
          <a:p>
            <a:pPr marL="0" indent="0">
              <a:lnSpc>
                <a:spcPts val="1372"/>
              </a:lnSpc>
              <a:buNone/>
            </a:pPr>
            <a:endParaRPr lang="de-DE" dirty="0" sz="1150"/>
          </a:p>
        </p:txBody>
      </p:sp>
      <p:cxnSp>
        <p:nvCxnSpPr>
          <p:cNvPr id="20" name="Straight Connector 19">
            <a:extLst>
              <a:ext uri="{FF2B5EF4-FFF2-40B4-BE49-F238E27FC236}">
                <a16:creationId xmlns:a16="http://schemas.microsoft.com/office/drawing/2014/main" id="{073AE1F7-6CD6-5D03-BBB4-A86B526E203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1" name="Graphic 2">
            <a:extLst>
              <a:ext uri="{FF2B5EF4-FFF2-40B4-BE49-F238E27FC236}">
                <a16:creationId xmlns:a16="http://schemas.microsoft.com/office/drawing/2014/main" id="{96BE7488-17A1-E51D-F471-90065843BA2C}"/>
              </a:ext>
            </a:extLst>
          </p:cNvPr>
          <p:cNvGrpSpPr/>
          <p:nvPr/>
        </p:nvGrpSpPr>
        <p:grpSpPr>
          <a:xfrm>
            <a:off x="973372" y="543749"/>
            <a:ext cx="594171" cy="758066"/>
            <a:chOff x="5321116" y="858896"/>
            <a:chExt cx="888315" cy="1133345"/>
          </a:xfrm>
          <a:solidFill>
            <a:srgbClr val="D38CBC"/>
          </a:solidFill>
        </p:grpSpPr>
        <p:sp>
          <p:nvSpPr>
            <p:cNvPr id="22" name="Freeform 21">
              <a:extLst>
                <a:ext uri="{FF2B5EF4-FFF2-40B4-BE49-F238E27FC236}">
                  <a16:creationId xmlns:a16="http://schemas.microsoft.com/office/drawing/2014/main" id="{71A62ABE-BEDC-9091-B498-D7DCEE7F42BB}"/>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35E4117-D95B-8E07-D165-0CD4C8FE69F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23">
              <a:extLst>
                <a:ext uri="{FF2B5EF4-FFF2-40B4-BE49-F238E27FC236}">
                  <a16:creationId xmlns:a16="http://schemas.microsoft.com/office/drawing/2014/main" id="{0C69DEA7-54E9-47AC-18FD-F14D4430296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3" name="Freeform 82">
              <a:extLst>
                <a:ext uri="{FF2B5EF4-FFF2-40B4-BE49-F238E27FC236}">
                  <a16:creationId xmlns:a16="http://schemas.microsoft.com/office/drawing/2014/main" id="{6D7E56CA-8A9D-C37E-57DA-BE18A3AD87A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4" name="Freeform 83">
              <a:extLst>
                <a:ext uri="{FF2B5EF4-FFF2-40B4-BE49-F238E27FC236}">
                  <a16:creationId xmlns:a16="http://schemas.microsoft.com/office/drawing/2014/main" id="{DC4F9EA4-62E7-4DD8-482A-D495CB1868A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5" name="Freeform 84">
              <a:extLst>
                <a:ext uri="{FF2B5EF4-FFF2-40B4-BE49-F238E27FC236}">
                  <a16:creationId xmlns:a16="http://schemas.microsoft.com/office/drawing/2014/main" id="{B56D7E19-63CB-024D-B863-76022245D59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6" name="Freeform 85">
              <a:extLst>
                <a:ext uri="{FF2B5EF4-FFF2-40B4-BE49-F238E27FC236}">
                  <a16:creationId xmlns:a16="http://schemas.microsoft.com/office/drawing/2014/main" id="{6353367C-3BFA-C2B7-3857-FAED4FFC229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5" name="Freeform 94">
              <a:extLst>
                <a:ext uri="{FF2B5EF4-FFF2-40B4-BE49-F238E27FC236}">
                  <a16:creationId xmlns:a16="http://schemas.microsoft.com/office/drawing/2014/main" id="{05567488-4F2A-32B9-5223-ABC23841036A}"/>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6" name="Freeform 95">
              <a:extLst>
                <a:ext uri="{FF2B5EF4-FFF2-40B4-BE49-F238E27FC236}">
                  <a16:creationId xmlns:a16="http://schemas.microsoft.com/office/drawing/2014/main" id="{94794E67-4818-8381-9FDC-B93DF2359E8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97" name="Group 96">
            <a:extLst>
              <a:ext uri="{FF2B5EF4-FFF2-40B4-BE49-F238E27FC236}">
                <a16:creationId xmlns:a16="http://schemas.microsoft.com/office/drawing/2014/main" id="{06EEB915-B8CB-9546-A4C7-720FF13C7C48}"/>
              </a:ext>
            </a:extLst>
          </p:cNvPr>
          <p:cNvGrpSpPr/>
          <p:nvPr/>
        </p:nvGrpSpPr>
        <p:grpSpPr>
          <a:xfrm>
            <a:off x="5115860" y="1600151"/>
            <a:ext cx="926198" cy="406400"/>
            <a:chOff x="1997756" y="3611831"/>
            <a:chExt cx="926198" cy="406400"/>
          </a:xfrm>
        </p:grpSpPr>
        <p:grpSp>
          <p:nvGrpSpPr>
            <p:cNvPr id="98" name="Group 97">
              <a:extLst>
                <a:ext uri="{FF2B5EF4-FFF2-40B4-BE49-F238E27FC236}">
                  <a16:creationId xmlns:a16="http://schemas.microsoft.com/office/drawing/2014/main" id="{72857CD9-EEDB-8479-7069-CC2D3CEF9E46}"/>
                </a:ext>
              </a:extLst>
            </p:cNvPr>
            <p:cNvGrpSpPr/>
            <p:nvPr/>
          </p:nvGrpSpPr>
          <p:grpSpPr>
            <a:xfrm>
              <a:off x="1997756" y="3611831"/>
              <a:ext cx="926198" cy="406400"/>
              <a:chOff x="1590175" y="6032510"/>
              <a:chExt cx="926198" cy="406400"/>
            </a:xfrm>
          </p:grpSpPr>
          <p:sp>
            <p:nvSpPr>
              <p:cNvPr id="107" name="Rectangle 106">
                <a:extLst>
                  <a:ext uri="{FF2B5EF4-FFF2-40B4-BE49-F238E27FC236}">
                    <a16:creationId xmlns:a16="http://schemas.microsoft.com/office/drawing/2014/main" id="{182609B0-A969-A581-4A03-BDBE870B44BC}"/>
                  </a:ext>
                </a:extLst>
              </p:cNvPr>
              <p:cNvSpPr/>
              <p:nvPr/>
            </p:nvSpPr>
            <p:spPr>
              <a:xfrm>
                <a:off x="1941158" y="6087928"/>
                <a:ext cx="585527"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8" name="Rectangle 107">
                <a:extLst>
                  <a:ext uri="{FF2B5EF4-FFF2-40B4-BE49-F238E27FC236}">
                    <a16:creationId xmlns:a16="http://schemas.microsoft.com/office/drawing/2014/main" id="{FD4911CD-5FA3-6F48-CA8E-4A8B4EBE8B39}"/>
                  </a:ext>
                </a:extLst>
              </p:cNvPr>
              <p:cNvSpPr/>
              <p:nvPr/>
            </p:nvSpPr>
            <p:spPr>
              <a:xfrm>
                <a:off x="1784140" y="6092546"/>
                <a:ext cx="742545"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9" name="Text Placeholder 122">
                <a:extLst>
                  <a:ext uri="{FF2B5EF4-FFF2-40B4-BE49-F238E27FC236}">
                    <a16:creationId xmlns:a16="http://schemas.microsoft.com/office/drawing/2014/main" id="{E2F943C6-AACD-E1D5-6A61-9B8E4F9EEF85}"/>
                  </a:ext>
                </a:extLst>
              </p:cNvPr>
              <p:cNvSpPr txBox="1">
                <a:spLocks/>
              </p:cNvSpPr>
              <p:nvPr/>
            </p:nvSpPr>
            <p:spPr>
              <a:xfrm>
                <a:off x="1981385" y="6096239"/>
                <a:ext cx="6410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110" name="Oval 109">
                <a:extLst>
                  <a:ext uri="{FF2B5EF4-FFF2-40B4-BE49-F238E27FC236}">
                    <a16:creationId xmlns:a16="http://schemas.microsoft.com/office/drawing/2014/main" id="{6B079152-2AA9-5407-0C68-5E41C934675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1" name="Freeform 110">
                <a:extLst>
                  <a:ext uri="{FF2B5EF4-FFF2-40B4-BE49-F238E27FC236}">
                    <a16:creationId xmlns:a16="http://schemas.microsoft.com/office/drawing/2014/main" id="{0E47434F-A47C-A369-18DB-2C17871837A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99" name="Graphic 2">
              <a:extLst>
                <a:ext uri="{FF2B5EF4-FFF2-40B4-BE49-F238E27FC236}">
                  <a16:creationId xmlns:a16="http://schemas.microsoft.com/office/drawing/2014/main" id="{5FE59DA9-3F8A-EEF7-32C6-B7DC5B94AAE4}"/>
                </a:ext>
              </a:extLst>
            </p:cNvPr>
            <p:cNvGrpSpPr/>
            <p:nvPr/>
          </p:nvGrpSpPr>
          <p:grpSpPr>
            <a:xfrm>
              <a:off x="2066238" y="3681850"/>
              <a:ext cx="283418" cy="283423"/>
              <a:chOff x="8736336" y="773976"/>
              <a:chExt cx="925001" cy="925018"/>
            </a:xfrm>
            <a:solidFill>
              <a:schemeClr val="bg1"/>
            </a:solidFill>
          </p:grpSpPr>
          <p:sp>
            <p:nvSpPr>
              <p:cNvPr id="100" name="Freeform 99">
                <a:extLst>
                  <a:ext uri="{FF2B5EF4-FFF2-40B4-BE49-F238E27FC236}">
                    <a16:creationId xmlns:a16="http://schemas.microsoft.com/office/drawing/2014/main" id="{E01ACF86-C95B-6BB4-0B88-5A86D6778E5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01" name="Freeform 100">
                <a:extLst>
                  <a:ext uri="{FF2B5EF4-FFF2-40B4-BE49-F238E27FC236}">
                    <a16:creationId xmlns:a16="http://schemas.microsoft.com/office/drawing/2014/main" id="{90664958-D099-92DD-2225-C73C427FD4C1}"/>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02" name="Freeform 101">
                <a:extLst>
                  <a:ext uri="{FF2B5EF4-FFF2-40B4-BE49-F238E27FC236}">
                    <a16:creationId xmlns:a16="http://schemas.microsoft.com/office/drawing/2014/main" id="{D97946AC-8B62-1490-F27C-EA805C70C17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03" name="Freeform 102">
                <a:extLst>
                  <a:ext uri="{FF2B5EF4-FFF2-40B4-BE49-F238E27FC236}">
                    <a16:creationId xmlns:a16="http://schemas.microsoft.com/office/drawing/2014/main" id="{4A8A852B-C1FA-C731-9C19-B973359AB886}"/>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04" name="Freeform 103">
                <a:extLst>
                  <a:ext uri="{FF2B5EF4-FFF2-40B4-BE49-F238E27FC236}">
                    <a16:creationId xmlns:a16="http://schemas.microsoft.com/office/drawing/2014/main" id="{D9749B22-FFB4-7FF9-F5C9-E3B5A75949A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05" name="Freeform 104">
                <a:extLst>
                  <a:ext uri="{FF2B5EF4-FFF2-40B4-BE49-F238E27FC236}">
                    <a16:creationId xmlns:a16="http://schemas.microsoft.com/office/drawing/2014/main" id="{DDC50686-0FFB-C29B-7373-95A944572E7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06" name="Freeform 105">
                <a:extLst>
                  <a:ext uri="{FF2B5EF4-FFF2-40B4-BE49-F238E27FC236}">
                    <a16:creationId xmlns:a16="http://schemas.microsoft.com/office/drawing/2014/main" id="{D95EA0DB-5024-2616-8BE0-5DBF13F5BB8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grpSp>
      <p:grpSp>
        <p:nvGrpSpPr>
          <p:cNvPr id="3" name="Group 2">
            <a:extLst>
              <a:ext uri="{FF2B5EF4-FFF2-40B4-BE49-F238E27FC236}">
                <a16:creationId xmlns:a16="http://schemas.microsoft.com/office/drawing/2014/main" id="{AAD43640-860B-84D9-B218-137EC14A6243}"/>
              </a:ext>
            </a:extLst>
          </p:cNvPr>
          <p:cNvGrpSpPr/>
          <p:nvPr/>
        </p:nvGrpSpPr>
        <p:grpSpPr>
          <a:xfrm>
            <a:off x="5141724" y="3998960"/>
            <a:ext cx="926198" cy="406400"/>
            <a:chOff x="1997756" y="3611831"/>
            <a:chExt cx="926198" cy="406400"/>
          </a:xfrm>
        </p:grpSpPr>
        <p:grpSp>
          <p:nvGrpSpPr>
            <p:cNvPr id="4" name="Group 3">
              <a:extLst>
                <a:ext uri="{FF2B5EF4-FFF2-40B4-BE49-F238E27FC236}">
                  <a16:creationId xmlns:a16="http://schemas.microsoft.com/office/drawing/2014/main" id="{F474CEEE-7485-B8C5-6E4D-C80F8D567594}"/>
                </a:ext>
              </a:extLst>
            </p:cNvPr>
            <p:cNvGrpSpPr/>
            <p:nvPr/>
          </p:nvGrpSpPr>
          <p:grpSpPr>
            <a:xfrm>
              <a:off x="1997756" y="3611831"/>
              <a:ext cx="926198" cy="406400"/>
              <a:chOff x="1590175" y="6032510"/>
              <a:chExt cx="926198" cy="406400"/>
            </a:xfrm>
          </p:grpSpPr>
          <p:sp>
            <p:nvSpPr>
              <p:cNvPr id="16" name="Rectangle 15">
                <a:extLst>
                  <a:ext uri="{FF2B5EF4-FFF2-40B4-BE49-F238E27FC236}">
                    <a16:creationId xmlns:a16="http://schemas.microsoft.com/office/drawing/2014/main" id="{72229C7B-1ECF-D098-A13A-C5EDAA49110E}"/>
                  </a:ext>
                </a:extLst>
              </p:cNvPr>
              <p:cNvSpPr/>
              <p:nvPr/>
            </p:nvSpPr>
            <p:spPr>
              <a:xfrm>
                <a:off x="1941158" y="6087928"/>
                <a:ext cx="585584"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Rectangle 16">
                <a:extLst>
                  <a:ext uri="{FF2B5EF4-FFF2-40B4-BE49-F238E27FC236}">
                    <a16:creationId xmlns:a16="http://schemas.microsoft.com/office/drawing/2014/main" id="{85952C26-CC7D-9DE7-BD2A-4928CA948C82}"/>
                  </a:ext>
                </a:extLst>
              </p:cNvPr>
              <p:cNvSpPr/>
              <p:nvPr/>
            </p:nvSpPr>
            <p:spPr>
              <a:xfrm>
                <a:off x="1784140" y="6092546"/>
                <a:ext cx="742602"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Text Placeholder 122">
                <a:extLst>
                  <a:ext uri="{FF2B5EF4-FFF2-40B4-BE49-F238E27FC236}">
                    <a16:creationId xmlns:a16="http://schemas.microsoft.com/office/drawing/2014/main" id="{750C1517-2381-6A2D-C081-64AF07BFB0C1}"/>
                  </a:ext>
                </a:extLst>
              </p:cNvPr>
              <p:cNvSpPr txBox="1">
                <a:spLocks/>
              </p:cNvSpPr>
              <p:nvPr/>
            </p:nvSpPr>
            <p:spPr>
              <a:xfrm>
                <a:off x="1981385" y="6096239"/>
                <a:ext cx="64103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Tipps</a:t>
                </a:r>
              </a:p>
            </p:txBody>
          </p:sp>
          <p:sp>
            <p:nvSpPr>
              <p:cNvPr id="19" name="Oval 18">
                <a:extLst>
                  <a:ext uri="{FF2B5EF4-FFF2-40B4-BE49-F238E27FC236}">
                    <a16:creationId xmlns:a16="http://schemas.microsoft.com/office/drawing/2014/main" id="{1EE0CC00-16C4-718F-A535-3E323565E18E}"/>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Freeform 110">
                <a:extLst>
                  <a:ext uri="{FF2B5EF4-FFF2-40B4-BE49-F238E27FC236}">
                    <a16:creationId xmlns:a16="http://schemas.microsoft.com/office/drawing/2014/main" id="{C2A48B99-4FAA-2647-E38F-E62B2E7AAAE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6" name="Graphic 2">
              <a:extLst>
                <a:ext uri="{FF2B5EF4-FFF2-40B4-BE49-F238E27FC236}">
                  <a16:creationId xmlns:a16="http://schemas.microsoft.com/office/drawing/2014/main" id="{138E42DB-CA28-833A-1E21-1192A76797DB}"/>
                </a:ext>
              </a:extLst>
            </p:cNvPr>
            <p:cNvGrpSpPr/>
            <p:nvPr/>
          </p:nvGrpSpPr>
          <p:grpSpPr>
            <a:xfrm>
              <a:off x="2066238" y="3681850"/>
              <a:ext cx="283418" cy="283423"/>
              <a:chOff x="8736336" y="773976"/>
              <a:chExt cx="925001" cy="925018"/>
            </a:xfrm>
            <a:solidFill>
              <a:schemeClr val="bg1"/>
            </a:solidFill>
          </p:grpSpPr>
          <p:sp>
            <p:nvSpPr>
              <p:cNvPr id="9" name="Freeform 99">
                <a:extLst>
                  <a:ext uri="{FF2B5EF4-FFF2-40B4-BE49-F238E27FC236}">
                    <a16:creationId xmlns:a16="http://schemas.microsoft.com/office/drawing/2014/main" id="{74A04094-A058-6662-3175-D9393516B522}"/>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0" name="Freeform 100">
                <a:extLst>
                  <a:ext uri="{FF2B5EF4-FFF2-40B4-BE49-F238E27FC236}">
                    <a16:creationId xmlns:a16="http://schemas.microsoft.com/office/drawing/2014/main" id="{E96011A3-0099-6C59-A061-DEF50B87D2A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1" name="Freeform 101">
                <a:extLst>
                  <a:ext uri="{FF2B5EF4-FFF2-40B4-BE49-F238E27FC236}">
                    <a16:creationId xmlns:a16="http://schemas.microsoft.com/office/drawing/2014/main" id="{4374B49A-A4ED-C0F2-2926-667AA11580BA}"/>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2" name="Freeform 102">
                <a:extLst>
                  <a:ext uri="{FF2B5EF4-FFF2-40B4-BE49-F238E27FC236}">
                    <a16:creationId xmlns:a16="http://schemas.microsoft.com/office/drawing/2014/main" id="{E31FF986-5402-6229-3298-4F957FA97E2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3" name="Freeform 103">
                <a:extLst>
                  <a:ext uri="{FF2B5EF4-FFF2-40B4-BE49-F238E27FC236}">
                    <a16:creationId xmlns:a16="http://schemas.microsoft.com/office/drawing/2014/main" id="{CAB7044B-0108-47D0-C984-5A932F8548E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4" name="Freeform 104">
                <a:extLst>
                  <a:ext uri="{FF2B5EF4-FFF2-40B4-BE49-F238E27FC236}">
                    <a16:creationId xmlns:a16="http://schemas.microsoft.com/office/drawing/2014/main" id="{F55F877B-7155-F0CF-419F-57473C2655D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15" name="Freeform 105">
                <a:extLst>
                  <a:ext uri="{FF2B5EF4-FFF2-40B4-BE49-F238E27FC236}">
                    <a16:creationId xmlns:a16="http://schemas.microsoft.com/office/drawing/2014/main" id="{8C1C64A2-8DA0-AF9C-CC9D-BCD3800164AD}"/>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grpSp>
      <p:grpSp>
        <p:nvGrpSpPr>
          <p:cNvPr id="27" name="Group 26">
            <a:extLst>
              <a:ext uri="{FF2B5EF4-FFF2-40B4-BE49-F238E27FC236}">
                <a16:creationId xmlns:a16="http://schemas.microsoft.com/office/drawing/2014/main" id="{F8713682-1715-2BCE-879F-A5E2358E910F}"/>
              </a:ext>
            </a:extLst>
          </p:cNvPr>
          <p:cNvGrpSpPr/>
          <p:nvPr/>
        </p:nvGrpSpPr>
        <p:grpSpPr>
          <a:xfrm>
            <a:off x="5126719" y="1601613"/>
            <a:ext cx="1387128" cy="406400"/>
            <a:chOff x="1997756" y="3611831"/>
            <a:chExt cx="1387128" cy="406400"/>
          </a:xfrm>
        </p:grpSpPr>
        <p:grpSp>
          <p:nvGrpSpPr>
            <p:cNvPr id="28" name="Group 27">
              <a:extLst>
                <a:ext uri="{FF2B5EF4-FFF2-40B4-BE49-F238E27FC236}">
                  <a16:creationId xmlns:a16="http://schemas.microsoft.com/office/drawing/2014/main" id="{0DC18130-51CA-13F1-34DE-142AC2E86775}"/>
                </a:ext>
              </a:extLst>
            </p:cNvPr>
            <p:cNvGrpSpPr/>
            <p:nvPr/>
          </p:nvGrpSpPr>
          <p:grpSpPr>
            <a:xfrm>
              <a:off x="1997756" y="3611831"/>
              <a:ext cx="1387128" cy="406400"/>
              <a:chOff x="1590175" y="6032510"/>
              <a:chExt cx="1387128" cy="406400"/>
            </a:xfrm>
          </p:grpSpPr>
          <p:sp>
            <p:nvSpPr>
              <p:cNvPr id="39" name="Rectangle 38">
                <a:extLst>
                  <a:ext uri="{FF2B5EF4-FFF2-40B4-BE49-F238E27FC236}">
                    <a16:creationId xmlns:a16="http://schemas.microsoft.com/office/drawing/2014/main" id="{A7B5A804-DCD5-500E-3499-020A35E3F5C4}"/>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0" name="Rectangle 39">
                <a:extLst>
                  <a:ext uri="{FF2B5EF4-FFF2-40B4-BE49-F238E27FC236}">
                    <a16:creationId xmlns:a16="http://schemas.microsoft.com/office/drawing/2014/main" id="{06938B3C-EBCB-8AA3-EABC-EC3B3FFFB77E}"/>
                  </a:ext>
                </a:extLst>
              </p:cNvPr>
              <p:cNvSpPr/>
              <p:nvPr/>
            </p:nvSpPr>
            <p:spPr>
              <a:xfrm>
                <a:off x="1784139" y="6092546"/>
                <a:ext cx="1193164" cy="251193"/>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8" name="Text Placeholder 122">
                <a:extLst>
                  <a:ext uri="{FF2B5EF4-FFF2-40B4-BE49-F238E27FC236}">
                    <a16:creationId xmlns:a16="http://schemas.microsoft.com/office/drawing/2014/main" id="{09418629-B32C-A3E3-3431-79F4E99476A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Übung</a:t>
                </a:r>
              </a:p>
            </p:txBody>
          </p:sp>
          <p:sp>
            <p:nvSpPr>
              <p:cNvPr id="49" name="Oval 48">
                <a:extLst>
                  <a:ext uri="{FF2B5EF4-FFF2-40B4-BE49-F238E27FC236}">
                    <a16:creationId xmlns:a16="http://schemas.microsoft.com/office/drawing/2014/main" id="{D93BB309-6CEA-BF1C-F9C9-0E2227080C2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0" name="Freeform 128">
                <a:extLst>
                  <a:ext uri="{FF2B5EF4-FFF2-40B4-BE49-F238E27FC236}">
                    <a16:creationId xmlns:a16="http://schemas.microsoft.com/office/drawing/2014/main" id="{7280E6FC-33C9-D0E2-EC3B-4AC80F9F784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29" name="Group 28">
              <a:extLst>
                <a:ext uri="{FF2B5EF4-FFF2-40B4-BE49-F238E27FC236}">
                  <a16:creationId xmlns:a16="http://schemas.microsoft.com/office/drawing/2014/main" id="{34BA1372-0FDD-3C67-4385-74AAAFD28BA5}"/>
                </a:ext>
              </a:extLst>
            </p:cNvPr>
            <p:cNvGrpSpPr/>
            <p:nvPr/>
          </p:nvGrpSpPr>
          <p:grpSpPr>
            <a:xfrm>
              <a:off x="2082840" y="3699396"/>
              <a:ext cx="249276" cy="237604"/>
              <a:chOff x="8687174" y="1568164"/>
              <a:chExt cx="1195477" cy="1139501"/>
            </a:xfrm>
            <a:solidFill>
              <a:schemeClr val="bg1"/>
            </a:solidFill>
          </p:grpSpPr>
          <p:grpSp>
            <p:nvGrpSpPr>
              <p:cNvPr id="30" name="Graphic 37">
                <a:extLst>
                  <a:ext uri="{FF2B5EF4-FFF2-40B4-BE49-F238E27FC236}">
                    <a16:creationId xmlns:a16="http://schemas.microsoft.com/office/drawing/2014/main" id="{536ED02D-FB5E-230C-7D5A-F5C4646DE596}"/>
                  </a:ext>
                </a:extLst>
              </p:cNvPr>
              <p:cNvGrpSpPr/>
              <p:nvPr/>
            </p:nvGrpSpPr>
            <p:grpSpPr>
              <a:xfrm>
                <a:off x="9122006" y="1798742"/>
                <a:ext cx="652378" cy="709850"/>
                <a:chOff x="4172018" y="1336363"/>
                <a:chExt cx="742283" cy="807675"/>
              </a:xfrm>
              <a:grpFill/>
            </p:grpSpPr>
            <p:sp>
              <p:nvSpPr>
                <p:cNvPr id="35" name="Freeform 120">
                  <a:extLst>
                    <a:ext uri="{FF2B5EF4-FFF2-40B4-BE49-F238E27FC236}">
                      <a16:creationId xmlns:a16="http://schemas.microsoft.com/office/drawing/2014/main" id="{0B2FBBD5-BE79-AF66-699A-D6158C235307}"/>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36" name="Freeform 121">
                  <a:extLst>
                    <a:ext uri="{FF2B5EF4-FFF2-40B4-BE49-F238E27FC236}">
                      <a16:creationId xmlns:a16="http://schemas.microsoft.com/office/drawing/2014/main" id="{39F32314-9A14-D524-2452-461343365AD0}"/>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37" name="Freeform 122">
                  <a:extLst>
                    <a:ext uri="{FF2B5EF4-FFF2-40B4-BE49-F238E27FC236}">
                      <a16:creationId xmlns:a16="http://schemas.microsoft.com/office/drawing/2014/main" id="{D04847A3-3FE2-1E94-DCEB-78DC0C6565E5}"/>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38" name="Freeform 123">
                  <a:extLst>
                    <a:ext uri="{FF2B5EF4-FFF2-40B4-BE49-F238E27FC236}">
                      <a16:creationId xmlns:a16="http://schemas.microsoft.com/office/drawing/2014/main" id="{FCDF9721-52D3-0B7D-3153-C8B855ACE11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32" name="Oval Callout 119">
                <a:extLst>
                  <a:ext uri="{FF2B5EF4-FFF2-40B4-BE49-F238E27FC236}">
                    <a16:creationId xmlns:a16="http://schemas.microsoft.com/office/drawing/2014/main" id="{7FFC29C6-135F-DAE3-5F4B-F2BCD7F29B45}"/>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2093742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B269F-2B7D-7B3A-65D0-4CF5208FF3B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34EFD34-618B-BD71-90CB-15D15253B90D}"/>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07C49051-56AD-140A-FC4B-A34A5F1C94C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37EF8813-C7C1-112F-8B28-CF6D584D5580}"/>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30FBC29E-B2C1-0264-5962-29E3DE699B9E}"/>
              </a:ext>
            </a:extLst>
          </p:cNvPr>
          <p:cNvSpPr>
            <a:spLocks noGrp="1"/>
          </p:cNvSpPr>
          <p:nvPr>
            <p:ph type="body" sz="quarter" idx="64"/>
          </p:nvPr>
        </p:nvSpPr>
        <p:spPr/>
        <p:txBody>
          <a:bodyPr/>
          <a:lstStyle/>
          <a:p>
            <a:pPr marL="0" indent="0">
              <a:lnSpc>
                <a:spcPts val="1068"/>
              </a:lnSpc>
              <a:buNone/>
            </a:pPr>
            <a:r>
              <a:rPr lang="de-DE" sz="1225" b="1" dirty="0">
                <a:solidFill>
                  <a:srgbClr val="D38CBC"/>
                </a:solidFill>
              </a:rPr>
              <a:t>Mit Lücken umgehen: Teilzeitarbeit, Vermietung, passives Einkommen.</a:t>
            </a:r>
            <a:endParaRPr lang="de-DE" sz="1225" b="1" dirty="0">
              <a:solidFill>
                <a:srgbClr val="D38CBC"/>
              </a:solidFill>
            </a:endParaRPr>
          </a:p>
          <a:p>
            <a:pPr marL="0" indent="0">
              <a:lnSpc>
                <a:spcPts val="2592"/>
              </a:lnSpc>
              <a:buNone/>
            </a:pPr>
            <a:endParaRPr lang="de-DE" sz="2150" b="1" dirty="0"/>
          </a:p>
          <a:p>
            <a:pPr marL="0" indent="0">
              <a:lnSpc>
                <a:spcPts val="1054"/>
              </a:lnSpc>
              <a:buNone/>
            </a:pPr>
            <a:r>
              <a:rPr lang="de-DE" dirty="0" sz="950"/>
              <a:t>Wenn der Ruhestand näher rückt, zeigen sich häufig Lücken zwischen der erwarteten Rente und dem Lebensstil, den Sie beibehalten möchten. Viele Frauen in der späten Karrierephase haben Erwerbsunterbrechungen, Teilzeitarbeit oder Sorgeverpflichtungen hinter sich, die die Vorsorgebeiträge schmälern können. </a:t>
            </a:r>
          </a:p>
          <a:p>
            <a:pPr marL="0" indent="0">
              <a:lnSpc>
                <a:spcPts val="1830"/>
              </a:lnSpc>
              <a:buNone/>
            </a:pPr>
            <a:endParaRPr lang="de-DE" dirty="0" sz="1525"/>
          </a:p>
          <a:p>
            <a:pPr marL="0" indent="0">
              <a:lnSpc>
                <a:spcPts val="1054"/>
              </a:lnSpc>
              <a:buNone/>
            </a:pPr>
            <a:r>
              <a:rPr lang="de-DE" dirty="0" sz="950"/>
              <a:t>Die gute Nachricht: Es gibt mehrere praktische Wege, Ihre finanzielle Lage in den Jahren vor dem Ruhestand zu stärken. Wenn Sie in Teilzeit weiterarbeiten, reichen Ihre Ersparnisse länger, Ihre Ansprüche aus gesetzlicher Rente und betrieblicher Altersvorsorge steigen, und der Übergang aus der Vollzeitbeschäftigung fällt leichter. Schon einige zusätzliche Jahre mit Teilzeiteinkommen können für die langfristige finanzielle Sicherheit viel ausmachen.</a:t>
            </a:r>
          </a:p>
          <a:p>
            <a:pPr marL="0" indent="0">
              <a:lnSpc>
                <a:spcPts val="1983"/>
              </a:lnSpc>
              <a:buNone/>
            </a:pPr>
            <a:endParaRPr lang="de-DE" dirty="0" sz="1650"/>
          </a:p>
          <a:p>
            <a:pPr marL="0" indent="0">
              <a:lnSpc>
                <a:spcPts val="1054"/>
              </a:lnSpc>
              <a:buNone/>
            </a:pPr>
            <a:r>
              <a:rPr lang="de-DE" dirty="0" sz="950"/>
              <a:t>Wenn Sie eine Immobilie besitzen, kann die Vermietung eines Zimmers oder einer Zweitwohnung ein stetiges Zusatzeinkommen bringen. Das ist besonders hilfreich, weil in vielen europäischen Städten die Nachfrage nach bezahlbarem Wohnraum groß ist. Wer keine Dauermieter betreuen möchte, kann alternativ Kurzzeit- oder Ferienvermietung prüfen. Wichtig ist jedoch, die örtlichen Vorschriften und die steuerlichen Pflichten zu klären. </a:t>
            </a:r>
          </a:p>
          <a:p>
            <a:pPr marL="0" indent="0">
              <a:lnSpc>
                <a:spcPts val="1983"/>
              </a:lnSpc>
              <a:buNone/>
            </a:pPr>
            <a:endParaRPr lang="de-DE" dirty="0" sz="1650"/>
          </a:p>
          <a:p>
            <a:pPr marL="0" indent="0">
              <a:lnSpc>
                <a:spcPts val="1054"/>
              </a:lnSpc>
              <a:buNone/>
            </a:pPr>
            <a:r>
              <a:rPr lang="de-DE" dirty="0" sz="950"/>
              <a:t>Neben Immobilien können passive Einkommensquellen wie Geldanlagen mit Dividenden, risikoarme Anleihenfonds oder ausschüttende ETFs helfen, Einkommenslücken zu schließen – und Ihr Ruhestandsportfolio bleibt dabei breit gestreut.</a:t>
            </a:r>
          </a:p>
          <a:p>
            <a:pPr marL="0" indent="0">
              <a:lnSpc>
                <a:spcPts val="1677"/>
              </a:lnSpc>
              <a:buNone/>
            </a:pPr>
            <a:endParaRPr lang="de-DE" dirty="0" sz="1400"/>
          </a:p>
          <a:p>
            <a:pPr marL="0" indent="0">
              <a:lnSpc>
                <a:spcPts val="1054"/>
              </a:lnSpc>
              <a:buNone/>
            </a:pPr>
            <a:r>
              <a:rPr lang="de-DE" dirty="0" sz="950"/>
              <a:t>Wer mehr Flexibilität sucht, kann auch mit Beratung, Nachhilfe, freiberuflicher Projektarbeit oder einem zum Kleinunternehmen ausgebauten Hobby spürbar dazuverdienen – und dabei unabhängig bleiben und selbst über die eigene Zeit bestimmen.</a:t>
            </a:r>
          </a:p>
          <a:p>
            <a:pPr marL="0" indent="0">
              <a:lnSpc>
                <a:spcPts val="2898"/>
              </a:lnSpc>
              <a:buNone/>
            </a:pPr>
            <a:endParaRPr lang="de-DE" dirty="0" sz="2425"/>
          </a:p>
          <a:p>
            <a:pPr marL="0" indent="0">
              <a:lnSpc>
                <a:spcPts val="1054"/>
              </a:lnSpc>
              <a:spcBef>
                <a:spcPts val="233"/>
              </a:spcBef>
              <a:buNone/>
            </a:pPr>
            <a:r>
              <a:rPr lang="de-DE" dirty="0" sz="950"/>
              <a:t>Wenn Sie Teilzeitarbeit, eine durchdachte Nutzung Ihrer Immobilie und passende Strategien für passives Einkommen kombinieren, entsteht ein stabilerer, widerstandsfähigerer Einkommensplan für den Ruhestand – einer, mit dem Sie vorbereitet, zuversichtlich und selbstbestimmt in Ihr nächstes Kapitel gehen.</a:t>
            </a:r>
          </a:p>
          <a:p>
            <a:pPr marL="0" indent="0">
              <a:lnSpc>
                <a:spcPts val="610"/>
              </a:lnSpc>
              <a:buNone/>
            </a:pPr>
            <a:endParaRPr lang="de-DE" dirty="0" sz="500"/>
          </a:p>
          <a:p>
            <a:pPr marL="0" indent="0">
              <a:lnSpc>
                <a:spcPts val="1220"/>
              </a:lnSpc>
              <a:buNone/>
            </a:pPr>
            <a:endParaRPr lang="de-DE" sz="1025" b="1" dirty="0">
              <a:solidFill>
                <a:srgbClr val="D38CBC"/>
              </a:solidFill>
            </a:endParaRPr>
          </a:p>
          <a:p>
            <a:pPr marL="0" indent="0">
              <a:lnSpc>
                <a:spcPts val="1068"/>
              </a:lnSpc>
              <a:buNone/>
            </a:pPr>
            <a:r>
              <a:rPr lang="de-DE" sz="1225" b="1" dirty="0">
                <a:solidFill>
                  <a:srgbClr val="D38CBC"/>
                </a:solidFill>
              </a:rPr>
              <a:t>Auf Gesundheits- und unerwartete Kosten vorbereiten.</a:t>
            </a:r>
            <a:endParaRPr lang="de-DE" sz="1225" b="1" dirty="0">
              <a:solidFill>
                <a:srgbClr val="D38CBC"/>
              </a:solidFill>
            </a:endParaRPr>
          </a:p>
          <a:p>
            <a:pPr marL="0" indent="0">
              <a:lnSpc>
                <a:spcPts val="1372"/>
              </a:lnSpc>
              <a:buNone/>
            </a:pPr>
            <a:endParaRPr lang="de-DE" dirty="0" sz="1150"/>
          </a:p>
          <a:p>
            <a:pPr marL="0" indent="0">
              <a:lnSpc>
                <a:spcPts val="1054"/>
              </a:lnSpc>
              <a:buNone/>
            </a:pPr>
            <a:r>
              <a:rPr lang="de-DE" dirty="0" sz="950"/>
              <a:t>Sich auf Gesundheits- und unerwartete Kosten vorzubereiten, ist ein wesentlicher Teil der Ruhestandsplanung in der späten Karrierephase. Frauen haben oft eine höhere Lebenserwartung, und der medizinische Bedarf kann mit der Zeit steigen. Deshalb ist ein finanzieller Puffer für regelmäßige wie für unvorhergesehene Ausgaben wichtig. </a:t>
            </a:r>
          </a:p>
          <a:p>
            <a:pPr marL="0" indent="0">
              <a:lnSpc>
                <a:spcPts val="1830"/>
              </a:lnSpc>
              <a:buNone/>
            </a:pPr>
            <a:endParaRPr lang="de-DE" dirty="0" sz="1525"/>
          </a:p>
          <a:p>
            <a:pPr marL="0" indent="0">
              <a:lnSpc>
                <a:spcPts val="1054"/>
              </a:lnSpc>
              <a:buNone/>
            </a:pPr>
            <a:r>
              <a:rPr lang="de-DE" dirty="0" sz="950"/>
              <a:t>Dazu gehört zu wissen, was das Gesundheitssystem Ihres Landes abdeckt, bei Bedarf eine Krankenzusatzversicherung zu prüfen und einen eigenen Notgroschen für Überraschungen wie Reparaturen am Haus, Mobilitätshilfen oder Unterstützung bei der Pflege zurückzulegen. </a:t>
            </a:r>
          </a:p>
          <a:p>
            <a:pPr marL="0" indent="0">
              <a:lnSpc>
                <a:spcPts val="1678"/>
              </a:lnSpc>
              <a:buNone/>
            </a:pPr>
            <a:endParaRPr lang="de-DE" dirty="0" sz="1400"/>
          </a:p>
          <a:p>
            <a:pPr marL="0" indent="0">
              <a:lnSpc>
                <a:spcPts val="1054"/>
              </a:lnSpc>
              <a:buNone/>
            </a:pPr>
            <a:r>
              <a:rPr lang="de-DE" dirty="0" sz="950"/>
              <a:t>Wenn Sie vorausplanen und diese möglichen Kosten in Ihr Ruhestandsbudget einrechnen, schützen Sie Ihre langfristige finanzielle Stabilität und haben in Zeiten des Wandels weniger Stress.</a:t>
            </a:r>
            <a:endParaRPr lang="de-DE" dirty="0" sz="950"/>
          </a:p>
        </p:txBody>
      </p:sp>
      <p:cxnSp>
        <p:nvCxnSpPr>
          <p:cNvPr id="19" name="Straight Connector 18">
            <a:extLst>
              <a:ext uri="{FF2B5EF4-FFF2-40B4-BE49-F238E27FC236}">
                <a16:creationId xmlns:a16="http://schemas.microsoft.com/office/drawing/2014/main" id="{BDD35997-6200-2EA6-6232-F36522B9AD20}"/>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7F9CF6AC-539D-5E64-8B55-ADD1CDDB7A01}"/>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D1FB8CE2-9EF5-EA13-4A55-C24DBA1F816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80103866-FEBA-2ECF-5AAD-11E9087B966B}"/>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938FEAEA-30E3-199A-7A1E-0F07AF245CA2}"/>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C0680C66-08AF-6CC7-7FF8-77412F34E83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81DEAD84-83E7-42C5-4F7F-09A5AFBB594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4E468533-7052-599B-8225-1C4B6D84A1B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42299E26-72AA-6B95-6D10-FDADA201001D}"/>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2B182379-909C-F664-9465-098652E4B538}"/>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9BD3186D-A558-861D-272D-A725CCA84B25}"/>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2956654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A586C4A-D6B9-22DA-A629-B1379CAB7DF0}"/>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48A4DBD1-4B75-A2F4-BDC4-AA0400EC7EA2}"/>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64D26830-F6C2-815C-0FCC-37695EDBB8EF}"/>
              </a:ext>
            </a:extLst>
          </p:cNvPr>
          <p:cNvSpPr>
            <a:spLocks noGrp="1"/>
          </p:cNvSpPr>
          <p:nvPr>
            <p:ph type="body" sz="quarter" idx="61"/>
          </p:nvPr>
        </p:nvSpPr>
        <p:spPr>
          <a:xfrm>
            <a:off x="1704812" y="623738"/>
            <a:ext cx="5626312" cy="722656"/>
          </a:xfrm>
        </p:spPr>
        <p:txBody>
          <a:bodyPr/>
          <a:lstStyle/>
          <a:p>
            <a:pPr>
              <a:lnSpc>
                <a:spcPts val="3515"/>
              </a:lnSpc>
            </a:pPr>
            <a:r>
              <a:rPr lang="de-DE" dirty="0" sz="2775"/>
              <a:t>Quiz: Die riskante Annahme in diesen Ruhestandsmythen erkennen</a:t>
            </a:r>
            <a:endParaRPr lang="de-DE" dirty="0" sz="2775"/>
          </a:p>
        </p:txBody>
      </p:sp>
      <p:sp>
        <p:nvSpPr>
          <p:cNvPr id="5" name="Text Placeholder 4">
            <a:extLst>
              <a:ext uri="{FF2B5EF4-FFF2-40B4-BE49-F238E27FC236}">
                <a16:creationId xmlns:a16="http://schemas.microsoft.com/office/drawing/2014/main" id="{9AC64AC1-B1D7-3A9C-731E-B77D0AD488DF}"/>
              </a:ext>
            </a:extLst>
          </p:cNvPr>
          <p:cNvSpPr>
            <a:spLocks noGrp="1"/>
          </p:cNvSpPr>
          <p:nvPr>
            <p:ph type="body" sz="quarter" idx="64"/>
          </p:nvPr>
        </p:nvSpPr>
        <p:spPr>
          <a:xfrm>
            <a:off x="1567543" y="2839285"/>
            <a:ext cx="5238428" cy="8706863"/>
          </a:xfrm>
        </p:spPr>
        <p:txBody>
          <a:bodyPr/>
          <a:lstStyle/>
          <a:p>
            <a:pPr marL="228600" indent="-228600">
              <a:lnSpc>
                <a:spcPts val="998"/>
              </a:lnSpc>
              <a:buAutoNum type="arabicPeriod"/>
            </a:pPr>
            <a:r>
              <a:rPr lang="de-DE" b="1" dirty="0" sz="900">
                <a:solidFill>
                  <a:srgbClr val="D38CBC"/>
                </a:solidFill>
              </a:rPr>
              <a:t>„Ich verlasse mich auf meine gesetzliche Rente – die sollte für ein gutes Leben reichen.“</a:t>
            </a:r>
          </a:p>
          <a:p>
            <a:pPr marL="0" indent="0">
              <a:lnSpc>
                <a:spcPts val="1434"/>
              </a:lnSpc>
              <a:buNone/>
            </a:pPr>
            <a:endParaRPr lang="de-DE" dirty="0" sz="1200"/>
          </a:p>
          <a:p>
            <a:pPr marL="0" indent="0">
              <a:lnSpc>
                <a:spcPts val="998"/>
              </a:lnSpc>
              <a:buNone/>
            </a:pPr>
            <a:r>
              <a:rPr lang="de-DE" dirty="0" sz="900"/>
              <a:t>A. Die gesetzliche Rente ersetzt in ganz Europa das frühere Einkommen vollständig</a:t>
            </a:r>
            <a:br>
              <a:rPr lang="de-DE" dirty="0" sz="900"/>
            </a:br>
            <a:r>
              <a:rPr lang="de-DE" dirty="0" sz="900"/>
              <a:t>B. Die gesetzliche Rente deckt möglicherweise nicht alle Lebenshaltungskosten</a:t>
            </a:r>
            <a:br>
              <a:rPr lang="de-DE" dirty="0" sz="900"/>
            </a:br>
            <a:r>
              <a:rPr lang="de-DE" dirty="0" sz="900"/>
              <a:t>C. Die gesetzliche Rente steigt automatisch mit dem gewünschten Lebensstil</a:t>
            </a:r>
          </a:p>
          <a:p>
            <a:pPr marL="0" indent="0">
              <a:lnSpc>
                <a:spcPts val="1860"/>
              </a:lnSpc>
              <a:buNone/>
            </a:pPr>
            <a:endParaRPr lang="de-DE" dirty="0" sz="1550">
              <a:solidFill>
                <a:srgbClr val="D38CBC"/>
              </a:solidFill>
            </a:endParaRPr>
          </a:p>
          <a:p>
            <a:pPr marL="0" indent="0">
              <a:lnSpc>
                <a:spcPts val="998"/>
              </a:lnSpc>
              <a:buNone/>
            </a:pPr>
            <a:r>
              <a:rPr lang="de-DE" b="1" dirty="0" sz="900">
                <a:solidFill>
                  <a:srgbClr val="D38CBC"/>
                </a:solidFill>
              </a:rPr>
              <a:t>2. „Ich bin jetzt gesund, also muss ich nicht zusätzlich für medizinische Versorgung oder Pflege sparen.“</a:t>
            </a:r>
          </a:p>
          <a:p>
            <a:pPr marL="0" indent="0">
              <a:lnSpc>
                <a:spcPts val="1434"/>
              </a:lnSpc>
              <a:buNone/>
            </a:pPr>
            <a:endParaRPr lang="de-DE" dirty="0" sz="1200"/>
          </a:p>
          <a:p>
            <a:pPr marL="0" indent="0">
              <a:lnSpc>
                <a:spcPts val="998"/>
              </a:lnSpc>
              <a:buNone/>
            </a:pPr>
            <a:r>
              <a:rPr lang="de-DE" dirty="0" sz="900"/>
              <a:t>A. Die Gesundheit bleibt auf Dauer stabil</a:t>
            </a:r>
            <a:br>
              <a:rPr lang="de-DE" dirty="0" sz="900"/>
            </a:br>
            <a:r>
              <a:rPr lang="de-DE" dirty="0" sz="900"/>
              <a:t>B. Die Krankenversicherung übernimmt immer alles</a:t>
            </a:r>
            <a:br>
              <a:rPr lang="de-DE" dirty="0" sz="900"/>
            </a:br>
            <a:r>
              <a:rPr lang="de-DE" dirty="0" sz="900"/>
              <a:t>C. Alle künftigen Behandlungen werden günstig sein</a:t>
            </a:r>
          </a:p>
          <a:p>
            <a:pPr marL="0" indent="0">
              <a:lnSpc>
                <a:spcPts val="1860"/>
              </a:lnSpc>
              <a:buNone/>
            </a:pPr>
            <a:r>
              <a:rPr lang="de-DE" dirty="0" sz="1550"/>
              <a:t> </a:t>
            </a:r>
            <a:endParaRPr sz="1550"/>
          </a:p>
          <a:p>
            <a:pPr marL="0" indent="0">
              <a:lnSpc>
                <a:spcPts val="998"/>
              </a:lnSpc>
              <a:buNone/>
            </a:pPr>
            <a:r>
              <a:rPr lang="de-DE" b="1" dirty="0" sz="900">
                <a:solidFill>
                  <a:srgbClr val="D38CBC"/>
                </a:solidFill>
              </a:rPr>
              <a:t>3. „Wenn ich mehr Geld brauche, arbeite ich einfach ein paar Jahre länger.“</a:t>
            </a:r>
          </a:p>
          <a:p>
            <a:pPr marL="0" indent="0">
              <a:lnSpc>
                <a:spcPts val="1433"/>
              </a:lnSpc>
              <a:buNone/>
            </a:pPr>
            <a:endParaRPr lang="de-DE" dirty="0" sz="1200"/>
          </a:p>
          <a:p>
            <a:pPr marL="0" indent="0">
              <a:lnSpc>
                <a:spcPts val="998"/>
              </a:lnSpc>
              <a:buNone/>
            </a:pPr>
            <a:r>
              <a:rPr lang="de-DE" dirty="0" sz="900"/>
              <a:t>A. Arbeitgeber garantieren älteren Beschäftigten Arbeit</a:t>
            </a:r>
            <a:br>
              <a:rPr lang="de-DE" dirty="0" sz="900"/>
            </a:br>
            <a:r>
              <a:rPr lang="de-DE" dirty="0" sz="900"/>
              <a:t>B. Sie werden immer in Vollzeit arbeiten können</a:t>
            </a:r>
            <a:br>
              <a:rPr lang="de-DE" dirty="0" sz="900"/>
            </a:br>
            <a:r>
              <a:rPr lang="de-DE" dirty="0" sz="900"/>
              <a:t>C. Die Karrierechancen steigen mit dem Alter stetig</a:t>
            </a:r>
          </a:p>
          <a:p>
            <a:pPr marL="0" indent="0">
              <a:lnSpc>
                <a:spcPts val="1860"/>
              </a:lnSpc>
              <a:buNone/>
            </a:pPr>
            <a:endParaRPr lang="de-DE" dirty="0" sz="1550"/>
          </a:p>
          <a:p>
            <a:pPr marL="0" indent="0">
              <a:lnSpc>
                <a:spcPts val="998"/>
              </a:lnSpc>
              <a:buNone/>
            </a:pPr>
            <a:r>
              <a:rPr lang="de-DE" b="1" dirty="0" sz="900">
                <a:solidFill>
                  <a:srgbClr val="D38CBC"/>
                </a:solidFill>
              </a:rPr>
              <a:t>4. „Meine Geldanlagen wachsen immer weiter – ich kann später gefahrlos mehr entnehmen.“</a:t>
            </a:r>
          </a:p>
          <a:p>
            <a:pPr marL="0" indent="0">
              <a:lnSpc>
                <a:spcPts val="1433"/>
              </a:lnSpc>
              <a:buNone/>
            </a:pPr>
            <a:endParaRPr lang="de-DE" dirty="0" sz="1200"/>
          </a:p>
          <a:p>
            <a:pPr marL="0" indent="0">
              <a:lnSpc>
                <a:spcPts val="998"/>
              </a:lnSpc>
              <a:buNone/>
            </a:pPr>
            <a:r>
              <a:rPr lang="de-DE" dirty="0" sz="900"/>
              <a:t>A. Märkte sind vorhersehbar</a:t>
            </a:r>
            <a:br>
              <a:rPr lang="de-DE" dirty="0" sz="900"/>
            </a:br>
            <a:r>
              <a:rPr lang="de-DE" dirty="0" sz="900"/>
              <a:t>B. Geldanlagen verlieren im Ruhestand nie an Wert</a:t>
            </a:r>
            <a:br>
              <a:rPr lang="de-DE" dirty="0" sz="900"/>
            </a:br>
            <a:r>
              <a:rPr lang="de-DE" dirty="0" sz="900"/>
              <a:t>C. Künftige Renditen entsprechen immer der bisherigen Wertentwicklung</a:t>
            </a:r>
          </a:p>
          <a:p>
            <a:pPr marL="0" indent="0">
              <a:lnSpc>
                <a:spcPts val="1860"/>
              </a:lnSpc>
              <a:buNone/>
            </a:pPr>
            <a:r>
              <a:rPr lang="de-DE" dirty="0" sz="1550"/>
              <a:t> </a:t>
            </a:r>
            <a:endParaRPr sz="1550"/>
          </a:p>
          <a:p>
            <a:pPr marL="0" indent="0">
              <a:lnSpc>
                <a:spcPts val="998"/>
              </a:lnSpc>
              <a:buNone/>
            </a:pPr>
            <a:r>
              <a:rPr lang="de-DE" b="1" dirty="0" sz="900">
                <a:solidFill>
                  <a:srgbClr val="D38CBC"/>
                </a:solidFill>
              </a:rPr>
              <a:t>5. „Um alte Vorsorgetöpfe muss ich mich nicht kümmern – das regelt sich von selbst.“</a:t>
            </a:r>
          </a:p>
          <a:p>
            <a:pPr marL="0" indent="0">
              <a:lnSpc>
                <a:spcPts val="1433"/>
              </a:lnSpc>
              <a:buNone/>
            </a:pPr>
            <a:endParaRPr lang="de-DE" dirty="0" sz="1200"/>
          </a:p>
          <a:p>
            <a:pPr marL="0" indent="0">
              <a:lnSpc>
                <a:spcPts val="998"/>
              </a:lnSpc>
              <a:buNone/>
            </a:pPr>
            <a:r>
              <a:rPr lang="de-DE" dirty="0" sz="900"/>
              <a:t>A. Vorsorgeanbieter führen Konten automatisch zusammen</a:t>
            </a:r>
            <a:br>
              <a:rPr lang="de-DE" dirty="0" sz="900"/>
            </a:br>
            <a:r>
              <a:rPr lang="de-DE" dirty="0" sz="900"/>
              <a:t>B. Ältere Vorsorgeverträge haben immer niedrige Gebühren</a:t>
            </a:r>
            <a:br>
              <a:rPr lang="de-DE" dirty="0" sz="900"/>
            </a:br>
            <a:r>
              <a:rPr lang="de-DE" dirty="0" sz="900"/>
              <a:t>C. Sie wissen bereits genau, wie hoch Ihr Ruhestandseinkommen sein wird</a:t>
            </a:r>
          </a:p>
          <a:p>
            <a:pPr marL="0" indent="0">
              <a:lnSpc>
                <a:spcPts val="1860"/>
              </a:lnSpc>
              <a:buNone/>
            </a:pPr>
            <a:r>
              <a:rPr lang="de-DE" dirty="0" sz="1550"/>
              <a:t> </a:t>
            </a:r>
            <a:endParaRPr lang="de-DE" dirty="0" sz="1550">
              <a:solidFill>
                <a:srgbClr val="D38CBC"/>
              </a:solidFill>
            </a:endParaRPr>
          </a:p>
          <a:p>
            <a:pPr marL="0" indent="0">
              <a:lnSpc>
                <a:spcPts val="998"/>
              </a:lnSpc>
              <a:buNone/>
            </a:pPr>
            <a:r>
              <a:rPr lang="de-DE" b="1" dirty="0" sz="900">
                <a:solidFill>
                  <a:srgbClr val="D38CBC"/>
                </a:solidFill>
              </a:rPr>
              <a:t>6. „Im Ruhestand verkleinere ich mich und setze so ganz einfach Geld frei.“</a:t>
            </a:r>
            <a:endParaRPr lang="de-DE" dirty="0" sz="900">
              <a:solidFill>
                <a:srgbClr val="D38CBC"/>
              </a:solidFill>
            </a:endParaRPr>
          </a:p>
          <a:p>
            <a:pPr marL="0" indent="0">
              <a:lnSpc>
                <a:spcPts val="1433"/>
              </a:lnSpc>
              <a:buNone/>
            </a:pPr>
            <a:endParaRPr lang="de-DE" dirty="0" sz="1200"/>
          </a:p>
          <a:p>
            <a:pPr marL="0" indent="0">
              <a:lnSpc>
                <a:spcPts val="998"/>
              </a:lnSpc>
              <a:buNone/>
            </a:pPr>
            <a:r>
              <a:rPr lang="de-DE" dirty="0" sz="900"/>
              <a:t>A. Die Immobilienpreise steigen immer</a:t>
            </a:r>
            <a:br>
              <a:rPr lang="de-DE" dirty="0" sz="900"/>
            </a:br>
            <a:r>
              <a:rPr lang="de-DE" dirty="0" sz="900"/>
              <a:t>B. Sie finden ein passendes, kleineres Zuhause zum richtigen Preis</a:t>
            </a:r>
            <a:br>
              <a:rPr lang="de-DE" dirty="0" sz="900"/>
            </a:br>
            <a:r>
              <a:rPr lang="de-DE" dirty="0" sz="900"/>
              <a:t>C. Der Verkauf geht schnell und stressfrei</a:t>
            </a:r>
          </a:p>
          <a:p>
            <a:pPr marL="0" indent="0">
              <a:lnSpc>
                <a:spcPts val="1860"/>
              </a:lnSpc>
              <a:buNone/>
            </a:pPr>
            <a:r>
              <a:rPr lang="de-DE" dirty="0" sz="1550"/>
              <a:t> </a:t>
            </a:r>
            <a:endParaRPr sz="1550"/>
          </a:p>
          <a:p>
            <a:pPr marL="0" indent="0">
              <a:lnSpc>
                <a:spcPts val="998"/>
              </a:lnSpc>
              <a:buNone/>
            </a:pPr>
            <a:r>
              <a:rPr lang="de-DE" b="1" dirty="0" sz="900">
                <a:solidFill>
                  <a:srgbClr val="D38CBC"/>
                </a:solidFill>
              </a:rPr>
              <a:t>7. „Ein Budget brauche ich nicht – im Ruhestand sind die Ausgaben ohnehin niedriger.“</a:t>
            </a:r>
          </a:p>
          <a:p>
            <a:pPr marL="0" indent="0">
              <a:lnSpc>
                <a:spcPts val="1433"/>
              </a:lnSpc>
              <a:buNone/>
            </a:pPr>
            <a:endParaRPr lang="de-DE" dirty="0" sz="1200"/>
          </a:p>
          <a:p>
            <a:pPr marL="0" indent="0">
              <a:lnSpc>
                <a:spcPts val="998"/>
              </a:lnSpc>
              <a:buNone/>
            </a:pPr>
            <a:r>
              <a:rPr lang="de-DE" dirty="0" sz="900"/>
              <a:t>A. Die Ausgaben sinken mit dem Alter von selbst</a:t>
            </a:r>
            <a:br>
              <a:rPr lang="de-DE" dirty="0" sz="900"/>
            </a:br>
            <a:r>
              <a:rPr lang="de-DE" dirty="0" sz="900"/>
              <a:t>B. Reisen, Hobbys und die Unterstützung der Familie kosten sehr wenig</a:t>
            </a:r>
            <a:br>
              <a:rPr lang="de-DE" dirty="0" sz="900"/>
            </a:br>
            <a:r>
              <a:rPr lang="de-DE" dirty="0" sz="900"/>
              <a:t>C. Unerwartete Kosten treten nie auf</a:t>
            </a:r>
          </a:p>
          <a:p>
            <a:pPr>
              <a:lnSpc>
                <a:spcPts val="1861"/>
              </a:lnSpc>
            </a:pPr>
            <a:endParaRPr lang="de-DE" dirty="0" sz="1550"/>
          </a:p>
          <a:p>
            <a:pPr>
              <a:lnSpc>
                <a:spcPts val="1220"/>
              </a:lnSpc>
            </a:pPr>
            <a:endParaRPr lang="de-DE" dirty="0" sz="1025"/>
          </a:p>
          <a:p>
            <a:pPr>
              <a:lnSpc>
                <a:spcPts val="1220"/>
              </a:lnSpc>
            </a:pPr>
            <a:endParaRPr lang="de-DE" dirty="0" sz="1025"/>
          </a:p>
          <a:p>
            <a:pPr>
              <a:lnSpc>
                <a:spcPts val="1220"/>
              </a:lnSpc>
            </a:pPr>
            <a:endParaRPr lang="de-DE" dirty="0" sz="1025"/>
          </a:p>
          <a:p>
            <a:pPr>
              <a:lnSpc>
                <a:spcPts val="1220"/>
              </a:lnSpc>
            </a:pPr>
            <a:endParaRPr lang="de-DE" dirty="0" sz="1025"/>
          </a:p>
          <a:p>
            <a:pPr>
              <a:lnSpc>
                <a:spcPts val="1220"/>
              </a:lnSpc>
            </a:pPr>
            <a:endParaRPr lang="de-DE" dirty="0" sz="1025"/>
          </a:p>
        </p:txBody>
      </p:sp>
      <p:grpSp>
        <p:nvGrpSpPr>
          <p:cNvPr id="6" name="Graphic 2">
            <a:extLst>
              <a:ext uri="{FF2B5EF4-FFF2-40B4-BE49-F238E27FC236}">
                <a16:creationId xmlns:a16="http://schemas.microsoft.com/office/drawing/2014/main" id="{3003EA87-F27D-BF29-A897-64F7A48993CB}"/>
              </a:ext>
            </a:extLst>
          </p:cNvPr>
          <p:cNvGrpSpPr/>
          <p:nvPr/>
        </p:nvGrpSpPr>
        <p:grpSpPr>
          <a:xfrm>
            <a:off x="973372" y="543749"/>
            <a:ext cx="594171" cy="758066"/>
            <a:chOff x="5321116" y="858896"/>
            <a:chExt cx="888315" cy="1133345"/>
          </a:xfrm>
          <a:solidFill>
            <a:srgbClr val="D38CBC"/>
          </a:solidFill>
        </p:grpSpPr>
        <p:sp>
          <p:nvSpPr>
            <p:cNvPr id="7" name="Freeform 20">
              <a:extLst>
                <a:ext uri="{FF2B5EF4-FFF2-40B4-BE49-F238E27FC236}">
                  <a16:creationId xmlns:a16="http://schemas.microsoft.com/office/drawing/2014/main" id="{0728738D-2831-2D2D-87E6-93E893C2F1EB}"/>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 name="Freeform 21">
              <a:extLst>
                <a:ext uri="{FF2B5EF4-FFF2-40B4-BE49-F238E27FC236}">
                  <a16:creationId xmlns:a16="http://schemas.microsoft.com/office/drawing/2014/main" id="{6684E32C-C7FE-E676-E763-3C1078CC4297}"/>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22">
              <a:extLst>
                <a:ext uri="{FF2B5EF4-FFF2-40B4-BE49-F238E27FC236}">
                  <a16:creationId xmlns:a16="http://schemas.microsoft.com/office/drawing/2014/main" id="{47DEE650-8F16-5578-FAA5-C4A6612B8C3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51">
              <a:extLst>
                <a:ext uri="{FF2B5EF4-FFF2-40B4-BE49-F238E27FC236}">
                  <a16:creationId xmlns:a16="http://schemas.microsoft.com/office/drawing/2014/main" id="{A80D13A2-A497-7F88-8FB1-1D5F8B20063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52">
              <a:extLst>
                <a:ext uri="{FF2B5EF4-FFF2-40B4-BE49-F238E27FC236}">
                  <a16:creationId xmlns:a16="http://schemas.microsoft.com/office/drawing/2014/main" id="{A76956B0-0F31-8D4C-C2E1-D971C60C4C9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53">
              <a:extLst>
                <a:ext uri="{FF2B5EF4-FFF2-40B4-BE49-F238E27FC236}">
                  <a16:creationId xmlns:a16="http://schemas.microsoft.com/office/drawing/2014/main" id="{58C52D20-A315-258A-AF77-3D0BB59F2EDC}"/>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54">
              <a:extLst>
                <a:ext uri="{FF2B5EF4-FFF2-40B4-BE49-F238E27FC236}">
                  <a16:creationId xmlns:a16="http://schemas.microsoft.com/office/drawing/2014/main" id="{31F5DE1B-6DB9-0F93-9D81-AF6A94AF4704}"/>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55">
              <a:extLst>
                <a:ext uri="{FF2B5EF4-FFF2-40B4-BE49-F238E27FC236}">
                  <a16:creationId xmlns:a16="http://schemas.microsoft.com/office/drawing/2014/main" id="{D9B1428D-EE5C-2170-3BA9-49784D6E3C50}"/>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56">
              <a:extLst>
                <a:ext uri="{FF2B5EF4-FFF2-40B4-BE49-F238E27FC236}">
                  <a16:creationId xmlns:a16="http://schemas.microsoft.com/office/drawing/2014/main" id="{F2C31E65-5333-EA56-731F-1C836609E94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6" name="Rounded Rectangle 67">
            <a:extLst>
              <a:ext uri="{FF2B5EF4-FFF2-40B4-BE49-F238E27FC236}">
                <a16:creationId xmlns:a16="http://schemas.microsoft.com/office/drawing/2014/main" id="{F407FED5-7EA0-0D1D-40F8-D4112AF92061}"/>
              </a:ext>
            </a:extLst>
          </p:cNvPr>
          <p:cNvSpPr/>
          <p:nvPr/>
        </p:nvSpPr>
        <p:spPr>
          <a:xfrm>
            <a:off x="1445154" y="1821601"/>
            <a:ext cx="5541434" cy="72265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200" dirty="0">
                <a:solidFill>
                  <a:srgbClr val="1E2879"/>
                </a:solidFill>
              </a:rPr>
              <a:t>Lesen Sie jede Aussage und wählen Sie die Antwort, die die riskante Annahme hinter dem Mythos am besten benennt. Die Antworten finden Sie auf der nächsten Seite</a:t>
            </a:r>
            <a:r>
              <a:rPr lang="de-DE" dirty="0" sz="1525"/>
              <a:t>.</a:t>
            </a:r>
            <a:endParaRPr lang="de-DE" dirty="0" sz="1525"/>
          </a:p>
        </p:txBody>
      </p:sp>
      <p:grpSp>
        <p:nvGrpSpPr>
          <p:cNvPr id="17" name="Group 16">
            <a:extLst>
              <a:ext uri="{FF2B5EF4-FFF2-40B4-BE49-F238E27FC236}">
                <a16:creationId xmlns:a16="http://schemas.microsoft.com/office/drawing/2014/main" id="{9DF194AD-2F93-8DED-6C6B-99F0CF1509E5}"/>
              </a:ext>
            </a:extLst>
          </p:cNvPr>
          <p:cNvGrpSpPr/>
          <p:nvPr/>
        </p:nvGrpSpPr>
        <p:grpSpPr>
          <a:xfrm>
            <a:off x="5616748" y="1526574"/>
            <a:ext cx="1408796" cy="406400"/>
            <a:chOff x="1597263" y="8431923"/>
            <a:chExt cx="1408796" cy="406400"/>
          </a:xfrm>
        </p:grpSpPr>
        <p:sp>
          <p:nvSpPr>
            <p:cNvPr id="18" name="Rectangle 17">
              <a:extLst>
                <a:ext uri="{FF2B5EF4-FFF2-40B4-BE49-F238E27FC236}">
                  <a16:creationId xmlns:a16="http://schemas.microsoft.com/office/drawing/2014/main" id="{D5FB8D64-4BE2-022E-A600-EACF62E1125A}"/>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tangle 18">
              <a:extLst>
                <a:ext uri="{FF2B5EF4-FFF2-40B4-BE49-F238E27FC236}">
                  <a16:creationId xmlns:a16="http://schemas.microsoft.com/office/drawing/2014/main" id="{C3B771F3-1998-D517-49F2-BAF62EFB755A}"/>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Text Placeholder 122">
              <a:extLst>
                <a:ext uri="{FF2B5EF4-FFF2-40B4-BE49-F238E27FC236}">
                  <a16:creationId xmlns:a16="http://schemas.microsoft.com/office/drawing/2014/main" id="{79FB437A-8C47-E2CF-88B7-E6560E70331D}"/>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Quiz</a:t>
              </a:r>
            </a:p>
          </p:txBody>
        </p:sp>
        <p:sp>
          <p:nvSpPr>
            <p:cNvPr id="21" name="Oval 20">
              <a:extLst>
                <a:ext uri="{FF2B5EF4-FFF2-40B4-BE49-F238E27FC236}">
                  <a16:creationId xmlns:a16="http://schemas.microsoft.com/office/drawing/2014/main" id="{F626ADBB-EB8B-99BB-994E-88206CD8149B}"/>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22" name="Graphic 37">
              <a:extLst>
                <a:ext uri="{FF2B5EF4-FFF2-40B4-BE49-F238E27FC236}">
                  <a16:creationId xmlns:a16="http://schemas.microsoft.com/office/drawing/2014/main" id="{A922076C-C274-718B-BC18-78311F114E76}"/>
                </a:ext>
              </a:extLst>
            </p:cNvPr>
            <p:cNvGrpSpPr/>
            <p:nvPr/>
          </p:nvGrpSpPr>
          <p:grpSpPr>
            <a:xfrm>
              <a:off x="1707260" y="8524537"/>
              <a:ext cx="229440" cy="229437"/>
              <a:chOff x="3797784" y="3095426"/>
              <a:chExt cx="1030844" cy="1030831"/>
            </a:xfrm>
            <a:solidFill>
              <a:schemeClr val="bg1"/>
            </a:solidFill>
          </p:grpSpPr>
          <p:sp>
            <p:nvSpPr>
              <p:cNvPr id="23" name="Freeform 60">
                <a:extLst>
                  <a:ext uri="{FF2B5EF4-FFF2-40B4-BE49-F238E27FC236}">
                    <a16:creationId xmlns:a16="http://schemas.microsoft.com/office/drawing/2014/main" id="{545A2602-7A3D-435B-FB58-EF58F0238AD0}"/>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de-DE" dirty="0"/>
              </a:p>
            </p:txBody>
          </p:sp>
          <p:sp>
            <p:nvSpPr>
              <p:cNvPr id="24" name="Freeform 74">
                <a:extLst>
                  <a:ext uri="{FF2B5EF4-FFF2-40B4-BE49-F238E27FC236}">
                    <a16:creationId xmlns:a16="http://schemas.microsoft.com/office/drawing/2014/main" id="{34B3AF2C-81D6-9B55-4467-1D783D3921F1}"/>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de-DE" dirty="0"/>
              </a:p>
            </p:txBody>
          </p:sp>
          <p:sp>
            <p:nvSpPr>
              <p:cNvPr id="25" name="Freeform 75">
                <a:extLst>
                  <a:ext uri="{FF2B5EF4-FFF2-40B4-BE49-F238E27FC236}">
                    <a16:creationId xmlns:a16="http://schemas.microsoft.com/office/drawing/2014/main" id="{43B6B1F1-C20F-63E2-B7DF-CAF960776C71}"/>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de-DE" dirty="0"/>
              </a:p>
            </p:txBody>
          </p:sp>
          <p:sp>
            <p:nvSpPr>
              <p:cNvPr id="26" name="Freeform 77">
                <a:extLst>
                  <a:ext uri="{FF2B5EF4-FFF2-40B4-BE49-F238E27FC236}">
                    <a16:creationId xmlns:a16="http://schemas.microsoft.com/office/drawing/2014/main" id="{4E95A4F5-C5E3-BE99-56C4-852A7431E369}"/>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de-DE" dirty="0"/>
              </a:p>
            </p:txBody>
          </p:sp>
          <p:sp>
            <p:nvSpPr>
              <p:cNvPr id="27" name="Freeform 78">
                <a:extLst>
                  <a:ext uri="{FF2B5EF4-FFF2-40B4-BE49-F238E27FC236}">
                    <a16:creationId xmlns:a16="http://schemas.microsoft.com/office/drawing/2014/main" id="{F7681813-1CE1-7B84-A8E1-0E747312748E}"/>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2328935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1633-695F-4AFE-C1B8-9A84C2C3A8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D9B8BD8-2D30-0FEE-8A0A-70EC3EB13224}"/>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000703D8-114E-E654-3BB7-A3F9F230CE5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972F1106-A899-C45D-C237-4A81F337044D}"/>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3F5CD51F-DA70-A47E-B5B5-84461A9D95D4}"/>
              </a:ext>
            </a:extLst>
          </p:cNvPr>
          <p:cNvSpPr>
            <a:spLocks noGrp="1"/>
          </p:cNvSpPr>
          <p:nvPr>
            <p:ph type="body" sz="quarter" idx="64"/>
          </p:nvPr>
        </p:nvSpPr>
        <p:spPr>
          <a:xfrm>
            <a:off x="1655845" y="1492965"/>
            <a:ext cx="3060000" cy="8120604"/>
          </a:xfrm>
        </p:spPr>
        <p:txBody>
          <a:bodyPr/>
          <a:lstStyle/>
          <a:p>
            <a:pPr marL="0" indent="0">
              <a:lnSpc>
                <a:spcPts val="1054"/>
              </a:lnSpc>
              <a:buNone/>
            </a:pPr>
            <a:r>
              <a:rPr lang="de-DE" dirty="0" sz="950"/>
              <a:t>Lösungen mit Erläuterungen</a:t>
            </a:r>
          </a:p>
          <a:p>
            <a:pPr marL="0" indent="0">
              <a:lnSpc>
                <a:spcPts val="1373"/>
              </a:lnSpc>
              <a:buNone/>
            </a:pPr>
            <a:endParaRPr lang="de-DE" dirty="0" sz="1150"/>
          </a:p>
          <a:p>
            <a:pPr marL="228600" indent="-228600">
              <a:lnSpc>
                <a:spcPts val="1054"/>
              </a:lnSpc>
              <a:buAutoNum type="arabicPeriod"/>
            </a:pPr>
            <a:r>
              <a:rPr lang="de-DE" b="1" dirty="0" sz="950"/>
              <a:t>Antwort: B – Die gesetzliche Rente deckt möglicherweise nicht alle Lebenshaltungskosten</a:t>
            </a:r>
          </a:p>
          <a:p>
            <a:pPr marL="228600" indent="-228600">
              <a:lnSpc>
                <a:spcPts val="1525"/>
              </a:lnSpc>
              <a:buAutoNum type="arabicPeriod"/>
            </a:pPr>
            <a:endParaRPr lang="de-DE" dirty="0" sz="1275"/>
          </a:p>
          <a:p>
            <a:pPr marL="0" indent="0">
              <a:lnSpc>
                <a:spcPts val="1054"/>
              </a:lnSpc>
              <a:buNone/>
            </a:pPr>
            <a:r>
              <a:rPr lang="de-DE" dirty="0" sz="950"/>
              <a:t>Die gesetzliche Rente ersetzt oft nur einen Teil des früheren Einkommens. Inflation, Wohnkosten und Gesundheitsbedarf können schneller steigen als die staatlichen Leistungen – so entsteht eine Lücke.</a:t>
            </a:r>
          </a:p>
          <a:p>
            <a:pPr marL="0" indent="0">
              <a:lnSpc>
                <a:spcPts val="1830"/>
              </a:lnSpc>
              <a:buNone/>
            </a:pPr>
            <a:endParaRPr lang="de-DE" dirty="0" sz="1525"/>
          </a:p>
          <a:p>
            <a:pPr marL="0" indent="0">
              <a:lnSpc>
                <a:spcPts val="1054"/>
              </a:lnSpc>
              <a:buNone/>
            </a:pPr>
            <a:r>
              <a:rPr lang="de-DE" b="1" dirty="0" sz="950"/>
              <a:t>2. Antwort: A – Die Gesundheit bleibt auf Dauer stabil</a:t>
            </a:r>
          </a:p>
          <a:p>
            <a:pPr marL="0" indent="0">
              <a:lnSpc>
                <a:spcPts val="2592"/>
              </a:lnSpc>
              <a:buNone/>
            </a:pPr>
            <a:endParaRPr lang="de-DE" dirty="0" sz="2150"/>
          </a:p>
          <a:p>
            <a:pPr marL="0" indent="0">
              <a:lnSpc>
                <a:spcPts val="1054"/>
              </a:lnSpc>
              <a:buNone/>
            </a:pPr>
            <a:r>
              <a:rPr lang="de-DE" dirty="0" sz="950"/>
              <a:t>Der gesundheitliche Bedarf steigt meist mit dem Alter. Auch bei öffentlicher Gesundheitsversorgung können Eigenanteile, etwa für Zahnbehandlungen, Mobilitätshilfen oder Hilfe zu Hause, das Ruhestandsbudget belasten.</a:t>
            </a:r>
          </a:p>
          <a:p>
            <a:pPr marL="0" indent="0">
              <a:lnSpc>
                <a:spcPts val="762"/>
              </a:lnSpc>
              <a:buNone/>
            </a:pPr>
            <a:endParaRPr lang="de-DE" dirty="0" sz="625"/>
          </a:p>
          <a:p>
            <a:pPr marL="0" indent="0">
              <a:lnSpc>
                <a:spcPts val="1054"/>
              </a:lnSpc>
              <a:spcBef>
                <a:spcPts val="1214"/>
              </a:spcBef>
              <a:buNone/>
            </a:pPr>
            <a:r>
              <a:rPr lang="de-DE" b="1" dirty="0" sz="950"/>
              <a:t>3. Antwort: B – Sie werden immer in Vollzeit arbeiten können</a:t>
            </a:r>
          </a:p>
          <a:p>
            <a:pPr marL="0" indent="0">
              <a:lnSpc>
                <a:spcPts val="1525"/>
              </a:lnSpc>
              <a:buNone/>
            </a:pPr>
            <a:endParaRPr lang="de-DE" b="1" dirty="0" sz="1275"/>
          </a:p>
          <a:p>
            <a:pPr marL="0" indent="0">
              <a:lnSpc>
                <a:spcPts val="1054"/>
              </a:lnSpc>
              <a:buNone/>
            </a:pPr>
            <a:r>
              <a:rPr lang="de-DE" dirty="0" sz="950"/>
              <a:t>In der späten Karrierephase können Altersdiskriminierung, gesundheitliche Einschränkungen oder Sorgeverpflichtungen hinzukommen. Auf Einkommen aus längerem Arbeiten zu setzen, kann riskant sein, wenn sich die Arbeitsmöglichkeiten ändern.</a:t>
            </a:r>
          </a:p>
          <a:p>
            <a:pPr marL="0" indent="0">
              <a:lnSpc>
                <a:spcPts val="762"/>
              </a:lnSpc>
              <a:buNone/>
            </a:pPr>
            <a:endParaRPr lang="de-DE" dirty="0" sz="625"/>
          </a:p>
          <a:p>
            <a:pPr marL="0" indent="0">
              <a:lnSpc>
                <a:spcPts val="1054"/>
              </a:lnSpc>
              <a:buNone/>
            </a:pPr>
            <a:r>
              <a:rPr lang="de-DE" b="1" dirty="0" sz="950"/>
              <a:t>4. Antwort: C – Künftige Renditen entsprechen immer der bisherigen Wertentwicklung</a:t>
            </a:r>
          </a:p>
          <a:p>
            <a:pPr marL="0" indent="0">
              <a:lnSpc>
                <a:spcPts val="1525"/>
              </a:lnSpc>
              <a:buNone/>
            </a:pPr>
            <a:endParaRPr lang="de-DE" b="1" dirty="0" sz="1275"/>
          </a:p>
          <a:p>
            <a:pPr marL="0" indent="0">
              <a:lnSpc>
                <a:spcPts val="1054"/>
              </a:lnSpc>
              <a:buNone/>
            </a:pPr>
            <a:r>
              <a:rPr lang="de-DE" dirty="0" sz="950"/>
              <a:t>Märkte schwanken, und Abschwünge können das Vorsorgevermögen deutlich schmälern – vor allem, wenn in schwachen Marktphasen größere Beträge entnommen werden.</a:t>
            </a:r>
          </a:p>
          <a:p>
            <a:pPr marL="0" indent="0">
              <a:lnSpc>
                <a:spcPts val="610"/>
              </a:lnSpc>
              <a:buNone/>
            </a:pPr>
            <a:endParaRPr lang="de-DE" dirty="0" sz="500"/>
          </a:p>
          <a:p>
            <a:pPr marL="0" indent="0">
              <a:lnSpc>
                <a:spcPts val="1054"/>
              </a:lnSpc>
              <a:spcBef>
                <a:spcPts val="1372"/>
              </a:spcBef>
              <a:buNone/>
            </a:pPr>
            <a:r>
              <a:rPr lang="de-DE" b="1" dirty="0" sz="950"/>
              <a:t>5. Antwort: A – Vorsorgeanbieter führen Konten automatisch zusammen</a:t>
            </a:r>
          </a:p>
          <a:p>
            <a:pPr marL="0" indent="0">
              <a:lnSpc>
                <a:spcPts val="1525"/>
              </a:lnSpc>
              <a:buNone/>
            </a:pPr>
            <a:endParaRPr lang="de-DE" b="1" dirty="0" sz="1275"/>
          </a:p>
          <a:p>
            <a:pPr marL="0" indent="0">
              <a:lnSpc>
                <a:spcPts val="1054"/>
              </a:lnSpc>
              <a:buNone/>
            </a:pPr>
            <a:r>
              <a:rPr lang="de-DE" dirty="0" sz="950"/>
              <a:t>Alte Vorsorgetöpfe können „verloren gehen“ oder durch hohe Gebühren schrumpfen. Sie zu prüfen und im Blick zu behalten ist unverzichtbar, damit Ihnen kein Einkommen entgeht.</a:t>
            </a:r>
          </a:p>
          <a:p>
            <a:pPr marL="0" indent="0">
              <a:lnSpc>
                <a:spcPts val="610"/>
              </a:lnSpc>
              <a:buNone/>
            </a:pPr>
            <a:endParaRPr lang="de-DE" dirty="0" sz="500"/>
          </a:p>
          <a:p>
            <a:pPr marL="0" indent="0">
              <a:lnSpc>
                <a:spcPts val="1054"/>
              </a:lnSpc>
              <a:buNone/>
            </a:pPr>
            <a:r>
              <a:rPr lang="de-DE" b="1" dirty="0" sz="950"/>
              <a:t>6. Antwort: B – Sie finden ein passendes, kleineres Zuhause zum richtigen Preis</a:t>
            </a:r>
          </a:p>
          <a:p>
            <a:pPr marL="0" indent="0">
              <a:lnSpc>
                <a:spcPts val="1525"/>
              </a:lnSpc>
              <a:buNone/>
            </a:pPr>
            <a:endParaRPr lang="de-DE" b="1" dirty="0" sz="1275"/>
          </a:p>
          <a:p>
            <a:pPr marL="0" indent="0">
              <a:lnSpc>
                <a:spcPts val="1054"/>
              </a:lnSpc>
              <a:buNone/>
            </a:pPr>
            <a:r>
              <a:rPr lang="de-DE" dirty="0" sz="950"/>
              <a:t>Immobilienmärkte unterscheiden sich regional stark. Die Kosten des Verkleinerns – Maklergebühren, Steuern, Renovierungen – können das frei werdende Kapital schmälern und Pläne verzögern.</a:t>
            </a:r>
          </a:p>
          <a:p>
            <a:pPr marL="0" indent="0">
              <a:lnSpc>
                <a:spcPts val="750"/>
              </a:lnSpc>
              <a:buNone/>
            </a:pPr>
            <a:endParaRPr lang="de-DE" dirty="0" sz="625"/>
          </a:p>
          <a:p>
            <a:pPr marL="0" indent="0">
              <a:lnSpc>
                <a:spcPts val="1054"/>
              </a:lnSpc>
              <a:buNone/>
            </a:pPr>
            <a:r>
              <a:rPr lang="de-DE" b="1" dirty="0" sz="950"/>
              <a:t>7. Antwort: A – Die Ausgaben sinken mit dem Alter von selbst</a:t>
            </a:r>
          </a:p>
          <a:p>
            <a:pPr marL="0" indent="0">
              <a:lnSpc>
                <a:spcPts val="1525"/>
              </a:lnSpc>
              <a:buNone/>
            </a:pPr>
            <a:endParaRPr lang="de-DE" b="1" dirty="0" sz="1275"/>
          </a:p>
          <a:p>
            <a:pPr marL="0" indent="0">
              <a:lnSpc>
                <a:spcPts val="1054"/>
              </a:lnSpc>
              <a:buNone/>
            </a:pPr>
            <a:r>
              <a:rPr lang="de-DE" dirty="0" sz="950"/>
              <a:t>Viele geben zu Beginn des Ruhestands mehr aus (Reisen, Unterstützung der Familie) und haben später steigende Kosten (Gesundheit, Instandhaltung des Zuhauses). Budgetplanung ist in jeder Phase unverzichtbar.</a:t>
            </a:r>
          </a:p>
          <a:p>
            <a:pPr marL="0" indent="0">
              <a:lnSpc>
                <a:spcPts val="1830"/>
              </a:lnSpc>
              <a:buNone/>
            </a:pPr>
            <a:endParaRPr lang="de-DE" dirty="0" sz="1525"/>
          </a:p>
          <a:p>
            <a:pPr>
              <a:lnSpc>
                <a:spcPts val="1220"/>
              </a:lnSpc>
            </a:pPr>
            <a:endParaRPr lang="de-DE" dirty="0" sz="1025"/>
          </a:p>
          <a:p>
            <a:pPr>
              <a:lnSpc>
                <a:spcPts val="1220"/>
              </a:lnSpc>
            </a:pPr>
            <a:endParaRPr lang="de-DE" dirty="0" sz="1025"/>
          </a:p>
        </p:txBody>
      </p:sp>
      <p:grpSp>
        <p:nvGrpSpPr>
          <p:cNvPr id="87" name="Graphic 2">
            <a:extLst>
              <a:ext uri="{FF2B5EF4-FFF2-40B4-BE49-F238E27FC236}">
                <a16:creationId xmlns:a16="http://schemas.microsoft.com/office/drawing/2014/main" id="{30D8135C-B901-0F31-CDE4-D0960C05B7E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B8BC747-D101-1AB6-9F53-0DE6D664304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E5974B40-2A7F-7E2C-92F3-700C15D1AAB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2A5CBEA-523B-9A30-9E9C-82F13A62D69E}"/>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9F89760-CB2A-77E3-6873-4E48CC570AE2}"/>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236F160-9BF7-B411-F15D-923C6EBA057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7DB8A51-A21D-068C-4A08-2156242C7E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18F400BE-C698-F010-5A32-13713F8FA92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de-DE"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D39AC33E-DC57-4D38-D92F-77A7015A733A}"/>
              </a:ext>
            </a:extLst>
          </p:cNvPr>
          <p:cNvSpPr/>
          <p:nvPr/>
        </p:nvSpPr>
        <p:spPr>
          <a:xfrm>
            <a:off x="4885955" y="2082914"/>
            <a:ext cx="1981199" cy="5241183"/>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1" name="Text Placeholder 7">
            <a:extLst>
              <a:ext uri="{FF2B5EF4-FFF2-40B4-BE49-F238E27FC236}">
                <a16:creationId xmlns:a16="http://schemas.microsoft.com/office/drawing/2014/main" id="{58C10D66-5A21-C1D5-A9C7-CE75EEFA2F55}"/>
              </a:ext>
            </a:extLst>
          </p:cNvPr>
          <p:cNvSpPr txBox="1">
            <a:spLocks/>
          </p:cNvSpPr>
          <p:nvPr/>
        </p:nvSpPr>
        <p:spPr>
          <a:xfrm>
            <a:off x="5042449" y="2323582"/>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dirty="0"/>
              <a:t>Deutschland</a:t>
            </a:r>
          </a:p>
          <a:p>
            <a:pPr marL="0" indent="0">
              <a:lnSpc>
                <a:spcPts val="1220"/>
              </a:lnSpc>
              <a:buNone/>
            </a:pPr>
            <a:endParaRPr lang="de-DE" dirty="0" sz="1025"/>
          </a:p>
          <a:p>
            <a:pPr marL="0" indent="0">
              <a:buNone/>
            </a:pPr>
            <a:r>
              <a:rPr lang="de-DE" dirty="0" err="1">
                <a:hlinkClick r:id="rId2"/>
              </a:rPr>
              <a:t>Startseite</a:t>
            </a:r>
            <a:r>
              <a:rPr lang="de-DE" dirty="0">
                <a:hlinkClick r:id="rId2"/>
              </a:rPr>
              <a:t> | Deutsche </a:t>
            </a:r>
            <a:r>
              <a:rPr lang="de-DE" dirty="0" err="1">
                <a:hlinkClick r:id="rId2"/>
              </a:rPr>
              <a:t>Ren­ten­ver­siche­rung</a:t>
            </a:r>
            <a:endParaRPr lang="de-DE" dirty="0"/>
          </a:p>
          <a:p>
            <a:pPr marL="0" indent="0">
              <a:lnSpc>
                <a:spcPts val="1220"/>
              </a:lnSpc>
              <a:buNone/>
            </a:pPr>
            <a:endParaRPr lang="de-DE" dirty="0" sz="1025"/>
          </a:p>
          <a:p>
            <a:pPr marL="0" indent="0">
              <a:lnSpc>
                <a:spcPts val="1220"/>
              </a:lnSpc>
              <a:buNone/>
            </a:pPr>
            <a:endParaRPr lang="de-DE" dirty="0" sz="1025"/>
          </a:p>
          <a:p>
            <a:pPr marL="0" indent="0">
              <a:buNone/>
            </a:pPr>
            <a:r>
              <a:rPr lang="de-DE" dirty="0"/>
              <a:t>Irland</a:t>
            </a:r>
          </a:p>
          <a:p>
            <a:pPr marL="0" indent="0">
              <a:lnSpc>
                <a:spcPts val="1220"/>
              </a:lnSpc>
              <a:buNone/>
            </a:pPr>
            <a:endParaRPr lang="de-DE" dirty="0" sz="1025"/>
          </a:p>
          <a:p>
            <a:pPr marL="0" indent="0">
              <a:buNone/>
            </a:pPr>
            <a:r>
              <a:rPr lang="de-DE" dirty="0">
                <a:hlinkClick r:id="rId3"/>
              </a:rPr>
              <a:t>Home - National Pension Helpline</a:t>
            </a:r>
            <a:endParaRPr lang="de-DE" dirty="0"/>
          </a:p>
          <a:p>
            <a:pPr marL="0" indent="0">
              <a:lnSpc>
                <a:spcPts val="1220"/>
              </a:lnSpc>
              <a:buNone/>
            </a:pPr>
            <a:endParaRPr lang="de-DE" dirty="0" sz="1025"/>
          </a:p>
          <a:p>
            <a:pPr marL="0" indent="0">
              <a:lnSpc>
                <a:spcPts val="1220"/>
              </a:lnSpc>
              <a:buNone/>
            </a:pPr>
            <a:endParaRPr lang="de-DE" dirty="0" sz="1025"/>
          </a:p>
          <a:p>
            <a:pPr marL="0" indent="0">
              <a:buNone/>
            </a:pPr>
            <a:r>
              <a:rPr lang="de-DE" dirty="0"/>
              <a:t>Zypern</a:t>
            </a:r>
          </a:p>
          <a:p>
            <a:pPr marL="0" indent="0">
              <a:lnSpc>
                <a:spcPts val="1220"/>
              </a:lnSpc>
              <a:buNone/>
            </a:pPr>
            <a:endParaRPr lang="de-DE" dirty="0" sz="1025"/>
          </a:p>
          <a:p>
            <a:pPr marL="0" indent="0">
              <a:buNone/>
            </a:pPr>
            <a:r>
              <a:rPr lang="de-DE" dirty="0">
                <a:hlinkClick r:id="rId4"/>
              </a:rPr>
              <a:t>Pension Rights | EURAXESS</a:t>
            </a:r>
            <a:endParaRPr lang="de-DE" dirty="0"/>
          </a:p>
          <a:p>
            <a:pPr marL="0" indent="0">
              <a:lnSpc>
                <a:spcPts val="1220"/>
              </a:lnSpc>
              <a:buNone/>
            </a:pPr>
            <a:endParaRPr lang="de-DE" dirty="0" sz="1025"/>
          </a:p>
          <a:p>
            <a:pPr marL="0" indent="0">
              <a:buNone/>
            </a:pPr>
            <a:r>
              <a:rPr lang="de-DE" dirty="0"/>
              <a:t>Niederlande</a:t>
            </a:r>
          </a:p>
          <a:p>
            <a:pPr marL="0" indent="0">
              <a:lnSpc>
                <a:spcPts val="1220"/>
              </a:lnSpc>
              <a:buNone/>
            </a:pPr>
            <a:endParaRPr lang="de-DE" dirty="0" sz="1025"/>
          </a:p>
          <a:p>
            <a:pPr marL="0" indent="0">
              <a:buNone/>
            </a:pPr>
            <a:r>
              <a:rPr lang="de-DE" dirty="0">
                <a:hlinkClick r:id="rId5"/>
              </a:rPr>
              <a:t>Pension advice - Buro Zwiers</a:t>
            </a:r>
            <a:endParaRPr lang="de-DE" dirty="0"/>
          </a:p>
          <a:p>
            <a:pPr marL="0" indent="0">
              <a:lnSpc>
                <a:spcPts val="1220"/>
              </a:lnSpc>
              <a:buNone/>
            </a:pPr>
            <a:endParaRPr lang="de-DE" dirty="0" sz="1025"/>
          </a:p>
          <a:p>
            <a:pPr marL="0" indent="0">
              <a:buNone/>
            </a:pPr>
            <a:r>
              <a:rPr lang="de-DE" dirty="0"/>
              <a:t>Dies sind Beispiele für lokale Ren­ten­bera­tungs­stel­len und Ressourcen. Es gibt viele weitere – recher­chie­ren Sie, welche am besten zu Ihrem Bedarf passt</a:t>
            </a:r>
            <a:endParaRPr lang="de-DE" dirty="0"/>
          </a:p>
          <a:p>
            <a:pPr marL="0" indent="0">
              <a:lnSpc>
                <a:spcPts val="2440"/>
              </a:lnSpc>
              <a:buNone/>
            </a:pPr>
            <a:endParaRPr lang="de-DE" dirty="0" sz="2025"/>
          </a:p>
        </p:txBody>
      </p:sp>
      <p:cxnSp>
        <p:nvCxnSpPr>
          <p:cNvPr id="19" name="Straight Connector 18">
            <a:extLst>
              <a:ext uri="{FF2B5EF4-FFF2-40B4-BE49-F238E27FC236}">
                <a16:creationId xmlns:a16="http://schemas.microsoft.com/office/drawing/2014/main" id="{EF75D797-E40F-0ACB-88C5-312C2850B94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F8DE2785-EA21-2664-6E5E-5C8352881E9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295BDFF-6FE4-1354-8580-FB6967D4EB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59A15FB9-4F12-3993-D883-F58744F8C71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135F2A6C-0831-1C68-DA89-EB5B8C3E7C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23">
              <a:extLst>
                <a:ext uri="{FF2B5EF4-FFF2-40B4-BE49-F238E27FC236}">
                  <a16:creationId xmlns:a16="http://schemas.microsoft.com/office/drawing/2014/main" id="{A03081B4-CD05-848C-5A0B-21028887F51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FCC29132-D022-9160-1EFF-F4B82EA5DDA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70431EC5-41B3-7B0F-CD85-5CCBCF405C8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0D5F9782-6B71-BC0B-F667-A31B141D2FA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BE1BCA99-91C4-838D-7860-E7EFD4EFED3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FE238E64-0A8C-8214-AE46-01A6768AB0F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 name="Group 2">
            <a:extLst>
              <a:ext uri="{FF2B5EF4-FFF2-40B4-BE49-F238E27FC236}">
                <a16:creationId xmlns:a16="http://schemas.microsoft.com/office/drawing/2014/main" id="{96F70BE9-ECFF-CB2C-5EDF-287AD9E32751}"/>
              </a:ext>
            </a:extLst>
          </p:cNvPr>
          <p:cNvGrpSpPr/>
          <p:nvPr/>
        </p:nvGrpSpPr>
        <p:grpSpPr>
          <a:xfrm>
            <a:off x="4828292" y="1642564"/>
            <a:ext cx="1692600" cy="473918"/>
            <a:chOff x="1947105" y="3667249"/>
            <a:chExt cx="1692600" cy="473918"/>
          </a:xfrm>
        </p:grpSpPr>
        <p:grpSp>
          <p:nvGrpSpPr>
            <p:cNvPr id="4" name="Group 3">
              <a:extLst>
                <a:ext uri="{FF2B5EF4-FFF2-40B4-BE49-F238E27FC236}">
                  <a16:creationId xmlns:a16="http://schemas.microsoft.com/office/drawing/2014/main" id="{9B008D22-085B-F930-D041-03DBCDAFEBA2}"/>
                </a:ext>
              </a:extLst>
            </p:cNvPr>
            <p:cNvGrpSpPr/>
            <p:nvPr/>
          </p:nvGrpSpPr>
          <p:grpSpPr>
            <a:xfrm>
              <a:off x="1947105" y="3667249"/>
              <a:ext cx="1692600" cy="473918"/>
              <a:chOff x="1539524" y="6087928"/>
              <a:chExt cx="1692600" cy="473918"/>
            </a:xfrm>
          </p:grpSpPr>
          <p:sp>
            <p:nvSpPr>
              <p:cNvPr id="15" name="Rectangle 14">
                <a:extLst>
                  <a:ext uri="{FF2B5EF4-FFF2-40B4-BE49-F238E27FC236}">
                    <a16:creationId xmlns:a16="http://schemas.microsoft.com/office/drawing/2014/main" id="{09D55D9F-8D2D-034C-D6FB-82B2272361AD}"/>
                  </a:ext>
                </a:extLst>
              </p:cNvPr>
              <p:cNvSpPr/>
              <p:nvPr/>
            </p:nvSpPr>
            <p:spPr>
              <a:xfrm>
                <a:off x="1941157" y="6087928"/>
                <a:ext cx="1211223" cy="181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6" name="Rectangle 15">
                <a:extLst>
                  <a:ext uri="{FF2B5EF4-FFF2-40B4-BE49-F238E27FC236}">
                    <a16:creationId xmlns:a16="http://schemas.microsoft.com/office/drawing/2014/main" id="{D5C11369-DAD2-31DA-2DD6-1E36F4E40E88}"/>
                  </a:ext>
                </a:extLst>
              </p:cNvPr>
              <p:cNvSpPr/>
              <p:nvPr/>
            </p:nvSpPr>
            <p:spPr>
              <a:xfrm>
                <a:off x="1784139" y="6092546"/>
                <a:ext cx="1447985" cy="469300"/>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Text Placeholder 122">
                <a:extLst>
                  <a:ext uri="{FF2B5EF4-FFF2-40B4-BE49-F238E27FC236}">
                    <a16:creationId xmlns:a16="http://schemas.microsoft.com/office/drawing/2014/main" id="{529646FE-7C9B-B1BF-CC63-275B448AD407}"/>
                  </a:ext>
                </a:extLst>
              </p:cNvPr>
              <p:cNvSpPr txBox="1">
                <a:spLocks/>
              </p:cNvSpPr>
              <p:nvPr/>
            </p:nvSpPr>
            <p:spPr>
              <a:xfrm>
                <a:off x="1981385" y="6096239"/>
                <a:ext cx="118667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Ren­ten­bera­tung vor Ort</a:t>
                </a:r>
              </a:p>
            </p:txBody>
          </p:sp>
          <p:sp>
            <p:nvSpPr>
              <p:cNvPr id="18" name="Oval 17">
                <a:extLst>
                  <a:ext uri="{FF2B5EF4-FFF2-40B4-BE49-F238E27FC236}">
                    <a16:creationId xmlns:a16="http://schemas.microsoft.com/office/drawing/2014/main" id="{E98C9AFC-50B7-EA42-EA77-41BAA4009A96}"/>
                  </a:ext>
                </a:extLst>
              </p:cNvPr>
              <p:cNvSpPr/>
              <p:nvPr/>
            </p:nvSpPr>
            <p:spPr>
              <a:xfrm>
                <a:off x="1539524" y="6088325"/>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Freeform 128">
                <a:extLst>
                  <a:ext uri="{FF2B5EF4-FFF2-40B4-BE49-F238E27FC236}">
                    <a16:creationId xmlns:a16="http://schemas.microsoft.com/office/drawing/2014/main" id="{BC2A2287-F9AD-332F-E2ED-0BA6467E434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6" name="Group 5">
              <a:extLst>
                <a:ext uri="{FF2B5EF4-FFF2-40B4-BE49-F238E27FC236}">
                  <a16:creationId xmlns:a16="http://schemas.microsoft.com/office/drawing/2014/main" id="{ED731B9D-D213-230C-50BB-4648C848A970}"/>
                </a:ext>
              </a:extLst>
            </p:cNvPr>
            <p:cNvGrpSpPr/>
            <p:nvPr/>
          </p:nvGrpSpPr>
          <p:grpSpPr>
            <a:xfrm>
              <a:off x="2037917" y="3753317"/>
              <a:ext cx="263480" cy="220767"/>
              <a:chOff x="8471709" y="1826758"/>
              <a:chExt cx="1263593" cy="1058755"/>
            </a:xfrm>
            <a:solidFill>
              <a:schemeClr val="bg1"/>
            </a:solidFill>
          </p:grpSpPr>
          <p:grpSp>
            <p:nvGrpSpPr>
              <p:cNvPr id="9" name="Graphic 37">
                <a:extLst>
                  <a:ext uri="{FF2B5EF4-FFF2-40B4-BE49-F238E27FC236}">
                    <a16:creationId xmlns:a16="http://schemas.microsoft.com/office/drawing/2014/main" id="{56BCF31A-E283-B1E0-1A5D-AC02BDF12016}"/>
                  </a:ext>
                </a:extLst>
              </p:cNvPr>
              <p:cNvGrpSpPr/>
              <p:nvPr/>
            </p:nvGrpSpPr>
            <p:grpSpPr>
              <a:xfrm>
                <a:off x="8924636" y="1845712"/>
                <a:ext cx="810666" cy="860003"/>
                <a:chOff x="3947453" y="1389805"/>
                <a:chExt cx="922386" cy="978520"/>
              </a:xfrm>
              <a:grpFill/>
            </p:grpSpPr>
            <p:sp>
              <p:nvSpPr>
                <p:cNvPr id="11" name="Freeform 120">
                  <a:extLst>
                    <a:ext uri="{FF2B5EF4-FFF2-40B4-BE49-F238E27FC236}">
                      <a16:creationId xmlns:a16="http://schemas.microsoft.com/office/drawing/2014/main" id="{3EA90479-1606-7E21-B259-AADC5158C1D1}"/>
                    </a:ext>
                  </a:extLst>
                </p:cNvPr>
                <p:cNvSpPr/>
                <p:nvPr/>
              </p:nvSpPr>
              <p:spPr>
                <a:xfrm>
                  <a:off x="3947453" y="1827428"/>
                  <a:ext cx="326273" cy="540897"/>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2" name="Freeform 121">
                  <a:extLst>
                    <a:ext uri="{FF2B5EF4-FFF2-40B4-BE49-F238E27FC236}">
                      <a16:creationId xmlns:a16="http://schemas.microsoft.com/office/drawing/2014/main" id="{1541F6C8-FF92-854F-8677-C0457A3F8FF5}"/>
                    </a:ext>
                  </a:extLst>
                </p:cNvPr>
                <p:cNvSpPr/>
                <p:nvPr/>
              </p:nvSpPr>
              <p:spPr>
                <a:xfrm>
                  <a:off x="3974851" y="1487491"/>
                  <a:ext cx="210935" cy="214978"/>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3" name="Freeform 122">
                  <a:extLst>
                    <a:ext uri="{FF2B5EF4-FFF2-40B4-BE49-F238E27FC236}">
                      <a16:creationId xmlns:a16="http://schemas.microsoft.com/office/drawing/2014/main" id="{E04C284D-494C-1CEB-2094-AA56F666CE1A}"/>
                    </a:ext>
                  </a:extLst>
                </p:cNvPr>
                <p:cNvSpPr/>
                <p:nvPr/>
              </p:nvSpPr>
              <p:spPr>
                <a:xfrm>
                  <a:off x="4765136" y="1730053"/>
                  <a:ext cx="104703" cy="404659"/>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4" name="Freeform 123">
                  <a:extLst>
                    <a:ext uri="{FF2B5EF4-FFF2-40B4-BE49-F238E27FC236}">
                      <a16:creationId xmlns:a16="http://schemas.microsoft.com/office/drawing/2014/main" id="{68FA8BAC-08F8-9F5E-B5A1-8E99C15F8E4A}"/>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0" name="Oval Callout 119">
                <a:extLst>
                  <a:ext uri="{FF2B5EF4-FFF2-40B4-BE49-F238E27FC236}">
                    <a16:creationId xmlns:a16="http://schemas.microsoft.com/office/drawing/2014/main" id="{F6A2F9ED-741B-32E4-3D5D-F65D3B938D44}"/>
                  </a:ext>
                </a:extLst>
              </p:cNvPr>
              <p:cNvSpPr/>
              <p:nvPr/>
            </p:nvSpPr>
            <p:spPr>
              <a:xfrm rot="1336282">
                <a:off x="8471709" y="1826758"/>
                <a:ext cx="1116811" cy="1058755"/>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31869961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de-DE"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163106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1436462"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FAZIT</a:t>
            </a:r>
          </a:p>
        </p:txBody>
      </p:sp>
    </p:spTree>
    <p:extLst>
      <p:ext uri="{BB962C8B-B14F-4D97-AF65-F5344CB8AC3E}">
        <p14:creationId xmlns:p14="http://schemas.microsoft.com/office/powerpoint/2010/main" val="1924377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de-DE" dirty="0"/>
              <a:t>Fazit</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pPr marL="0" indent="0">
              <a:lnSpc>
                <a:spcPts val="1220"/>
              </a:lnSpc>
              <a:buNone/>
            </a:pPr>
            <a:endParaRPr lang="de-DE" sz="1025" b="1" dirty="0"/>
          </a:p>
          <a:p>
            <a:pPr marL="0" indent="0">
              <a:lnSpc>
                <a:spcPts val="1220"/>
              </a:lnSpc>
              <a:buNone/>
            </a:pPr>
            <a:endParaRPr lang="de-DE" sz="1025" b="1" dirty="0"/>
          </a:p>
          <a:p>
            <a:pPr marL="0" indent="0">
              <a:lnSpc>
                <a:spcPts val="1220"/>
              </a:lnSpc>
              <a:buNone/>
            </a:pPr>
            <a:endParaRPr lang="de-DE" dirty="0" sz="1025"/>
          </a:p>
          <a:p>
            <a:pPr marL="0" indent="0">
              <a:lnSpc>
                <a:spcPts val="1054"/>
              </a:lnSpc>
              <a:buNone/>
            </a:pPr>
            <a:r>
              <a:rPr lang="de-DE" dirty="0" sz="950"/>
              <a:t>Ruhestandsplanung ist keine einmalige Entscheidung, sondern ein lebenslanger Prozess, der sich verändert, während Frauen Berufsanfang, Karrieremitte und späte Karrierephase durchlaufen. In diesem Modul haben Sie erkundet, wie Ihre persönlichen Umstände, Ihr Erwerbsverlauf, familiäre Verpflichtungen, Ihre Gesundheit und Ihre finanziellen Mittel Ihre langfristige Sicherheit prägen. </a:t>
            </a:r>
          </a:p>
          <a:p>
            <a:pPr marL="0" indent="0">
              <a:lnSpc>
                <a:spcPts val="1830"/>
              </a:lnSpc>
              <a:buNone/>
            </a:pPr>
            <a:endParaRPr lang="de-DE" dirty="0" sz="1525"/>
          </a:p>
          <a:p>
            <a:pPr marL="0" indent="0">
              <a:lnSpc>
                <a:spcPts val="1054"/>
              </a:lnSpc>
              <a:buNone/>
            </a:pPr>
            <a:r>
              <a:rPr lang="de-DE" dirty="0" sz="950"/>
              <a:t>Sie haben gelernt, realistische Ziele zu setzen, Ihre Vorsorgebeiträge zu prüfen und zu erhöhen und Ihre Strategien anzupassen, wenn sich Ihr Leben verändert. Vor allem wissen Sie jetzt: Ruhestandsplanung ist mehr als das Ansammeln von Ersparnissen. Es geht um Selbstvertrauen, Unabhängigkeit und die Freiheit, die Zukunft zu gestalten, die Sie sich wünschen.</a:t>
            </a:r>
          </a:p>
          <a:p>
            <a:pPr marL="0" indent="0">
              <a:lnSpc>
                <a:spcPts val="1830"/>
              </a:lnSpc>
              <a:buNone/>
            </a:pPr>
            <a:endParaRPr lang="de-DE" dirty="0" sz="1525"/>
          </a:p>
          <a:p>
            <a:pPr marL="0" indent="0">
              <a:lnSpc>
                <a:spcPts val="1054"/>
              </a:lnSpc>
              <a:buNone/>
            </a:pPr>
            <a:r>
              <a:rPr lang="de-DE" dirty="0" sz="950"/>
              <a:t>In ganz Europa stehen Frauen vor besonderen Herausforderungen wie Erwerbsunterbrechungen, Teilzeitarbeit, Sorgeverpflichtungen und einer höheren Lebenserwartung. Doch wie dieses Modul gezeigt hat, stehen Ihnen auch wirksame Werkzeuge zur Verfügung. Ob Sie Vorsorgetöpfe zusammenführen, mit klügeren Beiträgen aufholen, Entnahmen planen, Zusatzeinkommen prüfen oder sich auf unerwartete Kosten vorbereiten: Jeder Schritt stärkt Ihre finanzielle Widerstandskraft. </a:t>
            </a:r>
          </a:p>
          <a:p>
            <a:pPr marL="0" indent="0">
              <a:lnSpc>
                <a:spcPts val="3202"/>
              </a:lnSpc>
              <a:buNone/>
            </a:pPr>
            <a:endParaRPr lang="de-DE" dirty="0" sz="2675"/>
          </a:p>
          <a:p>
            <a:pPr marL="0" indent="0">
              <a:lnSpc>
                <a:spcPts val="1054"/>
              </a:lnSpc>
              <a:buNone/>
            </a:pPr>
            <a:r>
              <a:rPr lang="de-DE" dirty="0" sz="950"/>
              <a:t>Wenn Sie diese Ressourcen nutzen, über Ihre Ziele nachdenken und informiert handeln, investieren Sie in einen Ruhestand, der Ihr Wohlbefinden, Ihre Wahlfreiheit und Ihre Würde sichert.</a:t>
            </a:r>
          </a:p>
          <a:p>
            <a:pPr marL="0" indent="0">
              <a:lnSpc>
                <a:spcPts val="1525"/>
              </a:lnSpc>
              <a:buNone/>
            </a:pPr>
            <a:endParaRPr lang="de-DE" dirty="0" sz="1275"/>
          </a:p>
          <a:p>
            <a:pPr marL="0" indent="0">
              <a:lnSpc>
                <a:spcPts val="1054"/>
              </a:lnSpc>
              <a:buNone/>
            </a:pPr>
            <a:r>
              <a:rPr lang="de-DE" dirty="0" sz="950"/>
              <a:t>Denken Sie zum Abschluss dieses Moduls daran: Ruhestandsplanung ist eine dauerhafte Aufgabe – eine, die mit jedem Schritt mehr Klarheit und Stärke bringt. Nutzen Sie weiterhin die Werkzeuge, Checklisten und Übungen, holen Sie sich bei Bedarf Rat und überprüfen Sie Ihren Plan regelmäßig. Ihr künftiges Ich wird Ihnen für die Entscheidungen danken, die Sie heute treffen.</a:t>
            </a:r>
          </a:p>
          <a:p>
            <a:pPr marL="0" indent="0">
              <a:lnSpc>
                <a:spcPts val="1830"/>
              </a:lnSpc>
              <a:buNone/>
            </a:pPr>
            <a:endParaRPr lang="de-DE" dirty="0" sz="1525"/>
          </a:p>
          <a:p>
            <a:pPr>
              <a:lnSpc>
                <a:spcPts val="1220"/>
              </a:lnSpc>
            </a:pPr>
            <a:endParaRPr lang="de-DE" dirty="0" sz="1025"/>
          </a:p>
          <a:p>
            <a:pPr>
              <a:lnSpc>
                <a:spcPts val="1220"/>
              </a:lnSpc>
            </a:pPr>
            <a:endParaRPr lang="de-DE" dirty="0" sz="1025"/>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5352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de-DE" sz="2000" b="1" dirty="0">
                <a:solidFill>
                  <a:schemeClr val="bg1"/>
                </a:solidFill>
              </a:rPr>
              <a:t>Begleiten Sie uns</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de-DE"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de-DE" sz="1800" b="0" dirty="0">
                  <a:solidFill>
                    <a:srgbClr val="000000"/>
                  </a:solidFill>
                  <a:latin typeface="Calibri" panose="020F0502020204030204" pitchFamily="34" charset="0"/>
                </a:rPr>
                <a:t>Zur Website</a:t>
              </a:r>
              <a:endParaRPr lang="de-DE"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de-DE"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de-DE"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9188</Words>
  <Application>Microsoft Office PowerPoint</Application>
  <PresentationFormat>Custom</PresentationFormat>
  <Paragraphs>923</Paragraphs>
  <Slides>35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Courier New</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Grace Roche</cp:lastModifiedBy>
  <cp:revision>385</cp:revision>
  <dcterms:created xsi:type="dcterms:W3CDTF">2018-08-04T19:06:08Z</dcterms:created>
  <dcterms:modified xsi:type="dcterms:W3CDTF">2026-09-30T20:16:23Z</dcterms:modified>
</cp:coreProperties>
</file>