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handoutMasterIdLst>
    <p:handoutMasterId r:id="rId10"/>
  </p:handoutMasterIdLst>
  <p:sldIdLst>
    <p:sldId id="273" r:id="rId5"/>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8CBC"/>
    <a:srgbClr val="334A84"/>
    <a:srgbClr val="F16024"/>
    <a:srgbClr val="6480E2"/>
    <a:srgbClr val="5A89F8"/>
    <a:srgbClr val="557EE0"/>
    <a:srgbClr val="4763AE"/>
    <a:srgbClr val="DC5924"/>
    <a:srgbClr val="B0769E"/>
    <a:srgbClr val="4463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29"/>
    <p:restoredTop sz="96301"/>
  </p:normalViewPr>
  <p:slideViewPr>
    <p:cSldViewPr snapToGrid="0">
      <p:cViewPr>
        <p:scale>
          <a:sx n="66" d="100"/>
          <a:sy n="66" d="100"/>
        </p:scale>
        <p:origin x="33" y="24"/>
      </p:cViewPr>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96" d="100"/>
          <a:sy n="96" d="100"/>
        </p:scale>
        <p:origin x="3120" y="176"/>
      </p:cViewPr>
      <p:guideLst/>
    </p:cSldViewPr>
  </p:notesViewPr>
  <p:gridSpacing cx="72008" cy="72008"/>
</p:viewPr>
</file>

<file path=ppt/_rels/presentation.xml.rels><?xml version="1.0" encoding="utf-8"?><Relationships xmlns="http://schemas.openxmlformats.org/package/2006/relationships"><Relationship Id="rId13" Type="http://schemas.openxmlformats.org/officeDocument/2006/relationships/theme" Target="theme/theme1.xml"/><Relationship Id="rId12" Type="http://schemas.openxmlformats.org/officeDocument/2006/relationships/viewProps" Target="viewProps.xml"/><Relationship Id="rId1" Type="http://schemas.openxmlformats.org/officeDocument/2006/relationships/slideMaster" Target="slideMasters/slideMaster1.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DF409E-2017-1ED1-B2DB-00D077A3B10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55547D-6CBF-028D-8630-8DE1115E5A6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B8E4CD-94C7-4B4B-83C5-93840727A844}" type="datetimeFigureOut">
              <a:rPr lang="en-US" smtClean="0"/>
              <a:t>2/25/2026</a:t>
            </a:fld>
            <a:endParaRPr lang="en-US"/>
          </a:p>
        </p:txBody>
      </p:sp>
      <p:sp>
        <p:nvSpPr>
          <p:cNvPr id="4" name="Footer Placeholder 3">
            <a:extLst>
              <a:ext uri="{FF2B5EF4-FFF2-40B4-BE49-F238E27FC236}">
                <a16:creationId xmlns:a16="http://schemas.microsoft.com/office/drawing/2014/main" id="{37CD07D4-456F-9E15-154F-7163E4F91C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3CF31F3-4E3C-8237-8292-EC37EBD21D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EF7564-F1E1-5C44-A7E2-029DECB91E68}" type="slidenum">
              <a:rPr lang="en-US" smtClean="0"/>
              <a:t>‹Nr.›</a:t>
            </a:fld>
            <a:endParaRPr lang="en-US"/>
          </a:p>
        </p:txBody>
      </p:sp>
    </p:spTree>
    <p:extLst>
      <p:ext uri="{BB962C8B-B14F-4D97-AF65-F5344CB8AC3E}">
        <p14:creationId xmlns:p14="http://schemas.microsoft.com/office/powerpoint/2010/main" val="193595099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379152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89481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1104134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657C9FF-D5D3-A04E-8A9F-F7503ED59813}"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6592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657C9FF-D5D3-A04E-8A9F-F7503ED59813}" type="datetimeFigureOut">
              <a:rPr lang="en-US" smtClean="0"/>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3280178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657C9FF-D5D3-A04E-8A9F-F7503ED59813}" type="datetimeFigureOut">
              <a:rPr lang="en-US" smtClean="0"/>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1793704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57C9FF-D5D3-A04E-8A9F-F7503ED59813}" type="datetimeFigureOut">
              <a:rPr lang="en-US" smtClean="0"/>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4103015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6657C9FF-D5D3-A04E-8A9F-F7503ED59813}"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4252280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6657C9FF-D5D3-A04E-8A9F-F7503ED59813}"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4032307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403550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3317407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657C9FF-D5D3-A04E-8A9F-F7503ED59813}" type="datetimeFigureOut">
              <a:rPr lang="en-US" smtClean="0"/>
              <a:t>2/25/2026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4C8EFFD0-9E16-C84E-9E6B-0FA3040793F2}" type="slidenum">
              <a:rPr lang="en-IE" smtClean="0"/>
              <a:t>‹Nr.›</a:t>
            </a:fld>
            <a:endParaRPr lang="en-IE"/>
          </a:p>
        </p:txBody>
      </p:sp>
    </p:spTree>
    <p:extLst>
      <p:ext uri="{BB962C8B-B14F-4D97-AF65-F5344CB8AC3E}">
        <p14:creationId xmlns:p14="http://schemas.microsoft.com/office/powerpoint/2010/main" val="26696198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svg"/></Relationships>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9FD7A-2108-BC99-DCE3-05AD8DBFA363}"/>
            </a:ext>
          </a:extLst>
        </p:cNvPr>
        <p:cNvGrpSpPr/>
        <p:nvPr/>
      </p:nvGrpSpPr>
      <p:sp>
        <p:nvSpPr>
          <p:cNvPr id="15" name="Graphic 13">
            <a:extLst>
              <a:ext uri="{FF2B5EF4-FFF2-40B4-BE49-F238E27FC236}">
                <a16:creationId xmlns:a16="http://schemas.microsoft.com/office/drawing/2014/main" id="{00E6782A-0670-BCC4-86F5-4D7EE4C1BC82}"/>
              </a:ext>
            </a:extLst>
          </p:cNvPr>
          <p:cNvSpPr/>
          <p:nvPr/>
        </p:nvSpPr>
        <p:spPr>
          <a:xfrm>
            <a:off x="196998" y="1482774"/>
            <a:ext cx="7136846" cy="7484354"/>
          </a:xfrm>
          <a:custGeom>
            <a:avLst/>
            <a:gdLst>
              <a:gd name="csX0" fmla="*/ 7136846 w 7136846"/>
              <a:gd name="csY0" fmla="*/ 0 h 7484354"/>
              <a:gd name="csX1" fmla="*/ 7136846 w 7136846"/>
              <a:gd name="csY1" fmla="*/ 537022 h 7484354"/>
              <a:gd name="csX2" fmla="*/ 6903419 w 7136846"/>
              <a:gd name="csY2" fmla="*/ 770666 h 7484354"/>
              <a:gd name="csX3" fmla="*/ 233427 w 7136846"/>
              <a:gd name="csY3" fmla="*/ 770666 h 7484354"/>
              <a:gd name="csX4" fmla="*/ 0 w 7136846"/>
              <a:gd name="csY4" fmla="*/ 1004310 h 7484354"/>
              <a:gd name="csX5" fmla="*/ 0 w 7136846"/>
              <a:gd name="csY5" fmla="*/ 3130611 h 7484354"/>
              <a:gd name="csX6" fmla="*/ 233427 w 7136846"/>
              <a:gd name="csY6" fmla="*/ 3364254 h 7484354"/>
              <a:gd name="csX7" fmla="*/ 6903419 w 7136846"/>
              <a:gd name="csY7" fmla="*/ 3364254 h 7484354"/>
              <a:gd name="csX8" fmla="*/ 7136846 w 7136846"/>
              <a:gd name="csY8" fmla="*/ 3597899 h 7484354"/>
              <a:gd name="csX9" fmla="*/ 7136846 w 7136846"/>
              <a:gd name="csY9" fmla="*/ 5368507 h 7484354"/>
              <a:gd name="csX10" fmla="*/ 6903419 w 7136846"/>
              <a:gd name="csY10" fmla="*/ 5602151 h 7484354"/>
              <a:gd name="csX11" fmla="*/ 233427 w 7136846"/>
              <a:gd name="csY11" fmla="*/ 5602151 h 7484354"/>
              <a:gd name="csX12" fmla="*/ 0 w 7136846"/>
              <a:gd name="csY12" fmla="*/ 5835795 h 7484354"/>
              <a:gd name="csX13" fmla="*/ 0 w 7136846"/>
              <a:gd name="csY13" fmla="*/ 7250711 h 7484354"/>
              <a:gd name="csX14" fmla="*/ 233427 w 7136846"/>
              <a:gd name="csY14" fmla="*/ 7484355 h 7484354"/>
              <a:gd name="csX15" fmla="*/ 1066085 w 7136846"/>
              <a:gd name="csY15" fmla="*/ 7484355 h 7484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136846" h="7484354">
                <a:moveTo>
                  <a:pt x="7136846" y="0"/>
                </a:moveTo>
                <a:lnTo>
                  <a:pt x="7136846" y="537022"/>
                </a:lnTo>
                <a:cubicBezTo>
                  <a:pt x="7136846" y="665526"/>
                  <a:pt x="7031804" y="770666"/>
                  <a:pt x="6903419" y="770666"/>
                </a:cubicBezTo>
                <a:lnTo>
                  <a:pt x="233427" y="770666"/>
                </a:lnTo>
                <a:cubicBezTo>
                  <a:pt x="105042" y="770666"/>
                  <a:pt x="0" y="875806"/>
                  <a:pt x="0" y="1004310"/>
                </a:cubicBezTo>
                <a:lnTo>
                  <a:pt x="0" y="3130611"/>
                </a:lnTo>
                <a:cubicBezTo>
                  <a:pt x="0" y="3259115"/>
                  <a:pt x="105042" y="3364254"/>
                  <a:pt x="233427" y="3364254"/>
                </a:cubicBezTo>
                <a:lnTo>
                  <a:pt x="6903419" y="3364254"/>
                </a:lnTo>
                <a:cubicBezTo>
                  <a:pt x="7031804" y="3364254"/>
                  <a:pt x="7136846" y="3469394"/>
                  <a:pt x="7136846" y="3597899"/>
                </a:cubicBezTo>
                <a:lnTo>
                  <a:pt x="7136846" y="5368507"/>
                </a:lnTo>
                <a:cubicBezTo>
                  <a:pt x="7136846" y="5497011"/>
                  <a:pt x="7031804" y="5602151"/>
                  <a:pt x="6903419" y="5602151"/>
                </a:cubicBezTo>
                <a:lnTo>
                  <a:pt x="233427" y="5602151"/>
                </a:lnTo>
                <a:cubicBezTo>
                  <a:pt x="105042" y="5602151"/>
                  <a:pt x="0" y="5707291"/>
                  <a:pt x="0" y="5835795"/>
                </a:cubicBezTo>
                <a:lnTo>
                  <a:pt x="0" y="7250711"/>
                </a:lnTo>
                <a:cubicBezTo>
                  <a:pt x="0" y="7379215"/>
                  <a:pt x="105042" y="7484355"/>
                  <a:pt x="233427" y="7484355"/>
                </a:cubicBezTo>
                <a:lnTo>
                  <a:pt x="1066085" y="7484355"/>
                </a:lnTo>
              </a:path>
            </a:pathLst>
          </a:custGeom>
          <a:noFill/>
          <a:ln w="12700" cap="flat">
            <a:solidFill>
              <a:srgbClr val="334A84"/>
            </a:solidFill>
            <a:prstDash val="dash"/>
            <a:miter/>
          </a:ln>
        </p:spPr>
        <p:txBody>
          <a:bodyPr/>
          <a:lstStyle/>
          <a:p>
            <a:endParaRPr lang="de-DE"/>
          </a:p>
        </p:txBody>
      </p:sp>
      <p:sp>
        <p:nvSpPr>
          <p:cNvPr id="361" name="Rectangle 360">
            <a:extLst>
              <a:ext uri="{FF2B5EF4-FFF2-40B4-BE49-F238E27FC236}">
                <a16:creationId xmlns:a16="http://schemas.microsoft.com/office/drawing/2014/main" id="{65122CEA-51F2-4E54-CDDC-AB5B0DD8E3D1}"/>
              </a:ext>
            </a:extLst>
          </p:cNvPr>
          <p:cNvSpPr/>
          <p:nvPr/>
        </p:nvSpPr>
        <p:spPr>
          <a:xfrm>
            <a:off x="3607602" y="255469"/>
            <a:ext cx="3952073" cy="1413173"/>
          </a:xfrm>
          <a:prstGeom prst="rect">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Calibri" panose="020F0502020204030204" pitchFamily="34" charset="0"/>
              <a:cs typeface="Calibri" panose="020F0502020204030204" pitchFamily="34" charset="0"/>
            </a:endParaRPr>
          </a:p>
        </p:txBody>
      </p:sp>
      <p:sp>
        <p:nvSpPr>
          <p:cNvPr id="256" name="Freeform 255">
            <a:extLst>
              <a:ext uri="{FF2B5EF4-FFF2-40B4-BE49-F238E27FC236}">
                <a16:creationId xmlns:a16="http://schemas.microsoft.com/office/drawing/2014/main" id="{9DF6F106-B873-F514-F8F4-15106E1DCE32}"/>
              </a:ext>
            </a:extLst>
          </p:cNvPr>
          <p:cNvSpPr/>
          <p:nvPr/>
        </p:nvSpPr>
        <p:spPr>
          <a:xfrm rot="5400000">
            <a:off x="2988631" y="1435925"/>
            <a:ext cx="623644" cy="354547"/>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F16024"/>
          </a:solidFill>
          <a:ln w="5398" cap="flat">
            <a:noFill/>
            <a:prstDash val="solid"/>
            <a:miter/>
          </a:ln>
        </p:spPr>
        <p:txBody>
          <a:bodyPr rtlCol="0" anchor="ctr"/>
          <a:lstStyle/>
          <a:p>
            <a:endParaRPr lang="de-DE"/>
          </a:p>
        </p:txBody>
      </p:sp>
      <p:pic>
        <p:nvPicPr>
          <p:cNvPr id="263" name="Picture 262">
            <a:extLst>
              <a:ext uri="{FF2B5EF4-FFF2-40B4-BE49-F238E27FC236}">
                <a16:creationId xmlns:a16="http://schemas.microsoft.com/office/drawing/2014/main" id="{B9E332A6-4749-CE64-FA33-990E2C2E82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277" y="404335"/>
            <a:ext cx="3176853" cy="954840"/>
          </a:xfrm>
          <a:prstGeom prst="rect">
            <a:avLst/>
          </a:prstGeom>
        </p:spPr>
      </p:pic>
      <p:sp>
        <p:nvSpPr>
          <p:cNvPr id="265" name="TextBox 264">
            <a:extLst>
              <a:ext uri="{FF2B5EF4-FFF2-40B4-BE49-F238E27FC236}">
                <a16:creationId xmlns:a16="http://schemas.microsoft.com/office/drawing/2014/main" id="{A9AAEDB7-5922-2EE9-483A-EA6F64B392AE}"/>
              </a:ext>
            </a:extLst>
          </p:cNvPr>
          <p:cNvSpPr txBox="1"/>
          <p:nvPr/>
        </p:nvSpPr>
        <p:spPr>
          <a:xfrm>
            <a:off x="3607602" y="455669"/>
            <a:ext cx="3731291" cy="1139286"/>
          </a:xfrm>
          <a:prstGeom prst="rect">
            <a:avLst/>
          </a:prstGeom>
          <a:noFill/>
        </p:spPr>
        <p:txBody>
          <a:bodyPr wrap="square" rtlCol="0">
            <a:spAutoFit/>
          </a:bodyPr>
          <a:lstStyle/>
          <a:p>
            <a:pPr algn="r">
              <a:lnSpc>
                <a:spcPts val="2663"/>
              </a:lnSpc>
            </a:pPr>
            <a:r>
              <a:rPr lang="de-DE" sz="2800" b="1" dirty="0">
                <a:solidFill>
                  <a:schemeClr val="bg1"/>
                </a:solidFill>
                <a:latin typeface="Calibri" panose="020F0502020204030204" pitchFamily="34" charset="0"/>
                <a:cs typeface="Calibri" panose="020F0502020204030204" pitchFamily="34" charset="0"/>
              </a:rPr>
              <a:t>10 praktische Tipps: Sparen ohne Verzicht auf Lebensqualität</a:t>
            </a:r>
          </a:p>
        </p:txBody>
      </p:sp>
      <p:sp>
        <p:nvSpPr>
          <p:cNvPr id="6" name="Freeform 5">
            <a:extLst>
              <a:ext uri="{FF2B5EF4-FFF2-40B4-BE49-F238E27FC236}">
                <a16:creationId xmlns:a16="http://schemas.microsoft.com/office/drawing/2014/main" id="{33AC905F-872A-56FC-C8BA-3AF9C72F197D}"/>
              </a:ext>
            </a:extLst>
          </p:cNvPr>
          <p:cNvSpPr/>
          <p:nvPr/>
        </p:nvSpPr>
        <p:spPr>
          <a:xfrm>
            <a:off x="4530925" y="9158145"/>
            <a:ext cx="2802920" cy="1835748"/>
          </a:xfrm>
          <a:custGeom>
            <a:avLst/>
            <a:gdLst>
              <a:gd name="connsiteX0" fmla="*/ 2652672 w 2824721"/>
              <a:gd name="connsiteY0" fmla="*/ 1748838 h 1748838"/>
              <a:gd name="connsiteX1" fmla="*/ 2769282 w 2824721"/>
              <a:gd name="connsiteY1" fmla="*/ 1382663 h 1748838"/>
              <a:gd name="connsiteX2" fmla="*/ 2593266 w 2824721"/>
              <a:gd name="connsiteY2" fmla="*/ 1030633 h 1748838"/>
              <a:gd name="connsiteX3" fmla="*/ 2765510 w 2824721"/>
              <a:gd name="connsiteY3" fmla="*/ 610396 h 1748838"/>
              <a:gd name="connsiteX4" fmla="*/ 2310699 w 2824721"/>
              <a:gd name="connsiteY4" fmla="*/ 657543 h 1748838"/>
              <a:gd name="connsiteX5" fmla="*/ 2155114 w 2824721"/>
              <a:gd name="connsiteY5" fmla="*/ 436267 h 1748838"/>
              <a:gd name="connsiteX6" fmla="*/ 2033789 w 2824721"/>
              <a:gd name="connsiteY6" fmla="*/ 0 h 1748838"/>
              <a:gd name="connsiteX7" fmla="*/ 948780 w 2824721"/>
              <a:gd name="connsiteY7" fmla="*/ 899564 h 1748838"/>
              <a:gd name="connsiteX8" fmla="*/ 658355 w 2824721"/>
              <a:gd name="connsiteY8" fmla="*/ 825072 h 1748838"/>
              <a:gd name="connsiteX9" fmla="*/ 637925 w 2824721"/>
              <a:gd name="connsiteY9" fmla="*/ 523331 h 1748838"/>
              <a:gd name="connsiteX10" fmla="*/ 155454 w 2824721"/>
              <a:gd name="connsiteY10" fmla="*/ 925966 h 1748838"/>
              <a:gd name="connsiteX11" fmla="*/ 240319 w 2824721"/>
              <a:gd name="connsiteY11" fmla="*/ 1748838 h 1748838"/>
              <a:gd name="connsiteX12" fmla="*/ 2652986 w 2824721"/>
              <a:gd name="connsiteY12" fmla="*/ 1748838 h 174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4721" h="1748838">
                <a:moveTo>
                  <a:pt x="2652672" y="1748838"/>
                </a:moveTo>
                <a:cubicBezTo>
                  <a:pt x="2652672" y="1748838"/>
                  <a:pt x="2943097" y="1559622"/>
                  <a:pt x="2769282" y="1382663"/>
                </a:cubicBezTo>
                <a:cubicBezTo>
                  <a:pt x="2595467" y="1205705"/>
                  <a:pt x="2543291" y="1227707"/>
                  <a:pt x="2593266" y="1030633"/>
                </a:cubicBezTo>
                <a:cubicBezTo>
                  <a:pt x="2643242" y="833558"/>
                  <a:pt x="2846288" y="760009"/>
                  <a:pt x="2765510" y="610396"/>
                </a:cubicBezTo>
                <a:cubicBezTo>
                  <a:pt x="2668702" y="430923"/>
                  <a:pt x="2447739" y="594680"/>
                  <a:pt x="2310699" y="657543"/>
                </a:cubicBezTo>
                <a:cubicBezTo>
                  <a:pt x="2055477" y="774468"/>
                  <a:pt x="2057048" y="599709"/>
                  <a:pt x="2155114" y="436267"/>
                </a:cubicBezTo>
                <a:cubicBezTo>
                  <a:pt x="2253180" y="272824"/>
                  <a:pt x="2260095" y="0"/>
                  <a:pt x="2033789" y="0"/>
                </a:cubicBezTo>
                <a:cubicBezTo>
                  <a:pt x="1807484" y="0"/>
                  <a:pt x="1246749" y="531818"/>
                  <a:pt x="948780" y="899564"/>
                </a:cubicBezTo>
                <a:cubicBezTo>
                  <a:pt x="770565" y="1119583"/>
                  <a:pt x="640439" y="966513"/>
                  <a:pt x="658355" y="825072"/>
                </a:cubicBezTo>
                <a:cubicBezTo>
                  <a:pt x="669985" y="735178"/>
                  <a:pt x="693558" y="589966"/>
                  <a:pt x="637925" y="523331"/>
                </a:cubicBezTo>
                <a:cubicBezTo>
                  <a:pt x="540802" y="407350"/>
                  <a:pt x="256034" y="770696"/>
                  <a:pt x="155454" y="925966"/>
                </a:cubicBezTo>
                <a:cubicBezTo>
                  <a:pt x="-238380" y="1533534"/>
                  <a:pt x="240319" y="1748838"/>
                  <a:pt x="240319" y="1748838"/>
                </a:cubicBezTo>
                <a:lnTo>
                  <a:pt x="2652986" y="1748838"/>
                </a:lnTo>
                <a:close/>
              </a:path>
            </a:pathLst>
          </a:custGeom>
          <a:solidFill>
            <a:srgbClr val="D2CDFF">
              <a:alpha val="54000"/>
            </a:srgbClr>
          </a:solidFill>
          <a:ln w="3135" cap="flat">
            <a:noFill/>
            <a:prstDash val="solid"/>
            <a:miter/>
          </a:ln>
        </p:spPr>
        <p:txBody>
          <a:bodyPr rtlCol="0" anchor="ctr"/>
          <a:lstStyle/>
          <a:p>
            <a:endParaRPr lang="de-DE" dirty="0"/>
          </a:p>
        </p:txBody>
      </p:sp>
      <p:pic>
        <p:nvPicPr>
          <p:cNvPr id="353" name="Graphic 352">
            <a:extLst>
              <a:ext uri="{FF2B5EF4-FFF2-40B4-BE49-F238E27FC236}">
                <a16:creationId xmlns:a16="http://schemas.microsoft.com/office/drawing/2014/main" id="{22911E0D-E75C-65BB-C2A8-CD3EB6F12965}"/>
              </a:ext>
            </a:extLst>
          </p:cNvPr>
          <p:cNvPicPr>
            <a:picLocks noChangeAspect="1"/>
          </p:cNvPicPr>
          <p:nvPr/>
        </p:nvPicPr>
        <p:blipFill>
          <a:blip r:embed="rId3">
            <a:extLst>
              <a:ext uri="{96DAC541-7B7A-43D3-8B79-37D633B846F1}">
                <asvg:svgBlip xmlns:asvg="http://schemas.microsoft.com/office/drawing/2016/SVG/main" r:embed="rId4"/>
              </a:ext>
            </a:extLst>
          </a:blip>
          <a:srcRect l="69779" t="43830" r="12773" b="34042"/>
          <a:stretch>
            <a:fillRect/>
          </a:stretch>
        </p:blipFill>
        <p:spPr>
          <a:xfrm>
            <a:off x="4714245" y="9132878"/>
            <a:ext cx="2291630" cy="1698731"/>
          </a:xfrm>
          <a:prstGeom prst="rect">
            <a:avLst/>
          </a:prstGeom>
        </p:spPr>
      </p:pic>
      <p:grpSp>
        <p:nvGrpSpPr>
          <p:cNvPr id="362" name="Graphic 2">
            <a:extLst>
              <a:ext uri="{FF2B5EF4-FFF2-40B4-BE49-F238E27FC236}">
                <a16:creationId xmlns:a16="http://schemas.microsoft.com/office/drawing/2014/main" id="{C8FEAF41-92B4-66D3-A538-2DE1E48A5EF5}"/>
              </a:ext>
            </a:extLst>
          </p:cNvPr>
          <p:cNvGrpSpPr/>
          <p:nvPr/>
        </p:nvGrpSpPr>
        <p:grpSpPr>
          <a:xfrm>
            <a:off x="277769" y="3817747"/>
            <a:ext cx="481397" cy="481397"/>
            <a:chOff x="9582858" y="3724577"/>
            <a:chExt cx="188587" cy="188587"/>
          </a:xfrm>
          <a:solidFill>
            <a:schemeClr val="bg1"/>
          </a:solidFill>
        </p:grpSpPr>
        <p:grpSp>
          <p:nvGrpSpPr>
            <p:cNvPr id="399" name="Graphic 2">
              <a:extLst>
                <a:ext uri="{FF2B5EF4-FFF2-40B4-BE49-F238E27FC236}">
                  <a16:creationId xmlns:a16="http://schemas.microsoft.com/office/drawing/2014/main" id="{3220422F-088E-9883-F725-ADB60EF0E00E}"/>
                </a:ext>
              </a:extLst>
            </p:cNvPr>
            <p:cNvGrpSpPr/>
            <p:nvPr/>
          </p:nvGrpSpPr>
          <p:grpSpPr>
            <a:xfrm>
              <a:off x="9674009" y="3724577"/>
              <a:ext cx="6286" cy="188587"/>
              <a:chOff x="9674009" y="3724577"/>
              <a:chExt cx="6286" cy="188587"/>
            </a:xfrm>
            <a:grpFill/>
          </p:grpSpPr>
          <p:sp>
            <p:nvSpPr>
              <p:cNvPr id="421" name="Freeform 420">
                <a:extLst>
                  <a:ext uri="{FF2B5EF4-FFF2-40B4-BE49-F238E27FC236}">
                    <a16:creationId xmlns:a16="http://schemas.microsoft.com/office/drawing/2014/main" id="{79BC8278-E797-3107-B814-DC6AF0F86343}"/>
                  </a:ext>
                </a:extLst>
              </p:cNvPr>
              <p:cNvSpPr/>
              <p:nvPr/>
            </p:nvSpPr>
            <p:spPr>
              <a:xfrm>
                <a:off x="9674009" y="3724577"/>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de-DE"/>
              </a:p>
            </p:txBody>
          </p:sp>
          <p:sp>
            <p:nvSpPr>
              <p:cNvPr id="422" name="Freeform 421">
                <a:extLst>
                  <a:ext uri="{FF2B5EF4-FFF2-40B4-BE49-F238E27FC236}">
                    <a16:creationId xmlns:a16="http://schemas.microsoft.com/office/drawing/2014/main" id="{43CF3609-2FCD-2059-8D70-1B82DD85D89C}"/>
                  </a:ext>
                </a:extLst>
              </p:cNvPr>
              <p:cNvSpPr/>
              <p:nvPr/>
            </p:nvSpPr>
            <p:spPr>
              <a:xfrm>
                <a:off x="9674009" y="3886134"/>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de-DE"/>
              </a:p>
            </p:txBody>
          </p:sp>
        </p:grpSp>
        <p:grpSp>
          <p:nvGrpSpPr>
            <p:cNvPr id="400" name="Graphic 2">
              <a:extLst>
                <a:ext uri="{FF2B5EF4-FFF2-40B4-BE49-F238E27FC236}">
                  <a16:creationId xmlns:a16="http://schemas.microsoft.com/office/drawing/2014/main" id="{13305180-6144-0DBF-3C10-3EC4EE458F13}"/>
                </a:ext>
              </a:extLst>
            </p:cNvPr>
            <p:cNvGrpSpPr/>
            <p:nvPr/>
          </p:nvGrpSpPr>
          <p:grpSpPr>
            <a:xfrm>
              <a:off x="9627131" y="3735889"/>
              <a:ext cx="100031" cy="166227"/>
              <a:chOff x="9627131" y="3735889"/>
              <a:chExt cx="100031" cy="166227"/>
            </a:xfrm>
            <a:grpFill/>
          </p:grpSpPr>
          <p:sp>
            <p:nvSpPr>
              <p:cNvPr id="419" name="Freeform 418">
                <a:extLst>
                  <a:ext uri="{FF2B5EF4-FFF2-40B4-BE49-F238E27FC236}">
                    <a16:creationId xmlns:a16="http://schemas.microsoft.com/office/drawing/2014/main" id="{92182057-4F73-A969-791F-F016FEB7DC7D}"/>
                  </a:ext>
                </a:extLst>
              </p:cNvPr>
              <p:cNvSpPr/>
              <p:nvPr/>
            </p:nvSpPr>
            <p:spPr>
              <a:xfrm rot="-1800001">
                <a:off x="9633467" y="3735649"/>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de-DE"/>
              </a:p>
            </p:txBody>
          </p:sp>
          <p:sp>
            <p:nvSpPr>
              <p:cNvPr id="420" name="Freeform 419">
                <a:extLst>
                  <a:ext uri="{FF2B5EF4-FFF2-40B4-BE49-F238E27FC236}">
                    <a16:creationId xmlns:a16="http://schemas.microsoft.com/office/drawing/2014/main" id="{14302944-FEDD-47F3-3DB8-385503309D77}"/>
                  </a:ext>
                </a:extLst>
              </p:cNvPr>
              <p:cNvSpPr/>
              <p:nvPr/>
            </p:nvSpPr>
            <p:spPr>
              <a:xfrm rot="-1800001">
                <a:off x="9714539" y="3875324"/>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de-DE"/>
              </a:p>
            </p:txBody>
          </p:sp>
        </p:grpSp>
        <p:grpSp>
          <p:nvGrpSpPr>
            <p:cNvPr id="401" name="Graphic 2">
              <a:extLst>
                <a:ext uri="{FF2B5EF4-FFF2-40B4-BE49-F238E27FC236}">
                  <a16:creationId xmlns:a16="http://schemas.microsoft.com/office/drawing/2014/main" id="{1703A361-17E4-A499-9497-CB47F8266927}"/>
                </a:ext>
              </a:extLst>
            </p:cNvPr>
            <p:cNvGrpSpPr/>
            <p:nvPr/>
          </p:nvGrpSpPr>
          <p:grpSpPr>
            <a:xfrm>
              <a:off x="9593984" y="3769282"/>
              <a:ext cx="166600" cy="99503"/>
              <a:chOff x="9593984" y="3769282"/>
              <a:chExt cx="166600" cy="99503"/>
            </a:xfrm>
            <a:grpFill/>
          </p:grpSpPr>
          <p:sp>
            <p:nvSpPr>
              <p:cNvPr id="417" name="Freeform 416">
                <a:extLst>
                  <a:ext uri="{FF2B5EF4-FFF2-40B4-BE49-F238E27FC236}">
                    <a16:creationId xmlns:a16="http://schemas.microsoft.com/office/drawing/2014/main" id="{75B92559-A69B-F2B0-B5EC-EDCE16E18B1A}"/>
                  </a:ext>
                </a:extLst>
              </p:cNvPr>
              <p:cNvSpPr/>
              <p:nvPr/>
            </p:nvSpPr>
            <p:spPr>
              <a:xfrm rot="-3599999">
                <a:off x="9604117" y="3765246"/>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de-DE"/>
              </a:p>
            </p:txBody>
          </p:sp>
          <p:sp>
            <p:nvSpPr>
              <p:cNvPr id="418" name="Freeform 417">
                <a:extLst>
                  <a:ext uri="{FF2B5EF4-FFF2-40B4-BE49-F238E27FC236}">
                    <a16:creationId xmlns:a16="http://schemas.microsoft.com/office/drawing/2014/main" id="{E27E7504-CFF1-740B-A67C-F65F0DA9C85C}"/>
                  </a:ext>
                </a:extLst>
              </p:cNvPr>
              <p:cNvSpPr/>
              <p:nvPr/>
            </p:nvSpPr>
            <p:spPr>
              <a:xfrm rot="-3599999">
                <a:off x="9744165" y="3845790"/>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de-DE"/>
              </a:p>
            </p:txBody>
          </p:sp>
        </p:grpSp>
        <p:grpSp>
          <p:nvGrpSpPr>
            <p:cNvPr id="403" name="Graphic 2">
              <a:extLst>
                <a:ext uri="{FF2B5EF4-FFF2-40B4-BE49-F238E27FC236}">
                  <a16:creationId xmlns:a16="http://schemas.microsoft.com/office/drawing/2014/main" id="{95E55E12-48E4-8765-2827-D3C8D2601AA2}"/>
                </a:ext>
              </a:extLst>
            </p:cNvPr>
            <p:cNvGrpSpPr/>
            <p:nvPr/>
          </p:nvGrpSpPr>
          <p:grpSpPr>
            <a:xfrm>
              <a:off x="9582858" y="3815727"/>
              <a:ext cx="188587" cy="6286"/>
              <a:chOff x="9582858" y="3815727"/>
              <a:chExt cx="188587" cy="6286"/>
            </a:xfrm>
            <a:grpFill/>
          </p:grpSpPr>
          <p:sp>
            <p:nvSpPr>
              <p:cNvPr id="415" name="Freeform 414">
                <a:extLst>
                  <a:ext uri="{FF2B5EF4-FFF2-40B4-BE49-F238E27FC236}">
                    <a16:creationId xmlns:a16="http://schemas.microsoft.com/office/drawing/2014/main" id="{CF879E23-4012-FD00-0526-A8BAC85BFC2D}"/>
                  </a:ext>
                </a:extLst>
              </p:cNvPr>
              <p:cNvSpPr/>
              <p:nvPr/>
            </p:nvSpPr>
            <p:spPr>
              <a:xfrm>
                <a:off x="9582858" y="3815727"/>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de-DE"/>
              </a:p>
            </p:txBody>
          </p:sp>
          <p:sp>
            <p:nvSpPr>
              <p:cNvPr id="416" name="Freeform 415">
                <a:extLst>
                  <a:ext uri="{FF2B5EF4-FFF2-40B4-BE49-F238E27FC236}">
                    <a16:creationId xmlns:a16="http://schemas.microsoft.com/office/drawing/2014/main" id="{4DEDD18A-30DF-4607-6A6A-2D5A74AFED88}"/>
                  </a:ext>
                </a:extLst>
              </p:cNvPr>
              <p:cNvSpPr/>
              <p:nvPr/>
            </p:nvSpPr>
            <p:spPr>
              <a:xfrm>
                <a:off x="9744415" y="3815727"/>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de-DE"/>
              </a:p>
            </p:txBody>
          </p:sp>
        </p:grpSp>
        <p:grpSp>
          <p:nvGrpSpPr>
            <p:cNvPr id="404" name="Graphic 2">
              <a:extLst>
                <a:ext uri="{FF2B5EF4-FFF2-40B4-BE49-F238E27FC236}">
                  <a16:creationId xmlns:a16="http://schemas.microsoft.com/office/drawing/2014/main" id="{47BD5BB6-1907-9E0F-E782-0A12570928F4}"/>
                </a:ext>
              </a:extLst>
            </p:cNvPr>
            <p:cNvGrpSpPr/>
            <p:nvPr/>
          </p:nvGrpSpPr>
          <p:grpSpPr>
            <a:xfrm>
              <a:off x="9594090" y="3768730"/>
              <a:ext cx="166384" cy="99759"/>
              <a:chOff x="9594090" y="3768730"/>
              <a:chExt cx="166384" cy="99759"/>
            </a:xfrm>
            <a:grpFill/>
          </p:grpSpPr>
          <p:sp>
            <p:nvSpPr>
              <p:cNvPr id="413" name="Freeform 412">
                <a:extLst>
                  <a:ext uri="{FF2B5EF4-FFF2-40B4-BE49-F238E27FC236}">
                    <a16:creationId xmlns:a16="http://schemas.microsoft.com/office/drawing/2014/main" id="{58D9C31F-AF43-1128-0ECA-112E5E55B5C2}"/>
                  </a:ext>
                </a:extLst>
              </p:cNvPr>
              <p:cNvSpPr/>
              <p:nvPr/>
            </p:nvSpPr>
            <p:spPr>
              <a:xfrm rot="-1800001">
                <a:off x="9593851" y="3855866"/>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de-DE"/>
              </a:p>
            </p:txBody>
          </p:sp>
          <p:sp>
            <p:nvSpPr>
              <p:cNvPr id="414" name="Freeform 413">
                <a:extLst>
                  <a:ext uri="{FF2B5EF4-FFF2-40B4-BE49-F238E27FC236}">
                    <a16:creationId xmlns:a16="http://schemas.microsoft.com/office/drawing/2014/main" id="{8B458B1E-9858-CA53-567B-B65AA660F487}"/>
                  </a:ext>
                </a:extLst>
              </p:cNvPr>
              <p:cNvSpPr/>
              <p:nvPr/>
            </p:nvSpPr>
            <p:spPr>
              <a:xfrm rot="-1800001">
                <a:off x="9733683" y="3775066"/>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de-DE"/>
              </a:p>
            </p:txBody>
          </p:sp>
        </p:grpSp>
        <p:grpSp>
          <p:nvGrpSpPr>
            <p:cNvPr id="405" name="Graphic 2">
              <a:extLst>
                <a:ext uri="{FF2B5EF4-FFF2-40B4-BE49-F238E27FC236}">
                  <a16:creationId xmlns:a16="http://schemas.microsoft.com/office/drawing/2014/main" id="{E1D331D9-198D-4C54-8F2F-57647B47890C}"/>
                </a:ext>
              </a:extLst>
            </p:cNvPr>
            <p:cNvGrpSpPr/>
            <p:nvPr/>
          </p:nvGrpSpPr>
          <p:grpSpPr>
            <a:xfrm>
              <a:off x="9627475" y="3735518"/>
              <a:ext cx="99817" cy="166600"/>
              <a:chOff x="9627475" y="3735518"/>
              <a:chExt cx="99817" cy="166600"/>
            </a:xfrm>
            <a:grpFill/>
          </p:grpSpPr>
          <p:sp>
            <p:nvSpPr>
              <p:cNvPr id="406" name="Freeform 405">
                <a:extLst>
                  <a:ext uri="{FF2B5EF4-FFF2-40B4-BE49-F238E27FC236}">
                    <a16:creationId xmlns:a16="http://schemas.microsoft.com/office/drawing/2014/main" id="{3B448CAB-1C4E-4478-973C-A309A7F5118E}"/>
                  </a:ext>
                </a:extLst>
              </p:cNvPr>
              <p:cNvSpPr/>
              <p:nvPr/>
            </p:nvSpPr>
            <p:spPr>
              <a:xfrm rot="-3599999">
                <a:off x="9623439" y="3885700"/>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de-DE"/>
              </a:p>
            </p:txBody>
          </p:sp>
          <p:sp>
            <p:nvSpPr>
              <p:cNvPr id="412" name="Freeform 411">
                <a:extLst>
                  <a:ext uri="{FF2B5EF4-FFF2-40B4-BE49-F238E27FC236}">
                    <a16:creationId xmlns:a16="http://schemas.microsoft.com/office/drawing/2014/main" id="{4505F83F-97B9-738E-A621-BEB8974D017F}"/>
                  </a:ext>
                </a:extLst>
              </p:cNvPr>
              <p:cNvSpPr/>
              <p:nvPr/>
            </p:nvSpPr>
            <p:spPr>
              <a:xfrm rot="-3599999">
                <a:off x="9704297" y="3745652"/>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de-DE"/>
              </a:p>
            </p:txBody>
          </p:sp>
        </p:grpSp>
      </p:grpSp>
      <p:grpSp>
        <p:nvGrpSpPr>
          <p:cNvPr id="2" name="Group 284">
            <a:extLst>
              <a:ext uri="{FF2B5EF4-FFF2-40B4-BE49-F238E27FC236}">
                <a16:creationId xmlns:a16="http://schemas.microsoft.com/office/drawing/2014/main" id="{D55B845A-23C4-758B-47CA-15637DEC772A}"/>
              </a:ext>
            </a:extLst>
          </p:cNvPr>
          <p:cNvGrpSpPr/>
          <p:nvPr/>
        </p:nvGrpSpPr>
        <p:grpSpPr>
          <a:xfrm>
            <a:off x="5015874" y="2094325"/>
            <a:ext cx="1990001" cy="579149"/>
            <a:chOff x="421389" y="3368677"/>
            <a:chExt cx="1990001" cy="579149"/>
          </a:xfrm>
        </p:grpSpPr>
        <p:sp>
          <p:nvSpPr>
            <p:cNvPr id="3" name="TextBox 252">
              <a:extLst>
                <a:ext uri="{FF2B5EF4-FFF2-40B4-BE49-F238E27FC236}">
                  <a16:creationId xmlns:a16="http://schemas.microsoft.com/office/drawing/2014/main" id="{90318803-6D8E-9478-9419-7CCE69B428A7}"/>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4" name="TextBox 258">
              <a:extLst>
                <a:ext uri="{FF2B5EF4-FFF2-40B4-BE49-F238E27FC236}">
                  <a16:creationId xmlns:a16="http://schemas.microsoft.com/office/drawing/2014/main" id="{29F28794-F46C-62DA-FBC0-D95B055808A3}"/>
                </a:ext>
              </a:extLst>
            </p:cNvPr>
            <p:cNvSpPr txBox="1"/>
            <p:nvPr/>
          </p:nvSpPr>
          <p:spPr>
            <a:xfrm>
              <a:off x="421389" y="3368677"/>
              <a:ext cx="1990001" cy="502702"/>
            </a:xfrm>
            <a:prstGeom prst="rect">
              <a:avLst/>
            </a:prstGeom>
            <a:noFill/>
          </p:spPr>
          <p:txBody>
            <a:bodyPr wrap="square" rtlCol="0">
              <a:spAutoFit/>
            </a:bodyPr>
            <a:lstStyle/>
            <a:p>
              <a:pPr>
                <a:lnSpc>
                  <a:spcPts val="1600"/>
                </a:lnSpc>
              </a:pPr>
              <a:r>
                <a:rPr lang="de-DE" sz="1400" b="1" dirty="0">
                  <a:solidFill>
                    <a:schemeClr val="bg1"/>
                  </a:solidFill>
                  <a:highlight>
                    <a:srgbClr val="D38CBC"/>
                  </a:highlight>
                  <a:latin typeface="Calibri" panose="020F0502020204030204" pitchFamily="34" charset="0"/>
                  <a:cs typeface="Calibri" panose="020F0502020204030204" pitchFamily="34" charset="0"/>
                </a:rPr>
                <a:t>01 |  Zuerst Fixkosten senken.</a:t>
              </a:r>
            </a:p>
          </p:txBody>
        </p:sp>
      </p:grpSp>
      <p:sp>
        <p:nvSpPr>
          <p:cNvPr id="7" name="Text Placeholder 2">
            <a:extLst>
              <a:ext uri="{FF2B5EF4-FFF2-40B4-BE49-F238E27FC236}">
                <a16:creationId xmlns:a16="http://schemas.microsoft.com/office/drawing/2014/main" id="{F23295E1-13FA-14EB-E6C4-0F524A31838D}"/>
              </a:ext>
            </a:extLst>
          </p:cNvPr>
          <p:cNvSpPr txBox="1">
            <a:spLocks/>
          </p:cNvSpPr>
          <p:nvPr/>
        </p:nvSpPr>
        <p:spPr>
          <a:xfrm>
            <a:off x="5021505" y="2635621"/>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50" dirty="0">
                <a:solidFill>
                  <a:srgbClr val="334A84"/>
                </a:solidFill>
                <a:latin typeface="Calibri" panose="020F0502020204030204" pitchFamily="34" charset="0"/>
                <a:cs typeface="Calibri" panose="020F0502020204030204" pitchFamily="34" charset="0"/>
              </a:rPr>
              <a:t>Starten Sie mit den monatlichen Kosten – kleine Beträge summieren sich übers Jahr. Prüfen Sie Kontogebühren und vergleichen Sie Kontomodelle. Überprüfen Sie Handy, Internet, Streaming und Mitgliedschaften. Kündigen Sie Ungenutztes und wechseln Sie in günstigere Tarife.</a:t>
            </a:r>
          </a:p>
        </p:txBody>
      </p:sp>
      <p:grpSp>
        <p:nvGrpSpPr>
          <p:cNvPr id="8" name="Group 284">
            <a:extLst>
              <a:ext uri="{FF2B5EF4-FFF2-40B4-BE49-F238E27FC236}">
                <a16:creationId xmlns:a16="http://schemas.microsoft.com/office/drawing/2014/main" id="{8D6F09BB-C8C5-FCB8-AB8B-74F24CC61C2E}"/>
              </a:ext>
            </a:extLst>
          </p:cNvPr>
          <p:cNvGrpSpPr/>
          <p:nvPr/>
        </p:nvGrpSpPr>
        <p:grpSpPr>
          <a:xfrm>
            <a:off x="2566904" y="2116038"/>
            <a:ext cx="2177000" cy="579149"/>
            <a:chOff x="421389" y="3368677"/>
            <a:chExt cx="2177000" cy="579149"/>
          </a:xfrm>
        </p:grpSpPr>
        <p:sp>
          <p:nvSpPr>
            <p:cNvPr id="9" name="TextBox 252">
              <a:extLst>
                <a:ext uri="{FF2B5EF4-FFF2-40B4-BE49-F238E27FC236}">
                  <a16:creationId xmlns:a16="http://schemas.microsoft.com/office/drawing/2014/main" id="{3F7B8845-BA0C-F10A-8559-83598F850301}"/>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10" name="TextBox 258">
              <a:extLst>
                <a:ext uri="{FF2B5EF4-FFF2-40B4-BE49-F238E27FC236}">
                  <a16:creationId xmlns:a16="http://schemas.microsoft.com/office/drawing/2014/main" id="{FD66F128-515C-B758-5420-86FE5FDA9B05}"/>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de-DE" sz="1400" b="1" dirty="0">
                  <a:solidFill>
                    <a:schemeClr val="bg1"/>
                  </a:solidFill>
                  <a:highlight>
                    <a:srgbClr val="D38CBC"/>
                  </a:highlight>
                  <a:latin typeface="Calibri" panose="020F0502020204030204" pitchFamily="34" charset="0"/>
                  <a:cs typeface="Calibri" panose="020F0502020204030204" pitchFamily="34" charset="0"/>
                </a:rPr>
                <a:t>02 |  Energie und Warmwasser sparen.</a:t>
              </a:r>
            </a:p>
          </p:txBody>
        </p:sp>
      </p:grpSp>
      <p:sp>
        <p:nvSpPr>
          <p:cNvPr id="11" name="Text Placeholder 2">
            <a:extLst>
              <a:ext uri="{FF2B5EF4-FFF2-40B4-BE49-F238E27FC236}">
                <a16:creationId xmlns:a16="http://schemas.microsoft.com/office/drawing/2014/main" id="{ADD3747D-82E1-D75C-4982-B21939A9D422}"/>
              </a:ext>
            </a:extLst>
          </p:cNvPr>
          <p:cNvSpPr txBox="1">
            <a:spLocks/>
          </p:cNvSpPr>
          <p:nvPr/>
        </p:nvSpPr>
        <p:spPr>
          <a:xfrm>
            <a:off x="2572535" y="2657334"/>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50" dirty="0">
                <a:solidFill>
                  <a:srgbClr val="334A84"/>
                </a:solidFill>
                <a:latin typeface="Calibri" panose="020F0502020204030204" pitchFamily="34" charset="0"/>
                <a:cs typeface="Calibri" panose="020F0502020204030204" pitchFamily="34" charset="0"/>
              </a:rPr>
              <a:t>Energiekosten lassen sich oft senken, ohne zu „frieren“. Kürzer duschen und Sparduschköpfe senken die Warmwasserkosten. Geräte ganz ausschalten statt Standby. Räume möglichst nur bei Bedarf heizen und die Anlage effizient halten.</a:t>
            </a:r>
          </a:p>
        </p:txBody>
      </p:sp>
      <p:grpSp>
        <p:nvGrpSpPr>
          <p:cNvPr id="12" name="Group 284">
            <a:extLst>
              <a:ext uri="{FF2B5EF4-FFF2-40B4-BE49-F238E27FC236}">
                <a16:creationId xmlns:a16="http://schemas.microsoft.com/office/drawing/2014/main" id="{0452A2CA-CF59-D31F-802D-EFDDB03938FA}"/>
              </a:ext>
            </a:extLst>
          </p:cNvPr>
          <p:cNvGrpSpPr/>
          <p:nvPr/>
        </p:nvGrpSpPr>
        <p:grpSpPr>
          <a:xfrm>
            <a:off x="320364" y="2120418"/>
            <a:ext cx="2177000" cy="579149"/>
            <a:chOff x="421389" y="3368677"/>
            <a:chExt cx="2177000" cy="579149"/>
          </a:xfrm>
        </p:grpSpPr>
        <p:sp>
          <p:nvSpPr>
            <p:cNvPr id="13" name="TextBox 252">
              <a:extLst>
                <a:ext uri="{FF2B5EF4-FFF2-40B4-BE49-F238E27FC236}">
                  <a16:creationId xmlns:a16="http://schemas.microsoft.com/office/drawing/2014/main" id="{A33434F3-EC5A-C611-9C69-13218232D4FE}"/>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14" name="TextBox 258">
              <a:extLst>
                <a:ext uri="{FF2B5EF4-FFF2-40B4-BE49-F238E27FC236}">
                  <a16:creationId xmlns:a16="http://schemas.microsoft.com/office/drawing/2014/main" id="{CD94564C-915F-AA72-4F0C-EED63723BF8C}"/>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de-DE" sz="1400" b="1" dirty="0">
                  <a:solidFill>
                    <a:schemeClr val="bg1"/>
                  </a:solidFill>
                  <a:highlight>
                    <a:srgbClr val="D38CBC"/>
                  </a:highlight>
                  <a:latin typeface="Calibri" panose="020F0502020204030204" pitchFamily="34" charset="0"/>
                  <a:cs typeface="Calibri" panose="020F0502020204030204" pitchFamily="34" charset="0"/>
                </a:rPr>
                <a:t>03 |  Teure Kredite und Raten meiden.</a:t>
              </a:r>
            </a:p>
          </p:txBody>
        </p:sp>
      </p:grpSp>
      <p:sp>
        <p:nvSpPr>
          <p:cNvPr id="16" name="Text Placeholder 2">
            <a:extLst>
              <a:ext uri="{FF2B5EF4-FFF2-40B4-BE49-F238E27FC236}">
                <a16:creationId xmlns:a16="http://schemas.microsoft.com/office/drawing/2014/main" id="{EB458373-95C3-D158-5BDE-C99BFC66A907}"/>
              </a:ext>
            </a:extLst>
          </p:cNvPr>
          <p:cNvSpPr txBox="1">
            <a:spLocks/>
          </p:cNvSpPr>
          <p:nvPr/>
        </p:nvSpPr>
        <p:spPr>
          <a:xfrm>
            <a:off x="325995" y="2661714"/>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00" dirty="0">
                <a:solidFill>
                  <a:srgbClr val="334A84"/>
                </a:solidFill>
                <a:latin typeface="Calibri" panose="020F0502020204030204" pitchFamily="34" charset="0"/>
                <a:cs typeface="Calibri" panose="020F0502020204030204" pitchFamily="34" charset="0"/>
              </a:rPr>
              <a:t>Ratenzahlungen und „Jetzt kaufen, später zahlen“ verursachen oft Gebühren, Zinsen und Unübersichtlichkeit. Ist ein Kauf nicht dringend, verschieben Sie ihn und sparen Sie darauf. Das schützt Ihr Budget und senkt Stress.</a:t>
            </a:r>
          </a:p>
        </p:txBody>
      </p:sp>
      <p:grpSp>
        <p:nvGrpSpPr>
          <p:cNvPr id="17" name="Group 284">
            <a:extLst>
              <a:ext uri="{FF2B5EF4-FFF2-40B4-BE49-F238E27FC236}">
                <a16:creationId xmlns:a16="http://schemas.microsoft.com/office/drawing/2014/main" id="{8481455A-7019-A65F-3FA5-9274CB8287FF}"/>
              </a:ext>
            </a:extLst>
          </p:cNvPr>
          <p:cNvGrpSpPr/>
          <p:nvPr/>
        </p:nvGrpSpPr>
        <p:grpSpPr>
          <a:xfrm>
            <a:off x="320364" y="4682104"/>
            <a:ext cx="2177000" cy="579149"/>
            <a:chOff x="421389" y="3368677"/>
            <a:chExt cx="2177000" cy="579149"/>
          </a:xfrm>
        </p:grpSpPr>
        <p:sp>
          <p:nvSpPr>
            <p:cNvPr id="18" name="TextBox 252">
              <a:extLst>
                <a:ext uri="{FF2B5EF4-FFF2-40B4-BE49-F238E27FC236}">
                  <a16:creationId xmlns:a16="http://schemas.microsoft.com/office/drawing/2014/main" id="{BCC6C3B9-2195-A9CF-D00D-0C5007B408CB}"/>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19" name="TextBox 258">
              <a:extLst>
                <a:ext uri="{FF2B5EF4-FFF2-40B4-BE49-F238E27FC236}">
                  <a16:creationId xmlns:a16="http://schemas.microsoft.com/office/drawing/2014/main" id="{663052A5-FACE-4D33-1524-E46422AC6B20}"/>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de-DE" sz="1150" b="1" dirty="0">
                  <a:solidFill>
                    <a:schemeClr val="bg1"/>
                  </a:solidFill>
                  <a:highlight>
                    <a:srgbClr val="D38CBC"/>
                  </a:highlight>
                  <a:latin typeface="Calibri" panose="020F0502020204030204" pitchFamily="34" charset="0"/>
                  <a:cs typeface="Calibri" panose="020F0502020204030204" pitchFamily="34" charset="0"/>
                </a:rPr>
                <a:t>04 |  Weniger kaufen, mehr leihen und reparieren.</a:t>
              </a:r>
            </a:p>
          </p:txBody>
        </p:sp>
      </p:grpSp>
      <p:sp>
        <p:nvSpPr>
          <p:cNvPr id="20" name="Text Placeholder 2">
            <a:extLst>
              <a:ext uri="{FF2B5EF4-FFF2-40B4-BE49-F238E27FC236}">
                <a16:creationId xmlns:a16="http://schemas.microsoft.com/office/drawing/2014/main" id="{8679606C-D1FB-6ECE-6D4B-8B41BC35860F}"/>
              </a:ext>
            </a:extLst>
          </p:cNvPr>
          <p:cNvSpPr txBox="1">
            <a:spLocks/>
          </p:cNvSpPr>
          <p:nvPr/>
        </p:nvSpPr>
        <p:spPr>
          <a:xfrm>
            <a:off x="325995" y="5223400"/>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50" dirty="0">
                <a:solidFill>
                  <a:srgbClr val="334A84"/>
                </a:solidFill>
                <a:latin typeface="Calibri" panose="020F0502020204030204" pitchFamily="34" charset="0"/>
                <a:cs typeface="Calibri" panose="020F0502020204030204" pitchFamily="34" charset="0"/>
              </a:rPr>
              <a:t>Prüfen Sie vor einem Neukauf Gebrauchtes, Leihen oder Tauschen. Reparieren ist oft günstiger als Ersetzen und Ihr Geld reicht weiter. Leihläden, Repair-Cafés oder Foodsharing senken Kosten, ohne die Lebensqualität zu mindern.</a:t>
            </a:r>
          </a:p>
        </p:txBody>
      </p:sp>
      <p:grpSp>
        <p:nvGrpSpPr>
          <p:cNvPr id="25" name="Group 284">
            <a:extLst>
              <a:ext uri="{FF2B5EF4-FFF2-40B4-BE49-F238E27FC236}">
                <a16:creationId xmlns:a16="http://schemas.microsoft.com/office/drawing/2014/main" id="{F7F229B3-761B-1F7A-0703-F82F09D61F98}"/>
              </a:ext>
            </a:extLst>
          </p:cNvPr>
          <p:cNvGrpSpPr/>
          <p:nvPr/>
        </p:nvGrpSpPr>
        <p:grpSpPr>
          <a:xfrm>
            <a:off x="2537245" y="4680391"/>
            <a:ext cx="2177000" cy="579149"/>
            <a:chOff x="421389" y="3368677"/>
            <a:chExt cx="2177000" cy="579149"/>
          </a:xfrm>
        </p:grpSpPr>
        <p:sp>
          <p:nvSpPr>
            <p:cNvPr id="26" name="TextBox 252">
              <a:extLst>
                <a:ext uri="{FF2B5EF4-FFF2-40B4-BE49-F238E27FC236}">
                  <a16:creationId xmlns:a16="http://schemas.microsoft.com/office/drawing/2014/main" id="{88A5018B-2D21-FD94-B651-D2A16688B0B5}"/>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27" name="TextBox 258">
              <a:extLst>
                <a:ext uri="{FF2B5EF4-FFF2-40B4-BE49-F238E27FC236}">
                  <a16:creationId xmlns:a16="http://schemas.microsoft.com/office/drawing/2014/main" id="{A7490AF9-E31E-A7E7-072E-48BDBB719CE4}"/>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de-DE" sz="1200" b="1" dirty="0">
                  <a:solidFill>
                    <a:schemeClr val="bg1"/>
                  </a:solidFill>
                  <a:highlight>
                    <a:srgbClr val="D38CBC"/>
                  </a:highlight>
                  <a:latin typeface="Calibri" panose="020F0502020204030204" pitchFamily="34" charset="0"/>
                  <a:cs typeface="Calibri" panose="020F0502020204030204" pitchFamily="34" charset="0"/>
                </a:rPr>
                <a:t>05 |  Versicherungen bei Veränderungen prüfen.</a:t>
              </a:r>
            </a:p>
          </p:txBody>
        </p:sp>
      </p:grpSp>
      <p:sp>
        <p:nvSpPr>
          <p:cNvPr id="28" name="Text Placeholder 2">
            <a:extLst>
              <a:ext uri="{FF2B5EF4-FFF2-40B4-BE49-F238E27FC236}">
                <a16:creationId xmlns:a16="http://schemas.microsoft.com/office/drawing/2014/main" id="{7183E47E-2A43-34F4-C814-BFB15957CDE2}"/>
              </a:ext>
            </a:extLst>
          </p:cNvPr>
          <p:cNvSpPr txBox="1">
            <a:spLocks/>
          </p:cNvSpPr>
          <p:nvPr/>
        </p:nvSpPr>
        <p:spPr>
          <a:xfrm>
            <a:off x="2542876" y="5221687"/>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50" dirty="0">
                <a:solidFill>
                  <a:srgbClr val="334A84"/>
                </a:solidFill>
                <a:latin typeface="Calibri" panose="020F0502020204030204" pitchFamily="34" charset="0"/>
                <a:cs typeface="Calibri" panose="020F0502020204030204" pitchFamily="34" charset="0"/>
              </a:rPr>
              <a:t>Ruhestand und andere Übergänge sind ein guter Anlass, Versicherungen zu prüfen. Behalten Sie den Schutz vor Risiken, die Ihre Finanzen ernsthaft gefährden. Kündigen Sie, was nicht mehr passt – vor allem unnötige Zusatzbausteine.</a:t>
            </a:r>
          </a:p>
        </p:txBody>
      </p:sp>
      <p:grpSp>
        <p:nvGrpSpPr>
          <p:cNvPr id="29" name="Group 284">
            <a:extLst>
              <a:ext uri="{FF2B5EF4-FFF2-40B4-BE49-F238E27FC236}">
                <a16:creationId xmlns:a16="http://schemas.microsoft.com/office/drawing/2014/main" id="{DF60B599-190C-69AC-8A78-2E6904BC0374}"/>
              </a:ext>
            </a:extLst>
          </p:cNvPr>
          <p:cNvGrpSpPr/>
          <p:nvPr/>
        </p:nvGrpSpPr>
        <p:grpSpPr>
          <a:xfrm>
            <a:off x="5014497" y="4678064"/>
            <a:ext cx="2177000" cy="579149"/>
            <a:chOff x="421389" y="3368677"/>
            <a:chExt cx="2177000" cy="579149"/>
          </a:xfrm>
        </p:grpSpPr>
        <p:sp>
          <p:nvSpPr>
            <p:cNvPr id="30" name="TextBox 252">
              <a:extLst>
                <a:ext uri="{FF2B5EF4-FFF2-40B4-BE49-F238E27FC236}">
                  <a16:creationId xmlns:a16="http://schemas.microsoft.com/office/drawing/2014/main" id="{65259D25-9E38-ADD5-CE00-A5C24987037C}"/>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31" name="TextBox 258">
              <a:extLst>
                <a:ext uri="{FF2B5EF4-FFF2-40B4-BE49-F238E27FC236}">
                  <a16:creationId xmlns:a16="http://schemas.microsoft.com/office/drawing/2014/main" id="{A3606A97-A1A1-3EC4-C1EE-3645944AA761}"/>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de-DE" sz="1400" b="1" dirty="0">
                  <a:solidFill>
                    <a:schemeClr val="bg1"/>
                  </a:solidFill>
                  <a:highlight>
                    <a:srgbClr val="D38CBC"/>
                  </a:highlight>
                  <a:latin typeface="Calibri" panose="020F0502020204030204" pitchFamily="34" charset="0"/>
                  <a:cs typeface="Calibri" panose="020F0502020204030204" pitchFamily="34" charset="0"/>
                </a:rPr>
                <a:t>06 |  Mahlzeiten planen, Ausgaben senken.</a:t>
              </a:r>
            </a:p>
          </p:txBody>
        </p:sp>
      </p:grpSp>
      <p:sp>
        <p:nvSpPr>
          <p:cNvPr id="32" name="Text Placeholder 2">
            <a:extLst>
              <a:ext uri="{FF2B5EF4-FFF2-40B4-BE49-F238E27FC236}">
                <a16:creationId xmlns:a16="http://schemas.microsoft.com/office/drawing/2014/main" id="{0F7FEAE3-B3A4-20FA-0B20-B0D334682564}"/>
              </a:ext>
            </a:extLst>
          </p:cNvPr>
          <p:cNvSpPr txBox="1">
            <a:spLocks/>
          </p:cNvSpPr>
          <p:nvPr/>
        </p:nvSpPr>
        <p:spPr>
          <a:xfrm>
            <a:off x="5020128" y="5219360"/>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50" dirty="0">
                <a:solidFill>
                  <a:srgbClr val="334A84"/>
                </a:solidFill>
                <a:latin typeface="Calibri" panose="020F0502020204030204" pitchFamily="34" charset="0"/>
                <a:cs typeface="Calibri" panose="020F0502020204030204" pitchFamily="34" charset="0"/>
              </a:rPr>
              <a:t>Häufiges Essen „to go“ wird unbemerkt teuer. Einfache Essensplanung und vorgekochte Portionen senken die Kosten – und den Entscheidungsdruck, wenn Sie müde sind.</a:t>
            </a:r>
          </a:p>
        </p:txBody>
      </p:sp>
      <p:grpSp>
        <p:nvGrpSpPr>
          <p:cNvPr id="33" name="Group 284">
            <a:extLst>
              <a:ext uri="{FF2B5EF4-FFF2-40B4-BE49-F238E27FC236}">
                <a16:creationId xmlns:a16="http://schemas.microsoft.com/office/drawing/2014/main" id="{0D6033B1-CFDE-5453-B41B-5CA674C45F65}"/>
              </a:ext>
            </a:extLst>
          </p:cNvPr>
          <p:cNvGrpSpPr/>
          <p:nvPr/>
        </p:nvGrpSpPr>
        <p:grpSpPr>
          <a:xfrm>
            <a:off x="358548" y="6921827"/>
            <a:ext cx="2177000" cy="579149"/>
            <a:chOff x="421389" y="3368677"/>
            <a:chExt cx="2177000" cy="579149"/>
          </a:xfrm>
        </p:grpSpPr>
        <p:sp>
          <p:nvSpPr>
            <p:cNvPr id="34" name="TextBox 252">
              <a:extLst>
                <a:ext uri="{FF2B5EF4-FFF2-40B4-BE49-F238E27FC236}">
                  <a16:creationId xmlns:a16="http://schemas.microsoft.com/office/drawing/2014/main" id="{38D2250D-C485-313D-C2F1-701BB3D9D58D}"/>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35" name="TextBox 258">
              <a:extLst>
                <a:ext uri="{FF2B5EF4-FFF2-40B4-BE49-F238E27FC236}">
                  <a16:creationId xmlns:a16="http://schemas.microsoft.com/office/drawing/2014/main" id="{76E259C5-6380-0D62-B36E-18802AA905BD}"/>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de-DE" sz="1400" b="1" dirty="0">
                  <a:solidFill>
                    <a:schemeClr val="bg1"/>
                  </a:solidFill>
                  <a:highlight>
                    <a:srgbClr val="D38CBC"/>
                  </a:highlight>
                  <a:latin typeface="Calibri" panose="020F0502020204030204" pitchFamily="34" charset="0"/>
                  <a:cs typeface="Calibri" panose="020F0502020204030204" pitchFamily="34" charset="0"/>
                </a:rPr>
                <a:t>07 | Online sicher nach Schnäppchen suchen.</a:t>
              </a:r>
            </a:p>
          </p:txBody>
        </p:sp>
      </p:grpSp>
      <p:sp>
        <p:nvSpPr>
          <p:cNvPr id="36" name="Text Placeholder 2">
            <a:extLst>
              <a:ext uri="{FF2B5EF4-FFF2-40B4-BE49-F238E27FC236}">
                <a16:creationId xmlns:a16="http://schemas.microsoft.com/office/drawing/2014/main" id="{6C2908DD-F9AA-ADDF-012F-AC829D93278A}"/>
              </a:ext>
            </a:extLst>
          </p:cNvPr>
          <p:cNvSpPr txBox="1">
            <a:spLocks/>
          </p:cNvSpPr>
          <p:nvPr/>
        </p:nvSpPr>
        <p:spPr>
          <a:xfrm>
            <a:off x="364179" y="7463123"/>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50" dirty="0">
                <a:solidFill>
                  <a:srgbClr val="334A84"/>
                </a:solidFill>
                <a:latin typeface="Calibri" panose="020F0502020204030204" pitchFamily="34" charset="0"/>
                <a:cs typeface="Calibri" panose="020F0502020204030204" pitchFamily="34" charset="0"/>
              </a:rPr>
              <a:t>Vorsicht bei extrem günstigen Angeboten: Fake-Shops verlangen oft Vorkasse und liefern nie. Kaufen Sie bei seriösen Händlern und überweisen Sie nicht an unbekannte Anbieter.</a:t>
            </a:r>
          </a:p>
        </p:txBody>
      </p:sp>
      <p:grpSp>
        <p:nvGrpSpPr>
          <p:cNvPr id="37" name="Group 284">
            <a:extLst>
              <a:ext uri="{FF2B5EF4-FFF2-40B4-BE49-F238E27FC236}">
                <a16:creationId xmlns:a16="http://schemas.microsoft.com/office/drawing/2014/main" id="{99FDE61F-F49F-4FF1-4ED2-613B8D48446D}"/>
              </a:ext>
            </a:extLst>
          </p:cNvPr>
          <p:cNvGrpSpPr/>
          <p:nvPr/>
        </p:nvGrpSpPr>
        <p:grpSpPr>
          <a:xfrm>
            <a:off x="2575429" y="6920114"/>
            <a:ext cx="2177000" cy="579149"/>
            <a:chOff x="421389" y="3368677"/>
            <a:chExt cx="2177000" cy="579149"/>
          </a:xfrm>
        </p:grpSpPr>
        <p:sp>
          <p:nvSpPr>
            <p:cNvPr id="38" name="TextBox 252">
              <a:extLst>
                <a:ext uri="{FF2B5EF4-FFF2-40B4-BE49-F238E27FC236}">
                  <a16:creationId xmlns:a16="http://schemas.microsoft.com/office/drawing/2014/main" id="{A4BDFB4D-9354-9244-3399-9059ED2FE2A1}"/>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39" name="TextBox 258">
              <a:extLst>
                <a:ext uri="{FF2B5EF4-FFF2-40B4-BE49-F238E27FC236}">
                  <a16:creationId xmlns:a16="http://schemas.microsoft.com/office/drawing/2014/main" id="{66177ED8-948D-7C3B-B939-76065602E979}"/>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de-DE" sz="1400" b="1" dirty="0">
                  <a:solidFill>
                    <a:schemeClr val="bg1"/>
                  </a:solidFill>
                  <a:highlight>
                    <a:srgbClr val="D38CBC"/>
                  </a:highlight>
                  <a:latin typeface="Calibri" panose="020F0502020204030204" pitchFamily="34" charset="0"/>
                  <a:cs typeface="Calibri" panose="020F0502020204030204" pitchFamily="34" charset="0"/>
                </a:rPr>
                <a:t>08 |  Saisonal und regional einkaufen.</a:t>
              </a:r>
            </a:p>
          </p:txBody>
        </p:sp>
      </p:grpSp>
      <p:sp>
        <p:nvSpPr>
          <p:cNvPr id="40" name="Text Placeholder 2">
            <a:extLst>
              <a:ext uri="{FF2B5EF4-FFF2-40B4-BE49-F238E27FC236}">
                <a16:creationId xmlns:a16="http://schemas.microsoft.com/office/drawing/2014/main" id="{ED41E89A-1EB9-AD1B-F285-02DA0AB76250}"/>
              </a:ext>
            </a:extLst>
          </p:cNvPr>
          <p:cNvSpPr txBox="1">
            <a:spLocks/>
          </p:cNvSpPr>
          <p:nvPr/>
        </p:nvSpPr>
        <p:spPr>
          <a:xfrm>
            <a:off x="2581060" y="7461410"/>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50" dirty="0">
                <a:solidFill>
                  <a:srgbClr val="334A84"/>
                </a:solidFill>
                <a:latin typeface="Calibri" panose="020F0502020204030204" pitchFamily="34" charset="0"/>
                <a:cs typeface="Calibri" panose="020F0502020204030204" pitchFamily="34" charset="0"/>
              </a:rPr>
              <a:t>Saisonales und regionales Obst und Gemüse ist oft günstiger, da Transport und Lagerung entfallen. Es ist frischer und leicht einzuplanen. Wer kauft, was „Saison hat“, spart bei Lebensmitteln, ohne bei der Ernährung zu sparen.</a:t>
            </a:r>
          </a:p>
        </p:txBody>
      </p:sp>
      <p:grpSp>
        <p:nvGrpSpPr>
          <p:cNvPr id="41" name="Group 284">
            <a:extLst>
              <a:ext uri="{FF2B5EF4-FFF2-40B4-BE49-F238E27FC236}">
                <a16:creationId xmlns:a16="http://schemas.microsoft.com/office/drawing/2014/main" id="{DDBB8101-A504-4816-895E-77AC8199FDA8}"/>
              </a:ext>
            </a:extLst>
          </p:cNvPr>
          <p:cNvGrpSpPr/>
          <p:nvPr/>
        </p:nvGrpSpPr>
        <p:grpSpPr>
          <a:xfrm>
            <a:off x="5052681" y="6917787"/>
            <a:ext cx="2177000" cy="707886"/>
            <a:chOff x="421389" y="3368677"/>
            <a:chExt cx="2177000" cy="707886"/>
          </a:xfrm>
        </p:grpSpPr>
        <p:sp>
          <p:nvSpPr>
            <p:cNvPr id="42" name="TextBox 252">
              <a:extLst>
                <a:ext uri="{FF2B5EF4-FFF2-40B4-BE49-F238E27FC236}">
                  <a16:creationId xmlns:a16="http://schemas.microsoft.com/office/drawing/2014/main" id="{8F1AA333-15E3-E839-63BB-B0E66A597312}"/>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43" name="TextBox 258">
              <a:extLst>
                <a:ext uri="{FF2B5EF4-FFF2-40B4-BE49-F238E27FC236}">
                  <a16:creationId xmlns:a16="http://schemas.microsoft.com/office/drawing/2014/main" id="{0AC65C4F-9156-0068-2341-C4BD0FBDFA60}"/>
                </a:ext>
              </a:extLst>
            </p:cNvPr>
            <p:cNvSpPr txBox="1"/>
            <p:nvPr/>
          </p:nvSpPr>
          <p:spPr>
            <a:xfrm>
              <a:off x="421389" y="3368677"/>
              <a:ext cx="2177000" cy="707886"/>
            </a:xfrm>
            <a:prstGeom prst="rect">
              <a:avLst/>
            </a:prstGeom>
            <a:noFill/>
          </p:spPr>
          <p:txBody>
            <a:bodyPr wrap="square" rtlCol="0">
              <a:spAutoFit/>
            </a:bodyPr>
            <a:lstStyle/>
            <a:p>
              <a:pPr>
                <a:lnSpc>
                  <a:spcPts val="1600"/>
                </a:lnSpc>
              </a:pPr>
              <a:r>
                <a:rPr lang="de-DE" sz="1400" b="1" dirty="0">
                  <a:solidFill>
                    <a:schemeClr val="bg1"/>
                  </a:solidFill>
                  <a:highlight>
                    <a:srgbClr val="D38CBC"/>
                  </a:highlight>
                  <a:latin typeface="Calibri" panose="020F0502020204030204" pitchFamily="34" charset="0"/>
                  <a:cs typeface="Calibri" panose="020F0502020204030204" pitchFamily="34" charset="0"/>
                </a:rPr>
                <a:t>09 |  Wohnungsanpassungen früh planen.</a:t>
              </a:r>
            </a:p>
          </p:txBody>
        </p:sp>
      </p:grpSp>
      <p:sp>
        <p:nvSpPr>
          <p:cNvPr id="44" name="Text Placeholder 2">
            <a:extLst>
              <a:ext uri="{FF2B5EF4-FFF2-40B4-BE49-F238E27FC236}">
                <a16:creationId xmlns:a16="http://schemas.microsoft.com/office/drawing/2014/main" id="{1DDA4EFF-455C-996E-FEC2-7318DE157247}"/>
              </a:ext>
            </a:extLst>
          </p:cNvPr>
          <p:cNvSpPr txBox="1">
            <a:spLocks/>
          </p:cNvSpPr>
          <p:nvPr/>
        </p:nvSpPr>
        <p:spPr>
          <a:xfrm>
            <a:off x="5058312" y="7635010"/>
            <a:ext cx="2217508" cy="10124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50" dirty="0">
                <a:solidFill>
                  <a:srgbClr val="334A84"/>
                </a:solidFill>
                <a:latin typeface="Calibri" panose="020F0502020204030204" pitchFamily="34" charset="0"/>
                <a:cs typeface="Calibri" panose="020F0502020204030204" pitchFamily="34" charset="0"/>
              </a:rPr>
              <a:t>Wenn Sie lange in Ihrem Zuhause bleiben möchten, verhindern frühe kleine Anpassungen spätere teure Umbauten. Bessere Beleuchtung, keine Stolperfallen oder ein barrierefreier Zugang erhöhen Komfort und Sicherheit – und unterstützen ein langes selbstständiges Leben.</a:t>
            </a:r>
          </a:p>
        </p:txBody>
      </p:sp>
      <p:grpSp>
        <p:nvGrpSpPr>
          <p:cNvPr id="45" name="Group 284">
            <a:extLst>
              <a:ext uri="{FF2B5EF4-FFF2-40B4-BE49-F238E27FC236}">
                <a16:creationId xmlns:a16="http://schemas.microsoft.com/office/drawing/2014/main" id="{1A9FD88D-0D99-9CB3-A906-8800763CD074}"/>
              </a:ext>
            </a:extLst>
          </p:cNvPr>
          <p:cNvGrpSpPr/>
          <p:nvPr/>
        </p:nvGrpSpPr>
        <p:grpSpPr>
          <a:xfrm>
            <a:off x="373253" y="8778935"/>
            <a:ext cx="2177000" cy="707886"/>
            <a:chOff x="421389" y="3368677"/>
            <a:chExt cx="2177000" cy="707886"/>
          </a:xfrm>
        </p:grpSpPr>
        <p:sp>
          <p:nvSpPr>
            <p:cNvPr id="46" name="TextBox 252">
              <a:extLst>
                <a:ext uri="{FF2B5EF4-FFF2-40B4-BE49-F238E27FC236}">
                  <a16:creationId xmlns:a16="http://schemas.microsoft.com/office/drawing/2014/main" id="{7884C04B-E4C3-8B8B-438F-54D5D09F38B4}"/>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de-DE" sz="1200" b="1" dirty="0">
                  <a:solidFill>
                    <a:schemeClr val="bg1"/>
                  </a:solidFill>
                  <a:latin typeface="Calibri" panose="020F0502020204030204" pitchFamily="34" charset="0"/>
                  <a:cs typeface="Calibri" panose="020F0502020204030204" pitchFamily="34" charset="0"/>
                </a:rPr>
                <a:t> Verstehen Sie Ihre</a:t>
              </a:r>
            </a:p>
          </p:txBody>
        </p:sp>
        <p:sp>
          <p:nvSpPr>
            <p:cNvPr id="47" name="TextBox 258">
              <a:extLst>
                <a:ext uri="{FF2B5EF4-FFF2-40B4-BE49-F238E27FC236}">
                  <a16:creationId xmlns:a16="http://schemas.microsoft.com/office/drawing/2014/main" id="{BBB96D45-3D62-E0A2-4F22-AADA94662455}"/>
                </a:ext>
              </a:extLst>
            </p:cNvPr>
            <p:cNvSpPr txBox="1"/>
            <p:nvPr/>
          </p:nvSpPr>
          <p:spPr>
            <a:xfrm>
              <a:off x="421389" y="3368677"/>
              <a:ext cx="2177000" cy="707886"/>
            </a:xfrm>
            <a:prstGeom prst="rect">
              <a:avLst/>
            </a:prstGeom>
            <a:noFill/>
          </p:spPr>
          <p:txBody>
            <a:bodyPr wrap="square" rtlCol="0">
              <a:spAutoFit/>
            </a:bodyPr>
            <a:lstStyle/>
            <a:p>
              <a:pPr>
                <a:lnSpc>
                  <a:spcPts val="1600"/>
                </a:lnSpc>
              </a:pPr>
              <a:r>
                <a:rPr lang="de-DE" sz="1400" b="1" dirty="0">
                  <a:solidFill>
                    <a:schemeClr val="bg1"/>
                  </a:solidFill>
                  <a:highlight>
                    <a:srgbClr val="D38CBC"/>
                  </a:highlight>
                  <a:latin typeface="Calibri" panose="020F0502020204030204" pitchFamily="34" charset="0"/>
                  <a:cs typeface="Calibri" panose="020F0502020204030204" pitchFamily="34" charset="0"/>
                </a:rPr>
                <a:t>10 | Früh Hilfe und neutrale Beratung nutzen.</a:t>
              </a:r>
            </a:p>
          </p:txBody>
        </p:sp>
      </p:grpSp>
      <p:sp>
        <p:nvSpPr>
          <p:cNvPr id="48" name="Text Placeholder 2">
            <a:extLst>
              <a:ext uri="{FF2B5EF4-FFF2-40B4-BE49-F238E27FC236}">
                <a16:creationId xmlns:a16="http://schemas.microsoft.com/office/drawing/2014/main" id="{CEC2C5CB-FDF9-4D92-BA0B-E5016EF15C13}"/>
              </a:ext>
            </a:extLst>
          </p:cNvPr>
          <p:cNvSpPr txBox="1">
            <a:spLocks/>
          </p:cNvSpPr>
          <p:nvPr/>
        </p:nvSpPr>
        <p:spPr>
          <a:xfrm>
            <a:off x="373253" y="9486821"/>
            <a:ext cx="3666643"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de-DE" sz="1150" dirty="0">
                <a:solidFill>
                  <a:srgbClr val="334A84"/>
                </a:solidFill>
                <a:latin typeface="Calibri" panose="020F0502020204030204" pitchFamily="34" charset="0"/>
                <a:cs typeface="Calibri" panose="020F0502020204030204" pitchFamily="34" charset="0"/>
              </a:rPr>
              <a:t>Wird das Haushalten schwierig, warten Sie nicht, bis es Ihnen über den Kopf wächst. Viele Länder bieten neutrale Verbraucher-, Schuldner- oder Sozialberatung, die hilft, Rechnungen zu prüfen, Ansprüche zu klären und einen realistischen Plan zu erstellen. Frühes Fragen senkt Stress, vermeidet Gebühren und Schulden und schützt Ihre Unabhängigkeit.</a:t>
            </a:r>
          </a:p>
        </p:txBody>
      </p:sp>
    </p:spTree>
    <p:extLst>
      <p:ext uri="{BB962C8B-B14F-4D97-AF65-F5344CB8AC3E}">
        <p14:creationId xmlns:p14="http://schemas.microsoft.com/office/powerpoint/2010/main" val="29763974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2858</Words>
  <Application>Microsoft Office PowerPoint</Application>
  <PresentationFormat>Benutzerdefiniert</PresentationFormat>
  <Paragraphs>274</Paragraphs>
  <Slides>8</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vt:i4>
      </vt:variant>
    </vt:vector>
  </HeadingPairs>
  <TitlesOfParts>
    <vt:vector size="15" baseType="lpstr">
      <vt:lpstr>Aptos</vt:lpstr>
      <vt:lpstr>Aptos Display</vt:lpstr>
      <vt:lpstr>Arial</vt:lpstr>
      <vt:lpstr>Calibri</vt:lpstr>
      <vt:lpstr>Montserrat</vt:lpstr>
      <vt:lpstr>Wingdings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David Blunck</cp:lastModifiedBy>
  <cp:revision>30</cp:revision>
  <dcterms:created xsi:type="dcterms:W3CDTF">2025-03-04T10:43:58Z</dcterms:created>
  <dcterms:modified xsi:type="dcterms:W3CDTF">2026-02-25T16:54:11Z</dcterms:modified>
</cp:coreProperties>
</file>