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7.svg" ContentType="image/svg+xml"/>
  <Override PartName="/ppt/media/image6.svg" ContentType="image/svg+xml"/>
  <Override PartName="/ppt/media/image7.svg" ContentType="image/svg+xml"/>
  <Override PartName="/ppt/media/image8.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webextensions/taskpanes.xml" ContentType="application/vnd.ms-office.webextensiontaskpanes+xml"/>
  <Override PartName="/ppt/webextensions/webextension1.xml" ContentType="application/vnd.ms-office.webextension+xml"/>
</Types>
</file>

<file path=_rels/.rels><?xml version='1.0' encoding='UTF-8' standalone='yes'?>
<Relationships xmlns="http://schemas.openxmlformats.org/package/2006/relationships"><Relationship Id="rId1" Type="http://schemas.microsoft.com/office/2011/relationships/webextensiontaskpanes" Target="ppt/webextensions/taskpanes.xml"/><Relationship Id="rId2" Type="http://schemas.openxmlformats.org/officeDocument/2006/relationships/officeDocument" Target="ppt/presentation.xml"/><Relationship Id="rId3" Type="http://schemas.openxmlformats.org/package/2006/relationships/metadata/thumbnail" Target="docProps/thumbnail.jpeg"/><Relationship Id="rId4" Type="http://schemas.openxmlformats.org/package/2006/relationships/metadata/core-properties" Target="docProps/core.xml"/><Relationship Id="rId5"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2"/>
  </p:notesMasterIdLst>
  <p:handoutMasterIdLst>
    <p:handoutMasterId r:id="rId43"/>
  </p:handoutMasterIdLst>
  <p:sldIdLst>
    <p:sldId id="721" r:id="rId2"/>
    <p:sldId id="1378" r:id="rId3"/>
    <p:sldId id="699" r:id="rId4"/>
    <p:sldId id="740" r:id="rId5"/>
    <p:sldId id="725" r:id="rId6"/>
    <p:sldId id="762" r:id="rId7"/>
    <p:sldId id="764" r:id="rId8"/>
    <p:sldId id="804" r:id="rId9"/>
    <p:sldId id="805" r:id="rId10"/>
    <p:sldId id="742" r:id="rId11"/>
    <p:sldId id="727" r:id="rId12"/>
    <p:sldId id="781" r:id="rId13"/>
    <p:sldId id="766" r:id="rId14"/>
    <p:sldId id="782" r:id="rId15"/>
    <p:sldId id="783" r:id="rId16"/>
    <p:sldId id="784" r:id="rId17"/>
    <p:sldId id="785" r:id="rId18"/>
    <p:sldId id="786" r:id="rId19"/>
    <p:sldId id="738" r:id="rId20"/>
    <p:sldId id="744" r:id="rId21"/>
    <p:sldId id="729" r:id="rId22"/>
    <p:sldId id="787" r:id="rId23"/>
    <p:sldId id="789" r:id="rId24"/>
    <p:sldId id="790" r:id="rId25"/>
    <p:sldId id="791" r:id="rId26"/>
    <p:sldId id="792" r:id="rId27"/>
    <p:sldId id="793" r:id="rId28"/>
    <p:sldId id="795" r:id="rId29"/>
    <p:sldId id="745" r:id="rId30"/>
    <p:sldId id="730" r:id="rId31"/>
    <p:sldId id="796" r:id="rId32"/>
    <p:sldId id="797" r:id="rId33"/>
    <p:sldId id="798" r:id="rId34"/>
    <p:sldId id="799" r:id="rId35"/>
    <p:sldId id="801" r:id="rId36"/>
    <p:sldId id="803" r:id="rId37"/>
    <p:sldId id="743" r:id="rId38"/>
    <p:sldId id="728" r:id="rId39"/>
    <p:sldId id="800" r:id="rId40"/>
    <p:sldId id="715" r:id="rId41"/>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E36C34"/>
    <a:srgbClr val="F16024"/>
    <a:srgbClr val="1E2879"/>
    <a:srgbClr val="4763AE"/>
    <a:srgbClr val="10153D"/>
    <a:srgbClr val="C9636E"/>
    <a:srgbClr val="E1A44A"/>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21" autoAdjust="0"/>
    <p:restoredTop sz="93462"/>
  </p:normalViewPr>
  <p:slideViewPr>
    <p:cSldViewPr snapToGrid="0">
      <p:cViewPr varScale="1">
        <p:scale>
          <a:sx n="59" d="100"/>
          <a:sy n="59" d="100"/>
        </p:scale>
        <p:origin x="1913" y="45"/>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commentAuthors" Target="commentAuthors.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8/19/2026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‹Nr.›</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19/08/2026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‹Nr.›</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‹Nr.›</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1" spcCol="288000" anchor="t">
            <a:noAutofit/>
          </a:bodyPr>
          <a:lstStyle>
            <a:lvl1pPr marL="0" indent="0" algn="l">
              <a:lnSpc>
                <a:spcPts val="1220"/>
              </a:lnSpc>
              <a:spcBef>
                <a:spcPts val="0"/>
              </a:spcBef>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072150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‹Nr.›</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752" r:id="rId12"/>
    <p:sldLayoutId id="2147483806"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g"/><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www.thevisionworks.de/" TargetMode="External"/><Relationship Id="rId3" Type="http://schemas.openxmlformats.org/officeDocument/2006/relationships/hyperlink" Target="https://www.uclancyprus.ac.cy/" TargetMode="External"/><Relationship Id="rId4" Type="http://schemas.openxmlformats.org/officeDocument/2006/relationships/hyperlink" Target="https://educateinnovate.ie/" TargetMode="External"/><Relationship Id="rId5" Type="http://schemas.openxmlformats.org/officeDocument/2006/relationships/hyperlink" Target="https://www.hubnicosia.org/" TargetMode="External"/><Relationship Id="rId6" Type="http://schemas.openxmlformats.org/officeDocument/2006/relationships/hyperlink" Target="https://gwaeu.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6.svg"/><Relationship Id="rId3" Type="http://schemas.openxmlformats.org/officeDocument/2006/relationships/image" Target="../media/image7.svg"/><Relationship Id="rId4" Type="http://schemas.openxmlformats.org/officeDocument/2006/relationships/image" Target="../media/image8.sv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open.spotify.com/show/59X8JGDvVl5t4Tqscl8qLK?" TargetMode="External"/><Relationship Id="rId3" Type="http://schemas.openxmlformats.org/officeDocument/2006/relationships/hyperlink" Target="https://podcasts.apple.com/zw/podcast/the-meaningful-money-personal-finance-podcast/id581790263" TargetMode="External"/><Relationship Id="rId4" Type="http://schemas.openxmlformats.org/officeDocument/2006/relationships/hyperlink" Target="https://thefinancialdiet.com/podcast/" TargetMode="External"/><Relationship Id="rId5" Type="http://schemas.openxmlformats.org/officeDocument/2006/relationships/hyperlink" Target="https://open.spotify.com/show/4YAPCekRk9MiABPqmsFOn6" TargetMode="External"/><Relationship Id="rId6" Type="http://schemas.openxmlformats.org/officeDocument/2006/relationships/hyperlink" Target="https://www.moneyhelper.org.uk/en/everyday-money/budgeting/budget-planner" TargetMode="External"/><Relationship Id="rId7" Type="http://schemas.openxmlformats.org/officeDocument/2006/relationships/hyperlink" Target="https://meaningfulmoney.tv/2020/10/14/the-ultimate-guide-to-budgeting/" TargetMode="External"/><Relationship Id="rId8" Type="http://schemas.openxmlformats.org/officeDocument/2006/relationships/hyperlink" Target="https://www.bundesbank.de/resource/blob/876532/aec7e244ba7e30d5936cc88ba2b4a17d/472B63F073F071307366337C94F8C870/unterrichtsvorlagen-video-mit-geld-planen-06-data.pdf" TargetMode="External"/><Relationship Id="rId9" Type="http://schemas.openxmlformats.org/officeDocument/2006/relationships/hyperlink" Target="https://www.bundesbank.de/de/service/mediathek/planning-with-money-876090" TargetMode="External"/><Relationship Id="rId10" Type="http://schemas.openxmlformats.org/officeDocument/2006/relationships/hyperlink" Target="https://www.youtube.com/watch?v=7GSGA8SVsO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s://www.ft.com/money-clinic-with-claer-barrett" TargetMode="External"/><Relationship Id="rId3" Type="http://schemas.openxmlformats.org/officeDocument/2006/relationships/hyperlink" Target="https://open.spotify.com/show/4YAPCekRk9MiABPqmsFOn6" TargetMode="External"/><Relationship Id="rId4" Type="http://schemas.openxmlformats.org/officeDocument/2006/relationships/hyperlink" Target="https://www.moneysavingexpert.com/site/listen-to--the-martin-lewis-podcast-/" TargetMode="External"/><Relationship Id="rId5" Type="http://schemas.openxmlformats.org/officeDocument/2006/relationships/hyperlink" Target="https://www.youtube.com/watch?v=Hbnn52Bch_c" TargetMode="External"/><Relationship Id="rId6" Type="http://schemas.openxmlformats.org/officeDocument/2006/relationships/hyperlink" Target="https://www.youtube.com/watch?v=EHDJ_Wx2ZCE" TargetMode="External"/><Relationship Id="rId7" Type="http://schemas.openxmlformats.org/officeDocument/2006/relationships/hyperlink" Target="https://www.moneysavingexpert.com/banking/budget-planning/" TargetMode="External"/><Relationship Id="rId8" Type="http://schemas.openxmlformats.org/officeDocument/2006/relationships/hyperlink" Target="https://hermoney.com/earn/budgeting-tips-for-your-40s-and-50s/"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www.ncoa.org/older-adults/money/management/budgeting/" TargetMode="External"/><Relationship Id="rId3" Type="http://schemas.openxmlformats.org/officeDocument/2006/relationships/hyperlink" Target="https://www.ncoa.org/article/how-to-budget-your-money-a-guide-for-older-adults/" TargetMode="External"/><Relationship Id="rId4" Type="http://schemas.openxmlformats.org/officeDocument/2006/relationships/hyperlink" Target="https://www.aarp.org/money/personal-finance/home-budget-calculator/" TargetMode="External"/><Relationship Id="rId5" Type="http://schemas.openxmlformats.org/officeDocument/2006/relationships/hyperlink" Target="https://www.youtube.com/watch?v=9z1lnXbEvaE" TargetMode="External"/><Relationship Id="rId6" Type="http://schemas.openxmlformats.org/officeDocument/2006/relationships/hyperlink" Target="https://www.youtube.com/watch?v=XgF42Jb8jxo" TargetMode="External"/><Relationship Id="rId7" Type="http://schemas.openxmlformats.org/officeDocument/2006/relationships/hyperlink" Target="https://www.ft.com/money-clinic-with-claer-barrett" TargetMode="External"/><Relationship Id="rId8" Type="http://schemas.openxmlformats.org/officeDocument/2006/relationships/hyperlink" Target="https://open.spotify.com/show/4YAPCekRk9MiABPqmsFOn6"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5.png"/><Relationship Id="rId3" Type="http://schemas.openxmlformats.org/officeDocument/2006/relationships/image" Target="../media/image16.jpeg"/><Relationship Id="rId4" Type="http://schemas.openxmlformats.org/officeDocument/2006/relationships/hyperlink" Target="https://www.instagram.com/fempowereu/" TargetMode="External"/><Relationship Id="rId5" Type="http://schemas.openxmlformats.org/officeDocument/2006/relationships/hyperlink" Target="https://www.facebook.com/people/Fempower-EU/61574066871487/?sk=about" TargetMode="External"/><Relationship Id="rId6" Type="http://schemas.openxmlformats.org/officeDocument/2006/relationships/hyperlink" Target="http://www.fempower.finance/" TargetMode="External"/><Relationship Id="rId7"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pic>
        <p:nvPicPr>
          <p:cNvPr id="13" name="Picture Placeholder 12">
            <a:extLst>
              <a:ext uri="{FF2B5EF4-FFF2-40B4-BE49-F238E27FC236}">
                <a16:creationId xmlns:a16="http://schemas.microsoft.com/office/drawing/2014/main" id="{72645734-308A-1316-60FD-BADE9601FA1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08" t="-4443" r="-208" b="24305"/>
          <a:stretch>
            <a:fillRect/>
          </a:stretch>
        </p:blipFill>
        <p:spPr>
          <a:xfrm>
            <a:off x="-1" y="0"/>
            <a:ext cx="7559675" cy="9089571"/>
          </a:xfrm>
        </p:spPr>
      </p:pic>
      <p:sp>
        <p:nvSpPr>
          <p:cNvPr id="5" name="Rectangle 4">
            <a:extLst>
              <a:ext uri="{FF2B5EF4-FFF2-40B4-BE49-F238E27FC236}">
                <a16:creationId xmlns:a16="http://schemas.microsoft.com/office/drawing/2014/main" id="{136040F1-8287-F204-3A74-3A703811F07E}"/>
              </a:ext>
            </a:extLst>
          </p:cNvPr>
          <p:cNvSpPr/>
          <p:nvPr/>
        </p:nvSpPr>
        <p:spPr>
          <a:xfrm>
            <a:off x="-2" y="6122864"/>
            <a:ext cx="6864351" cy="1754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121146" y="6175162"/>
            <a:ext cx="6934334" cy="1754326"/>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GELD IM ALLTAG: </a:t>
            </a:r>
            <a:br>
              <a:rPr lang="en-US" sz="3600" b="1" spc="324" dirty="0">
                <a:solidFill>
                  <a:srgbClr val="F16024"/>
                </a:solidFill>
                <a:latin typeface="Calibri" panose="020F0502020204030204" pitchFamily="34" charset="0"/>
                <a:cs typeface="Calibri" panose="020F0502020204030204" pitchFamily="34" charset="0"/>
              </a:rPr>
            </a:br>
            <a:r>
              <a:rPr lang="en-US" sz="3600" b="1" spc="324" dirty="0">
                <a:solidFill>
                  <a:srgbClr val="F16024"/>
                </a:solidFill>
                <a:latin typeface="Calibri" panose="020F0502020204030204" pitchFamily="34" charset="0"/>
                <a:cs typeface="Calibri" panose="020F0502020204030204" pitchFamily="34" charset="0"/>
              </a:rPr>
              <a:t>BUDGETPLANUNG UND </a:t>
            </a:r>
            <a:br>
              <a:rPr lang="en-US" sz="3600" b="1" spc="324" dirty="0">
                <a:solidFill>
                  <a:srgbClr val="F16024"/>
                </a:solidFill>
                <a:latin typeface="Calibri" panose="020F0502020204030204" pitchFamily="34" charset="0"/>
                <a:cs typeface="Calibri" panose="020F0502020204030204" pitchFamily="34" charset="0"/>
              </a:rPr>
            </a:br>
            <a:r>
              <a:rPr lang="en-US" sz="3600" b="1" spc="324" dirty="0">
                <a:solidFill>
                  <a:srgbClr val="F16024"/>
                </a:solidFill>
                <a:latin typeface="Calibri" panose="020F0502020204030204" pitchFamily="34" charset="0"/>
                <a:cs typeface="Calibri" panose="020F0502020204030204" pitchFamily="34" charset="0"/>
              </a:rPr>
              <a:t>FINANZMANAGEMENT</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61" y="7730671"/>
            <a:ext cx="4521200" cy="1358900"/>
          </a:xfrm>
          <a:prstGeom prst="rect">
            <a:avLst/>
          </a:prstGeom>
        </p:spPr>
      </p:pic>
      <p:grpSp>
        <p:nvGrpSpPr>
          <p:cNvPr id="2" name="Gruppieren 1">
            <a:extLst>
              <a:ext uri="{FF2B5EF4-FFF2-40B4-BE49-F238E27FC236}">
                <a16:creationId xmlns:a16="http://schemas.microsoft.com/office/drawing/2014/main" id="{7C6D5C53-B9BC-2010-6544-D0AF637C90F5}"/>
              </a:ext>
            </a:extLst>
          </p:cNvPr>
          <p:cNvGrpSpPr/>
          <p:nvPr/>
        </p:nvGrpSpPr>
        <p:grpSpPr>
          <a:xfrm>
            <a:off x="3272589" y="10035740"/>
            <a:ext cx="4146306" cy="369332"/>
            <a:chOff x="3272589" y="10035740"/>
            <a:chExt cx="4146306" cy="369332"/>
          </a:xfrm>
        </p:grpSpPr>
        <p:pic>
          <p:nvPicPr>
            <p:cNvPr id="4" name="Picture 9">
              <a:extLst>
                <a:ext uri="{FF2B5EF4-FFF2-40B4-BE49-F238E27FC236}">
                  <a16:creationId xmlns:a16="http://schemas.microsoft.com/office/drawing/2014/main" id="{07FB3FB3-373B-FAF7-3B76-7AF9B28E47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72589" y="10060917"/>
              <a:ext cx="788543" cy="318773"/>
            </a:xfrm>
            <a:prstGeom prst="rect">
              <a:avLst/>
            </a:prstGeom>
          </p:spPr>
        </p:pic>
        <p:sp>
          <p:nvSpPr>
            <p:cNvPr id="6" name="TextBox 1">
              <a:extLst>
                <a:ext uri="{FF2B5EF4-FFF2-40B4-BE49-F238E27FC236}">
                  <a16:creationId xmlns:a16="http://schemas.microsoft.com/office/drawing/2014/main" id="{204BABE0-BC1C-EA58-B5B4-0D2D311299BD}"/>
                </a:ext>
              </a:extLst>
            </p:cNvPr>
            <p:cNvSpPr txBox="1"/>
            <p:nvPr/>
          </p:nvSpPr>
          <p:spPr>
            <a:xfrm>
              <a:off x="4057536" y="10035740"/>
              <a:ext cx="3361359" cy="369332"/>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Diese Veröffentlichung ist lizenziert unter einer Creative-Commons-Lizenz Namensnennung – Nicht kommerziell – </a:t>
              </a:r>
              <a:r>
                <a:rPr lang="en-US" sz="600" b="0" i="0" u="none" strike="noStrike" dirty="0" err="1">
                  <a:solidFill>
                    <a:srgbClr val="10153D"/>
                  </a:solidFill>
                  <a:effectLst/>
                  <a:latin typeface="Calibri" panose="020F0502020204030204" pitchFamily="34" charset="0"/>
                  <a:cs typeface="Calibri" panose="020F0502020204030204" pitchFamily="34" charset="0"/>
                </a:rPr>
                <a:t>Weitergabe unter gleichen Bedingungen</a:t>
              </a:r>
              <a:r>
                <a:rPr lang="en-US" sz="600" b="0" i="0" u="none" strike="noStrike" dirty="0">
                  <a:solidFill>
                    <a:srgbClr val="10153D"/>
                  </a:solidFill>
                  <a:effectLst/>
                  <a:latin typeface="Calibri" panose="020F0502020204030204" pitchFamily="34" charset="0"/>
                  <a:cs typeface="Calibri" panose="020F0502020204030204" pitchFamily="34" charset="0"/>
                </a:rPr>
                <a:t> 4.0 </a:t>
              </a:r>
            </a:p>
            <a:p>
              <a:pPr marL="0" marR="0" lvl="0" indent="0" algn="just" defTabSz="457200" rtl="0" eaLnBrk="1" fontAlgn="auto" latinLnBrk="0" hangingPunct="1">
                <a:lnSpc>
                  <a:spcPct val="100000"/>
                </a:lnSpc>
                <a:spcBef>
                  <a:spcPts val="0"/>
                </a:spcBef>
                <a:spcAft>
                  <a:spcPts val="0"/>
                </a:spcAft>
                <a:buClrTx/>
                <a:buSzTx/>
                <a:buFontTx/>
                <a:buNone/>
                <a:tabLst/>
                <a:defRPr/>
              </a:pPr>
              <a:r>
                <a:rPr lang="en-US" sz="600" b="0" i="0" u="none" strike="noStrike" dirty="0">
                  <a:solidFill>
                    <a:srgbClr val="10153D"/>
                  </a:solidFill>
                  <a:effectLst/>
                  <a:latin typeface="Calibri" panose="020F0502020204030204" pitchFamily="34" charset="0"/>
                  <a:cs typeface="Calibri" panose="020F0502020204030204" pitchFamily="34" charset="0"/>
                </a:rPr>
                <a:t>International (CC BY-NC-SA 4.0) </a:t>
              </a:r>
              <a:r>
                <a:rPr lang="en-US" sz="600" b="0" i="0" u="none" strike="noStrike" dirty="0" err="1">
                  <a:solidFill>
                    <a:srgbClr val="10153D"/>
                  </a:solidFill>
                  <a:effectLst/>
                  <a:latin typeface="Calibri" panose="020F0502020204030204" pitchFamily="34" charset="0"/>
                  <a:cs typeface="Calibri" panose="020F0502020204030204" pitchFamily="34" charset="0"/>
                </a:rPr>
                <a:t/>
              </a:r>
              <a:r>
                <a:rPr lang="en-US" sz="600" b="0" i="0" u="none" strike="noStrike" dirty="0">
                  <a:solidFill>
                    <a:srgbClr val="10153D"/>
                  </a:solidFill>
                  <a:effectLst/>
                  <a:latin typeface="Calibri" panose="020F0502020204030204" pitchFamily="34" charset="0"/>
                  <a:cs typeface="Calibri" panose="020F0502020204030204" pitchFamily="34" charset="0"/>
                </a:rPr>
                <a:t>, mit Ausnahme </a:t>
              </a:r>
              <a:r>
                <a:rPr lang="en-US" sz="600" dirty="0">
                  <a:solidFill>
                    <a:srgbClr val="10153D"/>
                  </a:solidFill>
                  <a:latin typeface="Calibri" panose="020F0502020204030204" pitchFamily="34" charset="0"/>
                  <a:cs typeface="Calibri" panose="020F0502020204030204" pitchFamily="34" charset="0"/>
                </a:rPr>
                <a:t>aller </a:t>
              </a:r>
              <a:r>
                <a:rPr lang="en-US" sz="600" b="0" i="0" u="none" strike="noStrike" dirty="0">
                  <a:solidFill>
                    <a:srgbClr val="10153D"/>
                  </a:solidFill>
                  <a:effectLst/>
                  <a:latin typeface="Calibri" panose="020F0502020204030204" pitchFamily="34" charset="0"/>
                  <a:cs typeface="Calibri" panose="020F0502020204030204" pitchFamily="34" charset="0"/>
                </a:rPr>
                <a:t>Logos und aller Materialien in diesem Dokument, bei denen dies vermerkt ist.</a:t>
              </a:r>
            </a:p>
          </p:txBody>
        </p:sp>
      </p:grpSp>
    </p:spTree>
    <p:extLst>
      <p:ext uri="{BB962C8B-B14F-4D97-AF65-F5344CB8AC3E}">
        <p14:creationId xmlns:p14="http://schemas.microsoft.com/office/powerpoint/2010/main" val="4439914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Diese Ressource wurde im Rahmen des Erasmus+-Projekts </a:t>
            </a:r>
            <a:r>
              <a:rPr lang="en-GB" b="1" i="1" dirty="0"/>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en-IE" b="1" dirty="0"/>
          </a:p>
          <a:p>
            <a:pPr>
              <a:buClr>
                <a:srgbClr val="D38CBC"/>
              </a:buClr>
            </a:pPr>
            <a:endParaRPr lang="en-US" b="1" dirty="0"/>
          </a:p>
          <a:p>
            <a:pPr algn="just">
              <a:buClr>
                <a:srgbClr val="D38CBC"/>
              </a:buClr>
            </a:pPr>
            <a:r>
              <a:rPr lang="en-GB" dirty="0"/>
              <a:t>Die Informationen, Erläuterungen, Berechnungen, Beispiele und alle zugehörigen Materialien, die über diese Ressource bereitgestellt werden, dienen </a:t>
            </a:r>
            <a:r>
              <a:rPr lang="en-GB" b="1" dirty="0"/>
              <a:t>ausschließlich Bildungs- und Informationszwecken</a:t>
            </a:r>
            <a:r>
              <a:rPr lang="en-GB" dirty="0"/>
              <a:t>. Sie sollen Lernaktivitäten im Bereich Finanzkompetenz unterstützen. Sie stellen </a:t>
            </a:r>
            <a:r>
              <a:rPr lang="en-GB" b="1" dirty="0"/>
              <a:t>keine</a:t>
            </a:r>
            <a:r>
              <a:rPr lang="en-GB" dirty="0"/>
              <a:t> Finanz-, Anlage-, Rechts-, Steuer-, Buchhaltungs- oder sonstige professionelle Beratung dar.</a:t>
            </a:r>
            <a:endParaRPr lang="en-IE" dirty="0"/>
          </a:p>
          <a:p>
            <a:pPr>
              <a:buClr>
                <a:srgbClr val="D38CBC"/>
              </a:buClr>
            </a:pPr>
            <a:endParaRPr lang="en-US" dirty="0"/>
          </a:p>
          <a:p>
            <a:pPr>
              <a:buClr>
                <a:srgbClr val="D38CBC"/>
              </a:buClr>
            </a:pPr>
            <a:r>
              <a:rPr lang="en-US" b="1" dirty="0"/>
              <a:t>Keine Finanz- oder Anlageberatung</a:t>
            </a:r>
          </a:p>
          <a:p>
            <a:pPr algn="just">
              <a:buClr>
                <a:srgbClr val="D38CBC"/>
              </a:buClr>
            </a:pPr>
            <a:r>
              <a:rPr lang="en-GB" dirty="0"/>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buClr>
                <a:srgbClr val="D38CBC"/>
              </a:buClr>
            </a:pPr>
            <a:endParaRPr lang="en-US" b="1" dirty="0"/>
          </a:p>
          <a:p>
            <a:pPr>
              <a:buClr>
                <a:srgbClr val="D38CBC"/>
              </a:buClr>
            </a:pPr>
            <a:r>
              <a:rPr lang="en-GB" b="1" dirty="0"/>
              <a:t>Keine Gewähr für Richtigkeit oder Eignung</a:t>
            </a:r>
            <a:br>
              <a:rPr lang="en-GB" dirty="0"/>
            </a:br>
            <a:r>
              <a:rPr lang="en-GB" dirty="0"/>
              <a:t>Obwohl angemessene Anstrengungen unternommen wurden, damit unsere Ressourcen schlüssig und nutzbar sind, stellen die Projektpartner und Autorinnen und Autoren sie „wie besehen“ bereit und geben </a:t>
            </a:r>
            <a:r>
              <a:rPr lang="en-GB" b="1" dirty="0"/>
              <a:t>keine Zusicherungen oder Garantien</a:t>
            </a:r>
            <a:r>
              <a:rPr lang="en-GB" dirty="0"/>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buClr>
                <a:srgbClr val="D38CBC"/>
              </a:buClr>
            </a:pPr>
            <a:endParaRPr lang="en-IE" dirty="0"/>
          </a:p>
          <a:p>
            <a:r>
              <a:rPr lang="en-GB" b="1" dirty="0"/>
              <a:t>Verantwortung der Nutzerinnen und Nutzer für Eingaben und Ergebnisse in Vorlagen</a:t>
            </a:r>
            <a:br>
              <a:rPr lang="en-GB" dirty="0"/>
            </a:br>
            <a:r>
              <a:rPr lang="en-GB" dirty="0"/>
              <a:t>Die Nutzerinnen und Nutzer sind allein verantwortlich für </a:t>
            </a:r>
            <a:endParaRPr lang="en-IE" dirty="0"/>
          </a:p>
          <a:p>
            <a:pPr marL="285750" lvl="0" indent="-285750">
              <a:buFont typeface="+mj-lt"/>
              <a:buAutoNum type="romanLcPeriod"/>
            </a:pPr>
            <a:r>
              <a:rPr lang="en-GB" dirty="0"/>
              <a:t>die Richtigkeit aller von ihnen eingegebenen Daten, </a:t>
            </a:r>
            <a:endParaRPr lang="en-IE" dirty="0"/>
          </a:p>
          <a:p>
            <a:pPr marL="285750" lvl="0" indent="-285750">
              <a:buFont typeface="+mj-lt"/>
              <a:buAutoNum type="romanLcPeriod"/>
            </a:pPr>
            <a:r>
              <a:rPr lang="en-GB" dirty="0"/>
              <a:t>die von ihnen angewandten Annahmen und </a:t>
            </a:r>
            <a:endParaRPr lang="en-IE" dirty="0"/>
          </a:p>
          <a:p>
            <a:pPr marL="285750" lvl="0" indent="-285750">
              <a:buFont typeface="+mj-lt"/>
              <a:buAutoNum type="romanLcPeriod"/>
            </a:pPr>
            <a:r>
              <a:rPr lang="en-GB" dirty="0"/>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a:t>
            </a:r>
            <a:r>
              <a:rPr lang="en-GB" b="1" dirty="0"/>
              <a:t> </a:t>
            </a:r>
          </a:p>
          <a:p>
            <a:pPr lvl="0"/>
            <a:endParaRPr lang="en-IE" dirty="0"/>
          </a:p>
          <a:p>
            <a:r>
              <a:rPr lang="en-GB" b="1" dirty="0"/>
              <a:t>Haftungsbeschränkung</a:t>
            </a:r>
            <a:br>
              <a:rPr lang="en-GB" dirty="0"/>
            </a:br>
            <a:r>
              <a:rPr lang="en-GB" dirty="0"/>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en-IE" dirty="0"/>
          </a:p>
          <a:p>
            <a:r>
              <a:rPr lang="en-GB" b="1" dirty="0"/>
              <a:t> </a:t>
            </a:r>
            <a:endParaRPr lang="en-IE" dirty="0"/>
          </a:p>
          <a:p>
            <a:r>
              <a:rPr lang="en-GB" b="1" dirty="0"/>
              <a:t>Quellen und Links Dritter</a:t>
            </a:r>
            <a:br>
              <a:rPr lang="en-GB" dirty="0"/>
            </a:br>
            <a:r>
              <a:rPr lang="en-GB" dirty="0"/>
              <a:t>Sofern Ressourcen auf externe Quellen, Werkzeuge oder Links verweisen, dienen diese der Vereinfachung und dem Lernen. Die Projektpartner haben keine Kontrolle über solche Inhalte Dritter, befürworten sie nicht und übernehmen keine Verantwortung dafür.</a:t>
            </a:r>
            <a:endParaRPr lang="en-IE" dirty="0"/>
          </a:p>
          <a:p>
            <a:pPr>
              <a:buClr>
                <a:srgbClr val="D38CBC"/>
              </a:buClr>
            </a:pPr>
            <a:endParaRPr lang="en-US" dirty="0"/>
          </a:p>
          <a:p>
            <a:r>
              <a:rPr lang="en-GB" b="1" dirty="0"/>
              <a:t>Erasmus+-Kontext und Verantwortungshinweis.</a:t>
            </a:r>
            <a:br>
              <a:rPr lang="en-GB" dirty="0"/>
            </a:br>
            <a:r>
              <a:rPr lang="en-GB" dirty="0"/>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en-IE" dirty="0"/>
          </a:p>
          <a:p>
            <a:pPr>
              <a:buClr>
                <a:srgbClr val="D38CBC"/>
              </a:buClr>
            </a:pPr>
            <a:endParaRPr lang="en-US" dirty="0"/>
          </a:p>
          <a:p>
            <a:pPr>
              <a:buClr>
                <a:srgbClr val="D38CBC"/>
              </a:buClr>
            </a:pPr>
            <a:r>
              <a:rPr lang="en-US" sz="1400" b="1" dirty="0">
                <a:solidFill>
                  <a:srgbClr val="F16024"/>
                </a:solidFill>
              </a:rPr>
              <a:t>Inhaltliche Entwicklung </a:t>
            </a:r>
          </a:p>
          <a:p>
            <a:pPr>
              <a:buClr>
                <a:srgbClr val="D38CBC"/>
              </a:buClr>
            </a:pPr>
            <a:r>
              <a:rPr lang="en-US" dirty="0"/>
              <a:t>Das Projektkonsortium FEMpower in Finance</a:t>
            </a:r>
          </a:p>
          <a:p>
            <a:pPr>
              <a:buClr>
                <a:srgbClr val="D38CBC"/>
              </a:buClr>
            </a:pPr>
            <a:r>
              <a:rPr lang="en-US" dirty="0"/>
              <a:t>(2026-2022) ist ein gemeinsames Projekt von</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Deutschland</a:t>
            </a:r>
          </a:p>
          <a:p>
            <a:pPr marL="171450" indent="-171450">
              <a:buClr>
                <a:srgbClr val="D38CBC"/>
              </a:buClr>
              <a:buFont typeface="Arial" panose="020B0604020202020204" pitchFamily="34" charset="0"/>
              <a:buChar char="•"/>
            </a:pPr>
            <a:r>
              <a:rPr lang="en-US" dirty="0">
                <a:hlinkClick r:id="rId3"/>
              </a:rPr>
              <a:t>UCLAN Cyprus Limited</a:t>
            </a:r>
            <a:r>
              <a:rPr lang="en-US" dirty="0"/>
              <a:t> – Zypern</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Irland</a:t>
            </a:r>
          </a:p>
          <a:p>
            <a:pPr marL="171450" indent="-171450">
              <a:buClr>
                <a:srgbClr val="D38CBC"/>
              </a:buClr>
              <a:buFont typeface="Arial" panose="020B0604020202020204" pitchFamily="34" charset="0"/>
              <a:buChar char="•"/>
            </a:pPr>
            <a:r>
              <a:rPr lang="en-US" dirty="0">
                <a:hlinkClick r:id="rId5"/>
              </a:rPr>
              <a:t>The Hub Nicosia</a:t>
            </a:r>
            <a:r>
              <a:rPr lang="en-US" dirty="0"/>
              <a:t> – Zypern</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Niederlande</a:t>
            </a:r>
          </a:p>
          <a:p>
            <a:pPr marL="171450" indent="-171450">
              <a:buClr>
                <a:srgbClr val="D38CBC"/>
              </a:buClr>
              <a:buFont typeface="Arial" panose="020B0604020202020204" pitchFamily="34" charset="0"/>
              <a:buChar char="•"/>
            </a:pPr>
            <a:endParaRPr lang="en-GB" dirty="0"/>
          </a:p>
          <a:p>
            <a:pPr>
              <a:buClr>
                <a:srgbClr val="D38CBC"/>
              </a:buClr>
            </a:pPr>
            <a:r>
              <a:rPr lang="en-GB" b="1" dirty="0"/>
              <a:t>Veröffentlichungsdatum: Mai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lstStyle/>
          <a:p>
            <a:pPr/>
            <a:r>
              <a:rPr lang="en-US" sz="30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559557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Fazit	37</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10</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Seite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Seite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29</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Seite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Frauen am   Berufsanfang</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Frauen in der   Karrieremitte</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Frauen in der   späten Karrierephase</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Einführung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EINFÜHRUNG</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Einführung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Einführung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gn="ctr">
              <a:lnSpc>
                <a:spcPts val="1100"/>
              </a:lnSpc>
              <a:buNone/>
            </a:pPr>
            <a:r>
              <a:rPr lang="en-US" sz="1300" b="1" dirty="0"/>
              <a:t>„Kleine Schritte jeden Tag führen mit der Zeit zu großen Ergebnissen.“ </a:t>
            </a:r>
          </a:p>
          <a:p>
            <a:pPr marL="0" indent="0">
              <a:lnSpc>
                <a:spcPts val="1100"/>
              </a:lnSpc>
              <a:buNone/>
            </a:pPr>
            <a:endParaRPr lang="en-US" sz="1400" b="1" dirty="0"/>
          </a:p>
          <a:p>
            <a:pPr marL="0" indent="0">
              <a:lnSpc>
                <a:spcPts val="1100"/>
              </a:lnSpc>
              <a:buNone/>
            </a:pPr>
            <a:endParaRPr lang="en-IE" dirty="0"/>
          </a:p>
          <a:p>
            <a:pPr marL="0" indent="0">
              <a:lnSpc>
                <a:spcPts val="1100"/>
              </a:lnSpc>
              <a:buNone/>
            </a:pPr>
            <a:r>
              <a:rPr lang="en-US" dirty="0" sz="1000"/>
              <a:t>Beim Umgang mit Geld geht es nicht nur um Zahlen. Es geht darum, Stabilität im Alltag zu schaffen und die eigene Entscheidungsfreiheit zu schützen – heute und in Zukunft. Budgetplanung und Finanzmanagement bedeuten, einen klaren Überblick darüber zu haben, welches Geld hereinkommt, welches Geld hinausgeht und wie man sowohl erwartete als auch unerwartete Kosten einplant</a:t>
            </a:r>
            <a:r>
              <a:rPr lang="en-US" b="1" dirty="0" sz="1000"/>
              <a:t>. Es ist kein strenges Regelwerk, sondern eine praktische Methode, mit der Sie sich sicherer und besser vorbereitet fühlen</a:t>
            </a:r>
            <a:r>
              <a:rPr lang="en-US" dirty="0" sz="1000"/>
              <a:t>.</a:t>
            </a:r>
          </a:p>
          <a:p>
            <a:pPr marL="0" indent="0">
              <a:lnSpc>
                <a:spcPts val="1100"/>
              </a:lnSpc>
              <a:buNone/>
            </a:pPr>
            <a:endParaRPr lang="en-US" dirty="0"/>
          </a:p>
          <a:p>
            <a:pPr marL="0" indent="0">
              <a:lnSpc>
                <a:spcPts val="1100"/>
              </a:lnSpc>
              <a:buNone/>
            </a:pPr>
            <a:r>
              <a:rPr lang="en-US" dirty="0" sz="1000"/>
              <a:t>Im Alltag entsteht finanzieller Druck oft durch kleine, wiederkehrende Entscheidungen: regelmäßige Rechnungen, Kosten für Lebensmittel und Mobilität, Abonnements, die Bedürfnisse der Kinder, gesundheitsbezogene Ausgaben oder plötzliche Reparaturen. Ohne ein einfaches System verliert man leicht den Überblick, gibt unbemerkt zu viel aus oder schaut nur mit Sorge auf den Kontostand. </a:t>
            </a:r>
            <a:r>
              <a:rPr lang="en-US" b="1" dirty="0" sz="1000"/>
              <a:t>Ein realistisches Budget schafft Klarheit.</a:t>
            </a:r>
            <a:r>
              <a:rPr lang="en-US" dirty="0" sz="1000"/>
              <a:t> Es hilft Ihnen, </a:t>
            </a:r>
            <a:r>
              <a:rPr lang="en-US" dirty="0" err="1" sz="1000"/>
              <a:t>das Wesentliche</a:t>
            </a:r>
            <a:r>
              <a:rPr lang="en-US" dirty="0" sz="1000"/>
              <a:t> zu priorisieren, unregelmäßige Kosten einzuplanen und Stress zu reduzieren, wenn das Leben unvorhersehbar wird.</a:t>
            </a:r>
          </a:p>
          <a:p>
            <a:pPr marL="0" indent="0">
              <a:lnSpc>
                <a:spcPts val="1100"/>
              </a:lnSpc>
              <a:buNone/>
            </a:pPr>
            <a:endParaRPr lang="en-US" dirty="0"/>
          </a:p>
          <a:p>
            <a:pPr marL="0" indent="0">
              <a:lnSpc>
                <a:spcPts val="1100"/>
              </a:lnSpc>
              <a:buNone/>
            </a:pPr>
            <a:r>
              <a:rPr lang="en-US" dirty="0" sz="1000"/>
              <a:t>Für viele Frauen erfordert der alltägliche Umgang mit Geld besondere Aufmerksamkeit, weil das finanzielle Leben von Frauen häufig durch strukturelle und lebensphasenbedingte Gegebenheiten geprägt ist. Frauen erleben häufiger Einkommenslücken durch Teilzeitarbeit, Karrierepausen oder Phasen unbezahlter Sorgearbeit. </a:t>
            </a:r>
          </a:p>
          <a:p>
            <a:pPr marL="0" indent="0">
              <a:lnSpc>
                <a:spcPts val="1100"/>
              </a:lnSpc>
              <a:buNone/>
            </a:pPr>
            <a:endParaRPr lang="en-US" dirty="0"/>
          </a:p>
          <a:p>
            <a:pPr marL="0" indent="0">
              <a:lnSpc>
                <a:spcPts val="1100"/>
              </a:lnSpc>
              <a:buNone/>
            </a:pPr>
            <a:r>
              <a:rPr lang="en-US" dirty="0" sz="1000"/>
              <a:t>Dieses Modul soll Frauen jeden Alters die Werkzeuge, das Wissen und das Selbstvertrauen vermitteln, ihre Alltagsfinanzen mit klaren, realistischen Budgetpraktiken zu steuern. Dafür verwendet das Modul eine einfache Finanzsprache, die von Frauen unterschiedlichen Alters und in unterschiedlichen Karrierephasen unabhängig vom Bildungshintergrund verstanden werden kann. </a:t>
            </a:r>
          </a:p>
          <a:p>
            <a:pPr marL="0" indent="0">
              <a:lnSpc>
                <a:spcPts val="1100"/>
              </a:lnSpc>
              <a:buNone/>
            </a:pPr>
            <a:r>
              <a:rPr lang="en-US" dirty="0" sz="1000"/>
              <a:t>Dieses Modul soll Frauen in der EU dabei unterstützen, die Kontrolle über ihre Alltagsfinanzen zu stärken und finanziellen Stress zu verringern. Es bietet praktische Routinen, Beispiele und Werkzeuge, die Budgetentscheidungen in verschiedenen Lebensphasen unterstützen. Ziel des Moduls ist es, Frauen zu befähigen, finanzielle Stabilität in der Gegenwart aufzubauen und zugleich die Grundlage für Sparen und langfristige finanzielle Sicherheit zu schaffen.</a:t>
            </a:r>
          </a:p>
          <a:p>
            <a:pPr marL="0" indent="0">
              <a:lnSpc>
                <a:spcPts val="1100"/>
              </a:lnSpc>
              <a:buNone/>
            </a:pPr>
            <a:endParaRPr lang="en-US" dirty="0"/>
          </a:p>
          <a:p>
            <a:pPr marL="0" indent="0">
              <a:lnSpc>
                <a:spcPts val="1100"/>
              </a:lnSpc>
              <a:buNone/>
            </a:pPr>
            <a:endParaRPr lang="en-US" dirty="0"/>
          </a:p>
          <a:p>
            <a:pPr marL="0" indent="0">
              <a:lnSpc>
                <a:spcPts val="1100"/>
              </a:lnSpc>
              <a:buNone/>
            </a:pPr>
            <a:r>
              <a:rPr lang="en-US" b="1" dirty="0" sz="1000"/>
              <a:t>Lernziele</a:t>
            </a:r>
          </a:p>
          <a:p>
            <a:pPr marL="0" indent="0">
              <a:lnSpc>
                <a:spcPts val="1100"/>
              </a:lnSpc>
              <a:buNone/>
            </a:pPr>
            <a:endParaRPr lang="en-US" b="1" dirty="0"/>
          </a:p>
          <a:p>
            <a:pPr marL="0" indent="0">
              <a:lnSpc>
                <a:spcPts val="1100"/>
              </a:lnSpc>
              <a:buNone/>
            </a:pPr>
            <a:r>
              <a:rPr lang="en-US" dirty="0" sz="1000"/>
              <a:t>Am Ende dieses Moduls können Sie:</a:t>
            </a:r>
          </a:p>
          <a:p>
            <a:pPr marL="0" indent="0">
              <a:lnSpc>
                <a:spcPts val="1100"/>
              </a:lnSpc>
              <a:buNone/>
            </a:pPr>
            <a:endParaRPr lang="en-US" dirty="0"/>
          </a:p>
          <a:p>
            <a:pPr>
              <a:lnSpc>
                <a:spcPts val="1100"/>
              </a:lnSpc>
            </a:pPr>
            <a:r>
              <a:rPr lang="en-US" dirty="0" sz="1000"/>
              <a:t>das Konzept der Budgetplanung und des alltäglichen Finanzmanagements verstehen.</a:t>
            </a:r>
          </a:p>
          <a:p>
            <a:pPr>
              <a:lnSpc>
                <a:spcPts val="1100"/>
              </a:lnSpc>
            </a:pPr>
            <a:r>
              <a:rPr lang="en-US" dirty="0" sz="1000"/>
              <a:t>Ihre Einkommensquellen benennen und Ihre Ausgaben einordnen (fix, variabel, unregelmäßig).</a:t>
            </a:r>
          </a:p>
          <a:p>
            <a:pPr>
              <a:lnSpc>
                <a:spcPts val="1100"/>
              </a:lnSpc>
            </a:pPr>
            <a:r>
              <a:rPr lang="en-US" dirty="0" sz="1000"/>
              <a:t>ein realistisches Monatsbudget erstellen, das Ihre persönliche Situation widerspiegelt.</a:t>
            </a:r>
          </a:p>
          <a:p>
            <a:pPr>
              <a:lnSpc>
                <a:spcPts val="1100"/>
              </a:lnSpc>
            </a:pPr>
            <a:r>
              <a:rPr lang="en-US" dirty="0" sz="1000"/>
              <a:t>Ausgaben auf einfache Weise erfassen und </a:t>
            </a:r>
            <a:r>
              <a:rPr lang="en-US" dirty="0" err="1" sz="1000"/>
              <a:t>Muster erkennen</a:t>
            </a:r>
            <a:r>
              <a:rPr lang="en-US" dirty="0" sz="1000"/>
              <a:t>, die Ihre finanzielle Stabilität beeinflussen.</a:t>
            </a:r>
          </a:p>
          <a:p>
            <a:pPr>
              <a:lnSpc>
                <a:spcPts val="1100"/>
              </a:lnSpc>
            </a:pPr>
            <a:r>
              <a:rPr lang="en-US" dirty="0" sz="1000"/>
              <a:t>Rechnungen und unregelmäßige Kosten so planen, dass „Geldüberraschungen“ weniger Stress verursachen.</a:t>
            </a:r>
          </a:p>
          <a:p>
            <a:pPr>
              <a:lnSpc>
                <a:spcPts val="1100"/>
              </a:lnSpc>
            </a:pPr>
            <a:r>
              <a:rPr lang="en-US" dirty="0" sz="1000"/>
              <a:t>kleine, nachhaltige Veränderungen vornehmen, die Kontrolle, Selbstvertrauen und finanzielles Wohlbefinden verbessern.</a:t>
            </a:r>
          </a:p>
          <a:p>
            <a:pPr>
              <a:lnSpc>
                <a:spcPts val="1100"/>
              </a:lnSpc>
            </a:pPr>
            <a:endParaRPr lang="en-IE" dirty="0"/>
          </a:p>
          <a:p>
            <a:pPr marL="0" indent="0">
              <a:lnSpc>
                <a:spcPts val="1100"/>
              </a:lnSpc>
              <a:buNone/>
            </a:pPr>
            <a:r>
              <a:rPr lang="en-US" dirty="0" sz="1000"/>
              <a:t>Warum Budgetplanung und alltägliches Finanzmanagement für Frauen besonders wichtig sind:</a:t>
            </a:r>
          </a:p>
          <a:p>
            <a:pPr marL="0" indent="0">
              <a:lnSpc>
                <a:spcPts val="1100"/>
              </a:lnSpc>
              <a:buNone/>
            </a:pPr>
            <a:endParaRPr lang="en-IE" dirty="0"/>
          </a:p>
          <a:p>
            <a:pPr>
              <a:lnSpc>
                <a:spcPts val="1100"/>
              </a:lnSpc>
            </a:pPr>
            <a:r>
              <a:rPr lang="en-US" dirty="0" sz="1000"/>
              <a:t>Frauen haben aufgrund von Sorgeverpflichtungen häufiger Einkommensunterbrechungen.</a:t>
            </a:r>
          </a:p>
          <a:p>
            <a:pPr>
              <a:lnSpc>
                <a:spcPts val="1100"/>
              </a:lnSpc>
            </a:pPr>
            <a:r>
              <a:rPr lang="en-US" dirty="0" sz="1000"/>
              <a:t>Frauen arbeiten häufiger in Teilzeit, was finanzielle Puffer begrenzen kann.</a:t>
            </a:r>
          </a:p>
          <a:p>
            <a:pPr>
              <a:lnSpc>
                <a:spcPts val="1100"/>
              </a:lnSpc>
            </a:pPr>
            <a:r>
              <a:rPr lang="en-US" dirty="0" sz="1000"/>
              <a:t>Frauen tragen oft einen größeren Anteil der Haushaltsplanung und der finanziellen „mentalen Last“.</a:t>
            </a:r>
          </a:p>
          <a:p>
            <a:pPr>
              <a:lnSpc>
                <a:spcPts val="1100"/>
              </a:lnSpc>
            </a:pPr>
            <a:r>
              <a:rPr lang="en-US" dirty="0" sz="1000"/>
              <a:t>Ein geringeres Lebenseinkommen kann die finanzielle Stabilität im Alltag in Übergangsphasen anfälliger machen.</a:t>
            </a:r>
          </a:p>
          <a:p>
            <a:pPr>
              <a:lnSpc>
                <a:spcPts val="1100"/>
              </a:lnSpc>
            </a:pPr>
            <a:r>
              <a:rPr lang="en-US" dirty="0" sz="1000"/>
              <a:t>Gute Budgetkompetenzen fördern Unabhängigkeit, reduzieren Stress und stärken das Selbstvertrauen für künftige Entscheidungen.</a:t>
            </a:r>
          </a:p>
          <a:p>
            <a:pPr marL="0" indent="0">
              <a:lnSpc>
                <a:spcPts val="1100"/>
              </a:lnSpc>
              <a:buNone/>
            </a:pPr>
            <a:endParaRPr lang="en-US" dirty="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1CF1E84-5724-4B32-DC8B-8C2259222EDB}"/>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9EFA0D3F-4DD6-71BE-1CC8-B7CA7456359F}"/>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03AE3E7D-491F-4104-289D-56675F5D0A9E}"/>
              </a:ext>
            </a:extLst>
          </p:cNvPr>
          <p:cNvSpPr>
            <a:spLocks noGrp="1"/>
          </p:cNvSpPr>
          <p:nvPr>
            <p:ph type="body" sz="quarter" idx="61"/>
          </p:nvPr>
        </p:nvSpPr>
        <p:spPr/>
        <p:txBody>
          <a:bodyPr/>
          <a:lstStyle/>
          <a:p>
            <a:r>
              <a:rPr lang="en-IE" dirty="0"/>
              <a:t>Ihre persönliche Situation</a:t>
            </a:r>
          </a:p>
        </p:txBody>
      </p:sp>
      <p:sp>
        <p:nvSpPr>
          <p:cNvPr id="5" name="Text Placeholder 4">
            <a:extLst>
              <a:ext uri="{FF2B5EF4-FFF2-40B4-BE49-F238E27FC236}">
                <a16:creationId xmlns:a16="http://schemas.microsoft.com/office/drawing/2014/main" id="{2170FCE6-E691-00B9-9D4D-D20975EC4A8A}"/>
              </a:ext>
            </a:extLst>
          </p:cNvPr>
          <p:cNvSpPr>
            <a:spLocks noGrp="1"/>
          </p:cNvSpPr>
          <p:nvPr>
            <p:ph type="body" sz="quarter" idx="64"/>
          </p:nvPr>
        </p:nvSpPr>
        <p:spPr/>
        <p:txBody>
          <a:bodyPr/>
          <a:lstStyle/>
          <a:p>
            <a:pPr marL="0" indent="0">
              <a:lnSpc>
                <a:spcPts val="1150"/>
              </a:lnSpc>
              <a:buNone/>
            </a:pPr>
            <a:r>
              <a:rPr lang="en-US" dirty="0" sz="1050"/>
              <a:t>Ihr Budget ist so individuell wie Sie. Es spiegelt Ihren Alltag, Ihre Verantwortlichkeiten und Ihre Prioritäten wider. Um ein wirksames Budget für sich zu erstellen, müssen Sie Ihre persönliche Situation berücksichtigen – und wie sie sich im Laufe Ihres Lebens verändert. Ihr Bedarf an Finanzmanagement wird von mehreren Faktoren beeinflusst, darunter:</a:t>
            </a:r>
          </a:p>
          <a:p>
            <a:pPr marL="0" indent="0">
              <a:lnSpc>
                <a:spcPts val="1150"/>
              </a:lnSpc>
              <a:buNone/>
            </a:pPr>
            <a:endParaRPr lang="en-IE" b="1" dirty="0"/>
          </a:p>
          <a:p>
            <a:pPr marL="0" indent="0">
              <a:lnSpc>
                <a:spcPts val="1150"/>
              </a:lnSpc>
              <a:buNone/>
            </a:pPr>
            <a:endParaRPr lang="en-IE" sz="1400" b="1" dirty="0">
              <a:solidFill>
                <a:srgbClr val="4763AE"/>
              </a:solidFill>
            </a:endParaRPr>
          </a:p>
          <a:p>
            <a:pPr marL="0" indent="0">
              <a:lnSpc>
                <a:spcPts val="1150"/>
              </a:lnSpc>
              <a:buNone/>
            </a:pPr>
            <a:r>
              <a:rPr lang="en-IE" sz="1350" b="1" dirty="0">
                <a:solidFill>
                  <a:srgbClr val="4763AE"/>
                </a:solidFill>
              </a:rPr>
              <a:t>1. Einkommensart und -stabilität</a:t>
            </a:r>
            <a:br>
              <a:rPr lang="en-IE" dirty="0"/>
            </a:br>
            <a:endParaRPr lang="en-IE" dirty="0"/>
          </a:p>
          <a:p>
            <a:pPr marL="0" indent="0">
              <a:lnSpc>
                <a:spcPts val="1150"/>
              </a:lnSpc>
              <a:buNone/>
            </a:pPr>
            <a:r>
              <a:rPr lang="en-US" dirty="0" sz="1050"/>
              <a:t>Haben Sie ein stabiles monatliches Einkommen, ein unregelmäßiges Einkommen, ein festes Einkommen oder eine Kombination?</a:t>
            </a:r>
            <a:endParaRPr lang="en-IE" dirty="0"/>
          </a:p>
          <a:p>
            <a:pPr marL="0" indent="0">
              <a:lnSpc>
                <a:spcPts val="1150"/>
              </a:lnSpc>
              <a:buNone/>
            </a:pPr>
            <a:endParaRPr lang="en-IE" dirty="0"/>
          </a:p>
          <a:p>
            <a:pPr marL="0" lvl="0" indent="0">
              <a:lnSpc>
                <a:spcPts val="1150"/>
              </a:lnSpc>
              <a:buNone/>
            </a:pPr>
            <a:r>
              <a:rPr lang="en-IE" sz="1350" b="1" dirty="0">
                <a:solidFill>
                  <a:srgbClr val="4763AE"/>
                </a:solidFill>
              </a:rPr>
              <a:t>2. Haushalts- und Familienverantwortung</a:t>
            </a:r>
            <a:br>
              <a:rPr lang="en-IE" dirty="0"/>
            </a:br>
            <a:endParaRPr lang="en-IE" dirty="0"/>
          </a:p>
          <a:p>
            <a:pPr marL="0" lvl="0" indent="0">
              <a:lnSpc>
                <a:spcPts val="1150"/>
              </a:lnSpc>
              <a:buNone/>
            </a:pPr>
            <a:r>
              <a:rPr lang="en-US" dirty="0" sz="1050"/>
              <a:t>Verwalten Sie die Finanzen nur für sich selbst oder auch für Kinder, eine Partnerin bzw. einen Partner oder andere Familienmitglieder?</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3. Wohnsituation</a:t>
            </a:r>
          </a:p>
          <a:p>
            <a:pPr marL="0" lvl="0" indent="0">
              <a:lnSpc>
                <a:spcPts val="1150"/>
              </a:lnSpc>
              <a:buNone/>
            </a:pPr>
            <a:br>
              <a:rPr lang="en-IE" dirty="0"/>
            </a:br>
            <a:r>
              <a:rPr lang="en-US" dirty="0" sz="1050"/>
              <a:t>Miete, Hypothek, Wohngemeinschaft, Alleinleben oder Wohnen bei der Familie – all das beeinflusst Ihre Fixkosten und Ihre Flexibilität.</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4. Feste monatliche Kosten</a:t>
            </a:r>
          </a:p>
          <a:p>
            <a:pPr marL="0" lvl="0" indent="0">
              <a:lnSpc>
                <a:spcPts val="1150"/>
              </a:lnSpc>
              <a:buNone/>
            </a:pPr>
            <a:br>
              <a:rPr lang="en-IE" dirty="0"/>
            </a:br>
            <a:r>
              <a:rPr lang="en-US" dirty="0" sz="1050"/>
              <a:t>Regelmäßige Rechnungen wie Miete, Nebenkosten, Versicherungen, Fahrkarten, Kreditraten, Abonnements.</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5. Variable Ausgabenmuster</a:t>
            </a:r>
          </a:p>
          <a:p>
            <a:pPr marL="0" lvl="0" indent="0">
              <a:lnSpc>
                <a:spcPts val="1150"/>
              </a:lnSpc>
              <a:buNone/>
            </a:pPr>
            <a:br>
              <a:rPr lang="en-IE" dirty="0"/>
            </a:br>
            <a:r>
              <a:rPr lang="en-US" dirty="0" sz="1050"/>
              <a:t>Kosten, die sich jeden Monat ändern, etwa Lebensmittel, Freizeit, Kleidung und die Bedürfnisse der Kinder.</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6. Unregelmäßige und saisonale Kosten</a:t>
            </a:r>
            <a:br>
              <a:rPr lang="en-IE" dirty="0"/>
            </a:br>
            <a:endParaRPr lang="en-IE" dirty="0"/>
          </a:p>
          <a:p>
            <a:pPr marL="0" lvl="0" indent="0">
              <a:lnSpc>
                <a:spcPts val="1150"/>
              </a:lnSpc>
              <a:buNone/>
            </a:pPr>
            <a:r>
              <a:rPr lang="en-US" dirty="0" sz="1050"/>
              <a:t>Jährliche oder gelegentliche Kosten wie Reparaturen, Geschenke, Urlaub, medizinische Ausgaben, schulbezogene Zahlungen.</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7. Schulden und Zahlungsverpflichtungen</a:t>
            </a:r>
            <a:br>
              <a:rPr lang="en-IE" dirty="0"/>
            </a:br>
            <a:endParaRPr lang="en-IE" dirty="0"/>
          </a:p>
          <a:p>
            <a:pPr marL="0" lvl="0" indent="0">
              <a:lnSpc>
                <a:spcPts val="1150"/>
              </a:lnSpc>
              <a:buNone/>
            </a:pPr>
            <a:r>
              <a:rPr lang="en-US" dirty="0" sz="1050"/>
              <a:t>Alle Kredite, Kreditkarten, Dispokredite oder „Jetzt kaufen, später zahlen“-Verpflichtungen, die die monatliche Flexibilität einschränken.</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8. </a:t>
            </a:r>
            <a:r>
              <a:rPr lang="en-US" sz="1350" b="1" dirty="0">
                <a:solidFill>
                  <a:srgbClr val="4763AE"/>
                </a:solidFill>
              </a:rPr>
              <a:t>Finanzieller Puffer und Vorbereitung auf Notfälle</a:t>
            </a:r>
            <a:br>
              <a:rPr lang="en-IE" dirty="0"/>
            </a:br>
            <a:endParaRPr lang="en-IE" dirty="0"/>
          </a:p>
          <a:p>
            <a:pPr marL="0" lvl="0" indent="0">
              <a:lnSpc>
                <a:spcPts val="1150"/>
              </a:lnSpc>
              <a:buNone/>
            </a:pPr>
            <a:r>
              <a:rPr lang="en-US" dirty="0" sz="1050"/>
              <a:t>Haben Sie Rücklagen für unerwartete Kosten – und wenn ja, wie lange würden sie reichen?</a:t>
            </a:r>
            <a:endParaRPr lang="en-IE" dirty="0"/>
          </a:p>
          <a:p>
            <a:pPr marL="0" lvl="0" indent="0">
              <a:lnSpc>
                <a:spcPts val="1150"/>
              </a:lnSpc>
              <a:buNone/>
            </a:pPr>
            <a:endParaRPr lang="en-IE" b="1" dirty="0"/>
          </a:p>
          <a:p>
            <a:pPr marL="0" lvl="0" indent="0">
              <a:lnSpc>
                <a:spcPts val="1150"/>
              </a:lnSpc>
              <a:buNone/>
            </a:pPr>
            <a:r>
              <a:rPr lang="en-IE" sz="1350" b="1" dirty="0">
                <a:solidFill>
                  <a:srgbClr val="4763AE"/>
                </a:solidFill>
              </a:rPr>
              <a:t>9. Persönliche Ziele und Prioritäten</a:t>
            </a:r>
            <a:br>
              <a:rPr lang="en-IE" dirty="0"/>
            </a:br>
            <a:endParaRPr lang="en-IE" dirty="0"/>
          </a:p>
          <a:p>
            <a:pPr marL="0" lvl="0" indent="0">
              <a:lnSpc>
                <a:spcPts val="1150"/>
              </a:lnSpc>
              <a:buNone/>
            </a:pPr>
            <a:r>
              <a:rPr lang="en-US" dirty="0" sz="1050"/>
              <a:t>Kurzfristige Ziele (z. B. </a:t>
            </a:r>
            <a:r>
              <a:rPr lang="en-US" dirty="0" err="1" sz="1050"/>
              <a:t>Rechnungen stabil bezahlen</a:t>
            </a:r>
            <a:r>
              <a:rPr lang="en-US" dirty="0" sz="1050"/>
              <a:t>), mittelfristige Ziele (z. B. Weiterbildung, Umzug) und langfristige Ziele (z. B. Sicherheit und Sparen).</a:t>
            </a:r>
          </a:p>
          <a:p>
            <a:pPr marL="0" lvl="0" indent="0">
              <a:lnSpc>
                <a:spcPts val="1150"/>
              </a:lnSpc>
              <a:buNone/>
            </a:pPr>
            <a:endParaRPr lang="en-IE" dirty="0"/>
          </a:p>
          <a:p>
            <a:pPr marL="0" lvl="0" indent="0">
              <a:lnSpc>
                <a:spcPts val="1150"/>
              </a:lnSpc>
              <a:buNone/>
            </a:pPr>
            <a:r>
              <a:rPr lang="en-US" dirty="0" sz="1050"/>
              <a:t>Wenn Sie Ihre persönliche Situation betrachtet haben, können Sie den Budgetansatz bestimmen, der am besten zu Ihnen passt. Der erste Schritt ist, einen einfachen Überblick über Ihre Einnahmen und Ausgaben zu erstellen und eine Budgetmethode auszuprobieren, die sich für Ihr Leben realistisch anfühlt.</a:t>
            </a:r>
            <a:endParaRPr lang="en-IE" b="1" dirty="0"/>
          </a:p>
        </p:txBody>
      </p:sp>
    </p:spTree>
    <p:extLst>
      <p:ext uri="{BB962C8B-B14F-4D97-AF65-F5344CB8AC3E}">
        <p14:creationId xmlns:p14="http://schemas.microsoft.com/office/powerpoint/2010/main" val="441926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C888414-5917-0435-98EB-D4F89288DB59}"/>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8E865E96-D216-3D42-3EB2-A5BAC926A55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353FF331-FEEA-FCA7-6AFB-08A70628AC92}"/>
              </a:ext>
            </a:extLst>
          </p:cNvPr>
          <p:cNvSpPr>
            <a:spLocks noGrp="1"/>
          </p:cNvSpPr>
          <p:nvPr>
            <p:ph type="body" sz="quarter" idx="61"/>
          </p:nvPr>
        </p:nvSpPr>
        <p:spPr/>
        <p:txBody>
          <a:bodyPr/>
          <a:lstStyle/>
          <a:p>
            <a:r>
              <a:rPr lang="en-IE" dirty="0"/>
              <a:t>Glossar</a:t>
            </a:r>
          </a:p>
        </p:txBody>
      </p:sp>
      <p:sp>
        <p:nvSpPr>
          <p:cNvPr id="5" name="Text Placeholder 4">
            <a:extLst>
              <a:ext uri="{FF2B5EF4-FFF2-40B4-BE49-F238E27FC236}">
                <a16:creationId xmlns:a16="http://schemas.microsoft.com/office/drawing/2014/main" id="{227EB4E2-E0F6-FC6B-11D2-BF8175295B47}"/>
              </a:ext>
            </a:extLst>
          </p:cNvPr>
          <p:cNvSpPr>
            <a:spLocks noGrp="1"/>
          </p:cNvSpPr>
          <p:nvPr>
            <p:ph type="body" sz="quarter" idx="64"/>
          </p:nvPr>
        </p:nvSpPr>
        <p:spPr/>
        <p:txBody>
          <a:bodyPr/>
          <a:lstStyle/>
          <a:p>
            <a:pPr marL="0" indent="0">
              <a:lnSpc>
                <a:spcPts val="1150"/>
              </a:lnSpc>
              <a:buNone/>
            </a:pPr>
            <a:r>
              <a:rPr lang="en-US" b="1" dirty="0" sz="1050"/>
              <a:t>Jahres-auf-Monat-Ansatz</a:t>
            </a:r>
            <a:r>
              <a:rPr lang="en-US" dirty="0" sz="1050"/>
              <a:t> – Eine Methode, bei der Sie jährliche Kosten (z. B. Geschenke oder Reparaturen) schätzen und durch 12 teilen, um einen monatlichen Betrag zurückzulegen.</a:t>
            </a:r>
          </a:p>
          <a:p>
            <a:pPr marL="0" indent="0">
              <a:lnSpc>
                <a:spcPts val="1150"/>
              </a:lnSpc>
              <a:buNone/>
            </a:pPr>
            <a:endParaRPr lang="en-US" dirty="0"/>
          </a:p>
          <a:p>
            <a:pPr marL="0" indent="0">
              <a:lnSpc>
                <a:spcPts val="1150"/>
              </a:lnSpc>
              <a:buNone/>
            </a:pPr>
            <a:r>
              <a:rPr lang="en-US" b="1" dirty="0" sz="1050"/>
              <a:t>Kontoübersicht-Methode</a:t>
            </a:r>
            <a:r>
              <a:rPr lang="en-US" dirty="0" sz="1050"/>
              <a:t> – Eine einfache Erfassungsmethode, bei der Sie Ihre Kontoumsätze durchsehen und die Ausgaben in Kategorien einteilen.</a:t>
            </a:r>
          </a:p>
          <a:p>
            <a:pPr marL="0" indent="0">
              <a:lnSpc>
                <a:spcPts val="1150"/>
              </a:lnSpc>
              <a:buNone/>
            </a:pPr>
            <a:endParaRPr lang="en-US" dirty="0"/>
          </a:p>
          <a:p>
            <a:pPr marL="0" indent="0">
              <a:lnSpc>
                <a:spcPts val="1150"/>
              </a:lnSpc>
              <a:buNone/>
            </a:pPr>
            <a:r>
              <a:rPr lang="en-US" b="1" dirty="0" sz="1050"/>
              <a:t>Rechnung (regelmäßige Rechnung)</a:t>
            </a:r>
            <a:r>
              <a:rPr lang="en-US" dirty="0" sz="1050"/>
              <a:t> – Eine Zahlung, die Sie leisten müssen, oft zu einem festen Termin, etwa Miete, Nebenkosten, Telefon oder Versicherung.</a:t>
            </a:r>
          </a:p>
          <a:p>
            <a:pPr marL="0" indent="0">
              <a:lnSpc>
                <a:spcPts val="1150"/>
              </a:lnSpc>
              <a:buNone/>
            </a:pPr>
            <a:endParaRPr lang="en-US" b="1" dirty="0"/>
          </a:p>
          <a:p>
            <a:pPr marL="0" indent="0">
              <a:lnSpc>
                <a:spcPts val="1150"/>
              </a:lnSpc>
              <a:buNone/>
            </a:pPr>
            <a:r>
              <a:rPr lang="en-US" b="1" dirty="0" sz="1050"/>
              <a:t>Budget</a:t>
            </a:r>
            <a:r>
              <a:rPr lang="en-US" dirty="0" sz="1050"/>
              <a:t> – Ein Plan, der zeigt, welches Geld hereinkommt, welches Geld hinausgeht und wie Sie im Alltag damit umgehen.</a:t>
            </a:r>
          </a:p>
          <a:p>
            <a:pPr marL="0" indent="0">
              <a:lnSpc>
                <a:spcPts val="1150"/>
              </a:lnSpc>
              <a:buNone/>
            </a:pPr>
            <a:endParaRPr lang="en-US" b="1" dirty="0"/>
          </a:p>
          <a:p>
            <a:pPr marL="0" indent="0">
              <a:lnSpc>
                <a:spcPts val="1150"/>
              </a:lnSpc>
              <a:buNone/>
            </a:pPr>
            <a:r>
              <a:rPr lang="en-US" b="1" dirty="0" sz="1050"/>
              <a:t>Budgetkategorie</a:t>
            </a:r>
            <a:r>
              <a:rPr lang="en-US" dirty="0" sz="1050"/>
              <a:t> – Eine benannte Gruppe von Ausgaben (z. B. Wohnen, Lebensmittel, Mobilität), die dazu dient, Ausgaben zu </a:t>
            </a:r>
            <a:r>
              <a:rPr lang="en-US" dirty="0" err="1" sz="1050"/>
              <a:t>ordnen</a:t>
            </a:r>
            <a:r>
              <a:rPr lang="en-US" dirty="0" sz="1050"/>
              <a:t> und zu verstehen.</a:t>
            </a:r>
          </a:p>
          <a:p>
            <a:pPr marL="0" indent="0">
              <a:lnSpc>
                <a:spcPts val="1150"/>
              </a:lnSpc>
              <a:buNone/>
            </a:pPr>
            <a:endParaRPr lang="en-US" b="1" dirty="0"/>
          </a:p>
          <a:p>
            <a:pPr marL="0" indent="0">
              <a:lnSpc>
                <a:spcPts val="1150"/>
              </a:lnSpc>
              <a:buNone/>
            </a:pPr>
            <a:r>
              <a:rPr lang="en-US" b="1" dirty="0" sz="1050"/>
              <a:t>Budgetschock</a:t>
            </a:r>
            <a:r>
              <a:rPr lang="en-US" dirty="0" sz="1050"/>
              <a:t> – Ein stressiger Moment, in dem eine unregelmäßige Ausgabe auftaucht und den Monatsplan durcheinanderbringt, weil sie nicht eingeplant war.</a:t>
            </a:r>
          </a:p>
          <a:p>
            <a:pPr marL="0" indent="0">
              <a:lnSpc>
                <a:spcPts val="1150"/>
              </a:lnSpc>
              <a:buNone/>
            </a:pPr>
            <a:endParaRPr lang="en-US" b="1" dirty="0"/>
          </a:p>
          <a:p>
            <a:pPr marL="0" indent="0">
              <a:lnSpc>
                <a:spcPts val="1150"/>
              </a:lnSpc>
              <a:buNone/>
            </a:pPr>
            <a:r>
              <a:rPr lang="en-US" b="1" dirty="0" sz="1050"/>
              <a:t>Puffer (finanzieller Puffer)</a:t>
            </a:r>
            <a:r>
              <a:rPr lang="en-US" dirty="0" sz="1050"/>
              <a:t> – Geld, das für unerwartete Kosten zurückgelegt wird, damit Sie nicht auf Dispokredite oder kurzfristige Kredite angewiesen sind.</a:t>
            </a:r>
          </a:p>
          <a:p>
            <a:pPr marL="0" indent="0">
              <a:lnSpc>
                <a:spcPts val="1150"/>
              </a:lnSpc>
              <a:buNone/>
            </a:pPr>
            <a:endParaRPr lang="en-US" b="1" dirty="0"/>
          </a:p>
          <a:p>
            <a:pPr marL="0" indent="0">
              <a:lnSpc>
                <a:spcPts val="1150"/>
              </a:lnSpc>
              <a:buNone/>
            </a:pPr>
            <a:r>
              <a:rPr lang="en-US" b="1" dirty="0" sz="1050"/>
              <a:t>Sorgebezogene Kosten</a:t>
            </a:r>
            <a:r>
              <a:rPr lang="en-US" dirty="0" sz="1050"/>
              <a:t> – Ausgaben im Zusammenhang mit Sorgeverpflichtungen, etwa Kinderbetreuungskosten, Schulbedarf oder Unterstützung für Angehörige.</a:t>
            </a:r>
          </a:p>
          <a:p>
            <a:pPr marL="0" indent="0">
              <a:lnSpc>
                <a:spcPts val="1150"/>
              </a:lnSpc>
              <a:buNone/>
            </a:pPr>
            <a:endParaRPr lang="en-US" b="1" dirty="0"/>
          </a:p>
          <a:p>
            <a:pPr marL="0" indent="0">
              <a:lnSpc>
                <a:spcPts val="1150"/>
              </a:lnSpc>
              <a:buNone/>
            </a:pPr>
            <a:r>
              <a:rPr lang="en-US" b="1" dirty="0" sz="1050"/>
              <a:t>Bequemlichkeitsausgaben</a:t>
            </a:r>
            <a:r>
              <a:rPr lang="en-US" dirty="0" sz="1050"/>
              <a:t> – Kleine Käufe, die im Moment hilfreich erscheinen (z. B. Liefergebühren oder schnelle Snacks), sich aber mit der Zeit summieren können.</a:t>
            </a:r>
          </a:p>
          <a:p>
            <a:pPr marL="0" indent="0">
              <a:lnSpc>
                <a:spcPts val="1150"/>
              </a:lnSpc>
              <a:buNone/>
            </a:pPr>
            <a:endParaRPr lang="en-US" b="1" dirty="0"/>
          </a:p>
          <a:p>
            <a:pPr marL="0" indent="0">
              <a:lnSpc>
                <a:spcPts val="1150"/>
              </a:lnSpc>
              <a:buNone/>
            </a:pPr>
            <a:r>
              <a:rPr lang="en-US" b="1" dirty="0" sz="1050"/>
              <a:t>Schuldentilgung</a:t>
            </a:r>
            <a:r>
              <a:rPr lang="en-US" dirty="0" sz="1050"/>
              <a:t> – Eine regelmäßige Zahlung, mit der Sie geliehenes Geld zurückzahlen (Kredit, Kreditkartensaldo, Ratenzahlungen).</a:t>
            </a:r>
          </a:p>
          <a:p>
            <a:pPr marL="0" indent="0">
              <a:lnSpc>
                <a:spcPts val="1150"/>
              </a:lnSpc>
              <a:buNone/>
            </a:pPr>
            <a:endParaRPr lang="en-US" b="1" dirty="0"/>
          </a:p>
          <a:p>
            <a:pPr marL="0" indent="0">
              <a:lnSpc>
                <a:spcPts val="1150"/>
              </a:lnSpc>
              <a:buNone/>
            </a:pPr>
            <a:r>
              <a:rPr lang="en-US" b="1" dirty="0" sz="1050"/>
              <a:t>Freiwillige Ausgaben</a:t>
            </a:r>
            <a:r>
              <a:rPr lang="en-US" dirty="0" sz="1050"/>
              <a:t> – Ausgaben, die optional und nicht lebensnotwendig sind, etwa Freizeit, Hobbys oder nicht notwendige Einkäufe.</a:t>
            </a:r>
          </a:p>
          <a:p>
            <a:pPr marL="0" indent="0">
              <a:lnSpc>
                <a:spcPts val="1150"/>
              </a:lnSpc>
              <a:buNone/>
            </a:pPr>
            <a:endParaRPr lang="en-US" b="1" dirty="0"/>
          </a:p>
          <a:p>
            <a:pPr marL="0" indent="0">
              <a:lnSpc>
                <a:spcPts val="1150"/>
              </a:lnSpc>
              <a:buNone/>
            </a:pPr>
            <a:r>
              <a:rPr lang="en-US" b="1" dirty="0" sz="1050"/>
              <a:t>Notfallbereitschaft</a:t>
            </a:r>
            <a:r>
              <a:rPr lang="en-US" dirty="0" sz="1050"/>
              <a:t> – Wie gut Sie darauf vorbereitet sind, eine unerwartete Ausgabe ohne finanzielle Panik oder schädliche Schulden zu bewältigen.</a:t>
            </a:r>
          </a:p>
          <a:p>
            <a:pPr marL="0" indent="0">
              <a:lnSpc>
                <a:spcPts val="1150"/>
              </a:lnSpc>
              <a:buNone/>
            </a:pPr>
            <a:endParaRPr lang="en-US" dirty="0"/>
          </a:p>
          <a:p>
            <a:pPr marL="0" indent="0">
              <a:lnSpc>
                <a:spcPts val="1150"/>
              </a:lnSpc>
              <a:buNone/>
            </a:pPr>
            <a:r>
              <a:rPr lang="en-US" b="1" dirty="0" sz="1050"/>
              <a:t>Grundausgaben (das Wesentliche)</a:t>
            </a:r>
            <a:r>
              <a:rPr lang="en-US" dirty="0" sz="1050"/>
              <a:t> – Kosten, die gedeckt sein müssen, damit der Alltag stabil bleibt, etwa Wohnen, Nebenkosten, Lebensmittel, Mobilität und wichtige Gesundheitsbedarfe.</a:t>
            </a:r>
          </a:p>
          <a:p>
            <a:pPr marL="0" indent="0">
              <a:lnSpc>
                <a:spcPts val="1150"/>
              </a:lnSpc>
              <a:buNone/>
            </a:pPr>
            <a:endParaRPr lang="en-US" dirty="0"/>
          </a:p>
          <a:p>
            <a:pPr marL="0" indent="0">
              <a:lnSpc>
                <a:spcPts val="1150"/>
              </a:lnSpc>
              <a:buNone/>
            </a:pPr>
            <a:r>
              <a:rPr lang="en-US" b="1" dirty="0" sz="1050"/>
              <a:t>Ausgabe</a:t>
            </a:r>
            <a:r>
              <a:rPr lang="en-US" dirty="0" sz="1050"/>
              <a:t> – Geld, das Sie ausgeben, einschließlich Rechnungen, täglicher Kosten und unregelmäßiger Zahlungen.</a:t>
            </a:r>
          </a:p>
          <a:p>
            <a:pPr marL="0" indent="0">
              <a:lnSpc>
                <a:spcPts val="1150"/>
              </a:lnSpc>
              <a:buNone/>
            </a:pPr>
            <a:endParaRPr lang="en-US" dirty="0"/>
          </a:p>
          <a:p>
            <a:pPr marL="0" indent="0">
              <a:lnSpc>
                <a:spcPts val="1150"/>
              </a:lnSpc>
              <a:buNone/>
            </a:pPr>
            <a:r>
              <a:rPr lang="en-US" b="1" dirty="0" sz="1050"/>
              <a:t>Finanzielles Selbstvertrauen</a:t>
            </a:r>
            <a:r>
              <a:rPr lang="en-US" dirty="0" sz="1050"/>
              <a:t> – Das Gefühl, die eigene Geldsituation zu verstehen und Entscheidungen ohne Angst oder Vermeidung treffen zu können.</a:t>
            </a:r>
          </a:p>
          <a:p>
            <a:pPr marL="0" indent="0">
              <a:lnSpc>
                <a:spcPts val="1150"/>
              </a:lnSpc>
              <a:buNone/>
            </a:pPr>
            <a:endParaRPr lang="en-US" dirty="0"/>
          </a:p>
          <a:p>
            <a:pPr marL="0" indent="0">
              <a:lnSpc>
                <a:spcPts val="1150"/>
              </a:lnSpc>
              <a:buNone/>
            </a:pPr>
            <a:r>
              <a:rPr lang="en-US" b="1" dirty="0" sz="1050"/>
              <a:t>Finanzieller Stress</a:t>
            </a:r>
            <a:r>
              <a:rPr lang="en-US" dirty="0" sz="1050"/>
              <a:t> – Sorge oder Druck, ausgelöst durch Unsicherheit über Geld, Rechnungen oder die Fähigkeit, Kosten zu bewältigen.</a:t>
            </a:r>
          </a:p>
          <a:p>
            <a:pPr marL="0" indent="0">
              <a:lnSpc>
                <a:spcPts val="1150"/>
              </a:lnSpc>
              <a:buNone/>
            </a:pPr>
            <a:endParaRPr lang="en-US" dirty="0"/>
          </a:p>
          <a:p>
            <a:pPr marL="0" indent="0">
              <a:lnSpc>
                <a:spcPts val="1150"/>
              </a:lnSpc>
              <a:buNone/>
            </a:pPr>
            <a:r>
              <a:rPr lang="en-US" b="1" dirty="0" sz="1050"/>
              <a:t>Fixkosten (feste Ausgaben)</a:t>
            </a:r>
            <a:r>
              <a:rPr lang="en-US" dirty="0" sz="1050"/>
              <a:t> – Kosten, die jeden Monat ähnlich bleiben, etwa Miete oder Hypothek, Versicherungen, Abonnements oder Fahrkarten.</a:t>
            </a:r>
          </a:p>
          <a:p>
            <a:pPr marL="0" indent="0">
              <a:lnSpc>
                <a:spcPts val="1150"/>
              </a:lnSpc>
              <a:buNone/>
            </a:pPr>
            <a:endParaRPr lang="en-US" dirty="0"/>
          </a:p>
          <a:p>
            <a:pPr marL="0" indent="0">
              <a:lnSpc>
                <a:spcPts val="1150"/>
              </a:lnSpc>
              <a:buNone/>
            </a:pPr>
            <a:r>
              <a:rPr lang="en-US" b="1" dirty="0" sz="1050"/>
              <a:t>Flexible Kosten (flexible Ausgaben)</a:t>
            </a:r>
            <a:r>
              <a:rPr lang="en-US" dirty="0" sz="1050"/>
              <a:t> – Kosten, die Sie von Monat zu Monat leichter anpassen können, etwa Freizeit, Essen gehen oder nicht notwendige Einkäufe.</a:t>
            </a:r>
          </a:p>
          <a:p>
            <a:pPr marL="0" indent="0">
              <a:lnSpc>
                <a:spcPts val="1150"/>
              </a:lnSpc>
              <a:buNone/>
            </a:pPr>
            <a:endParaRPr lang="en-US" dirty="0"/>
          </a:p>
          <a:p>
            <a:pPr marL="0" indent="0">
              <a:lnSpc>
                <a:spcPts val="1150"/>
              </a:lnSpc>
              <a:buNone/>
            </a:pPr>
            <a:r>
              <a:rPr lang="en-US" b="1" dirty="0" sz="1050"/>
              <a:t>Betrug (Finanzbetrug)</a:t>
            </a:r>
            <a:r>
              <a:rPr lang="en-US" dirty="0" sz="1050"/>
              <a:t> – Wenn jemand Sie dazu bringt, Geld oder Informationen herauszugeben, indem er sich als vertrauenswürdige Person oder </a:t>
            </a:r>
            <a:r>
              <a:rPr lang="en-US" dirty="0" err="1" sz="1050"/>
              <a:t>Organisation</a:t>
            </a:r>
            <a:r>
              <a:rPr lang="en-US" dirty="0" sz="1050"/>
              <a:t> ausgibt.</a:t>
            </a:r>
          </a:p>
          <a:p>
            <a:pPr marL="0" indent="0">
              <a:lnSpc>
                <a:spcPts val="1150"/>
              </a:lnSpc>
              <a:buNone/>
            </a:pPr>
            <a:endParaRPr lang="en-US" dirty="0"/>
          </a:p>
        </p:txBody>
      </p:sp>
    </p:spTree>
    <p:extLst>
      <p:ext uri="{BB962C8B-B14F-4D97-AF65-F5344CB8AC3E}">
        <p14:creationId xmlns:p14="http://schemas.microsoft.com/office/powerpoint/2010/main" val="1853877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CAB1E-5C5A-8926-D1ED-5CCFEF3B40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53C528A-6A1E-6455-4823-182E5E1060D4}"/>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EAE3A7D9-6636-0662-3A32-42953B00F938}"/>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CD737C71-72E2-92D7-3AB5-ADC72AC94838}"/>
              </a:ext>
            </a:extLst>
          </p:cNvPr>
          <p:cNvSpPr>
            <a:spLocks noGrp="1"/>
          </p:cNvSpPr>
          <p:nvPr>
            <p:ph type="body" sz="quarter" idx="61"/>
          </p:nvPr>
        </p:nvSpPr>
        <p:spPr/>
        <p:txBody>
          <a:bodyPr/>
          <a:lstStyle/>
          <a:p>
            <a:r>
              <a:rPr lang="en-IE" dirty="0"/>
              <a:t>Glossar</a:t>
            </a:r>
          </a:p>
        </p:txBody>
      </p:sp>
      <p:sp>
        <p:nvSpPr>
          <p:cNvPr id="5" name="Text Placeholder 4">
            <a:extLst>
              <a:ext uri="{FF2B5EF4-FFF2-40B4-BE49-F238E27FC236}">
                <a16:creationId xmlns:a16="http://schemas.microsoft.com/office/drawing/2014/main" id="{D8E46EC2-1DD8-4183-4050-07A40FA2679F}"/>
              </a:ext>
            </a:extLst>
          </p:cNvPr>
          <p:cNvSpPr>
            <a:spLocks noGrp="1"/>
          </p:cNvSpPr>
          <p:nvPr>
            <p:ph type="body" sz="quarter" idx="64"/>
          </p:nvPr>
        </p:nvSpPr>
        <p:spPr/>
        <p:txBody>
          <a:bodyPr/>
          <a:lstStyle/>
          <a:p>
            <a:pPr marL="0" indent="0">
              <a:lnSpc>
                <a:spcPts val="1150"/>
              </a:lnSpc>
              <a:buNone/>
            </a:pPr>
            <a:r>
              <a:rPr lang="en-US" b="1" dirty="0" sz="1050"/>
              <a:t>Haushaltskosten</a:t>
            </a:r>
            <a:r>
              <a:rPr lang="en-US" dirty="0" sz="1050"/>
              <a:t> – Kosten für die Führung eines Haushalts und den Alltag, oft verbunden mit Haushalts- und Familienbedarf (z. B. Wohnen, Nebenkosten, Lebensmittel).</a:t>
            </a:r>
          </a:p>
          <a:p>
            <a:pPr marL="0" indent="0">
              <a:lnSpc>
                <a:spcPts val="1150"/>
              </a:lnSpc>
              <a:buNone/>
            </a:pPr>
            <a:endParaRPr lang="en-US" b="1" dirty="0"/>
          </a:p>
          <a:p>
            <a:pPr marL="0" indent="0">
              <a:lnSpc>
                <a:spcPts val="1150"/>
              </a:lnSpc>
              <a:buNone/>
            </a:pPr>
            <a:r>
              <a:rPr lang="en-US" b="1" dirty="0" sz="1050"/>
              <a:t>Einkommen</a:t>
            </a:r>
            <a:r>
              <a:rPr lang="en-US" dirty="0" sz="1050"/>
              <a:t> – Geld, das Sie erhalten, etwa Gehalt, freiberufliche Einkünfte, Sozialleistungen, Zulagen oder Unterhaltszahlungen.</a:t>
            </a:r>
          </a:p>
          <a:p>
            <a:pPr marL="0" indent="0">
              <a:lnSpc>
                <a:spcPts val="1150"/>
              </a:lnSpc>
              <a:buNone/>
            </a:pPr>
            <a:endParaRPr lang="en-US" b="1" dirty="0"/>
          </a:p>
          <a:p>
            <a:pPr marL="0" indent="0">
              <a:lnSpc>
                <a:spcPts val="1150"/>
              </a:lnSpc>
              <a:buNone/>
            </a:pPr>
            <a:r>
              <a:rPr lang="en-US" b="1" dirty="0" sz="1050"/>
              <a:t>Einkommensstabilität</a:t>
            </a:r>
            <a:r>
              <a:rPr lang="en-US" dirty="0" sz="1050"/>
              <a:t> – Wie vorhersehbar Ihr Einkommen ist (stabiles Monatseinkommen, unregelmäßiges Einkommen oder festes Einkommen wie eine Rente).</a:t>
            </a:r>
          </a:p>
          <a:p>
            <a:pPr marL="0" indent="0">
              <a:lnSpc>
                <a:spcPts val="1150"/>
              </a:lnSpc>
              <a:buNone/>
            </a:pPr>
            <a:endParaRPr lang="en-US" b="1" dirty="0"/>
          </a:p>
          <a:p>
            <a:pPr marL="0" indent="0">
              <a:lnSpc>
                <a:spcPts val="1150"/>
              </a:lnSpc>
              <a:buNone/>
            </a:pPr>
            <a:r>
              <a:rPr lang="en-US" b="1" dirty="0" sz="1050"/>
              <a:t>Unregelmäßige Kosten (unregelmäßige Ausgaben)</a:t>
            </a:r>
            <a:r>
              <a:rPr lang="en-US" dirty="0" sz="1050"/>
              <a:t> – Kosten, die nicht jeden Monat anfallen, aber im Laufe des Jahres auftreten, etwa Reparaturen, Jahresgebühren, Arztrechnungen, Geschenke oder Urlaub.</a:t>
            </a:r>
          </a:p>
          <a:p>
            <a:pPr marL="0" indent="0">
              <a:lnSpc>
                <a:spcPts val="1150"/>
              </a:lnSpc>
              <a:buNone/>
            </a:pPr>
            <a:endParaRPr lang="en-US" b="1" dirty="0"/>
          </a:p>
          <a:p>
            <a:pPr marL="0" indent="0">
              <a:lnSpc>
                <a:spcPts val="1150"/>
              </a:lnSpc>
              <a:buNone/>
            </a:pPr>
            <a:r>
              <a:rPr lang="en-US" b="1" dirty="0" sz="1050"/>
              <a:t>Lebensstil-Inflation</a:t>
            </a:r>
            <a:r>
              <a:rPr lang="en-US" dirty="0" sz="1050"/>
              <a:t> – Wenn die Ausgaben mit steigendem Einkommen zunehmen, sodass es schwerer wird, zu sparen oder einen Puffer aufzubauen.</a:t>
            </a:r>
          </a:p>
          <a:p>
            <a:pPr marL="0" indent="0">
              <a:lnSpc>
                <a:spcPts val="1150"/>
              </a:lnSpc>
              <a:buNone/>
            </a:pPr>
            <a:endParaRPr lang="en-US" b="1" dirty="0"/>
          </a:p>
          <a:p>
            <a:pPr marL="0" indent="0">
              <a:lnSpc>
                <a:spcPts val="1150"/>
              </a:lnSpc>
              <a:buNone/>
            </a:pPr>
            <a:r>
              <a:rPr lang="en-US" b="1" dirty="0" sz="1050"/>
              <a:t>Mentale Last (finanzielle mentale Last)</a:t>
            </a:r>
            <a:r>
              <a:rPr lang="en-US" dirty="0" sz="1050"/>
              <a:t> – Die unsichtbare Arbeit, an Geldaufgaben zu denken, sie zu planen und zu koordinieren (Rechnungen, Schulbedarf, Haushaltsplanung).</a:t>
            </a:r>
          </a:p>
          <a:p>
            <a:pPr marL="0" indent="0">
              <a:lnSpc>
                <a:spcPts val="1150"/>
              </a:lnSpc>
              <a:buNone/>
            </a:pPr>
            <a:endParaRPr lang="en-US" b="1" dirty="0"/>
          </a:p>
          <a:p>
            <a:pPr marL="0" indent="0">
              <a:lnSpc>
                <a:spcPts val="1150"/>
              </a:lnSpc>
              <a:buNone/>
            </a:pPr>
            <a:r>
              <a:rPr lang="en-US" b="1" dirty="0" sz="1050"/>
              <a:t>Monatscheck</a:t>
            </a:r>
            <a:r>
              <a:rPr lang="en-US" dirty="0" sz="1050"/>
              <a:t> – Eine kurze monatliche Überprüfung, bei der Sie Ihr Budget durchsehen, Beträge aktualisieren und anstehende Kosten anpassen.</a:t>
            </a:r>
          </a:p>
          <a:p>
            <a:pPr marL="0" indent="0">
              <a:lnSpc>
                <a:spcPts val="1150"/>
              </a:lnSpc>
              <a:buNone/>
            </a:pPr>
            <a:endParaRPr lang="en-US" b="1" dirty="0"/>
          </a:p>
          <a:p>
            <a:pPr marL="0" indent="0">
              <a:lnSpc>
                <a:spcPts val="1150"/>
              </a:lnSpc>
              <a:buNone/>
            </a:pPr>
            <a:r>
              <a:rPr lang="en-US" b="1" dirty="0" sz="1050"/>
              <a:t>Nettoeinkommen</a:t>
            </a:r>
            <a:r>
              <a:rPr lang="en-US" dirty="0" sz="1050"/>
              <a:t> – Das Geld, das nach Steuern und Abzügen tatsächlich auf Ihrem Konto ankommt.</a:t>
            </a:r>
          </a:p>
          <a:p>
            <a:pPr marL="0" indent="0">
              <a:lnSpc>
                <a:spcPts val="1150"/>
              </a:lnSpc>
              <a:buNone/>
            </a:pPr>
            <a:endParaRPr lang="en-US" b="1" dirty="0"/>
          </a:p>
          <a:p>
            <a:pPr marL="0" indent="0">
              <a:lnSpc>
                <a:spcPts val="1150"/>
              </a:lnSpc>
              <a:buNone/>
            </a:pPr>
            <a:r>
              <a:rPr lang="en-US" b="1" dirty="0" sz="1050"/>
              <a:t>Dispokredit (Kontoüberziehung)</a:t>
            </a:r>
            <a:r>
              <a:rPr lang="en-US" dirty="0" sz="1050"/>
              <a:t> – Eine Situation, in der Ihr Konto ins Minus rutscht und die Bank dafür Gebühren oder Zinsen berechnet.</a:t>
            </a:r>
          </a:p>
          <a:p>
            <a:pPr marL="0" indent="0">
              <a:lnSpc>
                <a:spcPts val="1150"/>
              </a:lnSpc>
              <a:buNone/>
            </a:pPr>
            <a:endParaRPr lang="en-US" b="1" dirty="0"/>
          </a:p>
          <a:p>
            <a:pPr marL="0" indent="0">
              <a:lnSpc>
                <a:spcPts val="1150"/>
              </a:lnSpc>
              <a:buNone/>
            </a:pPr>
            <a:r>
              <a:rPr lang="en-US" b="1" dirty="0" sz="1050"/>
              <a:t>Zahlungsverpflichtung</a:t>
            </a:r>
            <a:r>
              <a:rPr lang="en-US" dirty="0" sz="1050"/>
              <a:t> – Eine regelmäßige Verpflichtung, etwas zu bezahlen, etwa eine Kreditrate, ein Abonnement oder eine Ratenzahlung.</a:t>
            </a:r>
          </a:p>
          <a:p>
            <a:pPr marL="0" indent="0">
              <a:lnSpc>
                <a:spcPts val="1150"/>
              </a:lnSpc>
              <a:buNone/>
            </a:pPr>
            <a:endParaRPr lang="en-US" b="1" dirty="0"/>
          </a:p>
          <a:p>
            <a:pPr marL="0" indent="0">
              <a:lnSpc>
                <a:spcPts val="1150"/>
              </a:lnSpc>
              <a:buNone/>
            </a:pPr>
            <a:r>
              <a:rPr lang="en-US" b="1" dirty="0" sz="1050"/>
              <a:t>Phishing</a:t>
            </a:r>
            <a:r>
              <a:rPr lang="en-US" dirty="0" sz="1050"/>
              <a:t> – Eine betrügerische Nachricht (E-Mail, SMS oder Anruf), die Ihre Passwörter, Bankdaten oder Sicherheitscodes stehlen soll, indem sie sich als echt ausgibt.</a:t>
            </a:r>
          </a:p>
          <a:p>
            <a:pPr marL="0" indent="0">
              <a:lnSpc>
                <a:spcPts val="1150"/>
              </a:lnSpc>
              <a:buNone/>
            </a:pPr>
            <a:endParaRPr lang="en-US" b="1" dirty="0"/>
          </a:p>
          <a:p>
            <a:pPr marL="0" indent="0">
              <a:lnSpc>
                <a:spcPts val="1150"/>
              </a:lnSpc>
              <a:buNone/>
            </a:pPr>
            <a:r>
              <a:rPr lang="en-US" b="1" dirty="0" sz="1050"/>
              <a:t>PIN</a:t>
            </a:r>
            <a:r>
              <a:rPr lang="en-US" dirty="0" sz="1050"/>
              <a:t> – Eine geheime Zahl für den Zugang zu einer Bankkarte oder einem Konto; sie darf niemals an andere weitergegeben werden.</a:t>
            </a:r>
          </a:p>
          <a:p>
            <a:pPr marL="0" indent="0">
              <a:lnSpc>
                <a:spcPts val="1150"/>
              </a:lnSpc>
              <a:buNone/>
            </a:pPr>
            <a:endParaRPr lang="en-US" b="1" dirty="0"/>
          </a:p>
          <a:p>
            <a:pPr marL="0" indent="0">
              <a:lnSpc>
                <a:spcPts val="1150"/>
              </a:lnSpc>
              <a:buNone/>
            </a:pPr>
            <a:r>
              <a:rPr lang="en-US" b="1" dirty="0" sz="1050"/>
              <a:t>Vorhersehbares Einkommen</a:t>
            </a:r>
            <a:r>
              <a:rPr lang="en-US" dirty="0" sz="1050"/>
              <a:t> (festes Einkommen) – Einkommen, das stabil und regelmäßig ist, etwa eine Rente, eine Sozialleistung oder ein festes Gehalt.</a:t>
            </a:r>
          </a:p>
          <a:p>
            <a:pPr marL="0" indent="0">
              <a:lnSpc>
                <a:spcPts val="1150"/>
              </a:lnSpc>
              <a:buNone/>
            </a:pPr>
            <a:endParaRPr lang="en-US" b="1" dirty="0"/>
          </a:p>
          <a:p>
            <a:pPr marL="0" indent="0">
              <a:lnSpc>
                <a:spcPts val="1150"/>
              </a:lnSpc>
              <a:buNone/>
            </a:pPr>
            <a:r>
              <a:rPr lang="en-US" b="1" dirty="0" sz="1050"/>
              <a:t>Prioritätenbasierte Budgetplanung</a:t>
            </a:r>
            <a:r>
              <a:rPr lang="en-US" dirty="0" sz="1050"/>
              <a:t> – Ein Budgetansatz, bei dem Sie zuerst das Wesentliche absichern, dann unregelmäßige Kosten planen und dann entscheiden, was flexibel ist.</a:t>
            </a:r>
          </a:p>
          <a:p>
            <a:pPr marL="0" indent="0">
              <a:lnSpc>
                <a:spcPts val="1150"/>
              </a:lnSpc>
              <a:buNone/>
            </a:pPr>
            <a:endParaRPr lang="en-US" b="1" dirty="0"/>
          </a:p>
          <a:p>
            <a:pPr marL="0" indent="0">
              <a:lnSpc>
                <a:spcPts val="1150"/>
              </a:lnSpc>
              <a:buNone/>
            </a:pPr>
            <a:r>
              <a:rPr lang="en-US" b="1" dirty="0" sz="1050"/>
              <a:t>Wiederkehrende Kosten</a:t>
            </a:r>
            <a:r>
              <a:rPr lang="en-US" dirty="0" sz="1050"/>
              <a:t> – Kosten, die sich regelmäßig wiederholen (monatlich, vierteljährlich oder jährlich), etwa Abonnements, Mitgliedschaften oder Serviceverträge.</a:t>
            </a:r>
          </a:p>
          <a:p>
            <a:pPr marL="0" indent="0">
              <a:lnSpc>
                <a:spcPts val="1150"/>
              </a:lnSpc>
              <a:buNone/>
            </a:pPr>
            <a:endParaRPr lang="en-US" b="1" dirty="0"/>
          </a:p>
          <a:p>
            <a:pPr marL="0" indent="0">
              <a:lnSpc>
                <a:spcPts val="1150"/>
              </a:lnSpc>
              <a:buNone/>
            </a:pPr>
            <a:r>
              <a:rPr lang="en-US" b="1" dirty="0" sz="1050"/>
              <a:t>Fernzugriff</a:t>
            </a:r>
            <a:r>
              <a:rPr lang="en-US" dirty="0" sz="1050"/>
              <a:t> – Wenn jemand aus der Ferne die Kontrolle über Ihren Computer oder Ihr Telefon erhält; Betrüger fordern dies manchmal, um Geld oder Daten zu stehlen.</a:t>
            </a:r>
          </a:p>
          <a:p>
            <a:pPr marL="0" indent="0">
              <a:lnSpc>
                <a:spcPts val="1150"/>
              </a:lnSpc>
              <a:buNone/>
            </a:pPr>
            <a:endParaRPr lang="en-US" b="1" dirty="0"/>
          </a:p>
          <a:p>
            <a:pPr marL="0" indent="0">
              <a:lnSpc>
                <a:spcPts val="1150"/>
              </a:lnSpc>
              <a:buNone/>
            </a:pPr>
            <a:r>
              <a:rPr lang="en-US" b="1" dirty="0" sz="1050"/>
              <a:t>Sicherheitsreserve</a:t>
            </a:r>
            <a:r>
              <a:rPr lang="en-US" dirty="0" sz="1050"/>
              <a:t> – Ein kleiner Betrag, der in Ihrem Monatsplan nach den Grundausgaben und geplanten Kosten übrig bleibt, um Sorgen zu verringern und kleine Überraschungen aufzufangen.</a:t>
            </a:r>
          </a:p>
          <a:p>
            <a:pPr marL="0" indent="0">
              <a:lnSpc>
                <a:spcPts val="1150"/>
              </a:lnSpc>
              <a:buNone/>
            </a:pPr>
            <a:endParaRPr lang="en-US" b="1" dirty="0"/>
          </a:p>
          <a:p>
            <a:pPr marL="0" indent="0">
              <a:lnSpc>
                <a:spcPts val="1150"/>
              </a:lnSpc>
              <a:buNone/>
            </a:pPr>
            <a:r>
              <a:rPr lang="en-US" b="1" dirty="0" sz="1050"/>
              <a:t>Betrugsmasche</a:t>
            </a:r>
            <a:r>
              <a:rPr lang="en-US" dirty="0" sz="1050"/>
              <a:t> – Ein unehrlicher Trick, der Sie unter Druck setzen soll, Geld zu überweisen oder private Informationen preiszugeben</a:t>
            </a:r>
            <a:r>
              <a:rPr lang="en-US" b="1" dirty="0" sz="1050"/>
              <a:t>.</a:t>
            </a:r>
          </a:p>
          <a:p>
            <a:pPr marL="0" indent="0">
              <a:lnSpc>
                <a:spcPts val="1150"/>
              </a:lnSpc>
              <a:buNone/>
            </a:pPr>
            <a:endParaRPr lang="en-US" b="1" dirty="0"/>
          </a:p>
          <a:p>
            <a:pPr marL="0" indent="0">
              <a:lnSpc>
                <a:spcPts val="1150"/>
              </a:lnSpc>
              <a:buNone/>
            </a:pPr>
            <a:r>
              <a:rPr lang="en-US" b="1" dirty="0" sz="1050"/>
              <a:t>Saisonale Kosten</a:t>
            </a:r>
            <a:r>
              <a:rPr lang="en-US" dirty="0" sz="1050"/>
              <a:t> – Kosten, die zu bestimmten Zeiten im Jahr anfallen, etwa Feiertage, Heizung, Schulbeginn oder saisonale Kleidung.</a:t>
            </a:r>
            <a:endParaRPr lang="en-US" b="1" dirty="0"/>
          </a:p>
        </p:txBody>
      </p:sp>
    </p:spTree>
    <p:extLst>
      <p:ext uri="{BB962C8B-B14F-4D97-AF65-F5344CB8AC3E}">
        <p14:creationId xmlns:p14="http://schemas.microsoft.com/office/powerpoint/2010/main" val="40456552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7B085-543C-F736-D0E5-7DEF07283EC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E060A21-4842-14BF-0061-15AF67221095}"/>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529E9870-0A1F-E64B-0C7A-172F78867BB7}"/>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DFDDCF7D-F1D9-983D-1AA5-5586270907B1}"/>
              </a:ext>
            </a:extLst>
          </p:cNvPr>
          <p:cNvSpPr>
            <a:spLocks noGrp="1"/>
          </p:cNvSpPr>
          <p:nvPr>
            <p:ph type="body" sz="quarter" idx="61"/>
          </p:nvPr>
        </p:nvSpPr>
        <p:spPr/>
        <p:txBody>
          <a:bodyPr/>
          <a:lstStyle/>
          <a:p>
            <a:r>
              <a:rPr lang="en-IE" dirty="0"/>
              <a:t>Glossar</a:t>
            </a:r>
          </a:p>
        </p:txBody>
      </p:sp>
      <p:sp>
        <p:nvSpPr>
          <p:cNvPr id="5" name="Text Placeholder 4">
            <a:extLst>
              <a:ext uri="{FF2B5EF4-FFF2-40B4-BE49-F238E27FC236}">
                <a16:creationId xmlns:a16="http://schemas.microsoft.com/office/drawing/2014/main" id="{6BBEEF62-09B4-8055-F045-C54CA76588E4}"/>
              </a:ext>
            </a:extLst>
          </p:cNvPr>
          <p:cNvSpPr>
            <a:spLocks noGrp="1"/>
          </p:cNvSpPr>
          <p:nvPr>
            <p:ph type="body" sz="quarter" idx="64"/>
          </p:nvPr>
        </p:nvSpPr>
        <p:spPr/>
        <p:txBody>
          <a:bodyPr/>
          <a:lstStyle/>
          <a:p>
            <a:pPr marL="0" indent="0">
              <a:buNone/>
            </a:pPr>
            <a:r>
              <a:rPr lang="en-US" b="1" dirty="0"/>
              <a:t>Ausgabenmuster</a:t>
            </a:r>
            <a:r>
              <a:rPr lang="en-US" dirty="0"/>
              <a:t> – Eine wiederkehrende Gewohnheit beim Geldausgeben (z. B. häufige Kleinkäufe, hohe Wochenendausgaben, sich ansammelnde Abonnements).</a:t>
            </a:r>
          </a:p>
          <a:p>
            <a:pPr marL="0" indent="0">
              <a:buNone/>
            </a:pPr>
            <a:endParaRPr lang="en-US" b="1" dirty="0"/>
          </a:p>
          <a:p>
            <a:pPr marL="0" indent="0">
              <a:buNone/>
            </a:pPr>
            <a:r>
              <a:rPr lang="en-US" b="1" dirty="0"/>
              <a:t>Ausgabenerfassung</a:t>
            </a:r>
            <a:r>
              <a:rPr lang="en-US" dirty="0"/>
              <a:t> – Eine Methode, Ausgaben aufzuzeichnen oder durchzusehen, damit Sie Ihren Budgetplan mit der Realität vergleichen können.</a:t>
            </a:r>
          </a:p>
          <a:p>
            <a:pPr marL="0" indent="0">
              <a:buNone/>
            </a:pPr>
            <a:endParaRPr lang="en-US" b="1" dirty="0"/>
          </a:p>
          <a:p>
            <a:pPr marL="0" indent="0">
              <a:buNone/>
            </a:pPr>
            <a:r>
              <a:rPr lang="en-US" b="1" dirty="0"/>
              <a:t>Abonnement</a:t>
            </a:r>
            <a:r>
              <a:rPr lang="en-US" dirty="0"/>
              <a:t> – Eine wiederkehrende Zahlung für eine Dienstleistung (z. B. Streaming, Apps, Fitnessstudio), die so lange weiterläuft, bis Sie kündigen.</a:t>
            </a:r>
          </a:p>
          <a:p>
            <a:pPr marL="0" indent="0">
              <a:buNone/>
            </a:pPr>
            <a:endParaRPr lang="en-US" b="1" dirty="0"/>
          </a:p>
          <a:p>
            <a:pPr marL="0" indent="0">
              <a:buNone/>
            </a:pPr>
            <a:r>
              <a:rPr lang="en-US" b="1" dirty="0"/>
              <a:t>TAN / Bestätigungscode</a:t>
            </a:r>
            <a:r>
              <a:rPr lang="en-US" dirty="0"/>
              <a:t> – Ein Sicherheitscode zur Bestätigung eines Bankvorgangs; er darf niemals an andere weitergegeben werden.</a:t>
            </a:r>
          </a:p>
          <a:p>
            <a:pPr marL="0" indent="0">
              <a:buNone/>
            </a:pPr>
            <a:endParaRPr lang="en-US" dirty="0"/>
          </a:p>
          <a:p>
            <a:pPr marL="0" indent="0">
              <a:buNone/>
            </a:pPr>
            <a:r>
              <a:rPr lang="en-US" b="1" dirty="0"/>
              <a:t>Variable Kosten (variable Ausgaben)</a:t>
            </a:r>
            <a:r>
              <a:rPr lang="en-US" dirty="0"/>
              <a:t> – Kosten, die sich von Monat zu Monat ändern, etwa Lebensmittel, Freizeit, Kleidung oder die Bedürfnisse der Kinder.</a:t>
            </a:r>
            <a:endParaRPr lang="de-DE" dirty="0"/>
          </a:p>
          <a:p>
            <a:pPr marL="0" indent="0">
              <a:buNone/>
            </a:pPr>
            <a:endParaRPr lang="en-US" b="1" dirty="0"/>
          </a:p>
          <a:p>
            <a:pPr marL="0" indent="0">
              <a:buNone/>
            </a:pPr>
            <a:r>
              <a:rPr lang="en-US" b="1" dirty="0"/>
              <a:t>Wöchentlicher Geld-Check</a:t>
            </a:r>
            <a:r>
              <a:rPr lang="en-US" dirty="0"/>
              <a:t> – Eine kurze Routine (z. B. 20 Minuten), um Kontostand, anstehende Zahlungen, Ausgaben und eine Verbesserungsmaßnahme durchzugehen.</a:t>
            </a:r>
            <a:endParaRPr lang="de-DE" dirty="0"/>
          </a:p>
          <a:p>
            <a:pPr marL="0" indent="0">
              <a:buNone/>
            </a:pPr>
            <a:endParaRPr lang="en-US" dirty="0"/>
          </a:p>
        </p:txBody>
      </p:sp>
    </p:spTree>
    <p:extLst>
      <p:ext uri="{BB962C8B-B14F-4D97-AF65-F5344CB8AC3E}">
        <p14:creationId xmlns:p14="http://schemas.microsoft.com/office/powerpoint/2010/main" val="1248328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5484791"/>
            <a:ext cx="362290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777892" y="5464319"/>
            <a:ext cx="375840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FÜR FRAUEN AM</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2" y="6145760"/>
            <a:ext cx="36229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777892" y="6125742"/>
            <a:ext cx="3580019"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BERUFSANFANG </a:t>
            </a:r>
          </a:p>
        </p:txBody>
      </p:sp>
      <p:sp>
        <p:nvSpPr>
          <p:cNvPr id="2" name="Rectangle 1">
            <a:extLst>
              <a:ext uri="{FF2B5EF4-FFF2-40B4-BE49-F238E27FC236}">
                <a16:creationId xmlns:a16="http://schemas.microsoft.com/office/drawing/2014/main" id="{C6D21079-D1B4-0067-22CC-D12593AC792D}"/>
              </a:ext>
            </a:extLst>
          </p:cNvPr>
          <p:cNvSpPr/>
          <p:nvPr/>
        </p:nvSpPr>
        <p:spPr>
          <a:xfrm>
            <a:off x="2777892" y="4814016"/>
            <a:ext cx="3622908"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 name="TextBox 2">
            <a:extLst>
              <a:ext uri="{FF2B5EF4-FFF2-40B4-BE49-F238E27FC236}">
                <a16:creationId xmlns:a16="http://schemas.microsoft.com/office/drawing/2014/main" id="{8C0B41F6-2DC3-7A0A-E503-A9779470CC6C}"/>
              </a:ext>
            </a:extLst>
          </p:cNvPr>
          <p:cNvSpPr txBox="1"/>
          <p:nvPr/>
        </p:nvSpPr>
        <p:spPr>
          <a:xfrm>
            <a:off x="2777892" y="4800433"/>
            <a:ext cx="3027111"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BUDGETPLANUNG </a:t>
            </a:r>
          </a:p>
        </p:txBody>
      </p:sp>
    </p:spTree>
    <p:extLst>
      <p:ext uri="{BB962C8B-B14F-4D97-AF65-F5344CB8AC3E}">
        <p14:creationId xmlns:p14="http://schemas.microsoft.com/office/powerpoint/2010/main" val="2277826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3" y="1874520"/>
            <a:ext cx="5238428" cy="8059894"/>
          </a:xfrm>
        </p:spPr>
        <p:txBody>
          <a:bodyPr/>
          <a:lstStyle/>
          <a:p>
            <a:pPr marL="0" indent="0">
              <a:lnSpc>
                <a:spcPts val="1150"/>
              </a:lnSpc>
              <a:buNone/>
            </a:pPr>
            <a:r>
              <a:rPr lang="en-US" dirty="0" sz="1000"/>
              <a:t>Der Berufsanfang ist oft die erste Zeit, in der Sie Ihr Geld vollständig selbst verwalten. Vielleicht erhalten Sie Ihr erstes regelmäßiges Gehalt, verbinden Studium und Arbeit oder haben ein Einkommen, das von Monat zu Monat schwankt. Gleichzeitig tauchen viele neue Kosten auf: Miete und Kaution, Nebenkosten, Fahrtkosten, Versicherungen, Abonnements und alltägliche Lebenshaltungskosten. Weil so vieles neu ist, entsteht leicht das Gefühl, dass Geld schnell „verschwindet“ – selbst wenn Sie vorsichtig sind.</a:t>
            </a:r>
          </a:p>
          <a:p>
            <a:pPr marL="0" indent="0">
              <a:lnSpc>
                <a:spcPts val="1150"/>
              </a:lnSpc>
              <a:buNone/>
            </a:pPr>
            <a:endParaRPr lang="en-US" dirty="0"/>
          </a:p>
          <a:p>
            <a:pPr marL="0" indent="0">
              <a:lnSpc>
                <a:spcPts val="1150"/>
              </a:lnSpc>
              <a:buNone/>
            </a:pPr>
            <a:r>
              <a:rPr lang="en-US" dirty="0" sz="1000"/>
              <a:t>In dieser Phase ist Budgetplanung eine praktische Fähigkeit, die Ihnen hilft, Stabilität und Selbstvertrauen aufzubauen. Ein Budget gibt Ihnen einen klaren Überblick darüber, was hereinkommt, was hinausgeht und was Sie sich realistisch leisten können. Es hilft Ihnen, unangenehme Überraschungen zu vermeiden – etwa dass das Geld vor Monatsende ausgeht, eine Rechnung vergessen wird oder Sie auf Dispokredite oder kurzfristige Kredite angewiesen sind. Vor allem aber unterstützt Budgetplanung Ihre Unabhängigkeit: Wenn Sie Ihr Geld verstehen, können Sie Entscheidungen treffen, die zu Ihren Prioritäten passen.</a:t>
            </a:r>
          </a:p>
          <a:p>
            <a:pPr marL="0" indent="0">
              <a:lnSpc>
                <a:spcPts val="1150"/>
              </a:lnSpc>
              <a:buNone/>
            </a:pPr>
            <a:endParaRPr lang="en-US" dirty="0"/>
          </a:p>
          <a:p>
            <a:pPr marL="0" indent="0">
              <a:lnSpc>
                <a:spcPts val="1150"/>
              </a:lnSpc>
              <a:buNone/>
            </a:pPr>
            <a:r>
              <a:rPr lang="en-US" b="1" dirty="0" sz="1000"/>
              <a:t>Budgetplanung am Berufsanfang muss nicht kompliziert sein. </a:t>
            </a:r>
            <a:r>
              <a:rPr lang="en-US" dirty="0" sz="1000"/>
              <a:t>Sie brauchen kein fortgeschrittenes Finanzwissen. Sie brauchen nur eine einfache Routine, die Sie wiederholen können. Schon ein einfaches Budget, kombiniert mit einer kurzen Phase der Ausgabenerfassung, kann Ihnen helfen, </a:t>
            </a:r>
            <a:r>
              <a:rPr lang="en-US" dirty="0" err="1" sz="1000"/>
              <a:t>Muster zu erkennen</a:t>
            </a:r>
            <a:r>
              <a:rPr lang="en-US" dirty="0" sz="1000"/>
              <a:t>, unnötige Kosten zu senken und unregelmäßige Ausgaben (z. B. Jahresgebühren, Gesundheitskosten oder Reparaturen) besser zu planen.</a:t>
            </a:r>
          </a:p>
          <a:p>
            <a:pPr marL="0" indent="0">
              <a:lnSpc>
                <a:spcPts val="1150"/>
              </a:lnSpc>
              <a:buNone/>
            </a:pPr>
            <a:endParaRPr lang="en-US" dirty="0"/>
          </a:p>
          <a:p>
            <a:pPr marL="0" indent="0">
              <a:lnSpc>
                <a:spcPts val="1150"/>
              </a:lnSpc>
              <a:buNone/>
            </a:pPr>
            <a:r>
              <a:rPr lang="en-US" dirty="0" sz="1000"/>
              <a:t>Dieser Abschnitt konzentriert sich darauf, Ihre ersten Budgetgewohnheiten auf realistische und unterstützende Weise aufzubauen. Ziel ist es, ein System zu schaffen, das jetzt zu Ihrem Leben passt und zugleich die Grundlage für spätere Schritte wie Sparen, Investieren und langfristige finanzielle Sicherheit legt.</a:t>
            </a:r>
          </a:p>
          <a:p>
            <a:pPr marL="0" indent="0">
              <a:lnSpc>
                <a:spcPts val="1150"/>
              </a:lnSpc>
              <a:buNone/>
            </a:pPr>
            <a:endParaRPr lang="en-IE" sz="1400" b="1" dirty="0">
              <a:solidFill>
                <a:srgbClr val="4763AE"/>
              </a:solidFill>
            </a:endParaRPr>
          </a:p>
          <a:p>
            <a:pPr marL="0" indent="0">
              <a:lnSpc>
                <a:spcPts val="1150"/>
              </a:lnSpc>
              <a:buNone/>
            </a:pPr>
            <a:endParaRPr lang="en-IE" sz="1400" b="1" dirty="0">
              <a:solidFill>
                <a:srgbClr val="4763AE"/>
              </a:solidFill>
            </a:endParaRPr>
          </a:p>
          <a:p>
            <a:pPr marL="0" indent="0">
              <a:lnSpc>
                <a:spcPts val="1150"/>
              </a:lnSpc>
              <a:buNone/>
            </a:pPr>
            <a:r>
              <a:rPr lang="en-IE" sz="1300" b="1" dirty="0">
                <a:solidFill>
                  <a:srgbClr val="4763AE"/>
                </a:solidFill>
              </a:rPr>
              <a:t>Lernziele:</a:t>
            </a:r>
          </a:p>
          <a:p>
            <a:pPr marL="0" indent="0">
              <a:lnSpc>
                <a:spcPts val="1150"/>
              </a:lnSpc>
              <a:buNone/>
            </a:pPr>
            <a:endParaRPr lang="en-IE" sz="1400" dirty="0">
              <a:solidFill>
                <a:srgbClr val="4763AE"/>
              </a:solidFill>
            </a:endParaRPr>
          </a:p>
          <a:p>
            <a:pPr lvl="0">
              <a:lnSpc>
                <a:spcPts val="1150"/>
              </a:lnSpc>
            </a:pPr>
            <a:r>
              <a:rPr lang="en-US" dirty="0" sz="1000"/>
              <a:t>Den Zweck von Budgetplanung und alltäglichem Finanzmanagement verstehen.</a:t>
            </a:r>
          </a:p>
          <a:p>
            <a:pPr lvl="0">
              <a:lnSpc>
                <a:spcPts val="1150"/>
              </a:lnSpc>
            </a:pPr>
            <a:r>
              <a:rPr lang="en-US" dirty="0" sz="1000"/>
              <a:t>Die wichtigsten Einkommensquellen und die wichtigsten Ausgabenkategorien bestimmen.</a:t>
            </a:r>
          </a:p>
          <a:p>
            <a:pPr lvl="0">
              <a:lnSpc>
                <a:spcPts val="1150"/>
              </a:lnSpc>
            </a:pPr>
            <a:r>
              <a:rPr lang="en-US" dirty="0" sz="1000"/>
              <a:t>Zwischen fixen, variablen und unregelmäßigen Ausgaben unterscheiden.</a:t>
            </a:r>
          </a:p>
          <a:p>
            <a:pPr lvl="0">
              <a:lnSpc>
                <a:spcPts val="1150"/>
              </a:lnSpc>
            </a:pPr>
            <a:r>
              <a:rPr lang="en-US" dirty="0" sz="1000"/>
              <a:t>Ein einfaches Monatsbudget erstellen, das zur aktuellen Lebenssituation passt.</a:t>
            </a:r>
          </a:p>
          <a:p>
            <a:pPr lvl="0">
              <a:lnSpc>
                <a:spcPts val="1150"/>
              </a:lnSpc>
            </a:pPr>
            <a:r>
              <a:rPr lang="en-US" dirty="0" sz="1000"/>
              <a:t>Ein einfaches Werkzeug (App, Tabelle oder Notizbuch) nutzen, um Ausgaben zu erfassen und den </a:t>
            </a:r>
            <a:r>
              <a:rPr lang="en-US" dirty="0" err="1" sz="1000"/>
              <a:t>Überblick zu behalten</a:t>
            </a:r>
            <a:r>
              <a:rPr lang="en-US" dirty="0" sz="1000"/>
              <a:t>.</a:t>
            </a:r>
          </a:p>
          <a:p>
            <a:pPr lvl="0">
              <a:lnSpc>
                <a:spcPts val="1150"/>
              </a:lnSpc>
            </a:pPr>
            <a:endParaRPr lang="en-IE" dirty="0"/>
          </a:p>
          <a:p>
            <a:pPr marL="0" indent="0">
              <a:lnSpc>
                <a:spcPts val="1150"/>
              </a:lnSpc>
              <a:buNone/>
            </a:pPr>
            <a:r>
              <a:rPr lang="en-IE" sz="1300" b="1" dirty="0">
                <a:solidFill>
                  <a:srgbClr val="4763AE"/>
                </a:solidFill>
              </a:rPr>
              <a:t>Inhalte:</a:t>
            </a:r>
          </a:p>
          <a:p>
            <a:pPr marL="0" indent="0">
              <a:lnSpc>
                <a:spcPts val="1150"/>
              </a:lnSpc>
              <a:buNone/>
            </a:pPr>
            <a:endParaRPr lang="en-IE" sz="1400" dirty="0">
              <a:solidFill>
                <a:srgbClr val="4763AE"/>
              </a:solidFill>
            </a:endParaRPr>
          </a:p>
          <a:p>
            <a:pPr lvl="0">
              <a:lnSpc>
                <a:spcPts val="1150"/>
              </a:lnSpc>
            </a:pPr>
            <a:r>
              <a:rPr lang="en-US" dirty="0" sz="1000"/>
              <a:t>Was Budgetplanung ist und warum sie im Alltag wichtig ist.</a:t>
            </a:r>
          </a:p>
          <a:p>
            <a:pPr lvl="0">
              <a:lnSpc>
                <a:spcPts val="1150"/>
              </a:lnSpc>
            </a:pPr>
            <a:r>
              <a:rPr lang="en-US" dirty="0" sz="1000"/>
              <a:t>Einnahmen vs. Ausgaben: Wie Sie einen klaren Monatsüberblick erstellen.</a:t>
            </a:r>
          </a:p>
          <a:p>
            <a:pPr lvl="0">
              <a:lnSpc>
                <a:spcPts val="1150"/>
              </a:lnSpc>
            </a:pPr>
            <a:r>
              <a:rPr lang="en-US" dirty="0" sz="1000"/>
              <a:t>Fixe, variable und unregelmäßige Kosten: realistisch planen.</a:t>
            </a:r>
          </a:p>
          <a:p>
            <a:pPr lvl="0">
              <a:lnSpc>
                <a:spcPts val="1150"/>
              </a:lnSpc>
            </a:pPr>
            <a:r>
              <a:rPr lang="en-US" dirty="0" sz="1000"/>
              <a:t>Ausgaben erfassen: einfache Methoden, die funktionieren (Notizbuch, Kontoübersicht, App/Tabelle).</a:t>
            </a:r>
          </a:p>
          <a:p>
            <a:pPr lvl="0">
              <a:lnSpc>
                <a:spcPts val="1150"/>
              </a:lnSpc>
            </a:pPr>
            <a:r>
              <a:rPr lang="en-US" dirty="0" sz="1000"/>
              <a:t>Erste Gewohnheiten für finanzielles Selbstvertrauen: Routinen aufbauen und „Geldüberraschungen“ vermeiden.</a:t>
            </a:r>
            <a:endParaRPr lang="en-IE" dirty="0"/>
          </a:p>
          <a:p>
            <a:pPr marL="0" indent="0">
              <a:lnSpc>
                <a:spcPts val="1150"/>
              </a:lnSpc>
              <a:buNone/>
            </a:pPr>
            <a:endParaRPr lang="en-IE" sz="1400" b="1" dirty="0">
              <a:solidFill>
                <a:srgbClr val="4763AE"/>
              </a:solidFill>
            </a:endParaRPr>
          </a:p>
          <a:p>
            <a:pPr marL="0" indent="0">
              <a:lnSpc>
                <a:spcPts val="1150"/>
              </a:lnSpc>
              <a:buNone/>
            </a:pPr>
            <a:r>
              <a:rPr lang="en-IE" sz="1300" b="1" dirty="0">
                <a:solidFill>
                  <a:srgbClr val="4763AE"/>
                </a:solidFill>
              </a:rPr>
              <a:t>Übungen:</a:t>
            </a:r>
          </a:p>
          <a:p>
            <a:pPr marL="0" indent="0">
              <a:lnSpc>
                <a:spcPts val="1150"/>
              </a:lnSpc>
              <a:buNone/>
            </a:pPr>
            <a:endParaRPr lang="en-IE" sz="1400" dirty="0">
              <a:solidFill>
                <a:srgbClr val="4763AE"/>
              </a:solidFill>
            </a:endParaRPr>
          </a:p>
          <a:p>
            <a:pPr lvl="0">
              <a:lnSpc>
                <a:spcPts val="1150"/>
              </a:lnSpc>
            </a:pPr>
            <a:r>
              <a:rPr lang="en-US" dirty="0" sz="1000"/>
              <a:t>Erstellen Sie Ihr erstes Monatsbudget mit einer einfachen Vorlage (Einnahmen, Fixkosten, variable Kosten, unregelmäßige Kosten).</a:t>
            </a:r>
          </a:p>
          <a:p>
            <a:pPr lvl="0">
              <a:lnSpc>
                <a:spcPts val="1150"/>
              </a:lnSpc>
            </a:pPr>
            <a:r>
              <a:rPr lang="en-US" dirty="0" sz="1000"/>
              <a:t>Erfassen Sie Ihre Ausgaben 7 Tage lang mit einer Methode (Notizbuch, Kontoübersicht oder App).</a:t>
            </a:r>
            <a:endParaRPr lang="en-IE" b="1" dirty="0"/>
          </a:p>
          <a:p>
            <a:pPr marL="0" indent="0">
              <a:lnSpc>
                <a:spcPts val="1150"/>
              </a:lnSpc>
              <a:buNone/>
            </a:pPr>
            <a:endParaRPr lang="en-IE" sz="1400" b="1" dirty="0">
              <a:solidFill>
                <a:srgbClr val="4763AE"/>
              </a:solidFill>
            </a:endParaRPr>
          </a:p>
          <a:p>
            <a:pPr marL="0" indent="0">
              <a:lnSpc>
                <a:spcPts val="1150"/>
              </a:lnSpc>
              <a:buNone/>
            </a:pPr>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7087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78EEE-D609-9C0A-B45B-45A79C2053D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1EC6244-D062-1513-5D0C-0DDE53FF5DF0}"/>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7EDE3EF2-9E45-E081-EA66-B769F4FFD3BC}"/>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DBFDA055-60BC-E680-4F08-0812513C7451}"/>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781AF74F-968F-704F-8973-F88FB7CEB720}"/>
              </a:ext>
            </a:extLst>
          </p:cNvPr>
          <p:cNvSpPr>
            <a:spLocks noGrp="1"/>
          </p:cNvSpPr>
          <p:nvPr>
            <p:ph type="body" sz="quarter" idx="64"/>
          </p:nvPr>
        </p:nvSpPr>
        <p:spPr>
          <a:xfrm>
            <a:off x="1704813" y="1874520"/>
            <a:ext cx="5238428" cy="8059894"/>
          </a:xfrm>
        </p:spPr>
        <p:txBody>
          <a:bodyPr/>
          <a:lstStyle/>
          <a:p>
            <a:pPr marL="0" indent="0">
              <a:buNone/>
            </a:pPr>
            <a:r>
              <a:rPr lang="en-IE" sz="1400" b="1" dirty="0">
                <a:solidFill>
                  <a:srgbClr val="4763AE"/>
                </a:solidFill>
              </a:rPr>
              <a:t>Formative Lernkontrolle:</a:t>
            </a:r>
          </a:p>
          <a:p>
            <a:pPr marL="0" indent="0">
              <a:buNone/>
            </a:pPr>
            <a:endParaRPr lang="en-IE" sz="1400" dirty="0">
              <a:solidFill>
                <a:srgbClr val="4763AE"/>
              </a:solidFill>
            </a:endParaRPr>
          </a:p>
          <a:p>
            <a:pPr lvl="0"/>
            <a:r>
              <a:rPr lang="en-US" dirty="0"/>
              <a:t>Reflexionsfrage: Welche Ausgabenkategorie hat Sie nach 7 Tagen Erfassung am meisten überrascht?</a:t>
            </a:r>
          </a:p>
          <a:p>
            <a:pPr lvl="0"/>
            <a:r>
              <a:rPr lang="en-US" dirty="0"/>
              <a:t>Kurzquiz: Entscheiden Sie, ob typische Ausgaben fix, variabel oder unregelmäßig sind.</a:t>
            </a:r>
            <a:endParaRPr lang="en-IE" dirty="0"/>
          </a:p>
          <a:p>
            <a:pPr marL="0" indent="0">
              <a:buNone/>
            </a:pPr>
            <a:endParaRPr lang="en-IE" sz="1400" b="1" dirty="0">
              <a:solidFill>
                <a:srgbClr val="4763AE"/>
              </a:solidFill>
            </a:endParaRPr>
          </a:p>
          <a:p>
            <a:pPr marL="0" indent="0">
              <a:buNone/>
            </a:pPr>
            <a:r>
              <a:rPr lang="en-IE" sz="1400" b="1" dirty="0">
                <a:solidFill>
                  <a:srgbClr val="4763AE"/>
                </a:solidFill>
              </a:rPr>
              <a:t>Relevante Ressourcen:</a:t>
            </a:r>
          </a:p>
          <a:p>
            <a:pPr marL="0" indent="0">
              <a:buNone/>
            </a:pPr>
            <a:endParaRPr lang="en-IE" sz="1400" dirty="0">
              <a:solidFill>
                <a:srgbClr val="4763AE"/>
              </a:solidFill>
            </a:endParaRPr>
          </a:p>
          <a:p>
            <a:pPr lvl="0"/>
            <a:r>
              <a:rPr lang="en-US" dirty="0"/>
              <a:t>Glossar der Finanzbegriffe</a:t>
            </a:r>
          </a:p>
          <a:p>
            <a:pPr lvl="0"/>
            <a:r>
              <a:rPr lang="en-US" dirty="0"/>
              <a:t>10 praktische Spartipps</a:t>
            </a:r>
          </a:p>
          <a:p>
            <a:pPr lvl="0"/>
            <a:r>
              <a:rPr lang="en-US" dirty="0"/>
              <a:t>Checkliste zur Betrugsprävention</a:t>
            </a:r>
          </a:p>
          <a:p>
            <a:pPr lvl="0"/>
            <a:r>
              <a:rPr lang="en-US" dirty="0"/>
              <a:t>Checkliste Pufferplan</a:t>
            </a:r>
          </a:p>
          <a:p>
            <a:pPr lvl="0"/>
            <a:r>
              <a:rPr lang="en-US" dirty="0"/>
              <a:t>Checkliste Gesundheitskostenplan</a:t>
            </a:r>
          </a:p>
          <a:p>
            <a:pPr lvl="0"/>
            <a:r>
              <a:rPr lang="en-US" dirty="0"/>
              <a:t>Finanzgewohnheiten-Tracker</a:t>
            </a:r>
          </a:p>
          <a:p>
            <a:pPr lvl="0"/>
            <a:r>
              <a:rPr lang="en-US" dirty="0"/>
              <a:t>Einfache Budgetvorlage (Excel)</a:t>
            </a:r>
          </a:p>
          <a:p>
            <a:endParaRPr lang="en-US" dirty="0"/>
          </a:p>
        </p:txBody>
      </p:sp>
      <p:grpSp>
        <p:nvGrpSpPr>
          <p:cNvPr id="4" name="Graphic 2">
            <a:extLst>
              <a:ext uri="{FF2B5EF4-FFF2-40B4-BE49-F238E27FC236}">
                <a16:creationId xmlns:a16="http://schemas.microsoft.com/office/drawing/2014/main" id="{65B60990-3FE5-9E05-9121-59CE9B25278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25A0B52-B318-D966-AB82-7A5C2498CAF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FD1B229-81D5-724C-F25C-8E140B0D618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20EF5A8-D794-A284-B848-5E00B3C2693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CD3E5C52-7DA0-EEE8-834F-5505D5B519B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61F2B1B-327A-91C0-454D-1095C314A534}"/>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D88E842B-9D76-5C6A-6D7B-17EAE11F4E6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719525D-FED1-0A0F-50BC-46E40DF12472}"/>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46398ADE-BB3C-6059-7760-358D3940080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3D5AA42-BCCF-5B25-7EA8-512795A2AA6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69B4F95E-EBEA-A43C-ADAC-E2BC26AB8C6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97326026-F9CA-4648-1267-2FD85E6F1AC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451EB03-18D9-4D68-4954-D3D52FFC27E3}"/>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971D165-6E11-5FFE-8D0F-C0656E16AFA9}"/>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89BCA52-5FE2-8B12-0E7B-22ACE503CFB0}"/>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076A276F-076F-E9C4-D47E-D203B4AEC9D0}"/>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686B0247-A171-98F2-8375-65F0946CA3F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4112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4E15801-284D-0FCD-3A0B-052C1F2CE74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C2328B52-0512-3549-3A98-818C12A00514}"/>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E3300F05-72D8-44A7-11F6-AAF2B53FB8DF}"/>
              </a:ext>
            </a:extLst>
          </p:cNvPr>
          <p:cNvSpPr>
            <a:spLocks noGrp="1"/>
          </p:cNvSpPr>
          <p:nvPr>
            <p:ph type="body" sz="quarter" idx="61"/>
          </p:nvPr>
        </p:nvSpPr>
        <p:spPr>
          <a:xfrm>
            <a:off x="1704812" y="1068038"/>
            <a:ext cx="5284924" cy="722656"/>
          </a:xfrm>
        </p:spPr>
        <p:txBody>
          <a:bodyPr/>
          <a:lstStyle/>
          <a:p>
            <a:r>
              <a:rPr lang="en-US" dirty="0"/>
              <a:t>Grundlagen der Budgetplanung: Was ist ein Budget und warum ist es wichtig?</a:t>
            </a:r>
            <a:endParaRPr lang="en-IE" dirty="0"/>
          </a:p>
          <a:p>
            <a:endParaRPr lang="en-IE" dirty="0"/>
          </a:p>
        </p:txBody>
      </p:sp>
      <p:sp>
        <p:nvSpPr>
          <p:cNvPr id="5" name="Text Placeholder 4">
            <a:extLst>
              <a:ext uri="{FF2B5EF4-FFF2-40B4-BE49-F238E27FC236}">
                <a16:creationId xmlns:a16="http://schemas.microsoft.com/office/drawing/2014/main" id="{C66B4E6B-63CA-B9FF-1048-1ACD4DC52484}"/>
              </a:ext>
            </a:extLst>
          </p:cNvPr>
          <p:cNvSpPr>
            <a:spLocks noGrp="1"/>
          </p:cNvSpPr>
          <p:nvPr>
            <p:ph type="body" sz="quarter" idx="64"/>
          </p:nvPr>
        </p:nvSpPr>
        <p:spPr>
          <a:xfrm>
            <a:off x="1704812" y="2291731"/>
            <a:ext cx="5238428" cy="8400082"/>
          </a:xfrm>
        </p:spPr>
        <p:txBody>
          <a:bodyPr/>
          <a:lstStyle/>
          <a:p>
            <a:pPr marL="0" indent="0">
              <a:buNone/>
            </a:pPr>
            <a:r>
              <a:rPr lang="en-US" dirty="0"/>
              <a:t>Ein </a:t>
            </a:r>
            <a:r>
              <a:rPr lang="en-US" b="1" dirty="0"/>
              <a:t>Budget</a:t>
            </a:r>
            <a:r>
              <a:rPr lang="en-US" dirty="0"/>
              <a:t> ist im Grunde ein Plan, der zeigt, welches Geld hereinkommt und welches Geld hinausgeht. Es hilft Ihnen, alltägliche Entscheidungen mit Klarheit zu treffen, statt zu raten.</a:t>
            </a:r>
          </a:p>
          <a:p>
            <a:pPr marL="0" indent="0">
              <a:buNone/>
            </a:pPr>
            <a:endParaRPr lang="en-US" dirty="0"/>
          </a:p>
          <a:p>
            <a:pPr marL="0" indent="0">
              <a:buNone/>
            </a:pPr>
            <a:r>
              <a:rPr lang="en-US" dirty="0"/>
              <a:t>Am Berufsanfang ist Budgetplanung wichtig, weil viele Kosten neu sind und leicht unterschätzt werden. Beispiele sind Miete und Kaution, Nebenkosten, Mobilität, Versicherungen, Abonnements und tägliche Ausgaben wie Lebensmittel. Ohne klaren Überblick kann es sich anfühlen, als würde das Geld schnell „verschwinden“. Das kann zu Stress, versäumten Zahlungen oder teuren Dispokrediten und kurzfristigen Krediten führen.</a:t>
            </a:r>
          </a:p>
          <a:p>
            <a:pPr marL="0" indent="0">
              <a:buNone/>
            </a:pPr>
            <a:endParaRPr lang="en-US" dirty="0"/>
          </a:p>
          <a:p>
            <a:pPr marL="0" indent="0">
              <a:buNone/>
            </a:pPr>
            <a:r>
              <a:rPr lang="en-US" dirty="0"/>
              <a:t>Budgetplanung unterstützt Ihre Unabhängigkeit. Wenn Sie Ihre Zahlen kennen, können Sie entscheiden, was für Ihr Leben gerade realistisch ist:</a:t>
            </a:r>
          </a:p>
          <a:p>
            <a:pPr marL="0" indent="0">
              <a:buNone/>
            </a:pPr>
            <a:endParaRPr lang="en-US" dirty="0"/>
          </a:p>
          <a:p>
            <a:r>
              <a:rPr lang="en-US" dirty="0"/>
              <a:t>was Sie pro Woche ausgeben können,</a:t>
            </a:r>
          </a:p>
          <a:p>
            <a:r>
              <a:rPr lang="en-US" dirty="0"/>
              <a:t>was Sie für Rechnungen zurücklegen sollten und</a:t>
            </a:r>
          </a:p>
          <a:p>
            <a:r>
              <a:rPr lang="en-US" dirty="0"/>
              <a:t>was Sie für Ziele oder unerwartete Kosten behalten können.</a:t>
            </a:r>
          </a:p>
          <a:p>
            <a:pPr marL="0" indent="0">
              <a:buNone/>
            </a:pPr>
            <a:endParaRPr lang="en-US" dirty="0"/>
          </a:p>
          <a:p>
            <a:pPr marL="0" indent="0">
              <a:buNone/>
            </a:pPr>
            <a:r>
              <a:rPr lang="en-US" dirty="0"/>
              <a:t>Bei Budgetplanung geht es nicht um Strenge, sondern um Vorbereitung. Schon ein einfaches Budget kann Stress reduzieren, weil Sie sehen, was möglich ist und was sich ändern muss.</a:t>
            </a:r>
          </a:p>
          <a:p>
            <a:pPr marL="0" indent="0">
              <a:buNone/>
            </a:pPr>
            <a:endParaRPr lang="en-US" dirty="0"/>
          </a:p>
          <a:p>
            <a:pPr marL="0" indent="0">
              <a:buNone/>
            </a:pPr>
            <a:r>
              <a:rPr lang="en-US" dirty="0"/>
              <a:t>Ein gutes Budget schafft auch die Grundlage für die nächsten Schritte finanzieller Selbstbestimmung. Wenn die Alltagsfinanzen unter Kontrolle sind, wird es leichter, zu sparen, einen Puffer aufzubauen und für die Zukunft zu planen.</a:t>
            </a:r>
          </a:p>
          <a:p>
            <a:pPr marL="0" indent="0">
              <a:buNone/>
            </a:pPr>
            <a:endParaRPr lang="en-US" dirty="0"/>
          </a:p>
          <a:p>
            <a:pPr marL="0" indent="0">
              <a:buNone/>
            </a:pPr>
            <a:endParaRPr lang="en-IE" dirty="0"/>
          </a:p>
        </p:txBody>
      </p:sp>
      <p:sp>
        <p:nvSpPr>
          <p:cNvPr id="8" name="Rectangle 1">
            <a:extLst>
              <a:ext uri="{FF2B5EF4-FFF2-40B4-BE49-F238E27FC236}">
                <a16:creationId xmlns:a16="http://schemas.microsoft.com/office/drawing/2014/main" id="{364204AC-7019-B5C7-B1E9-8B8EBD4B7E11}"/>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pSp>
        <p:nvGrpSpPr>
          <p:cNvPr id="13" name="Group 2">
            <a:extLst>
              <a:ext uri="{FF2B5EF4-FFF2-40B4-BE49-F238E27FC236}">
                <a16:creationId xmlns:a16="http://schemas.microsoft.com/office/drawing/2014/main" id="{141A6E94-67C9-0E1B-D4BB-2DBFFF5588BC}"/>
              </a:ext>
            </a:extLst>
          </p:cNvPr>
          <p:cNvGrpSpPr>
            <a:grpSpLocks noChangeAspect="1"/>
          </p:cNvGrpSpPr>
          <p:nvPr/>
        </p:nvGrpSpPr>
        <p:grpSpPr>
          <a:xfrm>
            <a:off x="1704812" y="5029065"/>
            <a:ext cx="6071390" cy="3985396"/>
            <a:chOff x="0" y="-1976593"/>
            <a:chExt cx="21519863" cy="12030858"/>
          </a:xfrm>
        </p:grpSpPr>
        <p:sp>
          <p:nvSpPr>
            <p:cNvPr id="14" name="Freeform 3">
              <a:extLst>
                <a:ext uri="{FF2B5EF4-FFF2-40B4-BE49-F238E27FC236}">
                  <a16:creationId xmlns:a16="http://schemas.microsoft.com/office/drawing/2014/main" id="{AA311ACF-F359-5851-C7F3-9EF541840C82}"/>
                </a:ext>
              </a:extLst>
            </p:cNvPr>
            <p:cNvSpPr/>
            <p:nvPr/>
          </p:nvSpPr>
          <p:spPr>
            <a:xfrm>
              <a:off x="0" y="1870422"/>
              <a:ext cx="9914348" cy="8183843"/>
            </a:xfrm>
            <a:custGeom>
              <a:avLst/>
              <a:gdLst/>
              <a:ahLst/>
              <a:cxnLst/>
              <a:rect l="l" t="t" r="r" b="b"/>
              <a:pathLst>
                <a:path w="9914348" h="8183843">
                  <a:moveTo>
                    <a:pt x="0" y="0"/>
                  </a:moveTo>
                  <a:lnTo>
                    <a:pt x="9914348" y="0"/>
                  </a:lnTo>
                  <a:lnTo>
                    <a:pt x="9914348" y="8183843"/>
                  </a:lnTo>
                  <a:lnTo>
                    <a:pt x="0" y="818384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sz="700"/>
            </a:p>
          </p:txBody>
        </p:sp>
        <p:sp>
          <p:nvSpPr>
            <p:cNvPr id="15" name="Freeform 4">
              <a:extLst>
                <a:ext uri="{FF2B5EF4-FFF2-40B4-BE49-F238E27FC236}">
                  <a16:creationId xmlns:a16="http://schemas.microsoft.com/office/drawing/2014/main" id="{EB1B0137-B8B2-1E9A-9473-6FD7CEBFB944}"/>
                </a:ext>
              </a:extLst>
            </p:cNvPr>
            <p:cNvSpPr/>
            <p:nvPr/>
          </p:nvSpPr>
          <p:spPr>
            <a:xfrm flipH="1">
              <a:off x="16904062" y="3077497"/>
              <a:ext cx="2066599" cy="2884847"/>
            </a:xfrm>
            <a:custGeom>
              <a:avLst/>
              <a:gdLst/>
              <a:ahLst/>
              <a:cxnLst/>
              <a:rect l="l" t="t" r="r" b="b"/>
              <a:pathLst>
                <a:path w="2066599" h="2884847">
                  <a:moveTo>
                    <a:pt x="2066599" y="0"/>
                  </a:moveTo>
                  <a:lnTo>
                    <a:pt x="0" y="0"/>
                  </a:lnTo>
                  <a:lnTo>
                    <a:pt x="0" y="2884847"/>
                  </a:lnTo>
                  <a:lnTo>
                    <a:pt x="2066599" y="2884847"/>
                  </a:lnTo>
                  <a:lnTo>
                    <a:pt x="2066599"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de-DE" sz="700"/>
            </a:p>
          </p:txBody>
        </p:sp>
        <p:sp>
          <p:nvSpPr>
            <p:cNvPr id="16" name="TextBox 5">
              <a:extLst>
                <a:ext uri="{FF2B5EF4-FFF2-40B4-BE49-F238E27FC236}">
                  <a16:creationId xmlns:a16="http://schemas.microsoft.com/office/drawing/2014/main" id="{F6C4C591-D38A-9ACB-2472-C8F032C4A654}"/>
                </a:ext>
              </a:extLst>
            </p:cNvPr>
            <p:cNvSpPr txBox="1"/>
            <p:nvPr/>
          </p:nvSpPr>
          <p:spPr>
            <a:xfrm>
              <a:off x="11445613" y="-1976593"/>
              <a:ext cx="10074250" cy="5054092"/>
            </a:xfrm>
            <a:prstGeom prst="rect">
              <a:avLst/>
            </a:prstGeom>
          </p:spPr>
          <p:txBody>
            <a:bodyPr lIns="0" tIns="0" rIns="0" bIns="0" rtlCol="0" anchor="t">
              <a:spAutoFit/>
            </a:bodyPr>
            <a:lstStyle/>
            <a:p>
              <a:pPr algn="l">
                <a:lnSpc>
                  <a:spcPts val="16800"/>
                </a:lnSpc>
              </a:pPr>
              <a:r>
                <a:rPr lang="en-US" sz="2000" b="1" dirty="0">
                  <a:solidFill>
                    <a:srgbClr val="1E2879"/>
                  </a:solidFill>
                  <a:latin typeface="Montserrat Bold"/>
                  <a:ea typeface="Montserrat Bold"/>
                  <a:cs typeface="Montserrat Bold"/>
                  <a:sym typeface="Montserrat Bold"/>
                </a:rPr>
                <a:t>BUDGET</a:t>
              </a:r>
            </a:p>
          </p:txBody>
        </p:sp>
        <p:sp>
          <p:nvSpPr>
            <p:cNvPr id="17" name="Freeform 6">
              <a:extLst>
                <a:ext uri="{FF2B5EF4-FFF2-40B4-BE49-F238E27FC236}">
                  <a16:creationId xmlns:a16="http://schemas.microsoft.com/office/drawing/2014/main" id="{2341C9EE-3F2A-6948-7E19-42F18E9C9D35}"/>
                </a:ext>
              </a:extLst>
            </p:cNvPr>
            <p:cNvSpPr/>
            <p:nvPr/>
          </p:nvSpPr>
          <p:spPr>
            <a:xfrm>
              <a:off x="11275987" y="3219144"/>
              <a:ext cx="4807458" cy="5486400"/>
            </a:xfrm>
            <a:custGeom>
              <a:avLst/>
              <a:gdLst/>
              <a:ahLst/>
              <a:cxnLst/>
              <a:rect l="l" t="t" r="r" b="b"/>
              <a:pathLst>
                <a:path w="4807458" h="5486400">
                  <a:moveTo>
                    <a:pt x="0" y="0"/>
                  </a:moveTo>
                  <a:lnTo>
                    <a:pt x="4807458" y="0"/>
                  </a:lnTo>
                  <a:lnTo>
                    <a:pt x="4807458" y="5486400"/>
                  </a:lnTo>
                  <a:lnTo>
                    <a:pt x="0" y="548640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de-DE" sz="700"/>
            </a:p>
          </p:txBody>
        </p:sp>
      </p:grpSp>
    </p:spTree>
    <p:extLst>
      <p:ext uri="{BB962C8B-B14F-4D97-AF65-F5344CB8AC3E}">
        <p14:creationId xmlns:p14="http://schemas.microsoft.com/office/powerpoint/2010/main" val="2320951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39168-253D-796F-4838-092D465246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B7991B-0BC3-8FD5-D8ED-BF10C3409C66}"/>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AF5B0E2-51D8-F106-ABC6-B95EAA521C1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77E29B72-D42E-3D72-4287-828B543674ED}"/>
              </a:ext>
            </a:extLst>
          </p:cNvPr>
          <p:cNvSpPr>
            <a:spLocks noGrp="1"/>
          </p:cNvSpPr>
          <p:nvPr>
            <p:ph type="body" sz="quarter" idx="61"/>
          </p:nvPr>
        </p:nvSpPr>
        <p:spPr>
          <a:xfrm>
            <a:off x="1704812" y="1068038"/>
            <a:ext cx="5284924" cy="722656"/>
          </a:xfrm>
        </p:spPr>
        <p:txBody>
          <a:bodyPr/>
          <a:lstStyle/>
          <a:p>
            <a:r>
              <a:rPr lang="en-US" dirty="0"/>
              <a:t>Grundlagen der Budgetplanung: </a:t>
            </a:r>
            <a:r>
              <a:rPr lang="de-DE" dirty="0"/>
              <a:t>Einnahmen vs. </a:t>
            </a:r>
            <a:r>
              <a:rPr lang="de-DE" dirty="0" err="1"/>
              <a:t>Ausgaben</a:t>
            </a:r>
            <a:endParaRPr lang="en-IE" dirty="0"/>
          </a:p>
          <a:p>
            <a:endParaRPr lang="en-IE" dirty="0"/>
          </a:p>
        </p:txBody>
      </p:sp>
      <p:sp>
        <p:nvSpPr>
          <p:cNvPr id="5" name="Text Placeholder 4">
            <a:extLst>
              <a:ext uri="{FF2B5EF4-FFF2-40B4-BE49-F238E27FC236}">
                <a16:creationId xmlns:a16="http://schemas.microsoft.com/office/drawing/2014/main" id="{F2440113-3155-971E-F9D2-CE541A91FF68}"/>
              </a:ext>
            </a:extLst>
          </p:cNvPr>
          <p:cNvSpPr>
            <a:spLocks noGrp="1"/>
          </p:cNvSpPr>
          <p:nvPr>
            <p:ph type="body" sz="quarter" idx="64"/>
          </p:nvPr>
        </p:nvSpPr>
        <p:spPr>
          <a:xfrm>
            <a:off x="1704812" y="2291731"/>
            <a:ext cx="5238428" cy="8400082"/>
          </a:xfrm>
        </p:spPr>
        <p:txBody>
          <a:bodyPr/>
          <a:lstStyle/>
          <a:p>
            <a:pPr marL="0" indent="0">
              <a:buNone/>
            </a:pPr>
            <a:r>
              <a:rPr lang="en-US" dirty="0"/>
              <a:t>Ein Budget beginnt mit einem klaren Bild: </a:t>
            </a:r>
            <a:r>
              <a:rPr lang="en-US" b="1" dirty="0"/>
              <a:t>Wie viel Geld kommt jeden Monat herein und wie viel Geld geht hinaus</a:t>
            </a:r>
            <a:r>
              <a:rPr lang="en-US" dirty="0"/>
              <a:t>. Dieser Überblick ist die „Landkarte“ für Ihre Alltagsfinanzen. Ohne sie treffen Sie Entscheidungen womöglich nach Gefühl („Ich glaube, ich kann mir das leisten“) statt nach Fakten („Ich weiß, was möglich ist“).</a:t>
            </a:r>
          </a:p>
          <a:p>
            <a:pPr marL="0" indent="0">
              <a:buNone/>
            </a:pPr>
            <a:endParaRPr lang="en-US" dirty="0"/>
          </a:p>
          <a:p>
            <a:pPr marL="0" indent="0">
              <a:buNone/>
            </a:pPr>
            <a:r>
              <a:rPr lang="en-US" b="1" dirty="0"/>
              <a:t>Schritt 1: Berechnen Sie Ihr monatliches Einkommen</a:t>
            </a:r>
            <a:br>
              <a:rPr lang="en-US" dirty="0"/>
            </a:br>
            <a:r>
              <a:rPr lang="en-US" dirty="0" err="1"/>
              <a:t>Einkommen</a:t>
            </a:r>
            <a:r>
              <a:rPr lang="en-US" dirty="0"/>
              <a:t> ist das Geld, das Sie erhalten. Am Berufsanfang kann das Einkommen von Person zu Person sehr unterschiedlich aussehen. Es kann umfassen:</a:t>
            </a:r>
          </a:p>
          <a:p>
            <a:pPr marL="0" indent="0">
              <a:buNone/>
            </a:pPr>
            <a:endParaRPr lang="en-US" dirty="0"/>
          </a:p>
          <a:p>
            <a:r>
              <a:rPr lang="en-US" dirty="0"/>
              <a:t>Gehalt aus einer Beschäftigung (Vollzeit oder Teilzeit),</a:t>
            </a:r>
          </a:p>
          <a:p>
            <a:r>
              <a:rPr lang="en-US" dirty="0"/>
              <a:t>Einkünfte aus Praktika, freiberuflicher Arbeit oder Nebenjobs,</a:t>
            </a:r>
          </a:p>
          <a:p>
            <a:r>
              <a:rPr lang="en-US" dirty="0"/>
              <a:t>Stipendien oder Studienförderung,</a:t>
            </a:r>
          </a:p>
          <a:p>
            <a:r>
              <a:rPr lang="en-US" dirty="0"/>
              <a:t>Sozialleistungen, Zuschüsse oder Ausbildungsbeihilfen,</a:t>
            </a:r>
          </a:p>
          <a:p>
            <a:r>
              <a:rPr lang="en-US" dirty="0"/>
              <a:t>Unterstützungszahlungen (z. B. Unterstützung durch die Familie).</a:t>
            </a:r>
          </a:p>
          <a:p>
            <a:pPr marL="0" indent="0">
              <a:buNone/>
            </a:pPr>
            <a:endParaRPr lang="en-US" dirty="0"/>
          </a:p>
          <a:p>
            <a:pPr marL="0" indent="0">
              <a:buNone/>
            </a:pPr>
            <a:r>
              <a:rPr lang="en-US" dirty="0"/>
              <a:t>Notieren Sie Ihr </a:t>
            </a:r>
            <a:r>
              <a:rPr lang="en-US" b="1" dirty="0"/>
              <a:t>monatliches Nettoeinkommen</a:t>
            </a:r>
            <a:r>
              <a:rPr lang="en-US" dirty="0"/>
              <a:t> (was tatsächlich auf Ihrem Konto ankommt).</a:t>
            </a:r>
            <a:br>
              <a:rPr lang="en-US" dirty="0"/>
            </a:br>
            <a:r>
              <a:rPr lang="en-US" dirty="0"/>
              <a:t>Wenn Ihr Einkommen stabil ist, verwenden Sie Ihren normalen Monatsbetrag.</a:t>
            </a:r>
            <a:br>
              <a:rPr lang="en-US" dirty="0"/>
            </a:br>
            <a:r>
              <a:rPr lang="en-US" dirty="0"/>
              <a:t>Wenn Ihr Einkommen von Monat zu Monat schwankt, bilden Sie einen einfachen Durchschnitt: Addieren Sie Ihr Einkommen der letzten 3 Monate und teilen Sie es durch 3. So erhalten Sie eine realistische Zahl für Ihre Planung.</a:t>
            </a:r>
          </a:p>
          <a:p>
            <a:pPr marL="0" indent="0">
              <a:buNone/>
            </a:pPr>
            <a:endParaRPr lang="en-US" dirty="0"/>
          </a:p>
          <a:p>
            <a:pPr marL="0" indent="0">
              <a:buNone/>
            </a:pPr>
            <a:r>
              <a:rPr lang="en-US" b="1" dirty="0"/>
              <a:t>Schritt 2: Listen Sie Ihre monatlichen Ausgaben auf</a:t>
            </a:r>
            <a:br>
              <a:rPr lang="en-US" dirty="0"/>
            </a:br>
            <a:r>
              <a:rPr lang="en-US" dirty="0" err="1"/>
              <a:t>Ausgaben</a:t>
            </a:r>
            <a:r>
              <a:rPr lang="en-US" dirty="0"/>
              <a:t> sind das Geld, das Sie ausgeben. Ein häufiger Fehler ist, nur die „großen“ Kosten aufzulisten und kleinere, häufig anfallende Posten zu vergessen. Beginnen Sie mit den wichtigsten Kategorien, zum Beispiel:</a:t>
            </a:r>
          </a:p>
          <a:p>
            <a:pPr marL="0" indent="0">
              <a:buNone/>
            </a:pPr>
            <a:endParaRPr lang="en-US" dirty="0"/>
          </a:p>
          <a:p>
            <a:r>
              <a:rPr lang="en-US" dirty="0"/>
              <a:t>Wohnen (Miete, Nebenkosten, Heizung),</a:t>
            </a:r>
          </a:p>
          <a:p>
            <a:r>
              <a:rPr lang="en-US" dirty="0"/>
              <a:t>Mobilität (Fahrkarten, Kraftstoff, Abonnements),</a:t>
            </a:r>
          </a:p>
          <a:p>
            <a:r>
              <a:rPr lang="en-US" dirty="0"/>
              <a:t>Essen (Lebensmittel und Essen gehen),</a:t>
            </a:r>
          </a:p>
          <a:p>
            <a:r>
              <a:rPr lang="en-US" dirty="0"/>
              <a:t>Telefon und Internet,</a:t>
            </a:r>
          </a:p>
          <a:p>
            <a:r>
              <a:rPr lang="en-US" dirty="0"/>
              <a:t>Versicherungen,</a:t>
            </a:r>
          </a:p>
          <a:p>
            <a:r>
              <a:rPr lang="en-US" dirty="0"/>
              <a:t>Kreditraten (falls vorhanden),</a:t>
            </a:r>
          </a:p>
          <a:p>
            <a:r>
              <a:rPr lang="en-US" dirty="0"/>
              <a:t>Abonnements (Streaming, Fitnessstudio, Apps),</a:t>
            </a:r>
          </a:p>
          <a:p>
            <a:r>
              <a:rPr lang="en-US" dirty="0"/>
              <a:t>persönliche Ausgaben und Freizeit.</a:t>
            </a:r>
          </a:p>
          <a:p>
            <a:pPr marL="0" indent="0">
              <a:buNone/>
            </a:pPr>
            <a:endParaRPr lang="en-US" dirty="0"/>
          </a:p>
          <a:p>
            <a:pPr marL="0" indent="0">
              <a:buNone/>
            </a:pPr>
            <a:r>
              <a:rPr lang="en-US" dirty="0"/>
              <a:t>In dieser Phase brauchen Sie keine perfekten Zahlen. Ein guter erster Schritt ist, Ihre Ausgaben zu schätzen – anhand von:</a:t>
            </a:r>
          </a:p>
          <a:p>
            <a:pPr marL="0" indent="0">
              <a:buNone/>
            </a:pPr>
            <a:endParaRPr lang="en-US" dirty="0"/>
          </a:p>
          <a:p>
            <a:r>
              <a:rPr lang="en-US" dirty="0"/>
              <a:t>Ihren Kontoumsätzen,</a:t>
            </a:r>
          </a:p>
          <a:p>
            <a:r>
              <a:rPr lang="en-US" dirty="0"/>
              <a:t>Belegen oder</a:t>
            </a:r>
          </a:p>
          <a:p>
            <a:r>
              <a:rPr lang="en-US" dirty="0"/>
              <a:t>Ihrer Erinnerung (und später durch Erfassung verfeinern).</a:t>
            </a:r>
          </a:p>
          <a:p>
            <a:pPr marL="0" indent="0">
              <a:buNone/>
            </a:pPr>
            <a:endParaRPr lang="en-US" b="1" dirty="0"/>
          </a:p>
          <a:p>
            <a:pPr marL="0" indent="0">
              <a:buNone/>
            </a:pPr>
            <a:endParaRPr lang="en-US" b="1" dirty="0"/>
          </a:p>
          <a:p>
            <a:pPr marL="0" indent="0">
              <a:buNone/>
            </a:pPr>
            <a:endParaRPr lang="en-IE" dirty="0"/>
          </a:p>
        </p:txBody>
      </p:sp>
      <p:sp>
        <p:nvSpPr>
          <p:cNvPr id="8" name="Rectangle 1">
            <a:extLst>
              <a:ext uri="{FF2B5EF4-FFF2-40B4-BE49-F238E27FC236}">
                <a16:creationId xmlns:a16="http://schemas.microsoft.com/office/drawing/2014/main" id="{0AEE6796-0A19-E80E-B52B-7913C341ECDB}"/>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892218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5AEBCD-2D98-23D0-E15B-DC8A7DA4F74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A0D160B-0143-F2A1-CEFE-F800F02CD7D3}"/>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7CAE844-337A-468E-7459-890BA0B4A6A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603B0D58-4D1C-C51E-8F97-8450BF27E805}"/>
              </a:ext>
            </a:extLst>
          </p:cNvPr>
          <p:cNvSpPr>
            <a:spLocks noGrp="1"/>
          </p:cNvSpPr>
          <p:nvPr>
            <p:ph type="body" sz="quarter" idx="61"/>
          </p:nvPr>
        </p:nvSpPr>
        <p:spPr>
          <a:xfrm>
            <a:off x="1704812" y="1068038"/>
            <a:ext cx="5284924" cy="722656"/>
          </a:xfrm>
        </p:spPr>
        <p:txBody>
          <a:bodyPr/>
          <a:lstStyle/>
          <a:p>
            <a:r>
              <a:rPr lang="en-US" dirty="0"/>
              <a:t>Grundlagen der Budgetplanung: </a:t>
            </a:r>
            <a:r>
              <a:rPr lang="de-DE" dirty="0"/>
              <a:t>Einnahmen vs. </a:t>
            </a:r>
            <a:r>
              <a:rPr lang="de-DE" dirty="0" err="1"/>
              <a:t>Ausgaben</a:t>
            </a:r>
            <a:endParaRPr lang="en-IE" dirty="0"/>
          </a:p>
          <a:p>
            <a:endParaRPr lang="en-IE" dirty="0"/>
          </a:p>
        </p:txBody>
      </p:sp>
      <p:sp>
        <p:nvSpPr>
          <p:cNvPr id="5" name="Text Placeholder 4">
            <a:extLst>
              <a:ext uri="{FF2B5EF4-FFF2-40B4-BE49-F238E27FC236}">
                <a16:creationId xmlns:a16="http://schemas.microsoft.com/office/drawing/2014/main" id="{2580FD97-2503-9962-9109-A3607BD82CC0}"/>
              </a:ext>
            </a:extLst>
          </p:cNvPr>
          <p:cNvSpPr>
            <a:spLocks noGrp="1"/>
          </p:cNvSpPr>
          <p:nvPr>
            <p:ph type="body" sz="quarter" idx="64"/>
          </p:nvPr>
        </p:nvSpPr>
        <p:spPr>
          <a:xfrm>
            <a:off x="1704812" y="2291731"/>
            <a:ext cx="5238428" cy="8400082"/>
          </a:xfrm>
        </p:spPr>
        <p:txBody>
          <a:bodyPr/>
          <a:lstStyle/>
          <a:p>
            <a:pPr marL="0" indent="0">
              <a:lnSpc>
                <a:spcPts val="1100"/>
              </a:lnSpc>
              <a:buNone/>
            </a:pPr>
            <a:r>
              <a:rPr lang="en-US" b="1" dirty="0" sz="1000"/>
              <a:t>Schritt 3: Vergleichen Sie Einnahmen und Ausgaben</a:t>
            </a:r>
          </a:p>
          <a:p>
            <a:pPr marL="0" indent="0">
              <a:lnSpc>
                <a:spcPts val="1100"/>
              </a:lnSpc>
              <a:buNone/>
            </a:pPr>
            <a:br>
              <a:rPr lang="en-US" dirty="0"/>
            </a:br>
            <a:r>
              <a:rPr lang="en-US" dirty="0" sz="1000"/>
              <a:t>Rechnen Sie jetzt: </a:t>
            </a:r>
            <a:r>
              <a:rPr lang="en-US" b="1" dirty="0" sz="1000"/>
              <a:t>Einnahmen – Ausgaben = Was übrig bleibt (oder was fehlt).</a:t>
            </a:r>
            <a:br>
              <a:rPr lang="en-US" b="1" dirty="0"/>
            </a:br>
            <a:endParaRPr lang="en-US" dirty="0"/>
          </a:p>
          <a:p>
            <a:pPr>
              <a:lnSpc>
                <a:spcPts val="1100"/>
              </a:lnSpc>
            </a:pPr>
            <a:r>
              <a:rPr lang="en-US" dirty="0" sz="1000"/>
              <a:t>Wenn Geld </a:t>
            </a:r>
            <a:r>
              <a:rPr lang="en-US" b="1" dirty="0" sz="1000"/>
              <a:t>übrig bleibt</a:t>
            </a:r>
            <a:r>
              <a:rPr lang="en-US" dirty="0" sz="1000"/>
              <a:t>, können Sie entscheiden, welche Aufgabe es übernehmen soll:</a:t>
            </a:r>
            <a:br>
              <a:rPr lang="en-US" dirty="0"/>
            </a:br>
            <a:br>
              <a:rPr lang="en-US" dirty="0"/>
            </a:b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 einen kleinen Notfallpuffer aufbauen,</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 für ein Ziel sparen (Weiterbildung, Reisen, Umzug) oder</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 Schulden schneller abbauen (falls zutreffend).</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a:lnSpc>
                <a:spcPts val="1100"/>
              </a:lnSpc>
            </a:pPr>
            <a:r>
              <a:rPr lang="en-US" dirty="0" sz="1000"/>
              <a:t>Wenn Geld </a:t>
            </a:r>
            <a:r>
              <a:rPr lang="en-US" b="1" dirty="0" sz="1000"/>
              <a:t>fehlt</a:t>
            </a:r>
            <a:r>
              <a:rPr lang="en-US" dirty="0" sz="1000"/>
              <a:t>, ist das Budget trotzdem nützlich. Es zeigt Ihnen, dass sich etwas ändern muss. Typische Lösungen am Berufsanfang sind:</a:t>
            </a:r>
            <a:br>
              <a:rPr lang="en-US" dirty="0"/>
            </a:br>
            <a:br>
              <a:rPr lang="en-US" dirty="0"/>
            </a:br>
            <a:r>
              <a:rPr lang="en-US" dirty="0" sz="1000"/>
              <a:t>- </a:t>
            </a: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variable Kosten senken (z. B. Essen gehen, Abonnements),</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 prüfen, ob Sie für Dienste zahlen, die Sie nicht nutzen,</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 unregelmäßige Kosten sorgfältiger planen, damit sie den Monat nicht durcheinanderbringen,</a:t>
            </a: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r>
              <a:rPr lang="en-US" sz="1000" dirty="0">
                <a:solidFill>
                  <a:srgbClr val="1E2879"/>
                </a:solidFill>
                <a:latin typeface="Calibri" panose="020F0502020204030204" pitchFamily="34" charset="0"/>
                <a:ea typeface="Open Sans" panose="020B0606030504020204" pitchFamily="34" charset="0"/>
                <a:cs typeface="Calibri" panose="020F0502020204030204" pitchFamily="34" charset="0"/>
              </a:rPr>
              <a:t>- nach realistischen Wegen suchen, das Einkommen mit der Zeit zu erhöhen (z. B. mehr Stunden, ein besserer Vertrag oder zusätzliche Einkommensquellen).</a:t>
            </a:r>
          </a:p>
          <a:p>
            <a:pPr marL="0" indent="0">
              <a:lnSpc>
                <a:spcPts val="1100"/>
              </a:lnSpc>
              <a:buNone/>
            </a:pPr>
            <a:endParaRPr lang="en-US" dirty="0"/>
          </a:p>
          <a:p>
            <a:pPr marL="0" indent="0">
              <a:lnSpc>
                <a:spcPts val="1100"/>
              </a:lnSpc>
              <a:buNone/>
            </a:pP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marL="0" indent="0">
              <a:lnSpc>
                <a:spcPts val="1100"/>
              </a:lnSpc>
              <a:buNone/>
            </a:pPr>
            <a:endParaRPr lang="en-US" dirty="0"/>
          </a:p>
          <a:p>
            <a:pPr marL="0" indent="0">
              <a:lnSpc>
                <a:spcPts val="1100"/>
              </a:lnSpc>
              <a:buNone/>
            </a:pP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marL="0" indent="0">
              <a:lnSpc>
                <a:spcPts val="1100"/>
              </a:lnSpc>
              <a:buNone/>
            </a:pPr>
            <a:br>
              <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rPr>
            </a:br>
            <a:endParaRPr lang="en-US" sz="1100" dirty="0">
              <a:solidFill>
                <a:srgbClr val="1E2879"/>
              </a:solidFill>
              <a:latin typeface="Calibri" panose="020F0502020204030204" pitchFamily="34" charset="0"/>
              <a:ea typeface="Open Sans" panose="020B0606030504020204" pitchFamily="34" charset="0"/>
              <a:cs typeface="Calibri" panose="020F0502020204030204" pitchFamily="34" charset="0"/>
            </a:endParaRPr>
          </a:p>
          <a:p>
            <a:pPr marL="0" indent="0">
              <a:lnSpc>
                <a:spcPts val="1100"/>
              </a:lnSpc>
              <a:buNone/>
            </a:pPr>
            <a:br>
              <a:rPr lang="en-US" dirty="0"/>
            </a:br>
            <a:r>
              <a:rPr lang="en-US" b="1" dirty="0" sz="1000"/>
              <a:t>Wichtig:</a:t>
            </a:r>
            <a:r>
              <a:rPr lang="en-US" dirty="0" sz="1000"/>
              <a:t> Ein Budget ist kein Urteil. Es ist Information. Es hilft Ihnen, Ihre finanzielle Situation zu verstehen und Entscheidungen mit Zuversicht zu treffen. Schon ein einfacher Monatsüberblick kann Stress reduzieren, weil Sie wissen, wo Sie stehen und was Sie als Nächstes tun können.</a:t>
            </a:r>
          </a:p>
          <a:p>
            <a:pPr marL="0" indent="0">
              <a:lnSpc>
                <a:spcPts val="1100"/>
              </a:lnSpc>
              <a:buNone/>
            </a:pPr>
            <a:endParaRPr lang="en-US" dirty="0"/>
          </a:p>
          <a:p>
            <a:pPr marL="0" indent="0">
              <a:lnSpc>
                <a:spcPts val="1100"/>
              </a:lnSpc>
              <a:buNone/>
            </a:pPr>
            <a:endParaRPr lang="en-IE" dirty="0"/>
          </a:p>
          <a:p>
            <a:pPr marL="0" indent="0">
              <a:lnSpc>
                <a:spcPts val="1100"/>
              </a:lnSpc>
              <a:buNone/>
            </a:pPr>
            <a:endParaRPr lang="en-IE" dirty="0"/>
          </a:p>
          <a:p>
            <a:pPr marL="0" indent="0">
              <a:lnSpc>
                <a:spcPts val="1100"/>
              </a:lnSpc>
              <a:buNone/>
            </a:pPr>
            <a:r>
              <a:rPr lang="en-IE" dirty="0" sz="1000"/>
              <a:t>Die Budgetvorlage finden Sie hier: </a:t>
            </a:r>
            <a:r>
              <a:rPr lang="en-IE" dirty="0" sz="1000">
                <a:highlight>
                  <a:srgbClr val="FFFF00"/>
                </a:highlight>
              </a:rPr>
              <a:t>LINK</a:t>
            </a:r>
          </a:p>
        </p:txBody>
      </p:sp>
      <p:sp>
        <p:nvSpPr>
          <p:cNvPr id="8" name="Rectangle 1">
            <a:extLst>
              <a:ext uri="{FF2B5EF4-FFF2-40B4-BE49-F238E27FC236}">
                <a16:creationId xmlns:a16="http://schemas.microsoft.com/office/drawing/2014/main" id="{DF13AB37-ECA8-D807-1E88-0108E3DB003E}"/>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Rounded Rectangle 67">
            <a:extLst>
              <a:ext uri="{FF2B5EF4-FFF2-40B4-BE49-F238E27FC236}">
                <a16:creationId xmlns:a16="http://schemas.microsoft.com/office/drawing/2014/main" id="{6044F5D8-DB49-1F38-AF14-B2A30734B6A3}"/>
              </a:ext>
            </a:extLst>
          </p:cNvPr>
          <p:cNvSpPr/>
          <p:nvPr/>
        </p:nvSpPr>
        <p:spPr>
          <a:xfrm>
            <a:off x="1700205" y="5887712"/>
            <a:ext cx="5231219" cy="82092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74">
            <a:extLst>
              <a:ext uri="{FF2B5EF4-FFF2-40B4-BE49-F238E27FC236}">
                <a16:creationId xmlns:a16="http://schemas.microsoft.com/office/drawing/2014/main" id="{7F548CBA-98E5-9CFC-A9D9-575654E7A940}"/>
              </a:ext>
            </a:extLst>
          </p:cNvPr>
          <p:cNvGrpSpPr/>
          <p:nvPr/>
        </p:nvGrpSpPr>
        <p:grpSpPr>
          <a:xfrm>
            <a:off x="1864664" y="5684512"/>
            <a:ext cx="2482610" cy="406400"/>
            <a:chOff x="1972947" y="5649738"/>
            <a:chExt cx="1790957" cy="406400"/>
          </a:xfrm>
        </p:grpSpPr>
        <p:sp>
          <p:nvSpPr>
            <p:cNvPr id="9" name="Rectangle 51">
              <a:extLst>
                <a:ext uri="{FF2B5EF4-FFF2-40B4-BE49-F238E27FC236}">
                  <a16:creationId xmlns:a16="http://schemas.microsoft.com/office/drawing/2014/main" id="{46417A3D-3C55-AE6A-65AB-DF323853139A}"/>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52">
              <a:extLst>
                <a:ext uri="{FF2B5EF4-FFF2-40B4-BE49-F238E27FC236}">
                  <a16:creationId xmlns:a16="http://schemas.microsoft.com/office/drawing/2014/main" id="{B6B22B7D-61A1-0532-3C57-97E4A43C21A9}"/>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ext Placeholder 122">
              <a:extLst>
                <a:ext uri="{FF2B5EF4-FFF2-40B4-BE49-F238E27FC236}">
                  <a16:creationId xmlns:a16="http://schemas.microsoft.com/office/drawing/2014/main" id="{7AEDC36D-0BC0-849F-1656-A85C8E55774E}"/>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Kernbotschaft</a:t>
              </a:r>
            </a:p>
          </p:txBody>
        </p:sp>
        <p:sp>
          <p:nvSpPr>
            <p:cNvPr id="12" name="Oval 54">
              <a:extLst>
                <a:ext uri="{FF2B5EF4-FFF2-40B4-BE49-F238E27FC236}">
                  <a16:creationId xmlns:a16="http://schemas.microsoft.com/office/drawing/2014/main" id="{36A4FE93-81AC-6A49-4418-65BE2A7FAEF0}"/>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aphic 37">
              <a:extLst>
                <a:ext uri="{FF2B5EF4-FFF2-40B4-BE49-F238E27FC236}">
                  <a16:creationId xmlns:a16="http://schemas.microsoft.com/office/drawing/2014/main" id="{F3BCD305-0985-6EA1-5985-A402424094EC}"/>
                </a:ext>
              </a:extLst>
            </p:cNvPr>
            <p:cNvGrpSpPr/>
            <p:nvPr/>
          </p:nvGrpSpPr>
          <p:grpSpPr>
            <a:xfrm>
              <a:off x="2064622" y="5732952"/>
              <a:ext cx="229999" cy="229698"/>
              <a:chOff x="5737725" y="2862443"/>
              <a:chExt cx="1034323" cy="1032970"/>
            </a:xfrm>
            <a:solidFill>
              <a:schemeClr val="bg1"/>
            </a:solidFill>
          </p:grpSpPr>
          <p:sp>
            <p:nvSpPr>
              <p:cNvPr id="14" name="Freeform 56">
                <a:extLst>
                  <a:ext uri="{FF2B5EF4-FFF2-40B4-BE49-F238E27FC236}">
                    <a16:creationId xmlns:a16="http://schemas.microsoft.com/office/drawing/2014/main" id="{85476F46-DB6B-9BC3-33A4-E30BB748E503}"/>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5" name="Freeform 57">
                <a:extLst>
                  <a:ext uri="{FF2B5EF4-FFF2-40B4-BE49-F238E27FC236}">
                    <a16:creationId xmlns:a16="http://schemas.microsoft.com/office/drawing/2014/main" id="{7AB89C10-C15C-0925-963D-3974DB828A6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6" name="Freeform 58">
                <a:extLst>
                  <a:ext uri="{FF2B5EF4-FFF2-40B4-BE49-F238E27FC236}">
                    <a16:creationId xmlns:a16="http://schemas.microsoft.com/office/drawing/2014/main" id="{6F598652-8D17-9977-D040-5D4961816B2E}"/>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7" name="Freeform 59">
                <a:extLst>
                  <a:ext uri="{FF2B5EF4-FFF2-40B4-BE49-F238E27FC236}">
                    <a16:creationId xmlns:a16="http://schemas.microsoft.com/office/drawing/2014/main" id="{D896B66C-B2A2-B3A5-8169-F057378CAD48}"/>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8" name="Freeform 60">
                <a:extLst>
                  <a:ext uri="{FF2B5EF4-FFF2-40B4-BE49-F238E27FC236}">
                    <a16:creationId xmlns:a16="http://schemas.microsoft.com/office/drawing/2014/main" id="{577D1CC4-7345-B0D4-58E8-00BA2B379F3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29600746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AADA7-8A53-C8E1-6A2E-5F80B1338FF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2E403E-3417-78C8-0E8D-AE9084ABDC8F}"/>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9D2DF5CC-5563-467B-BE18-03219805925A}"/>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02AFFAD5-EB42-7A2C-63D9-454E14C66CFF}"/>
              </a:ext>
            </a:extLst>
          </p:cNvPr>
          <p:cNvSpPr>
            <a:spLocks noGrp="1"/>
          </p:cNvSpPr>
          <p:nvPr>
            <p:ph type="body" sz="quarter" idx="61"/>
          </p:nvPr>
        </p:nvSpPr>
        <p:spPr>
          <a:xfrm>
            <a:off x="1704812" y="1068038"/>
            <a:ext cx="5284924" cy="722656"/>
          </a:xfrm>
        </p:spPr>
        <p:txBody>
          <a:bodyPr/>
          <a:lstStyle/>
          <a:p>
            <a:r>
              <a:rPr lang="en-US" dirty="0"/>
              <a:t>Ausgaben erfassen: Einfache Methoden, die funktionieren</a:t>
            </a:r>
            <a:endParaRPr lang="en-IE" dirty="0"/>
          </a:p>
        </p:txBody>
      </p:sp>
      <p:sp>
        <p:nvSpPr>
          <p:cNvPr id="5" name="Text Placeholder 4">
            <a:extLst>
              <a:ext uri="{FF2B5EF4-FFF2-40B4-BE49-F238E27FC236}">
                <a16:creationId xmlns:a16="http://schemas.microsoft.com/office/drawing/2014/main" id="{2A44AD0B-A739-5456-01D0-463EA6C8AFE1}"/>
              </a:ext>
            </a:extLst>
          </p:cNvPr>
          <p:cNvSpPr>
            <a:spLocks noGrp="1"/>
          </p:cNvSpPr>
          <p:nvPr>
            <p:ph type="body" sz="quarter" idx="64"/>
          </p:nvPr>
        </p:nvSpPr>
        <p:spPr>
          <a:xfrm>
            <a:off x="1704812" y="2291731"/>
            <a:ext cx="5238428" cy="8400082"/>
          </a:xfrm>
        </p:spPr>
        <p:txBody>
          <a:bodyPr/>
          <a:lstStyle/>
          <a:p>
            <a:pPr marL="0" indent="0">
              <a:lnSpc>
                <a:spcPts val="1100"/>
              </a:lnSpc>
              <a:buNone/>
            </a:pPr>
            <a:r>
              <a:rPr lang="en-US" dirty="0" sz="1000"/>
              <a:t>Ein Budget ist ein Plan. </a:t>
            </a:r>
            <a:r>
              <a:rPr lang="en-US" b="1" dirty="0" sz="1000"/>
              <a:t>Die Ausgabenerfassung</a:t>
            </a:r>
            <a:r>
              <a:rPr lang="en-US" dirty="0" sz="1000"/>
              <a:t> zeigt Ihnen, ob Ihr Plan mit der Realität übereinstimmt.</a:t>
            </a:r>
          </a:p>
          <a:p>
            <a:pPr marL="0" indent="0">
              <a:lnSpc>
                <a:spcPts val="1100"/>
              </a:lnSpc>
              <a:buNone/>
            </a:pPr>
            <a:endParaRPr lang="en-US" dirty="0"/>
          </a:p>
          <a:p>
            <a:pPr marL="0" indent="0">
              <a:lnSpc>
                <a:spcPts val="1100"/>
              </a:lnSpc>
              <a:buNone/>
            </a:pPr>
            <a:r>
              <a:rPr lang="en-US" dirty="0" sz="1000"/>
              <a:t>Viele Menschen vermeiden es, ihre Ausgaben zu erfassen, weil sie glauben, dass es viel Zeit kostet, oder weil sie fürchten, was sie dabei entdecken könnten. Tatsächlich kann die Erfassung einfach und hilfreich sein. Sie ersetzt Unsicherheit durch Fakten. Schon eine kurze Erfassung (z. B. 7 Tage) kann Muster aufzeigen, die die Budgetplanung erleichtern.</a:t>
            </a:r>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a:p>
            <a:pPr marL="0" indent="0">
              <a:lnSpc>
                <a:spcPts val="1100"/>
              </a:lnSpc>
              <a:buNone/>
            </a:pPr>
            <a:r>
              <a:rPr lang="en-US" dirty="0" sz="1000"/>
              <a:t>Die Ausgabenerfassung ist am Berufsanfang besonders wichtig, weil:</a:t>
            </a:r>
          </a:p>
          <a:p>
            <a:pPr>
              <a:lnSpc>
                <a:spcPts val="1100"/>
              </a:lnSpc>
            </a:pPr>
            <a:r>
              <a:rPr lang="en-US" dirty="0" sz="1000"/>
              <a:t>Sie vielleicht noch nicht wissen, wie Ihre „normalen“ monatlichen Kosten aussehen,</a:t>
            </a:r>
          </a:p>
          <a:p>
            <a:pPr>
              <a:lnSpc>
                <a:spcPts val="1100"/>
              </a:lnSpc>
            </a:pPr>
            <a:r>
              <a:rPr lang="en-US" dirty="0" sz="1000"/>
              <a:t>sich kleine tägliche Ausgaben schnell summieren können und</a:t>
            </a:r>
          </a:p>
          <a:p>
            <a:pPr>
              <a:lnSpc>
                <a:spcPts val="1100"/>
              </a:lnSpc>
            </a:pPr>
            <a:r>
              <a:rPr lang="en-US" dirty="0" sz="1000"/>
              <a:t>unregelmäßige Kosten oft ohne Vorwarnung auftauchen, wenn Sie sie nicht einplanen.</a:t>
            </a:r>
          </a:p>
          <a:p>
            <a:pPr marL="0" indent="0">
              <a:lnSpc>
                <a:spcPts val="1100"/>
              </a:lnSpc>
              <a:buNone/>
            </a:pPr>
            <a:endParaRPr lang="en-US" dirty="0"/>
          </a:p>
          <a:p>
            <a:pPr marL="0" indent="0">
              <a:lnSpc>
                <a:spcPts val="1100"/>
              </a:lnSpc>
              <a:buNone/>
            </a:pPr>
            <a:endParaRPr lang="en-US" dirty="0"/>
          </a:p>
          <a:p>
            <a:pPr marL="0" indent="0">
              <a:lnSpc>
                <a:spcPts val="1100"/>
              </a:lnSpc>
              <a:buNone/>
            </a:pPr>
            <a:r>
              <a:rPr lang="en-US" b="1" dirty="0" sz="1000"/>
              <a:t>Es gibt mehrere einfache Erfassungsmethoden: </a:t>
            </a:r>
          </a:p>
          <a:p>
            <a:pPr marL="0" indent="0">
              <a:lnSpc>
                <a:spcPts val="1100"/>
              </a:lnSpc>
              <a:buNone/>
            </a:pPr>
            <a:endParaRPr lang="en-US" dirty="0"/>
          </a:p>
          <a:p>
            <a:pPr marL="228600" indent="-228600">
              <a:lnSpc>
                <a:spcPts val="1100"/>
              </a:lnSpc>
              <a:buFont typeface="+mj-lt"/>
              <a:buAutoNum type="arabicPeriod"/>
            </a:pPr>
            <a:r>
              <a:rPr lang="en-US" b="1" dirty="0" sz="1000"/>
              <a:t>Notizbuch-Methode (sehr einfach, ohne Technik)</a:t>
            </a:r>
            <a:br>
              <a:rPr lang="en-US" dirty="0"/>
            </a:br>
            <a:r>
              <a:rPr lang="en-US" dirty="0" sz="1000"/>
              <a:t>Schreiben Sie 7 Tage lang jede Ausgabe auf. Notieren Sie den Betrag und eine kurze Kategorie (Essen, Mobilität, Freizeit). Das funktioniert gut, wenn Sie bar zahlen oder einen technikarmen Ansatz bevorzugen.</a:t>
            </a:r>
            <a:br>
              <a:rPr lang="en-US" dirty="0"/>
            </a:br>
            <a:endParaRPr lang="en-US" dirty="0"/>
          </a:p>
          <a:p>
            <a:pPr marL="228600" indent="-228600">
              <a:lnSpc>
                <a:spcPts val="1100"/>
              </a:lnSpc>
              <a:buFont typeface="+mj-lt"/>
              <a:buAutoNum type="arabicPeriod"/>
            </a:pPr>
            <a:r>
              <a:rPr lang="en-US" b="1" dirty="0" sz="1000"/>
              <a:t>Kontoübersicht-Methode (schnell, realistisch)</a:t>
            </a:r>
            <a:br>
              <a:rPr lang="en-US" dirty="0"/>
            </a:br>
            <a:r>
              <a:rPr lang="en-US" dirty="0" sz="1000"/>
              <a:t>Nutzen Sie den Umsatzverlauf Ihres Online-Bankings. Sehen Sie sich einmal pro Woche Ihre Umsätze an und ordnen Sie sie Kategorien zu. Viele Online-Banking-Dienste bieten bereits eine Ansicht der Ausgaben nach Kategorien. Das funktioniert am besten, wenn der Großteil Ihrer Ausgaben digital erfolgt (Kartenzahlungen, Überweisungen, Abonnements).</a:t>
            </a:r>
            <a:br>
              <a:rPr lang="en-US" dirty="0"/>
            </a:br>
            <a:endParaRPr lang="en-US" dirty="0"/>
          </a:p>
          <a:p>
            <a:pPr marL="228600" indent="-228600">
              <a:lnSpc>
                <a:spcPts val="1100"/>
              </a:lnSpc>
              <a:buFont typeface="+mj-lt"/>
              <a:buAutoNum type="arabicPeriod"/>
            </a:pPr>
            <a:r>
              <a:rPr lang="en-US" b="1" dirty="0" sz="1000"/>
              <a:t>App- oder Tabellen-Methode (strukturiert und wiederverwendbar)</a:t>
            </a:r>
            <a:br>
              <a:rPr lang="en-US" dirty="0"/>
            </a:br>
            <a:r>
              <a:rPr lang="en-US" dirty="0" sz="1000"/>
              <a:t>Mit einer Budget-App oder einer einfachen Tabelle können Sie Ausgaben schnell eintragen und sie oft direkt </a:t>
            </a:r>
            <a:r>
              <a:rPr lang="en-US" dirty="0" err="1" sz="1000"/>
              <a:t>kategorisieren</a:t>
            </a:r>
            <a:r>
              <a:rPr lang="en-US" dirty="0" sz="1000"/>
              <a:t>. Manche Werkzeuge können </a:t>
            </a:r>
            <a:r>
              <a:rPr lang="en-US" dirty="0" err="1" sz="1000"/>
              <a:t>visualisieren</a:t>
            </a:r>
            <a:r>
              <a:rPr lang="en-US" dirty="0" sz="1000"/>
              <a:t>, wohin Ihr Geld fließt – so werden Muster leichter sichtbar.</a:t>
            </a:r>
          </a:p>
          <a:p>
            <a:pPr marL="228600" indent="-228600">
              <a:lnSpc>
                <a:spcPts val="1100"/>
              </a:lnSpc>
              <a:buFont typeface="+mj-lt"/>
              <a:buAutoNum type="arabicPeriod"/>
            </a:pPr>
            <a:endParaRPr lang="en-US" dirty="0"/>
          </a:p>
          <a:p>
            <a:pPr marL="228600" indent="-228600">
              <a:lnSpc>
                <a:spcPts val="1100"/>
              </a:lnSpc>
              <a:buFont typeface="+mj-lt"/>
              <a:buAutoNum type="arabicPeriod"/>
            </a:pPr>
            <a:endParaRPr lang="en-US" dirty="0"/>
          </a:p>
          <a:p>
            <a:pPr marL="228600" indent="-228600">
              <a:lnSpc>
                <a:spcPts val="1100"/>
              </a:lnSpc>
              <a:buFont typeface="+mj-lt"/>
              <a:buAutoNum type="arabicPeriod"/>
            </a:pPr>
            <a:endParaRPr lang="en-US" dirty="0"/>
          </a:p>
          <a:p>
            <a:pPr marL="228600" indent="-228600">
              <a:lnSpc>
                <a:spcPts val="1100"/>
              </a:lnSpc>
              <a:buFont typeface="+mj-lt"/>
              <a:buAutoNum type="arabicPeriod"/>
            </a:pPr>
            <a:endParaRPr lang="en-US" dirty="0"/>
          </a:p>
          <a:p>
            <a:pPr marL="0" indent="0">
              <a:lnSpc>
                <a:spcPts val="1100"/>
              </a:lnSpc>
              <a:buNone/>
            </a:pPr>
            <a:r>
              <a:rPr lang="en-US" dirty="0" sz="1000"/>
              <a:t>Beachten Sie, dass Dienstleister und Banken Ihre Daten nutzen (z. B. bei Apps, die mit Ihrem Bankkonto verbunden sind). Achten Sie auf vertrauenswürdige Dienste, die Ihre Daten schützen. </a:t>
            </a:r>
          </a:p>
          <a:p>
            <a:pPr marL="0" indent="0">
              <a:lnSpc>
                <a:spcPts val="1100"/>
              </a:lnSpc>
              <a:buNone/>
            </a:pPr>
            <a:endParaRPr lang="en-US" dirty="0"/>
          </a:p>
          <a:p>
            <a:pPr marL="0" indent="0">
              <a:lnSpc>
                <a:spcPts val="1100"/>
              </a:lnSpc>
              <a:buNone/>
            </a:pPr>
            <a:endParaRPr lang="en-US" dirty="0"/>
          </a:p>
        </p:txBody>
      </p:sp>
      <p:sp>
        <p:nvSpPr>
          <p:cNvPr id="8" name="Rectangle 1">
            <a:extLst>
              <a:ext uri="{FF2B5EF4-FFF2-40B4-BE49-F238E27FC236}">
                <a16:creationId xmlns:a16="http://schemas.microsoft.com/office/drawing/2014/main" id="{8F69287E-1095-D303-EEA5-6ABC59808D0D}"/>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
        <p:nvSpPr>
          <p:cNvPr id="6" name="Freeform 4">
            <a:extLst>
              <a:ext uri="{FF2B5EF4-FFF2-40B4-BE49-F238E27FC236}">
                <a16:creationId xmlns:a16="http://schemas.microsoft.com/office/drawing/2014/main" id="{57EB907E-9025-629C-417A-C49F2C457FA3}"/>
              </a:ext>
            </a:extLst>
          </p:cNvPr>
          <p:cNvSpPr/>
          <p:nvPr/>
        </p:nvSpPr>
        <p:spPr>
          <a:xfrm>
            <a:off x="1126569" y="1848789"/>
            <a:ext cx="578243" cy="722656"/>
          </a:xfrm>
          <a:custGeom>
            <a:avLst/>
            <a:gdLst/>
            <a:ahLst/>
            <a:cxnLst/>
            <a:rect l="l" t="t" r="r" b="b"/>
            <a:pathLst>
              <a:path w="2066599" h="2884847">
                <a:moveTo>
                  <a:pt x="2066599" y="0"/>
                </a:moveTo>
                <a:lnTo>
                  <a:pt x="0" y="0"/>
                </a:lnTo>
                <a:lnTo>
                  <a:pt x="0" y="2884847"/>
                </a:lnTo>
                <a:lnTo>
                  <a:pt x="2066599" y="2884847"/>
                </a:lnTo>
                <a:lnTo>
                  <a:pt x="2066599"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de-DE" sz="700"/>
          </a:p>
        </p:txBody>
      </p:sp>
      <p:grpSp>
        <p:nvGrpSpPr>
          <p:cNvPr id="20" name="Gruppieren 19">
            <a:extLst>
              <a:ext uri="{FF2B5EF4-FFF2-40B4-BE49-F238E27FC236}">
                <a16:creationId xmlns:a16="http://schemas.microsoft.com/office/drawing/2014/main" id="{5D1C582A-8143-13BD-6C02-354BCC71A995}"/>
              </a:ext>
            </a:extLst>
          </p:cNvPr>
          <p:cNvGrpSpPr/>
          <p:nvPr/>
        </p:nvGrpSpPr>
        <p:grpSpPr>
          <a:xfrm>
            <a:off x="1700205" y="3436612"/>
            <a:ext cx="5231219" cy="1136021"/>
            <a:chOff x="1700205" y="5684512"/>
            <a:chExt cx="5231219" cy="1136021"/>
          </a:xfrm>
        </p:grpSpPr>
        <p:sp>
          <p:nvSpPr>
            <p:cNvPr id="7" name="Rounded Rectangle 67">
              <a:extLst>
                <a:ext uri="{FF2B5EF4-FFF2-40B4-BE49-F238E27FC236}">
                  <a16:creationId xmlns:a16="http://schemas.microsoft.com/office/drawing/2014/main" id="{4350E6AC-78B8-E2FA-2E20-1D51E512FDE5}"/>
                </a:ext>
              </a:extLst>
            </p:cNvPr>
            <p:cNvSpPr/>
            <p:nvPr/>
          </p:nvSpPr>
          <p:spPr>
            <a:xfrm>
              <a:off x="1700205" y="5887712"/>
              <a:ext cx="5231219" cy="93282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74">
              <a:extLst>
                <a:ext uri="{FF2B5EF4-FFF2-40B4-BE49-F238E27FC236}">
                  <a16:creationId xmlns:a16="http://schemas.microsoft.com/office/drawing/2014/main" id="{6B163498-1C7A-6F3A-DB3A-808FEF482C46}"/>
                </a:ext>
              </a:extLst>
            </p:cNvPr>
            <p:cNvGrpSpPr/>
            <p:nvPr/>
          </p:nvGrpSpPr>
          <p:grpSpPr>
            <a:xfrm>
              <a:off x="1864664" y="5684512"/>
              <a:ext cx="2482610" cy="406400"/>
              <a:chOff x="1972947" y="5649738"/>
              <a:chExt cx="1790957" cy="406400"/>
            </a:xfrm>
          </p:grpSpPr>
          <p:sp>
            <p:nvSpPr>
              <p:cNvPr id="10" name="Rectangle 51">
                <a:extLst>
                  <a:ext uri="{FF2B5EF4-FFF2-40B4-BE49-F238E27FC236}">
                    <a16:creationId xmlns:a16="http://schemas.microsoft.com/office/drawing/2014/main" id="{C944E6ED-45A9-5522-FD1F-F0D855B46421}"/>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52">
                <a:extLst>
                  <a:ext uri="{FF2B5EF4-FFF2-40B4-BE49-F238E27FC236}">
                    <a16:creationId xmlns:a16="http://schemas.microsoft.com/office/drawing/2014/main" id="{10ECF0B2-1155-B541-065B-5BA728AA6A7E}"/>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50168749-666B-1DFF-3851-DFD3D644FA98}"/>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Kernbotschaft</a:t>
                </a:r>
              </a:p>
            </p:txBody>
          </p:sp>
          <p:sp>
            <p:nvSpPr>
              <p:cNvPr id="13" name="Oval 54">
                <a:extLst>
                  <a:ext uri="{FF2B5EF4-FFF2-40B4-BE49-F238E27FC236}">
                    <a16:creationId xmlns:a16="http://schemas.microsoft.com/office/drawing/2014/main" id="{D48F1368-C357-B0E2-4510-8BE5884EE9C4}"/>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359CB648-2E30-9E3E-0717-8EF866016BD5}"/>
                  </a:ext>
                </a:extLst>
              </p:cNvPr>
              <p:cNvGrpSpPr/>
              <p:nvPr/>
            </p:nvGrpSpPr>
            <p:grpSpPr>
              <a:xfrm>
                <a:off x="2064622" y="5732952"/>
                <a:ext cx="229999" cy="229698"/>
                <a:chOff x="5737725" y="2862443"/>
                <a:chExt cx="1034323" cy="1032970"/>
              </a:xfrm>
              <a:solidFill>
                <a:schemeClr val="bg1"/>
              </a:solidFill>
            </p:grpSpPr>
            <p:sp>
              <p:nvSpPr>
                <p:cNvPr id="15" name="Freeform 56">
                  <a:extLst>
                    <a:ext uri="{FF2B5EF4-FFF2-40B4-BE49-F238E27FC236}">
                      <a16:creationId xmlns:a16="http://schemas.microsoft.com/office/drawing/2014/main" id="{98CC5A77-3664-B5DD-72FC-A32E27EF3BE4}"/>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6" name="Freeform 57">
                  <a:extLst>
                    <a:ext uri="{FF2B5EF4-FFF2-40B4-BE49-F238E27FC236}">
                      <a16:creationId xmlns:a16="http://schemas.microsoft.com/office/drawing/2014/main" id="{E86D3248-ABB0-9DEA-8CFD-F4F153CA0146}"/>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7" name="Freeform 58">
                  <a:extLst>
                    <a:ext uri="{FF2B5EF4-FFF2-40B4-BE49-F238E27FC236}">
                      <a16:creationId xmlns:a16="http://schemas.microsoft.com/office/drawing/2014/main" id="{AA558ED3-B6C2-4E8C-0ABC-2EA5581CED9F}"/>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8" name="Freeform 59">
                  <a:extLst>
                    <a:ext uri="{FF2B5EF4-FFF2-40B4-BE49-F238E27FC236}">
                      <a16:creationId xmlns:a16="http://schemas.microsoft.com/office/drawing/2014/main" id="{4876C7E6-558F-F637-AE76-93BC38BBCAA3}"/>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9" name="Freeform 60">
                  <a:extLst>
                    <a:ext uri="{FF2B5EF4-FFF2-40B4-BE49-F238E27FC236}">
                      <a16:creationId xmlns:a16="http://schemas.microsoft.com/office/drawing/2014/main" id="{01EA44A1-9833-9C2D-2219-6800EEC90564}"/>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grpSp>
      <p:grpSp>
        <p:nvGrpSpPr>
          <p:cNvPr id="21" name="Gruppieren 20">
            <a:extLst>
              <a:ext uri="{FF2B5EF4-FFF2-40B4-BE49-F238E27FC236}">
                <a16:creationId xmlns:a16="http://schemas.microsoft.com/office/drawing/2014/main" id="{01883C25-B9DA-47B9-4129-9EB503146CF9}"/>
              </a:ext>
            </a:extLst>
          </p:cNvPr>
          <p:cNvGrpSpPr/>
          <p:nvPr/>
        </p:nvGrpSpPr>
        <p:grpSpPr>
          <a:xfrm>
            <a:off x="1700204" y="7506030"/>
            <a:ext cx="5231219" cy="1009319"/>
            <a:chOff x="1700205" y="5684512"/>
            <a:chExt cx="5231219" cy="1009319"/>
          </a:xfrm>
        </p:grpSpPr>
        <p:sp>
          <p:nvSpPr>
            <p:cNvPr id="22" name="Rounded Rectangle 67">
              <a:extLst>
                <a:ext uri="{FF2B5EF4-FFF2-40B4-BE49-F238E27FC236}">
                  <a16:creationId xmlns:a16="http://schemas.microsoft.com/office/drawing/2014/main" id="{342901EE-6749-A25B-A26D-AF50904CAF36}"/>
                </a:ext>
              </a:extLst>
            </p:cNvPr>
            <p:cNvSpPr/>
            <p:nvPr/>
          </p:nvSpPr>
          <p:spPr>
            <a:xfrm>
              <a:off x="1700205" y="5887712"/>
              <a:ext cx="5231219" cy="806119"/>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74">
              <a:extLst>
                <a:ext uri="{FF2B5EF4-FFF2-40B4-BE49-F238E27FC236}">
                  <a16:creationId xmlns:a16="http://schemas.microsoft.com/office/drawing/2014/main" id="{FEA6F712-C068-FBBD-D0B5-ACA79961FBED}"/>
                </a:ext>
              </a:extLst>
            </p:cNvPr>
            <p:cNvGrpSpPr/>
            <p:nvPr/>
          </p:nvGrpSpPr>
          <p:grpSpPr>
            <a:xfrm>
              <a:off x="1864663" y="5684512"/>
              <a:ext cx="2482609" cy="406400"/>
              <a:chOff x="1972947" y="5649738"/>
              <a:chExt cx="1790957" cy="406400"/>
            </a:xfrm>
          </p:grpSpPr>
          <p:sp>
            <p:nvSpPr>
              <p:cNvPr id="24" name="Rectangle 51">
                <a:extLst>
                  <a:ext uri="{FF2B5EF4-FFF2-40B4-BE49-F238E27FC236}">
                    <a16:creationId xmlns:a16="http://schemas.microsoft.com/office/drawing/2014/main" id="{826E5E27-7EC4-A03D-6F5A-AF3C991B2C42}"/>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52">
                <a:extLst>
                  <a:ext uri="{FF2B5EF4-FFF2-40B4-BE49-F238E27FC236}">
                    <a16:creationId xmlns:a16="http://schemas.microsoft.com/office/drawing/2014/main" id="{E5C3C6B8-EDCF-34B3-966F-F12F682B9172}"/>
                  </a:ext>
                </a:extLst>
              </p:cNvPr>
              <p:cNvSpPr/>
              <p:nvPr/>
            </p:nvSpPr>
            <p:spPr>
              <a:xfrm>
                <a:off x="2166912" y="5709774"/>
                <a:ext cx="1105678"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B32090AC-B359-CBCA-E022-325B340324E4}"/>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Achtung</a:t>
                </a:r>
              </a:p>
            </p:txBody>
          </p:sp>
          <p:sp>
            <p:nvSpPr>
              <p:cNvPr id="27" name="Oval 54">
                <a:extLst>
                  <a:ext uri="{FF2B5EF4-FFF2-40B4-BE49-F238E27FC236}">
                    <a16:creationId xmlns:a16="http://schemas.microsoft.com/office/drawing/2014/main" id="{60CC525F-1476-B4F6-0B9F-B6794E0286B7}"/>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grpSp>
      </p:grpSp>
    </p:spTree>
    <p:extLst>
      <p:ext uri="{BB962C8B-B14F-4D97-AF65-F5344CB8AC3E}">
        <p14:creationId xmlns:p14="http://schemas.microsoft.com/office/powerpoint/2010/main" val="2572202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2C786A-CDA9-DF64-86EC-8783363B70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A9D53E4-74B5-9411-CE00-87B9E20C8278}"/>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35C2D2DF-2EFE-B82A-241D-A935B227927F}"/>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A5B5B251-0B1C-5CC2-04AF-595A3E8FF007}"/>
              </a:ext>
            </a:extLst>
          </p:cNvPr>
          <p:cNvSpPr>
            <a:spLocks noGrp="1"/>
          </p:cNvSpPr>
          <p:nvPr>
            <p:ph type="body" sz="quarter" idx="61"/>
          </p:nvPr>
        </p:nvSpPr>
        <p:spPr>
          <a:xfrm>
            <a:off x="1704812" y="1068038"/>
            <a:ext cx="5284924" cy="722656"/>
          </a:xfrm>
        </p:spPr>
        <p:txBody>
          <a:bodyPr/>
          <a:lstStyle/>
          <a:p>
            <a:r>
              <a:rPr lang="en-US" dirty="0"/>
              <a:t>Ausgaben erfassen: Einfache Methoden, die funktionieren</a:t>
            </a:r>
            <a:endParaRPr lang="en-IE" dirty="0"/>
          </a:p>
        </p:txBody>
      </p:sp>
      <p:sp>
        <p:nvSpPr>
          <p:cNvPr id="5" name="Text Placeholder 4">
            <a:extLst>
              <a:ext uri="{FF2B5EF4-FFF2-40B4-BE49-F238E27FC236}">
                <a16:creationId xmlns:a16="http://schemas.microsoft.com/office/drawing/2014/main" id="{9BAB99C1-7E09-5187-CFAD-628672B74246}"/>
              </a:ext>
            </a:extLst>
          </p:cNvPr>
          <p:cNvSpPr>
            <a:spLocks noGrp="1"/>
          </p:cNvSpPr>
          <p:nvPr>
            <p:ph type="body" sz="quarter" idx="64"/>
          </p:nvPr>
        </p:nvSpPr>
        <p:spPr>
          <a:xfrm>
            <a:off x="1704812" y="2291731"/>
            <a:ext cx="5238428" cy="8400082"/>
          </a:xfrm>
        </p:spPr>
        <p:txBody>
          <a:bodyPr/>
          <a:lstStyle/>
          <a:p>
            <a:pPr marL="0" indent="0">
              <a:lnSpc>
                <a:spcPts val="1200"/>
              </a:lnSpc>
              <a:buNone/>
            </a:pPr>
            <a:r>
              <a:rPr lang="en-US" dirty="0" sz="1100"/>
              <a:t>(Fortsetzung)</a:t>
            </a:r>
          </a:p>
          <a:p>
            <a:pPr marL="0" indent="0">
              <a:lnSpc>
                <a:spcPts val="1200"/>
              </a:lnSpc>
              <a:buNone/>
            </a:pPr>
            <a:endParaRPr lang="en-US" dirty="0"/>
          </a:p>
          <a:p>
            <a:pPr marL="0" indent="0">
              <a:lnSpc>
                <a:spcPts val="1200"/>
              </a:lnSpc>
              <a:buNone/>
            </a:pPr>
            <a:r>
              <a:rPr lang="en-US" b="1" dirty="0" sz="1100"/>
              <a:t>Worauf Sie beim Erfassen achten sollten</a:t>
            </a:r>
            <a:br>
              <a:rPr lang="en-US" dirty="0"/>
            </a:br>
            <a:r>
              <a:rPr lang="en-US" dirty="0" sz="1100"/>
              <a:t>Die Erfassung ist am nützlichsten, wenn Sie gezielt nach Mustern suchen, etwa:</a:t>
            </a:r>
          </a:p>
          <a:p>
            <a:pPr marL="0" indent="0">
              <a:lnSpc>
                <a:spcPts val="1200"/>
              </a:lnSpc>
              <a:buNone/>
            </a:pPr>
            <a:endParaRPr lang="en-US" dirty="0"/>
          </a:p>
          <a:p>
            <a:pPr>
              <a:lnSpc>
                <a:spcPts val="1200"/>
              </a:lnSpc>
            </a:pPr>
            <a:r>
              <a:rPr lang="en-US" dirty="0" sz="1100"/>
              <a:t>Abonnements, von denen Sie vergessen haben, dass Sie sie bezahlen (besonders vierteljährliche/jährliche Zahlungen werden leicht übersehen und nicht eingeplant),</a:t>
            </a:r>
          </a:p>
          <a:p>
            <a:pPr>
              <a:lnSpc>
                <a:spcPts val="1200"/>
              </a:lnSpc>
            </a:pPr>
            <a:r>
              <a:rPr lang="en-US" dirty="0" sz="1100"/>
              <a:t>„Bequemlichkeitsausgaben“ (Liefergebühren, häufige Kleinkäufe),</a:t>
            </a:r>
          </a:p>
          <a:p>
            <a:pPr>
              <a:lnSpc>
                <a:spcPts val="1200"/>
              </a:lnSpc>
            </a:pPr>
            <a:r>
              <a:rPr lang="en-US" dirty="0" sz="1100"/>
              <a:t>Kategorien, die mehr kosten als erwartet (z. B. Mobilität oder Essen gehen),</a:t>
            </a:r>
          </a:p>
          <a:p>
            <a:pPr>
              <a:lnSpc>
                <a:spcPts val="1200"/>
              </a:lnSpc>
            </a:pPr>
            <a:r>
              <a:rPr lang="en-US" dirty="0" sz="1100"/>
              <a:t>Ausgaben, die mit Emotionen oder Stress zusammenhängen (z. B. Impulskäufe).</a:t>
            </a:r>
          </a:p>
          <a:p>
            <a:pPr marL="0" indent="0">
              <a:lnSpc>
                <a:spcPts val="1200"/>
              </a:lnSpc>
              <a:buNone/>
            </a:pPr>
            <a:endParaRPr lang="en-US" b="1" dirty="0"/>
          </a:p>
          <a:p>
            <a:pPr marL="0" indent="0">
              <a:lnSpc>
                <a:spcPts val="1200"/>
              </a:lnSpc>
              <a:buNone/>
            </a:pPr>
            <a:r>
              <a:rPr lang="en-US" b="1" dirty="0" sz="1100"/>
              <a:t>Wie Sie das Gelernte nutzen</a:t>
            </a:r>
            <a:br>
              <a:rPr lang="en-US" dirty="0"/>
            </a:br>
            <a:r>
              <a:rPr lang="en-US" dirty="0" sz="1100"/>
              <a:t>Wählen Sie nach einer Woche Erfassung einige </a:t>
            </a:r>
            <a:r>
              <a:rPr lang="en-US" b="1" dirty="0" sz="1100"/>
              <a:t>realistische Maßnahmen</a:t>
            </a:r>
            <a:r>
              <a:rPr lang="en-US" dirty="0" sz="1100"/>
              <a:t>, die Sie in der nächsten Woche ausprobieren. Zum Beispiel:</a:t>
            </a:r>
          </a:p>
          <a:p>
            <a:pPr marL="0" indent="0">
              <a:lnSpc>
                <a:spcPts val="1200"/>
              </a:lnSpc>
              <a:buNone/>
            </a:pPr>
            <a:endParaRPr lang="en-US" dirty="0"/>
          </a:p>
          <a:p>
            <a:pPr>
              <a:lnSpc>
                <a:spcPts val="1200"/>
              </a:lnSpc>
            </a:pPr>
            <a:r>
              <a:rPr lang="en-US" dirty="0" sz="1100"/>
              <a:t>ein wöchentliches Ausgabenlimit für Freizeit festlegen,</a:t>
            </a:r>
          </a:p>
          <a:p>
            <a:pPr>
              <a:lnSpc>
                <a:spcPts val="1200"/>
              </a:lnSpc>
            </a:pPr>
            <a:r>
              <a:rPr lang="en-US" dirty="0" sz="1100"/>
              <a:t>zweimal pro Woche das Mittagessen von zu Hause mitbringen,</a:t>
            </a:r>
          </a:p>
          <a:p>
            <a:pPr>
              <a:lnSpc>
                <a:spcPts val="1200"/>
              </a:lnSpc>
            </a:pPr>
            <a:r>
              <a:rPr lang="en-US" dirty="0" sz="1100"/>
              <a:t>ein ungenutztes Abonnement kündigen,</a:t>
            </a:r>
          </a:p>
          <a:p>
            <a:pPr>
              <a:lnSpc>
                <a:spcPts val="1200"/>
              </a:lnSpc>
            </a:pPr>
            <a:r>
              <a:rPr lang="en-US" dirty="0" sz="1100"/>
              <a:t>Einkäufe vor dem Einkaufen planen.</a:t>
            </a:r>
          </a:p>
          <a:p>
            <a:pPr>
              <a:lnSpc>
                <a:spcPts val="1200"/>
              </a:lnSpc>
            </a:pPr>
            <a:endParaRPr lang="en-US" dirty="0"/>
          </a:p>
          <a:p>
            <a:pPr>
              <a:lnSpc>
                <a:spcPts val="1200"/>
              </a:lnSpc>
            </a:pPr>
            <a:endParaRPr lang="en-US" dirty="0"/>
          </a:p>
          <a:p>
            <a:pPr>
              <a:lnSpc>
                <a:spcPts val="1200"/>
              </a:lnSpc>
            </a:pPr>
            <a:endParaRPr lang="en-US" dirty="0"/>
          </a:p>
          <a:p>
            <a:pPr marL="0" indent="0">
              <a:lnSpc>
                <a:spcPts val="1200"/>
              </a:lnSpc>
              <a:buNone/>
            </a:pPr>
            <a:endParaRPr lang="en-US" dirty="0"/>
          </a:p>
          <a:p>
            <a:pPr marL="0" indent="0">
              <a:lnSpc>
                <a:spcPts val="1200"/>
              </a:lnSpc>
              <a:buNone/>
            </a:pPr>
            <a:r>
              <a:rPr lang="en-US" dirty="0" sz="1100"/>
              <a:t>Bei der Ausgabenerfassung geht es nicht um Schuldgefühle, sondern um Klarheit. Wenn Sie Ihre Muster kennen, können Sie sie Schritt für Schritt verändern.</a:t>
            </a:r>
          </a:p>
          <a:p>
            <a:pPr marL="0" indent="0">
              <a:lnSpc>
                <a:spcPts val="1200"/>
              </a:lnSpc>
              <a:buNone/>
            </a:pPr>
            <a:endParaRPr lang="en-US" dirty="0"/>
          </a:p>
        </p:txBody>
      </p:sp>
      <p:sp>
        <p:nvSpPr>
          <p:cNvPr id="8" name="Rectangle 1">
            <a:extLst>
              <a:ext uri="{FF2B5EF4-FFF2-40B4-BE49-F238E27FC236}">
                <a16:creationId xmlns:a16="http://schemas.microsoft.com/office/drawing/2014/main" id="{FFDD25FE-8B62-25CB-70EF-A967A9311072}"/>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grpSp>
        <p:nvGrpSpPr>
          <p:cNvPr id="28" name="Gruppieren 27">
            <a:extLst>
              <a:ext uri="{FF2B5EF4-FFF2-40B4-BE49-F238E27FC236}">
                <a16:creationId xmlns:a16="http://schemas.microsoft.com/office/drawing/2014/main" id="{4B13F2FD-0855-670F-8B69-A3322803185F}"/>
              </a:ext>
            </a:extLst>
          </p:cNvPr>
          <p:cNvGrpSpPr/>
          <p:nvPr/>
        </p:nvGrpSpPr>
        <p:grpSpPr>
          <a:xfrm>
            <a:off x="1700205" y="5405112"/>
            <a:ext cx="5231219" cy="762437"/>
            <a:chOff x="1700205" y="5684512"/>
            <a:chExt cx="5231219" cy="762437"/>
          </a:xfrm>
        </p:grpSpPr>
        <p:sp>
          <p:nvSpPr>
            <p:cNvPr id="29" name="Rounded Rectangle 67">
              <a:extLst>
                <a:ext uri="{FF2B5EF4-FFF2-40B4-BE49-F238E27FC236}">
                  <a16:creationId xmlns:a16="http://schemas.microsoft.com/office/drawing/2014/main" id="{E19067DB-1054-C442-5DCE-F22B715C563E}"/>
                </a:ext>
              </a:extLst>
            </p:cNvPr>
            <p:cNvSpPr/>
            <p:nvPr/>
          </p:nvSpPr>
          <p:spPr>
            <a:xfrm>
              <a:off x="1700205" y="5887713"/>
              <a:ext cx="5231219" cy="55923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0" name="Group 74">
              <a:extLst>
                <a:ext uri="{FF2B5EF4-FFF2-40B4-BE49-F238E27FC236}">
                  <a16:creationId xmlns:a16="http://schemas.microsoft.com/office/drawing/2014/main" id="{0B3B7766-06FA-C757-24EB-F6D6BEAEF23B}"/>
                </a:ext>
              </a:extLst>
            </p:cNvPr>
            <p:cNvGrpSpPr/>
            <p:nvPr/>
          </p:nvGrpSpPr>
          <p:grpSpPr>
            <a:xfrm>
              <a:off x="1864664" y="5684512"/>
              <a:ext cx="2482610" cy="406400"/>
              <a:chOff x="1972947" y="5649738"/>
              <a:chExt cx="1790957" cy="406400"/>
            </a:xfrm>
          </p:grpSpPr>
          <p:sp>
            <p:nvSpPr>
              <p:cNvPr id="31" name="Rectangle 51">
                <a:extLst>
                  <a:ext uri="{FF2B5EF4-FFF2-40B4-BE49-F238E27FC236}">
                    <a16:creationId xmlns:a16="http://schemas.microsoft.com/office/drawing/2014/main" id="{7FA16D7D-6161-DB5D-095D-1752EA5EF291}"/>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52">
                <a:extLst>
                  <a:ext uri="{FF2B5EF4-FFF2-40B4-BE49-F238E27FC236}">
                    <a16:creationId xmlns:a16="http://schemas.microsoft.com/office/drawing/2014/main" id="{3CD489C3-DA00-3EB6-3327-DBF60B22323C}"/>
                  </a:ext>
                </a:extLst>
              </p:cNvPr>
              <p:cNvSpPr/>
              <p:nvPr/>
            </p:nvSpPr>
            <p:spPr>
              <a:xfrm>
                <a:off x="2166912" y="5709774"/>
                <a:ext cx="1105678"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Text Placeholder 122">
                <a:extLst>
                  <a:ext uri="{FF2B5EF4-FFF2-40B4-BE49-F238E27FC236}">
                    <a16:creationId xmlns:a16="http://schemas.microsoft.com/office/drawing/2014/main" id="{3D1877A8-FE93-5971-5A26-79A7A883A24B}"/>
                  </a:ext>
                </a:extLst>
              </p:cNvPr>
              <p:cNvSpPr txBox="1">
                <a:spLocks/>
              </p:cNvSpPr>
              <p:nvPr/>
            </p:nvSpPr>
            <p:spPr>
              <a:xfrm>
                <a:off x="2364155" y="5713468"/>
                <a:ext cx="1399749" cy="2433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Kernbotschaft</a:t>
                </a:r>
              </a:p>
            </p:txBody>
          </p:sp>
          <p:sp>
            <p:nvSpPr>
              <p:cNvPr id="34" name="Oval 54">
                <a:extLst>
                  <a:ext uri="{FF2B5EF4-FFF2-40B4-BE49-F238E27FC236}">
                    <a16:creationId xmlns:a16="http://schemas.microsoft.com/office/drawing/2014/main" id="{7888FAEA-13F8-0BF8-9668-A0AA850CDBA0}"/>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5" name="Graphic 37">
                <a:extLst>
                  <a:ext uri="{FF2B5EF4-FFF2-40B4-BE49-F238E27FC236}">
                    <a16:creationId xmlns:a16="http://schemas.microsoft.com/office/drawing/2014/main" id="{19F1659E-B871-529D-D012-329EACF9A3B9}"/>
                  </a:ext>
                </a:extLst>
              </p:cNvPr>
              <p:cNvGrpSpPr/>
              <p:nvPr/>
            </p:nvGrpSpPr>
            <p:grpSpPr>
              <a:xfrm>
                <a:off x="2064622" y="5732952"/>
                <a:ext cx="229999" cy="229698"/>
                <a:chOff x="5737725" y="2862443"/>
                <a:chExt cx="1034323" cy="1032970"/>
              </a:xfrm>
              <a:solidFill>
                <a:schemeClr val="bg1"/>
              </a:solidFill>
            </p:grpSpPr>
            <p:sp>
              <p:nvSpPr>
                <p:cNvPr id="36" name="Freeform 56">
                  <a:extLst>
                    <a:ext uri="{FF2B5EF4-FFF2-40B4-BE49-F238E27FC236}">
                      <a16:creationId xmlns:a16="http://schemas.microsoft.com/office/drawing/2014/main" id="{D8C73FD9-22DC-9317-E315-9E589AFB632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37" name="Freeform 57">
                  <a:extLst>
                    <a:ext uri="{FF2B5EF4-FFF2-40B4-BE49-F238E27FC236}">
                      <a16:creationId xmlns:a16="http://schemas.microsoft.com/office/drawing/2014/main" id="{8D782E0B-2E32-61FE-DD23-55AE321A0042}"/>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38" name="Freeform 58">
                  <a:extLst>
                    <a:ext uri="{FF2B5EF4-FFF2-40B4-BE49-F238E27FC236}">
                      <a16:creationId xmlns:a16="http://schemas.microsoft.com/office/drawing/2014/main" id="{348D0BD8-EA3C-254D-2C12-6B55B7AD5B8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39" name="Freeform 59">
                  <a:extLst>
                    <a:ext uri="{FF2B5EF4-FFF2-40B4-BE49-F238E27FC236}">
                      <a16:creationId xmlns:a16="http://schemas.microsoft.com/office/drawing/2014/main" id="{BCDE9620-0718-6851-0072-9E7B5B7BAD8E}"/>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40" name="Freeform 60">
                  <a:extLst>
                    <a:ext uri="{FF2B5EF4-FFF2-40B4-BE49-F238E27FC236}">
                      <a16:creationId xmlns:a16="http://schemas.microsoft.com/office/drawing/2014/main" id="{E46F051F-119D-4CAB-1522-A731D462DD32}"/>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grpSp>
      <p:pic>
        <p:nvPicPr>
          <p:cNvPr id="42" name="Grafik 41" descr="The Financial Habit Tracker is a visual budgeting tool designed to help users set and monitor personal financial goals, categorizing them into various aspects such as daily spending, meal planning, and savings.&#10;&#10;KI-generierte Inhalte können fehlerhaft sein.">
            <a:extLst>
              <a:ext uri="{FF2B5EF4-FFF2-40B4-BE49-F238E27FC236}">
                <a16:creationId xmlns:a16="http://schemas.microsoft.com/office/drawing/2014/main" id="{A32AA616-82DE-45A0-D3D4-3D5EAB2B51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1498" y="6288957"/>
            <a:ext cx="2531742" cy="3591123"/>
          </a:xfrm>
          <a:prstGeom prst="rect">
            <a:avLst/>
          </a:prstGeom>
          <a:ln>
            <a:solidFill>
              <a:srgbClr val="D38CBC"/>
            </a:solidFill>
          </a:ln>
          <a:effectLst>
            <a:outerShdw blurRad="50800" dist="38100" dir="2700000" algn="tl" rotWithShape="0">
              <a:prstClr val="black">
                <a:alpha val="40000"/>
              </a:prstClr>
            </a:outerShdw>
          </a:effectLst>
        </p:spPr>
      </p:pic>
      <p:sp>
        <p:nvSpPr>
          <p:cNvPr id="43" name="Textfeld 42">
            <a:extLst>
              <a:ext uri="{FF2B5EF4-FFF2-40B4-BE49-F238E27FC236}">
                <a16:creationId xmlns:a16="http://schemas.microsoft.com/office/drawing/2014/main" id="{BDCB9EF2-CA84-2C84-7062-5B728F942B35}"/>
              </a:ext>
            </a:extLst>
          </p:cNvPr>
          <p:cNvSpPr txBox="1"/>
          <p:nvPr/>
        </p:nvSpPr>
        <p:spPr>
          <a:xfrm>
            <a:off x="2161003" y="6376358"/>
            <a:ext cx="2056313" cy="3416320"/>
          </a:xfrm>
          <a:prstGeom prst="rect">
            <a:avLst/>
          </a:prstGeom>
          <a:noFill/>
        </p:spPr>
        <p:txBody>
          <a:bodyPr wrap="square" rtlCol="0"/>
          <a:lstStyle/>
          <a:p>
            <a:pPr/>
            <a:r>
              <a:rPr lang="de-DE" sz="1800" dirty="0" err="1">
                <a:solidFill>
                  <a:srgbClr val="D38CBC"/>
                </a:solidFill>
                <a:latin typeface="Bradley Hand ITC" panose="03070402050302030203" pitchFamily="66" charset="0"/>
              </a:rPr>
              <a:t>Sie können unsere Vorlage „Finanzgewohnheiten-Tracker“ nutzen (Download-Link siehe Ressourcen) oder einfach Ihr eigenes Tagebuch entwickeln.</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b="1" dirty="0">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r>
              <a:rPr lang="de-DE" sz="1800" dirty="0" err="1">
                <a:solidFill>
                  <a:srgbClr val="D38CBC"/>
                </a:solidFill>
                <a:latin typeface="Bradley Hand ITC" panose="03070402050302030203" pitchFamily="66" charset="0"/>
              </a:rPr>
              <a:t/>
            </a:r>
            <a:r>
              <a:rPr lang="de-DE" sz="1800" dirty="0">
                <a:solidFill>
                  <a:srgbClr val="D38CBC"/>
                </a:solidFill>
                <a:latin typeface="Bradley Hand ITC" panose="03070402050302030203" pitchFamily="66" charset="0"/>
              </a:rPr>
              <a:t/>
            </a:r>
          </a:p>
        </p:txBody>
      </p:sp>
    </p:spTree>
    <p:extLst>
      <p:ext uri="{BB962C8B-B14F-4D97-AF65-F5344CB8AC3E}">
        <p14:creationId xmlns:p14="http://schemas.microsoft.com/office/powerpoint/2010/main" val="3637954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F3C53-2274-4B5F-F50D-8DE1AC49CC3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559A240-28F5-7DA5-C3FE-E6855727EDE1}"/>
              </a:ext>
            </a:extLst>
          </p:cNvPr>
          <p:cNvSpPr>
            <a:spLocks noGrp="1"/>
          </p:cNvSpPr>
          <p:nvPr>
            <p:ph type="body" sz="quarter" idx="49"/>
          </p:nvPr>
        </p:nvSpPr>
        <p:spPr/>
        <p:txBody>
          <a:bodyPr/>
          <a:lstStyle/>
          <a:p>
            <a:endParaRPr lang="en-IE"/>
          </a:p>
        </p:txBody>
      </p:sp>
      <p:sp>
        <p:nvSpPr>
          <p:cNvPr id="3" name="Text Placeholder 2">
            <a:extLst>
              <a:ext uri="{FF2B5EF4-FFF2-40B4-BE49-F238E27FC236}">
                <a16:creationId xmlns:a16="http://schemas.microsoft.com/office/drawing/2014/main" id="{763815C8-F14F-1A15-AC5F-A84FC8BD1E4B}"/>
              </a:ext>
            </a:extLst>
          </p:cNvPr>
          <p:cNvSpPr>
            <a:spLocks noGrp="1"/>
          </p:cNvSpPr>
          <p:nvPr>
            <p:ph type="body" sz="quarter" idx="50"/>
          </p:nvPr>
        </p:nvSpPr>
        <p:spPr/>
        <p:txBody>
          <a:bodyPr/>
          <a:lstStyle/>
          <a:p>
            <a:endParaRPr lang="en-IE"/>
          </a:p>
        </p:txBody>
      </p:sp>
      <p:sp>
        <p:nvSpPr>
          <p:cNvPr id="4" name="Text Placeholder 3">
            <a:extLst>
              <a:ext uri="{FF2B5EF4-FFF2-40B4-BE49-F238E27FC236}">
                <a16:creationId xmlns:a16="http://schemas.microsoft.com/office/drawing/2014/main" id="{22047AEA-4BF1-E2A2-2049-22854B5018FD}"/>
              </a:ext>
            </a:extLst>
          </p:cNvPr>
          <p:cNvSpPr>
            <a:spLocks noGrp="1"/>
          </p:cNvSpPr>
          <p:nvPr>
            <p:ph type="body" sz="quarter" idx="61"/>
          </p:nvPr>
        </p:nvSpPr>
        <p:spPr>
          <a:xfrm>
            <a:off x="1704812" y="1068038"/>
            <a:ext cx="5284924" cy="722656"/>
          </a:xfrm>
        </p:spPr>
        <p:txBody>
          <a:bodyPr/>
          <a:lstStyle/>
          <a:p>
            <a:r>
              <a:rPr lang="en-US" dirty="0"/>
              <a:t>Zeit zum Nachdenken</a:t>
            </a:r>
            <a:endParaRPr lang="en-IE" dirty="0"/>
          </a:p>
        </p:txBody>
      </p:sp>
      <p:sp>
        <p:nvSpPr>
          <p:cNvPr id="5" name="Text Placeholder 4">
            <a:extLst>
              <a:ext uri="{FF2B5EF4-FFF2-40B4-BE49-F238E27FC236}">
                <a16:creationId xmlns:a16="http://schemas.microsoft.com/office/drawing/2014/main" id="{BBCE5011-BBDB-36AA-A05F-531042BE10D3}"/>
              </a:ext>
            </a:extLst>
          </p:cNvPr>
          <p:cNvSpPr>
            <a:spLocks noGrp="1"/>
          </p:cNvSpPr>
          <p:nvPr>
            <p:ph type="body" sz="quarter" idx="64"/>
          </p:nvPr>
        </p:nvSpPr>
        <p:spPr>
          <a:xfrm>
            <a:off x="1704812" y="2291731"/>
            <a:ext cx="5238428" cy="8400082"/>
          </a:xfrm>
        </p:spPr>
        <p:txBody>
          <a:bodyPr/>
          <a:lstStyle/>
          <a:p>
            <a:pPr marL="0" indent="0">
              <a:buNone/>
            </a:pPr>
            <a:r>
              <a:rPr lang="en-US" dirty="0"/>
              <a:t>Beantworten Sie nach 7 Tagen Ausgabenerfassung die folgenden Fragen in 3–5 Sätzen und reflektieren Sie Ihre Antworten:</a:t>
            </a:r>
            <a:br>
              <a:rPr lang="en-US" dirty="0"/>
            </a:br>
            <a:endParaRPr lang="en-US" b="1" dirty="0"/>
          </a:p>
          <a:p>
            <a:pPr marL="228600" indent="-228600">
              <a:buFont typeface="+mj-lt"/>
              <a:buAutoNum type="arabicPeriod"/>
            </a:pPr>
            <a:r>
              <a:rPr lang="en-US" b="1" dirty="0"/>
              <a:t>Welche Ausgabenkategorie war bei Ihnen am höchsten?</a:t>
            </a:r>
            <a:br>
              <a:rPr lang="en-US" dirty="0"/>
            </a:br>
            <a:br>
              <a:rPr lang="en-US" dirty="0"/>
            </a:br>
            <a:br>
              <a:rPr lang="en-US" dirty="0"/>
            </a:br>
            <a:br>
              <a:rPr lang="en-US" dirty="0"/>
            </a:br>
            <a:br>
              <a:rPr lang="en-US" dirty="0"/>
            </a:br>
            <a:br>
              <a:rPr lang="en-US" dirty="0"/>
            </a:br>
            <a:br>
              <a:rPr lang="en-US" dirty="0"/>
            </a:br>
            <a:br>
              <a:rPr lang="en-US" dirty="0"/>
            </a:br>
            <a:endParaRPr lang="en-US" dirty="0"/>
          </a:p>
          <a:p>
            <a:pPr marL="228600" indent="-228600">
              <a:buFont typeface="+mj-lt"/>
              <a:buAutoNum type="arabicPeriod"/>
            </a:pPr>
            <a:r>
              <a:rPr lang="en-US" b="1" dirty="0"/>
              <a:t>Welche Kosten haben Sie am meisten überrascht?</a:t>
            </a:r>
            <a:br>
              <a:rPr lang="en-US" dirty="0"/>
            </a:br>
            <a:br>
              <a:rPr lang="en-US" dirty="0"/>
            </a:br>
            <a:br>
              <a:rPr lang="en-US" dirty="0"/>
            </a:br>
            <a:br>
              <a:rPr lang="en-US" dirty="0"/>
            </a:br>
            <a:br>
              <a:rPr lang="en-US" dirty="0"/>
            </a:br>
            <a:br>
              <a:rPr lang="en-US" dirty="0"/>
            </a:br>
            <a:br>
              <a:rPr lang="en-US" dirty="0"/>
            </a:br>
            <a:br>
              <a:rPr lang="en-US" dirty="0"/>
            </a:br>
            <a:endParaRPr lang="en-US" dirty="0"/>
          </a:p>
          <a:p>
            <a:pPr marL="228600" indent="-228600">
              <a:buFont typeface="+mj-lt"/>
              <a:buAutoNum type="arabicPeriod"/>
            </a:pPr>
            <a:r>
              <a:rPr lang="en-US" b="1" dirty="0"/>
              <a:t>Welche kleine Änderung Ihrer Ausgabengewohnheiten können Sie nächste Woche realistisch ausprobieren?</a:t>
            </a:r>
            <a:br>
              <a:rPr lang="en-US" dirty="0"/>
            </a:br>
            <a:br>
              <a:rPr lang="en-US" dirty="0"/>
            </a:br>
            <a:br>
              <a:rPr lang="en-US" dirty="0"/>
            </a:br>
            <a:br>
              <a:rPr lang="en-US" dirty="0"/>
            </a:br>
            <a:br>
              <a:rPr lang="en-US" dirty="0"/>
            </a:br>
            <a:br>
              <a:rPr lang="en-US" dirty="0"/>
            </a:br>
            <a:br>
              <a:rPr lang="en-US" dirty="0"/>
            </a:br>
            <a:br>
              <a:rPr lang="en-US" dirty="0"/>
            </a:br>
            <a:endParaRPr lang="en-US" dirty="0"/>
          </a:p>
        </p:txBody>
      </p:sp>
      <p:sp>
        <p:nvSpPr>
          <p:cNvPr id="8" name="Rectangle 1">
            <a:extLst>
              <a:ext uri="{FF2B5EF4-FFF2-40B4-BE49-F238E27FC236}">
                <a16:creationId xmlns:a16="http://schemas.microsoft.com/office/drawing/2014/main" id="{E84350FD-2E63-4630-4687-49EB872FD8D7}"/>
              </a:ext>
            </a:extLst>
          </p:cNvPr>
          <p:cNvSpPr>
            <a:spLocks noChangeArrowheads="1"/>
          </p:cNvSpPr>
          <p:nvPr/>
        </p:nvSpPr>
        <p:spPr bwMode="auto">
          <a:xfrm>
            <a:off x="0" y="0"/>
            <a:ext cx="7559675"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de-DE"/>
          </a:p>
        </p:txBody>
      </p:sp>
    </p:spTree>
    <p:extLst>
      <p:ext uri="{BB962C8B-B14F-4D97-AF65-F5344CB8AC3E}">
        <p14:creationId xmlns:p14="http://schemas.microsoft.com/office/powerpoint/2010/main" val="3983591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A85CD-A546-3EF2-8D15-0F994BDDC77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AF4E1F6-8261-4111-9520-224245E84BC0}"/>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741A3B27-824A-A310-24C8-CD14F08AC2D0}"/>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192233DA-363C-4F97-E3BE-5693EA77C9AA}"/>
              </a:ext>
            </a:extLst>
          </p:cNvPr>
          <p:cNvSpPr>
            <a:spLocks noGrp="1"/>
          </p:cNvSpPr>
          <p:nvPr>
            <p:ph type="body" sz="quarter" idx="61"/>
          </p:nvPr>
        </p:nvSpPr>
        <p:spPr/>
        <p:txBody>
          <a:bodyPr/>
          <a:lstStyle/>
          <a:p>
            <a:r>
              <a:rPr lang="en-US" dirty="0"/>
              <a:t>Werkzeuge für Ihr Budget</a:t>
            </a:r>
          </a:p>
        </p:txBody>
      </p:sp>
      <p:grpSp>
        <p:nvGrpSpPr>
          <p:cNvPr id="4" name="Graphic 2">
            <a:extLst>
              <a:ext uri="{FF2B5EF4-FFF2-40B4-BE49-F238E27FC236}">
                <a16:creationId xmlns:a16="http://schemas.microsoft.com/office/drawing/2014/main" id="{33F6CFA1-3520-B7A8-1595-6DEFB689CFB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BC5337DA-F913-D05E-1753-843546A4CBC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B3E3F3-FFF8-5583-4D37-468461E7B313}"/>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6C547D5-2B87-C293-642B-7243E78D33A7}"/>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E363C49-41F6-E9D7-6341-DF458642CCEF}"/>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9A14149-7BA9-C025-B9BC-796FC412738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7B4E8C13-FE15-A57F-918B-B47737810E49}"/>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5E698CF-709E-D87C-66FC-841CD86F4AD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A2651E2-B418-2CD5-D5EF-4F8FF5A6ECE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AD87B52C-C441-52B7-693A-CCE66EA99A5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B92BE38-9667-B990-00D0-430E5D13127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9083721-59B5-FC49-BE99-87A8E087B76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75244A4-646D-D686-F85C-DB323C1D2F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4B70F1F3-1E74-60D2-2505-49E31E576B9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6C174518-EB65-FA81-B1B3-2CC16AE4725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BCFBBD6-80B9-27BE-7327-AD2C6E8CC53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DA82576-213F-DFDC-303A-62DE004EE3B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68" name="Rounded Rectangle 67">
            <a:extLst>
              <a:ext uri="{FF2B5EF4-FFF2-40B4-BE49-F238E27FC236}">
                <a16:creationId xmlns:a16="http://schemas.microsoft.com/office/drawing/2014/main" id="{24DAF1EA-D4CD-217E-156E-EEFA5461148C}"/>
              </a:ext>
            </a:extLst>
          </p:cNvPr>
          <p:cNvSpPr/>
          <p:nvPr/>
        </p:nvSpPr>
        <p:spPr>
          <a:xfrm>
            <a:off x="1569721" y="1569958"/>
            <a:ext cx="5343724" cy="85651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7" name="Graphic 2">
            <a:extLst>
              <a:ext uri="{FF2B5EF4-FFF2-40B4-BE49-F238E27FC236}">
                <a16:creationId xmlns:a16="http://schemas.microsoft.com/office/drawing/2014/main" id="{BCE87F4C-D6BE-0A10-7660-39CDFC74BF54}"/>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4B6D0D20-6682-2D0E-CD6D-54CB54D5B4C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5297F6B-6E9D-3352-D16F-F9CE82EFF79A}"/>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C9B127F6-2C5D-F806-B1A1-CB237D402F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C1BF0D28-D2BF-B243-3508-085A2BDB460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6C11C208-6D30-37BD-1794-DF8E7342B7C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26EFADB-A0FF-E516-DACF-7B25AEC098E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82069C0-616D-E4F6-92FC-F8EB96E37ED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25" name="Rounded Rectangle 24">
            <a:extLst>
              <a:ext uri="{FF2B5EF4-FFF2-40B4-BE49-F238E27FC236}">
                <a16:creationId xmlns:a16="http://schemas.microsoft.com/office/drawing/2014/main" id="{B6EBD181-7627-51C9-117E-CF8CE0BAF653}"/>
              </a:ext>
            </a:extLst>
          </p:cNvPr>
          <p:cNvSpPr/>
          <p:nvPr/>
        </p:nvSpPr>
        <p:spPr>
          <a:xfrm>
            <a:off x="1569721" y="3007147"/>
            <a:ext cx="5420016" cy="5470104"/>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0" name="Text Placeholder 7">
            <a:extLst>
              <a:ext uri="{FF2B5EF4-FFF2-40B4-BE49-F238E27FC236}">
                <a16:creationId xmlns:a16="http://schemas.microsoft.com/office/drawing/2014/main" id="{1B4DEEE2-5682-5F2C-CD03-732451E7D69B}"/>
              </a:ext>
            </a:extLst>
          </p:cNvPr>
          <p:cNvSpPr txBox="1">
            <a:spLocks/>
          </p:cNvSpPr>
          <p:nvPr/>
        </p:nvSpPr>
        <p:spPr>
          <a:xfrm>
            <a:off x="1717532" y="1826259"/>
            <a:ext cx="5195911" cy="40640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Sie können die Budgetvorlage und unsere Vorlage „Finanzgewohnheiten-Tracker“ nutzen, die für dieses Modul bereitgestellt werden.</a:t>
            </a:r>
          </a:p>
          <a:p>
            <a:pPr marL="0" indent="0">
              <a:buNone/>
            </a:pPr>
            <a:endParaRPr lang="en-US" dirty="0"/>
          </a:p>
        </p:txBody>
      </p:sp>
      <p:sp>
        <p:nvSpPr>
          <p:cNvPr id="81" name="Text Placeholder 7">
            <a:extLst>
              <a:ext uri="{FF2B5EF4-FFF2-40B4-BE49-F238E27FC236}">
                <a16:creationId xmlns:a16="http://schemas.microsoft.com/office/drawing/2014/main" id="{3CCF7E3C-1C8E-C54A-0BFE-D8B4EB9DE041}"/>
              </a:ext>
            </a:extLst>
          </p:cNvPr>
          <p:cNvSpPr txBox="1">
            <a:spLocks/>
          </p:cNvSpPr>
          <p:nvPr/>
        </p:nvSpPr>
        <p:spPr>
          <a:xfrm>
            <a:off x="1668177" y="33820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US" b="1" dirty="0" sz="1050"/>
              <a:t>Podcasts</a:t>
            </a:r>
          </a:p>
          <a:p>
            <a:pPr>
              <a:lnSpc>
                <a:spcPts val="1150"/>
              </a:lnSpc>
            </a:pPr>
            <a:r>
              <a:rPr lang="en-US" b="1" dirty="0" sz="1050">
                <a:hlinkClick r:id="rId2"/>
              </a:rPr>
              <a:t>Money Clinic with Claer Barrett (Financial Times) </a:t>
            </a:r>
            <a:br>
              <a:rPr lang="en-US" dirty="0"/>
            </a:br>
            <a:r>
              <a:rPr lang="en-US" dirty="0" sz="1050"/>
              <a:t>Antworten auf reale Geldfragen in einem praktischen, nachvollziehbaren Format (englisch)</a:t>
            </a:r>
          </a:p>
          <a:p>
            <a:pPr>
              <a:lnSpc>
                <a:spcPts val="1150"/>
              </a:lnSpc>
            </a:pPr>
            <a:r>
              <a:rPr lang="en-US" b="1" dirty="0" sz="1050">
                <a:hlinkClick r:id="rId3"/>
              </a:rPr>
              <a:t>The Meaningful Money Personal Finance Podcast (Pete Matthew) </a:t>
            </a:r>
            <a:br>
              <a:rPr lang="en-US" dirty="0">
                <a:hlinkClick r:id="rId3"/>
              </a:rPr>
            </a:br>
            <a:r>
              <a:rPr lang="en-US" dirty="0" sz="1050"/>
              <a:t>Persönliche Finanzen in klarer Sprache mit einem starken „Was Sie wissen müssen / was Sie tun müssen“-Ansatz (englisch)</a:t>
            </a:r>
          </a:p>
          <a:p>
            <a:pPr>
              <a:lnSpc>
                <a:spcPts val="1150"/>
              </a:lnSpc>
            </a:pPr>
            <a:r>
              <a:rPr lang="en-US" b="1" dirty="0" sz="1050">
                <a:hlinkClick r:id="rId4"/>
              </a:rPr>
              <a:t>The Financial Confessions (The Financial Diet) </a:t>
            </a:r>
            <a:br>
              <a:rPr lang="en-US" dirty="0"/>
            </a:br>
            <a:r>
              <a:rPr lang="en-US" dirty="0" sz="1050"/>
              <a:t>Zugängliche Gespräche über Verdienen, Ausgeben und </a:t>
            </a:r>
            <a:r>
              <a:rPr lang="en-US" dirty="0" err="1" sz="1050"/>
              <a:t>Geldverhalten</a:t>
            </a:r>
            <a:r>
              <a:rPr lang="en-US" dirty="0" sz="1050"/>
              <a:t>; hilfreich, um Selbstvertrauen aufzubauen und Gespräche über Geld zu </a:t>
            </a:r>
            <a:r>
              <a:rPr lang="en-US" dirty="0" err="1" sz="1050"/>
              <a:t>normalisieren</a:t>
            </a:r>
            <a:r>
              <a:rPr lang="en-US" dirty="0" sz="1050"/>
              <a:t> (englisch).</a:t>
            </a:r>
          </a:p>
          <a:p>
            <a:pPr>
              <a:lnSpc>
                <a:spcPts val="1150"/>
              </a:lnSpc>
            </a:pPr>
            <a:r>
              <a:rPr lang="en-US" b="1" dirty="0" sz="1050">
                <a:hlinkClick r:id="rId5"/>
              </a:rPr>
              <a:t>HerMoney with Jean Chatzky </a:t>
            </a:r>
            <a:br>
              <a:rPr lang="en-US" dirty="0"/>
            </a:br>
            <a:r>
              <a:rPr lang="en-US" dirty="0" sz="1050"/>
              <a:t>Ein Podcast zu persönlichen Finanzen speziell für Frauen, der regelmäßig Budgetplanung und alltägliche Finanzentscheidungen in einem unterstützenden Ton behandelt (englisch). </a:t>
            </a:r>
          </a:p>
          <a:p>
            <a:pPr marL="0" indent="0">
              <a:lnSpc>
                <a:spcPts val="1150"/>
              </a:lnSpc>
              <a:buNone/>
            </a:pPr>
            <a:endParaRPr lang="en-US" b="1" dirty="0"/>
          </a:p>
          <a:p>
            <a:pPr marL="0" indent="0">
              <a:lnSpc>
                <a:spcPts val="1150"/>
              </a:lnSpc>
              <a:buNone/>
            </a:pPr>
            <a:r>
              <a:rPr lang="en-US" b="1" dirty="0" sz="1050"/>
              <a:t>Blogbeiträge und praktische Leitfäden</a:t>
            </a:r>
          </a:p>
          <a:p>
            <a:pPr>
              <a:lnSpc>
                <a:spcPts val="1150"/>
              </a:lnSpc>
            </a:pPr>
            <a:r>
              <a:rPr lang="en-US" b="1" dirty="0" sz="1050">
                <a:hlinkClick r:id="rId6"/>
              </a:rPr>
              <a:t>MoneyHelper – Budget Planner (kostenloses Online-Tool + Anleitung) </a:t>
            </a:r>
            <a:br>
              <a:rPr lang="en-US" dirty="0">
                <a:hlinkClick r:id="rId6"/>
              </a:rPr>
            </a:br>
            <a:r>
              <a:rPr lang="en-US" dirty="0" sz="1050"/>
              <a:t>Schrittweise Online-Budgetplaner; mit Kategorien und praktischen Tipps, geeignet für die erste Budgetplanung (englisch). </a:t>
            </a:r>
          </a:p>
          <a:p>
            <a:pPr>
              <a:lnSpc>
                <a:spcPts val="1150"/>
              </a:lnSpc>
            </a:pPr>
            <a:r>
              <a:rPr lang="en-US" b="1" dirty="0" sz="1050">
                <a:hlinkClick r:id="rId7"/>
              </a:rPr>
              <a:t>Meaningful Money – „The Ultimate Guide to Budgeting“ (Artikel + Arbeitsheft) </a:t>
            </a:r>
            <a:br>
              <a:rPr lang="en-US" dirty="0"/>
            </a:br>
            <a:r>
              <a:rPr lang="en-US" dirty="0" sz="1050"/>
              <a:t>Ein umfassender, aber gut lesbarer Leitfaden, der Budgetplanung logisch und praktisch erklärt; gut als Einstiegsartikel (englisch). </a:t>
            </a:r>
          </a:p>
          <a:p>
            <a:pPr marL="0" indent="0">
              <a:lnSpc>
                <a:spcPts val="1150"/>
              </a:lnSpc>
              <a:buNone/>
            </a:pPr>
            <a:endParaRPr lang="en-US" b="1" dirty="0"/>
          </a:p>
          <a:p>
            <a:pPr marL="0" indent="0">
              <a:lnSpc>
                <a:spcPts val="1150"/>
              </a:lnSpc>
              <a:buNone/>
            </a:pPr>
            <a:r>
              <a:rPr lang="en-US" b="1" dirty="0" sz="1050"/>
              <a:t>Videos</a:t>
            </a:r>
          </a:p>
          <a:p>
            <a:pPr>
              <a:lnSpc>
                <a:spcPts val="1150"/>
              </a:lnSpc>
            </a:pPr>
            <a:r>
              <a:rPr lang="en-US" b="1" dirty="0" sz="1050">
                <a:hlinkClick r:id="rId8"/>
              </a:rPr>
              <a:t>Deutsche Bundesbank – „Budgetplanung: Haushaltsplan – den Überblick über das eigene Geld behalten“ (Film + Arbeitsblatt) </a:t>
            </a:r>
            <a:br>
              <a:rPr lang="en-US" dirty="0"/>
            </a:br>
            <a:r>
              <a:rPr lang="en-US" dirty="0" sz="1050"/>
              <a:t>Ein kompaktes Lehrvideo mit begleitendem Arbeitsblatt. </a:t>
            </a:r>
          </a:p>
          <a:p>
            <a:pPr>
              <a:lnSpc>
                <a:spcPts val="1150"/>
              </a:lnSpc>
            </a:pPr>
            <a:r>
              <a:rPr lang="en-US" b="1" dirty="0" sz="1050">
                <a:hlinkClick r:id="rId9"/>
              </a:rPr>
              <a:t>Deutsche Bundesbank – „Planen mit Geld“ (Video mit Arbeitsblättern) </a:t>
            </a:r>
            <a:br>
              <a:rPr lang="en-US" dirty="0"/>
            </a:br>
            <a:r>
              <a:rPr lang="en-US" dirty="0" sz="1050"/>
              <a:t>Praktisches Kurzfilmformat mit Begleitmaterial; entwickelt für die Sekundarstufe I. </a:t>
            </a:r>
          </a:p>
          <a:p>
            <a:pPr>
              <a:lnSpc>
                <a:spcPts val="1150"/>
              </a:lnSpc>
            </a:pPr>
            <a:r>
              <a:rPr lang="en-US" b="1" dirty="0" sz="1050">
                <a:hlinkClick r:id="rId10"/>
              </a:rPr>
              <a:t>The Financial Diet – „How To Make Your First Budget (At Any Income)“ (YouTube-Video) </a:t>
            </a:r>
            <a:br>
              <a:rPr lang="en-US" dirty="0"/>
            </a:br>
            <a:r>
              <a:rPr lang="en-US" dirty="0" sz="1050"/>
              <a:t>Schrittweise Erklärung für Einsteigerinnen; hilfreich, um Selbstvertrauen aufzubauen und Konzepte in die Praxis umzusetzen (englisch). </a:t>
            </a:r>
          </a:p>
          <a:p>
            <a:pPr>
              <a:lnSpc>
                <a:spcPts val="1150"/>
              </a:lnSpc>
            </a:pPr>
            <a:endParaRPr lang="en-US" dirty="0"/>
          </a:p>
        </p:txBody>
      </p:sp>
      <p:grpSp>
        <p:nvGrpSpPr>
          <p:cNvPr id="116" name="Group 115">
            <a:extLst>
              <a:ext uri="{FF2B5EF4-FFF2-40B4-BE49-F238E27FC236}">
                <a16:creationId xmlns:a16="http://schemas.microsoft.com/office/drawing/2014/main" id="{EE977BCE-BF0D-5879-CDF7-E3E4C92F0B33}"/>
              </a:ext>
            </a:extLst>
          </p:cNvPr>
          <p:cNvGrpSpPr/>
          <p:nvPr/>
        </p:nvGrpSpPr>
        <p:grpSpPr>
          <a:xfrm>
            <a:off x="1668176" y="1350076"/>
            <a:ext cx="2613752" cy="406400"/>
            <a:chOff x="1997756" y="3611831"/>
            <a:chExt cx="2613752" cy="406400"/>
          </a:xfrm>
        </p:grpSpPr>
        <p:grpSp>
          <p:nvGrpSpPr>
            <p:cNvPr id="117" name="Group 116">
              <a:extLst>
                <a:ext uri="{FF2B5EF4-FFF2-40B4-BE49-F238E27FC236}">
                  <a16:creationId xmlns:a16="http://schemas.microsoft.com/office/drawing/2014/main" id="{98225027-9ABE-6B1B-8DAD-3180B64BB409}"/>
                </a:ext>
              </a:extLst>
            </p:cNvPr>
            <p:cNvGrpSpPr/>
            <p:nvPr/>
          </p:nvGrpSpPr>
          <p:grpSpPr>
            <a:xfrm>
              <a:off x="1997756" y="3611831"/>
              <a:ext cx="2613752" cy="406400"/>
              <a:chOff x="1590175" y="6032510"/>
              <a:chExt cx="2613752" cy="406400"/>
            </a:xfrm>
          </p:grpSpPr>
          <p:sp>
            <p:nvSpPr>
              <p:cNvPr id="125" name="Rectangle 124">
                <a:extLst>
                  <a:ext uri="{FF2B5EF4-FFF2-40B4-BE49-F238E27FC236}">
                    <a16:creationId xmlns:a16="http://schemas.microsoft.com/office/drawing/2014/main" id="{D4EB0175-BCE3-E8DD-DAD8-D8DBF9BCBE81}"/>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Rectangle 125">
                <a:extLst>
                  <a:ext uri="{FF2B5EF4-FFF2-40B4-BE49-F238E27FC236}">
                    <a16:creationId xmlns:a16="http://schemas.microsoft.com/office/drawing/2014/main" id="{D3A776EE-F5D5-705D-33BA-560FDA4A5639}"/>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Text Placeholder 122">
                <a:extLst>
                  <a:ext uri="{FF2B5EF4-FFF2-40B4-BE49-F238E27FC236}">
                    <a16:creationId xmlns:a16="http://schemas.microsoft.com/office/drawing/2014/main" id="{E614FBCC-D97C-4B94-AE60-09CB94DB1495}"/>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err="1">
                    <a:solidFill>
                      <a:schemeClr val="bg1"/>
                    </a:solidFill>
                  </a:rPr>
                  <a:t>FEMpower</a:t>
                </a:r>
                <a:r>
                  <a:rPr lang="en-US" sz="1400" b="1" dirty="0">
                    <a:solidFill>
                      <a:schemeClr val="bg1"/>
                    </a:solidFill>
                  </a:rPr>
                  <a:t>-Werkzeuge</a:t>
                </a:r>
              </a:p>
            </p:txBody>
          </p:sp>
          <p:sp>
            <p:nvSpPr>
              <p:cNvPr id="128" name="Oval 127">
                <a:extLst>
                  <a:ext uri="{FF2B5EF4-FFF2-40B4-BE49-F238E27FC236}">
                    <a16:creationId xmlns:a16="http://schemas.microsoft.com/office/drawing/2014/main" id="{328A63F9-3089-AFB0-B7B1-231D21991B5A}"/>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9" name="Freeform 128">
                <a:extLst>
                  <a:ext uri="{FF2B5EF4-FFF2-40B4-BE49-F238E27FC236}">
                    <a16:creationId xmlns:a16="http://schemas.microsoft.com/office/drawing/2014/main" id="{38F03783-9651-2693-F1AA-92930393F4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8" name="Group 117">
              <a:extLst>
                <a:ext uri="{FF2B5EF4-FFF2-40B4-BE49-F238E27FC236}">
                  <a16:creationId xmlns:a16="http://schemas.microsoft.com/office/drawing/2014/main" id="{4ED69BE3-5B2A-531E-239D-EDACDABAE652}"/>
                </a:ext>
              </a:extLst>
            </p:cNvPr>
            <p:cNvGrpSpPr/>
            <p:nvPr/>
          </p:nvGrpSpPr>
          <p:grpSpPr>
            <a:xfrm>
              <a:off x="2082840" y="3699396"/>
              <a:ext cx="249276" cy="237604"/>
              <a:chOff x="8687174" y="1568164"/>
              <a:chExt cx="1195477" cy="1139501"/>
            </a:xfrm>
            <a:solidFill>
              <a:schemeClr val="bg1"/>
            </a:solidFill>
          </p:grpSpPr>
          <p:grpSp>
            <p:nvGrpSpPr>
              <p:cNvPr id="119" name="Graphic 37">
                <a:extLst>
                  <a:ext uri="{FF2B5EF4-FFF2-40B4-BE49-F238E27FC236}">
                    <a16:creationId xmlns:a16="http://schemas.microsoft.com/office/drawing/2014/main" id="{25DF8189-16B2-926B-7B8C-46312C6DA705}"/>
                  </a:ext>
                </a:extLst>
              </p:cNvPr>
              <p:cNvGrpSpPr/>
              <p:nvPr/>
            </p:nvGrpSpPr>
            <p:grpSpPr>
              <a:xfrm>
                <a:off x="9122006" y="1798742"/>
                <a:ext cx="652378" cy="709850"/>
                <a:chOff x="4172018" y="1336363"/>
                <a:chExt cx="742283" cy="807675"/>
              </a:xfrm>
              <a:grpFill/>
            </p:grpSpPr>
            <p:sp>
              <p:nvSpPr>
                <p:cNvPr id="121" name="Freeform 120">
                  <a:extLst>
                    <a:ext uri="{FF2B5EF4-FFF2-40B4-BE49-F238E27FC236}">
                      <a16:creationId xmlns:a16="http://schemas.microsoft.com/office/drawing/2014/main" id="{0A3DB77A-54FD-E3DF-F409-5A13FFA9572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122" name="Freeform 121">
                  <a:extLst>
                    <a:ext uri="{FF2B5EF4-FFF2-40B4-BE49-F238E27FC236}">
                      <a16:creationId xmlns:a16="http://schemas.microsoft.com/office/drawing/2014/main" id="{A8F74200-6D85-E67E-3C4E-6CB6DCC432B6}"/>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123" name="Freeform 122">
                  <a:extLst>
                    <a:ext uri="{FF2B5EF4-FFF2-40B4-BE49-F238E27FC236}">
                      <a16:creationId xmlns:a16="http://schemas.microsoft.com/office/drawing/2014/main" id="{6BAE4561-B0D5-E2B4-A3A1-C6F9F86B868F}"/>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124" name="Freeform 123">
                  <a:extLst>
                    <a:ext uri="{FF2B5EF4-FFF2-40B4-BE49-F238E27FC236}">
                      <a16:creationId xmlns:a16="http://schemas.microsoft.com/office/drawing/2014/main" id="{CB058988-D692-4AFD-3FC9-CD812932CAF9}"/>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120" name="Oval Callout 119">
                <a:extLst>
                  <a:ext uri="{FF2B5EF4-FFF2-40B4-BE49-F238E27FC236}">
                    <a16:creationId xmlns:a16="http://schemas.microsoft.com/office/drawing/2014/main" id="{D7500839-70B4-C9CB-5185-B047F6BAA4D3}"/>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130" name="Group 129">
            <a:extLst>
              <a:ext uri="{FF2B5EF4-FFF2-40B4-BE49-F238E27FC236}">
                <a16:creationId xmlns:a16="http://schemas.microsoft.com/office/drawing/2014/main" id="{201F8D39-7EC2-3324-B2E0-943DE2DB6FFA}"/>
              </a:ext>
            </a:extLst>
          </p:cNvPr>
          <p:cNvGrpSpPr/>
          <p:nvPr/>
        </p:nvGrpSpPr>
        <p:grpSpPr>
          <a:xfrm>
            <a:off x="1668176" y="2803946"/>
            <a:ext cx="3256249" cy="406400"/>
            <a:chOff x="1972947" y="5649738"/>
            <a:chExt cx="3256249" cy="406400"/>
          </a:xfrm>
        </p:grpSpPr>
        <p:sp>
          <p:nvSpPr>
            <p:cNvPr id="131" name="Rectangle 130">
              <a:extLst>
                <a:ext uri="{FF2B5EF4-FFF2-40B4-BE49-F238E27FC236}">
                  <a16:creationId xmlns:a16="http://schemas.microsoft.com/office/drawing/2014/main" id="{99626C98-6228-69B4-12D5-1941927FBCA4}"/>
                </a:ext>
              </a:extLst>
            </p:cNvPr>
            <p:cNvSpPr/>
            <p:nvPr/>
          </p:nvSpPr>
          <p:spPr>
            <a:xfrm>
              <a:off x="2323929" y="5705156"/>
              <a:ext cx="243492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2" name="Rectangle 131">
              <a:extLst>
                <a:ext uri="{FF2B5EF4-FFF2-40B4-BE49-F238E27FC236}">
                  <a16:creationId xmlns:a16="http://schemas.microsoft.com/office/drawing/2014/main" id="{09DB0C96-BA5B-4DB8-667E-E26C1DD99B99}"/>
                </a:ext>
              </a:extLst>
            </p:cNvPr>
            <p:cNvSpPr/>
            <p:nvPr/>
          </p:nvSpPr>
          <p:spPr>
            <a:xfrm>
              <a:off x="2293719" y="5702261"/>
              <a:ext cx="2465132"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3" name="Text Placeholder 122">
              <a:extLst>
                <a:ext uri="{FF2B5EF4-FFF2-40B4-BE49-F238E27FC236}">
                  <a16:creationId xmlns:a16="http://schemas.microsoft.com/office/drawing/2014/main" id="{793D6165-B601-6E31-BCFA-7B9DC67B52DF}"/>
                </a:ext>
              </a:extLst>
            </p:cNvPr>
            <p:cNvSpPr txBox="1">
              <a:spLocks/>
            </p:cNvSpPr>
            <p:nvPr/>
          </p:nvSpPr>
          <p:spPr>
            <a:xfrm>
              <a:off x="2378885" y="5713467"/>
              <a:ext cx="2850311"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Ressourcen &amp; weiterführende Literatur</a:t>
              </a:r>
            </a:p>
          </p:txBody>
        </p:sp>
        <p:sp>
          <p:nvSpPr>
            <p:cNvPr id="134" name="Oval 133">
              <a:extLst>
                <a:ext uri="{FF2B5EF4-FFF2-40B4-BE49-F238E27FC236}">
                  <a16:creationId xmlns:a16="http://schemas.microsoft.com/office/drawing/2014/main" id="{72C1586B-3707-46E9-E9F7-4D766E88A30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5" name="Graphic 37">
              <a:extLst>
                <a:ext uri="{FF2B5EF4-FFF2-40B4-BE49-F238E27FC236}">
                  <a16:creationId xmlns:a16="http://schemas.microsoft.com/office/drawing/2014/main" id="{F8235026-478A-D8AF-0E47-EBD9748AB7A0}"/>
                </a:ext>
              </a:extLst>
            </p:cNvPr>
            <p:cNvGrpSpPr/>
            <p:nvPr/>
          </p:nvGrpSpPr>
          <p:grpSpPr>
            <a:xfrm>
              <a:off x="2064622" y="5732952"/>
              <a:ext cx="229999" cy="229698"/>
              <a:chOff x="5737725" y="2862443"/>
              <a:chExt cx="1034323" cy="1032970"/>
            </a:xfrm>
            <a:solidFill>
              <a:schemeClr val="bg1"/>
            </a:solidFill>
          </p:grpSpPr>
          <p:sp>
            <p:nvSpPr>
              <p:cNvPr id="136" name="Freeform 135">
                <a:extLst>
                  <a:ext uri="{FF2B5EF4-FFF2-40B4-BE49-F238E27FC236}">
                    <a16:creationId xmlns:a16="http://schemas.microsoft.com/office/drawing/2014/main" id="{33C1AA2C-271C-4AD2-4C71-EB9E2CB95FF5}"/>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37" name="Freeform 136">
                <a:extLst>
                  <a:ext uri="{FF2B5EF4-FFF2-40B4-BE49-F238E27FC236}">
                    <a16:creationId xmlns:a16="http://schemas.microsoft.com/office/drawing/2014/main" id="{984ECE9D-DB3D-5131-28FE-0FFAD4905B1A}"/>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38" name="Freeform 137">
                <a:extLst>
                  <a:ext uri="{FF2B5EF4-FFF2-40B4-BE49-F238E27FC236}">
                    <a16:creationId xmlns:a16="http://schemas.microsoft.com/office/drawing/2014/main" id="{443E3138-7993-AE99-0EE5-DBF9B3FE3BF9}"/>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39" name="Freeform 138">
                <a:extLst>
                  <a:ext uri="{FF2B5EF4-FFF2-40B4-BE49-F238E27FC236}">
                    <a16:creationId xmlns:a16="http://schemas.microsoft.com/office/drawing/2014/main" id="{5D5047D2-4ACF-1EC7-DD59-FCC470049A3F}"/>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40" name="Freeform 139">
                <a:extLst>
                  <a:ext uri="{FF2B5EF4-FFF2-40B4-BE49-F238E27FC236}">
                    <a16:creationId xmlns:a16="http://schemas.microsoft.com/office/drawing/2014/main" id="{76C62E9C-5E34-1258-B306-3AB54CB8E71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636227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861347" y="4099486"/>
            <a:ext cx="275618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858372" y="4099513"/>
            <a:ext cx="2707536" cy="646331"/>
          </a:xfrm>
          <a:prstGeom prst="rect">
            <a:avLst/>
          </a:prstGeom>
          <a:noFill/>
        </p:spPr>
        <p:txBody>
          <a:bodyPr wrap="none" rtlCol="0"/>
          <a:lstStyle/>
          <a:p>
            <a:pPr/>
            <a:r>
              <a:rPr lang="en-US" sz="2800" b="1" spc="150" dirty="0">
                <a:solidFill>
                  <a:schemeClr val="bg1"/>
                </a:solidFill>
                <a:latin typeface="Calibri" panose="020F0502020204030204" pitchFamily="34" charset="0"/>
                <a:cs typeface="Calibri" panose="020F0502020204030204" pitchFamily="34" charset="0"/>
              </a:rPr>
              <a:t>FRAUEN IN DER</a:t>
            </a:r>
          </a:p>
        </p:txBody>
      </p:sp>
      <p:sp>
        <p:nvSpPr>
          <p:cNvPr id="84" name="Rectangle 83">
            <a:extLst>
              <a:ext uri="{FF2B5EF4-FFF2-40B4-BE49-F238E27FC236}">
                <a16:creationId xmlns:a16="http://schemas.microsoft.com/office/drawing/2014/main" id="{98D37BF4-228D-1E0D-697A-E2795CD8A0D5}"/>
              </a:ext>
            </a:extLst>
          </p:cNvPr>
          <p:cNvSpPr/>
          <p:nvPr/>
        </p:nvSpPr>
        <p:spPr>
          <a:xfrm>
            <a:off x="2849204" y="4834094"/>
            <a:ext cx="3008672"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858372" y="4813722"/>
            <a:ext cx="3075703" cy="646331"/>
          </a:xfrm>
          <a:prstGeom prst="rect">
            <a:avLst/>
          </a:prstGeom>
          <a:noFill/>
        </p:spPr>
        <p:txBody>
          <a:bodyPr wrap="none" rtlCol="0"/>
          <a:lstStyle/>
          <a:p>
            <a:pPr/>
            <a:r>
              <a:rPr lang="en-US" sz="2800" b="1" spc="150" dirty="0">
                <a:solidFill>
                  <a:schemeClr val="bg1"/>
                </a:solidFill>
                <a:latin typeface="Calibri" panose="020F0502020204030204" pitchFamily="34" charset="0"/>
                <a:cs typeface="Calibri" panose="020F0502020204030204" pitchFamily="34" charset="0"/>
              </a:rPr>
              <a:t>KARRIEREMITTE </a:t>
            </a:r>
          </a:p>
        </p:txBody>
      </p:sp>
      <p:sp>
        <p:nvSpPr>
          <p:cNvPr id="3" name="Rectangle 2">
            <a:extLst>
              <a:ext uri="{FF2B5EF4-FFF2-40B4-BE49-F238E27FC236}">
                <a16:creationId xmlns:a16="http://schemas.microsoft.com/office/drawing/2014/main" id="{BC0EE6DF-C78C-DB76-A825-BAC32ADDCE27}"/>
              </a:ext>
            </a:extLst>
          </p:cNvPr>
          <p:cNvSpPr/>
          <p:nvPr/>
        </p:nvSpPr>
        <p:spPr>
          <a:xfrm>
            <a:off x="2849203" y="3375628"/>
            <a:ext cx="394139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E29EF9E6-A352-0BA4-EC9D-B392EB74C731}"/>
              </a:ext>
            </a:extLst>
          </p:cNvPr>
          <p:cNvSpPr txBox="1"/>
          <p:nvPr/>
        </p:nvSpPr>
        <p:spPr>
          <a:xfrm>
            <a:off x="2858372" y="3355610"/>
            <a:ext cx="3932230" cy="646331"/>
          </a:xfrm>
          <a:prstGeom prst="rect">
            <a:avLst/>
          </a:prstGeom>
          <a:noFill/>
        </p:spPr>
        <p:txBody>
          <a:bodyPr wrap="none" rtlCol="0"/>
          <a:lstStyle/>
          <a:p>
            <a:pPr/>
            <a:r>
              <a:rPr lang="en-US" sz="2800" b="1" spc="150" dirty="0">
                <a:solidFill>
                  <a:schemeClr val="bg1"/>
                </a:solidFill>
                <a:latin typeface="Calibri" panose="020F0502020204030204" pitchFamily="34" charset="0"/>
                <a:cs typeface="Calibri" panose="020F0502020204030204" pitchFamily="34" charset="0"/>
              </a:rPr>
              <a:t>BUDGET FÜR</a:t>
            </a:r>
          </a:p>
        </p:txBody>
      </p:sp>
    </p:spTree>
    <p:extLst>
      <p:ext uri="{BB962C8B-B14F-4D97-AF65-F5344CB8AC3E}">
        <p14:creationId xmlns:p14="http://schemas.microsoft.com/office/powerpoint/2010/main" val="29411776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3" y="1844040"/>
            <a:ext cx="5238428" cy="8090374"/>
          </a:xfrm>
        </p:spPr>
        <p:txBody>
          <a:bodyPr/>
          <a:lstStyle/>
          <a:p>
            <a:pPr marL="0" indent="0">
              <a:lnSpc>
                <a:spcPts val="1100"/>
              </a:lnSpc>
              <a:buNone/>
            </a:pPr>
            <a:r>
              <a:rPr lang="en-US" dirty="0" sz="1000"/>
              <a:t>Die Karrieremitte ist oft eine Phase ständiger Koordination. Viele Frauen bringen berufliche Verantwortung mit den Bedürfnissen der Familie, der Haushaltsorganisation und häufig auch der Unterstützung pflegebedürftiger Angehöriger in Einklang. Im Alltag bedeutet das oft, dass Finanzentscheidungen „zwischendurch“ getroffen werden: schnell, unter Druck und ohne genügend Zeit, das große Ganze zu betrachten. Dadurch fühlt sich Budgetplanung weniger wie ein hilfreiches Werkzeug an und mehr wie eine zusätzliche Aufgabe.</a:t>
            </a:r>
            <a:br>
              <a:rPr lang="en-US" dirty="0"/>
            </a:br>
            <a:endParaRPr lang="en-US" dirty="0"/>
          </a:p>
          <a:p>
            <a:pPr marL="0" indent="0">
              <a:lnSpc>
                <a:spcPts val="1100"/>
              </a:lnSpc>
              <a:buNone/>
            </a:pPr>
            <a:r>
              <a:rPr lang="en-US" dirty="0" sz="1000"/>
              <a:t>Diese Lebensphase ist auch finanziell anspruchsvoll. Die Kosten können durch Wohnen, Kinderbetreuung, Bildung, Mobilität, gesundheitliche Bedürfnisse und den allgemeinen Druck „vieler kleiner Ausgaben“ steigen, die sich summieren. Gleichzeitig wächst das Einkommen möglicherweise nicht im gleichen Maß wie die Verantwortung – besonders wenn die Arbeitszeit reduziert wird oder berufliche Entscheidungen von Sorgeverpflichtungen beeinflusst sind. Bei knapper Zeit verliert man leicht den Überblick über unregelmäßige Ausgaben, vergisst Abonnements oder unterschätzt anstehende Kosten. Das kann zu Stress, Kontoüberziehungen oder fehlenden Rücklagen für Notfälle führen.</a:t>
            </a:r>
            <a:br>
              <a:rPr lang="en-US" dirty="0"/>
            </a:br>
            <a:endParaRPr lang="en-US" dirty="0"/>
          </a:p>
          <a:p>
            <a:pPr marL="0" indent="0">
              <a:lnSpc>
                <a:spcPts val="1100"/>
              </a:lnSpc>
              <a:buNone/>
            </a:pPr>
            <a:r>
              <a:rPr lang="en-US" dirty="0" sz="1000"/>
              <a:t>Budgetplanung in der Karrieremitte muss daher realistisch, zeitsparend und flexibel sein. Es geht nicht darum, jeden Cent zu erfassen oder einen perfekten Plan zu erstellen. Es geht darum, einen klaren Überblick zu gewinnen, das </a:t>
            </a:r>
            <a:r>
              <a:rPr lang="en-US" dirty="0" err="1" sz="1000"/>
              <a:t>Wichtigste zu priorisieren</a:t>
            </a:r>
            <a:r>
              <a:rPr lang="en-US" dirty="0" sz="1000"/>
              <a:t> und einfache Routinen zu schaffen, die auch in stressigen Wochen funktionieren. In diesem Abschnitt führen wir Sie durch praktische Ansätze, um Ihre Haushaltsausgaben zu überprüfen, unregelmäßige Kosten vorausschauend zu planen und eine kurze wöchentliche „Geld-Check“-Routine einzurichten. Ziel ist es, Stress zu reduzieren, Selbstvertrauen zu stärken und Ihnen zu helfen, ein Budget zu erstellen, das sowohl Ihren täglichen Bedarf als auch Ihre künftige Stabilität unterstützt.</a:t>
            </a:r>
          </a:p>
          <a:p>
            <a:pPr marL="0" indent="0">
              <a:lnSpc>
                <a:spcPts val="1100"/>
              </a:lnSpc>
              <a:buNone/>
            </a:pPr>
            <a:endParaRPr lang="en-US" dirty="0"/>
          </a:p>
          <a:p>
            <a:pPr marL="0" indent="0">
              <a:lnSpc>
                <a:spcPts val="1100"/>
              </a:lnSpc>
              <a:buNone/>
            </a:pPr>
            <a:r>
              <a:rPr lang="en-US" sz="1200" b="1" dirty="0">
                <a:solidFill>
                  <a:srgbClr val="F16024"/>
                </a:solidFill>
              </a:rPr>
              <a:t>Lernziele</a:t>
            </a:r>
          </a:p>
          <a:p>
            <a:pPr lvl="0">
              <a:lnSpc>
                <a:spcPts val="1100"/>
              </a:lnSpc>
            </a:pPr>
            <a:r>
              <a:rPr lang="en-US" dirty="0" sz="1000"/>
              <a:t>Verstehen, wie Budgetplanung an komplexe Verantwortlichkeiten und mehrere Ziele angepasst werden kann.</a:t>
            </a:r>
          </a:p>
          <a:p>
            <a:pPr lvl="0">
              <a:lnSpc>
                <a:spcPts val="1100"/>
              </a:lnSpc>
            </a:pPr>
            <a:r>
              <a:rPr lang="en-US" dirty="0" err="1" sz="1000"/>
              <a:t>Erkennen</a:t>
            </a:r>
            <a:r>
              <a:rPr lang="en-US" dirty="0" sz="1000"/>
              <a:t>, wie Sorgearbeit, Zeitdruck und „mentale Last“ finanzielle Routinen beeinflussen können.</a:t>
            </a:r>
          </a:p>
          <a:p>
            <a:pPr lvl="0">
              <a:lnSpc>
                <a:spcPts val="1100"/>
              </a:lnSpc>
            </a:pPr>
            <a:r>
              <a:rPr lang="en-US" dirty="0" sz="1000"/>
              <a:t>Kompetenzen zur Ausgabenerfassung, zur Planung unregelmäßiger Kosten und zur Pflege eines finanziellen Puffers stärken.</a:t>
            </a:r>
          </a:p>
          <a:p>
            <a:pPr lvl="0">
              <a:lnSpc>
                <a:spcPts val="1100"/>
              </a:lnSpc>
            </a:pPr>
            <a:r>
              <a:rPr lang="de-DE" dirty="0" sz="1000"/>
              <a:t>(BITTE BEACHTEN: Grundlegende Budgetkompetenzen und Vorlagen finden Sie in Abschnitt 02)</a:t>
            </a:r>
            <a:r>
              <a:rPr lang="de-DE" dirty="0" err="1" sz="1000"/>
              <a:t/>
            </a:r>
            <a:r>
              <a:rPr lang="de-DE" dirty="0" sz="1000"/>
              <a:t/>
            </a:r>
            <a:r>
              <a:rPr lang="de-DE" dirty="0" err="1" sz="1000"/>
              <a:t/>
            </a:r>
            <a:r>
              <a:rPr lang="de-DE" dirty="0" sz="1000"/>
              <a:t/>
            </a:r>
            <a:r>
              <a:rPr lang="de-DE" dirty="0" err="1" sz="1000"/>
              <a:t/>
            </a:r>
            <a:r>
              <a:rPr lang="de-DE" dirty="0" sz="1000"/>
              <a:t/>
            </a:r>
            <a:r>
              <a:rPr lang="de-DE" dirty="0" err="1" sz="1000"/>
              <a:t/>
            </a:r>
            <a:r>
              <a:rPr lang="de-DE" dirty="0" sz="1000"/>
              <a:t/>
            </a:r>
            <a:r>
              <a:rPr lang="de-DE" dirty="0" err="1" sz="1000"/>
              <a:t/>
            </a:r>
            <a:r>
              <a:rPr lang="de-DE" dirty="0" sz="1000"/>
              <a:t/>
            </a:r>
            <a:r>
              <a:rPr lang="de-DE" dirty="0" err="1" sz="1000"/>
              <a:t/>
            </a:r>
            <a:r>
              <a:rPr lang="de-DE" dirty="0" sz="1000"/>
              <a:t/>
            </a:r>
            <a:r>
              <a:rPr lang="de-DE" dirty="0" err="1" sz="1000"/>
              <a:t/>
            </a:r>
            <a:r>
              <a:rPr lang="de-DE" dirty="0" sz="1000"/>
              <a:t/>
            </a:r>
            <a:r>
              <a:rPr lang="de-DE" dirty="0" err="1" sz="1000"/>
              <a:t/>
            </a:r>
            <a:r>
              <a:rPr lang="de-DE" dirty="0" sz="1000"/>
              <a:t/>
            </a:r>
            <a:endParaRPr lang="en-IE" dirty="0"/>
          </a:p>
          <a:p>
            <a:pPr marL="0" indent="0">
              <a:lnSpc>
                <a:spcPts val="1100"/>
              </a:lnSpc>
              <a:buNone/>
            </a:pPr>
            <a:endParaRPr lang="en-US" dirty="0"/>
          </a:p>
          <a:p>
            <a:pPr marL="0" indent="0">
              <a:lnSpc>
                <a:spcPts val="1100"/>
              </a:lnSpc>
              <a:buNone/>
            </a:pPr>
            <a:r>
              <a:rPr lang="en-IE" sz="1200" b="1" dirty="0">
                <a:solidFill>
                  <a:srgbClr val="F16024"/>
                </a:solidFill>
              </a:rPr>
              <a:t>Inhalte:</a:t>
            </a:r>
          </a:p>
          <a:p>
            <a:pPr lvl="0">
              <a:lnSpc>
                <a:spcPts val="1100"/>
              </a:lnSpc>
            </a:pPr>
            <a:r>
              <a:rPr lang="en-US" dirty="0" sz="1000"/>
              <a:t>Budgetplanung, wenn das Leben voll ist: realistisch planen und das </a:t>
            </a:r>
            <a:r>
              <a:rPr lang="en-US" dirty="0" err="1" sz="1000"/>
              <a:t>Wesentliche priorisieren</a:t>
            </a:r>
            <a:r>
              <a:rPr lang="en-US" dirty="0" sz="1000"/>
              <a:t>. </a:t>
            </a:r>
          </a:p>
          <a:p>
            <a:pPr lvl="0">
              <a:lnSpc>
                <a:spcPts val="1100"/>
              </a:lnSpc>
            </a:pPr>
            <a:r>
              <a:rPr lang="en-US" dirty="0" sz="1000"/>
              <a:t>Haushaltskosten und unregelmäßige Ausgaben steuern, ohne den Überblick zu verlieren.</a:t>
            </a:r>
          </a:p>
          <a:p>
            <a:pPr lvl="0">
              <a:lnSpc>
                <a:spcPts val="1100"/>
              </a:lnSpc>
            </a:pPr>
            <a:r>
              <a:rPr lang="en-US" dirty="0" sz="1000"/>
              <a:t>Einen finanziellen Puffer für mehr Widerstandsfähigkeit aufbauen und schützen.</a:t>
            </a:r>
          </a:p>
          <a:p>
            <a:pPr lvl="0">
              <a:lnSpc>
                <a:spcPts val="1100"/>
              </a:lnSpc>
            </a:pPr>
            <a:r>
              <a:rPr lang="en-US" dirty="0" sz="1000"/>
              <a:t>Einfache Routinen, die Stress reduzieren und finanzielles Selbstvertrauen stärken.</a:t>
            </a:r>
          </a:p>
          <a:p>
            <a:pPr lvl="0">
              <a:lnSpc>
                <a:spcPts val="1100"/>
              </a:lnSpc>
            </a:pPr>
            <a:endParaRPr lang="en-IE" b="1" dirty="0"/>
          </a:p>
          <a:p>
            <a:pPr marL="0" indent="0">
              <a:lnSpc>
                <a:spcPts val="1100"/>
              </a:lnSpc>
              <a:buNone/>
            </a:pPr>
            <a:r>
              <a:rPr lang="en-IE" sz="1200" b="1" dirty="0">
                <a:solidFill>
                  <a:srgbClr val="F16024"/>
                </a:solidFill>
              </a:rPr>
              <a:t>Übungen:</a:t>
            </a:r>
          </a:p>
          <a:p>
            <a:pPr lvl="0">
              <a:lnSpc>
                <a:spcPts val="1100"/>
              </a:lnSpc>
            </a:pPr>
            <a:r>
              <a:rPr lang="en-US" dirty="0" sz="1000"/>
              <a:t>Haushaltsbudget-Check: Ermitteln Sie Ihre größten Kostentreiber und einen Verbesserungsbereich.</a:t>
            </a:r>
          </a:p>
          <a:p>
            <a:pPr lvl="0">
              <a:lnSpc>
                <a:spcPts val="1100"/>
              </a:lnSpc>
            </a:pPr>
            <a:r>
              <a:rPr lang="en-US" dirty="0" sz="1000"/>
              <a:t>Kalender der unregelmäßigen Kosten: Erfassen Sie jährliche Ausgaben und teilen Sie sie in monatliche Beträge auf.</a:t>
            </a:r>
          </a:p>
          <a:p>
            <a:pPr lvl="0">
              <a:lnSpc>
                <a:spcPts val="1100"/>
              </a:lnSpc>
            </a:pPr>
            <a:r>
              <a:rPr lang="en-US" dirty="0" sz="1000"/>
              <a:t>Zeitsparende Finanzroutine: Gestalten Sie einen 20-minütigen wöchentlichen „Geld-Check“.</a:t>
            </a:r>
          </a:p>
          <a:p>
            <a:pPr lvl="0">
              <a:lnSpc>
                <a:spcPts val="1100"/>
              </a:lnSpc>
            </a:pPr>
            <a:endParaRPr lang="en-IE" b="1" dirty="0"/>
          </a:p>
          <a:p>
            <a:pPr marL="0" indent="0">
              <a:lnSpc>
                <a:spcPts val="1100"/>
              </a:lnSpc>
              <a:buNone/>
            </a:pPr>
            <a:r>
              <a:rPr lang="en-IE" sz="1200" b="1" dirty="0">
                <a:solidFill>
                  <a:srgbClr val="F16024"/>
                </a:solidFill>
              </a:rPr>
              <a:t>Formative Lernkontrolle:</a:t>
            </a:r>
          </a:p>
          <a:p>
            <a:pPr lvl="0">
              <a:lnSpc>
                <a:spcPts val="1100"/>
              </a:lnSpc>
            </a:pPr>
            <a:r>
              <a:rPr lang="en-IE" dirty="0" sz="1000"/>
              <a:t>Selbstbewertungs-Checkliste: Sparen Sie genug?</a:t>
            </a:r>
          </a:p>
          <a:p>
            <a:pPr lvl="0">
              <a:lnSpc>
                <a:spcPts val="1100"/>
              </a:lnSpc>
            </a:pPr>
            <a:r>
              <a:rPr lang="en-IE" dirty="0" sz="1000"/>
              <a:t>Szenarioanalyse: Was würden Sie tun, wenn Sie 5 Jahre früher in Rente gehen müssten?</a:t>
            </a:r>
          </a:p>
          <a:p>
            <a:pPr marL="0" indent="0">
              <a:lnSpc>
                <a:spcPts val="1100"/>
              </a:lnSpc>
              <a:buNone/>
            </a:pPr>
            <a:endParaRPr lang="en-IE" b="1" dirty="0"/>
          </a:p>
          <a:p>
            <a:pPr marL="0" indent="0">
              <a:lnSpc>
                <a:spcPts val="1100"/>
              </a:lnSpc>
              <a:buNone/>
            </a:pPr>
            <a:r>
              <a:rPr lang="en-IE" sz="1200" b="1" dirty="0">
                <a:solidFill>
                  <a:srgbClr val="F16024"/>
                </a:solidFill>
              </a:rPr>
              <a:t>Ressourcen:</a:t>
            </a:r>
            <a:br>
              <a:rPr lang="en-IE" sz="1400" b="1" dirty="0">
                <a:solidFill>
                  <a:srgbClr val="F16024"/>
                </a:solidFill>
              </a:rPr>
            </a:br>
            <a:r>
              <a:rPr lang="en-US" dirty="0" sz="1000"/>
              <a:t>Glossar der Finanzbegriffe</a:t>
            </a:r>
          </a:p>
          <a:p>
            <a:pPr lvl="0">
              <a:lnSpc>
                <a:spcPts val="1100"/>
              </a:lnSpc>
            </a:pPr>
            <a:r>
              <a:rPr lang="en-US" dirty="0" sz="1000"/>
              <a:t>10 praktische Spartipps</a:t>
            </a:r>
          </a:p>
          <a:p>
            <a:pPr lvl="0">
              <a:lnSpc>
                <a:spcPts val="1100"/>
              </a:lnSpc>
            </a:pPr>
            <a:r>
              <a:rPr lang="en-US" dirty="0" sz="1000"/>
              <a:t>Checkliste zur Betrugsprävention</a:t>
            </a:r>
          </a:p>
          <a:p>
            <a:pPr lvl="0">
              <a:lnSpc>
                <a:spcPts val="1100"/>
              </a:lnSpc>
            </a:pPr>
            <a:r>
              <a:rPr lang="en-US" dirty="0" sz="1000"/>
              <a:t>Checkliste Pufferplan</a:t>
            </a:r>
          </a:p>
          <a:p>
            <a:pPr lvl="0">
              <a:lnSpc>
                <a:spcPts val="1100"/>
              </a:lnSpc>
            </a:pPr>
            <a:r>
              <a:rPr lang="en-US" dirty="0" sz="1000"/>
              <a:t>Checkliste Gesundheitskostenplan</a:t>
            </a:r>
          </a:p>
          <a:p>
            <a:pPr lvl="0">
              <a:lnSpc>
                <a:spcPts val="1100"/>
              </a:lnSpc>
            </a:pPr>
            <a:r>
              <a:rPr lang="en-US" dirty="0" sz="1000"/>
              <a:t>Finanzgewohnheiten-Tracker</a:t>
            </a:r>
          </a:p>
          <a:p>
            <a:pPr lvl="0">
              <a:lnSpc>
                <a:spcPts val="1100"/>
              </a:lnSpc>
            </a:pPr>
            <a:r>
              <a:rPr lang="en-US" dirty="0" sz="1000"/>
              <a:t>Einfache Budgetvorlage (Excel)</a:t>
            </a:r>
          </a:p>
          <a:p>
            <a:pPr lvl="0">
              <a:lnSpc>
                <a:spcPts val="1100"/>
              </a:lnSpc>
            </a:pPr>
            <a:endParaRPr lang="en-US" dirty="0">
              <a:highlight>
                <a:srgbClr val="FF0000"/>
              </a:highlight>
            </a:endParaRPr>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257226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85C0C-B9B5-2DEF-A37B-EEBDFF7982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87E7367-620C-A004-01BB-CC1B920F475A}"/>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98B85A9D-7F4C-6FBD-A44D-D0195E42139D}"/>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DDE19316-3F13-5CFE-8AE2-EE77A0AB27F3}"/>
              </a:ext>
            </a:extLst>
          </p:cNvPr>
          <p:cNvSpPr>
            <a:spLocks noGrp="1"/>
          </p:cNvSpPr>
          <p:nvPr>
            <p:ph type="body" sz="quarter" idx="61"/>
          </p:nvPr>
        </p:nvSpPr>
        <p:spPr/>
        <p:txBody>
          <a:bodyPr/>
          <a:lstStyle/>
          <a:p>
            <a:r>
              <a:rPr lang="en-US" dirty="0"/>
              <a:t>Budgetplanung, wenn das Leben voll ist</a:t>
            </a:r>
          </a:p>
        </p:txBody>
      </p:sp>
      <p:sp>
        <p:nvSpPr>
          <p:cNvPr id="8" name="Text Placeholder 7">
            <a:extLst>
              <a:ext uri="{FF2B5EF4-FFF2-40B4-BE49-F238E27FC236}">
                <a16:creationId xmlns:a16="http://schemas.microsoft.com/office/drawing/2014/main" id="{B529D295-C8AA-62A2-14EE-C592F91187E1}"/>
              </a:ext>
            </a:extLst>
          </p:cNvPr>
          <p:cNvSpPr>
            <a:spLocks noGrp="1"/>
          </p:cNvSpPr>
          <p:nvPr>
            <p:ph type="body" sz="quarter" idx="64"/>
          </p:nvPr>
        </p:nvSpPr>
        <p:spPr>
          <a:xfrm>
            <a:off x="1704813" y="1844040"/>
            <a:ext cx="5238428" cy="8090374"/>
          </a:xfrm>
        </p:spPr>
        <p:txBody>
          <a:bodyPr/>
          <a:lstStyle/>
          <a:p>
            <a:pPr marL="0" indent="0">
              <a:buNone/>
            </a:pPr>
            <a:r>
              <a:rPr lang="en-US" dirty="0"/>
              <a:t>In der Karrieremitte ist die größte Herausforderung bei der Budgetplanung oft nicht das Wissen, sondern Zeit und Komplexität. Bei vielen Verantwortlichkeiten muss ein Budget einfach und flexibel genug sein, um es auch in stressigen Wochen beizubehalten. Ist ein Budget zu detailliert, wird es wahrscheinlich aufgegeben. </a:t>
            </a:r>
            <a:r>
              <a:rPr lang="en-US" b="1" dirty="0"/>
              <a:t>Ein realistisches Budget ist eines, das Sie tatsächlich nutzen können.</a:t>
            </a:r>
          </a:p>
          <a:p>
            <a:pPr marL="0" indent="0">
              <a:buNone/>
            </a:pPr>
            <a:endParaRPr lang="en-US" dirty="0"/>
          </a:p>
          <a:p>
            <a:pPr marL="0" indent="0">
              <a:buNone/>
            </a:pPr>
            <a:r>
              <a:rPr lang="en-US" dirty="0"/>
              <a:t>Ein praktischer Ansatz ist, sich auf </a:t>
            </a:r>
            <a:r>
              <a:rPr lang="en-US" b="1" dirty="0"/>
              <a:t>drei Prioritäten</a:t>
            </a:r>
            <a:r>
              <a:rPr lang="en-US" dirty="0"/>
              <a:t> zu konzentrieren:</a:t>
            </a:r>
          </a:p>
          <a:p>
            <a:pPr marL="0" indent="0">
              <a:buNone/>
            </a:pPr>
            <a:endParaRPr lang="en-US" dirty="0"/>
          </a:p>
          <a:p>
            <a:pPr marL="228600" indent="-228600">
              <a:buFont typeface="+mj-lt"/>
              <a:buAutoNum type="arabicPeriod"/>
            </a:pPr>
            <a:r>
              <a:rPr lang="en-US" b="1" dirty="0">
                <a:solidFill>
                  <a:srgbClr val="E36C34"/>
                </a:solidFill>
              </a:rPr>
              <a:t>Zuerst das Wesentliche absichern</a:t>
            </a:r>
            <a:br>
              <a:rPr lang="en-US" dirty="0"/>
            </a:br>
            <a:r>
              <a:rPr lang="en-US" dirty="0"/>
              <a:t>Beginnen Sie damit, die Ausgaben zu schützen, die den Alltag stabil halten – etwa Wohnen, Nebenkosten, Lebensmittel, Mobilität und wichtige sorgebezogene Kosten. Wenn diese klar sind, wird leichter erkennbar, was wirklich flexibel ist.</a:t>
            </a:r>
            <a:br>
              <a:rPr lang="en-US" dirty="0"/>
            </a:br>
            <a:endParaRPr lang="en-US" dirty="0"/>
          </a:p>
          <a:p>
            <a:pPr marL="228600" indent="-228600">
              <a:buFont typeface="+mj-lt"/>
              <a:buAutoNum type="arabicPeriod"/>
            </a:pPr>
            <a:r>
              <a:rPr lang="en-US" b="1" dirty="0">
                <a:solidFill>
                  <a:srgbClr val="E36C34"/>
                </a:solidFill>
              </a:rPr>
              <a:t>Die „versteckten“ Kosten einplanen</a:t>
            </a:r>
            <a:br>
              <a:rPr lang="en-US" dirty="0"/>
            </a:br>
            <a:r>
              <a:rPr lang="en-US" dirty="0"/>
              <a:t>Das Leben in der Karrieremitte bringt viele unregelmäßige oder halb-regelmäßige Kosten mit sich: Schulaktivitäten, Geburtstage, Reparaturen, saisonale Kleidung, Arzttermine oder Reisen aus familiären Gründen. Diese Kosten sind ganz normal, bringen aber oft das Monatsbudget durcheinander, weil sie nicht eingeplant sind. Ein gutes Budget behandelt sie als „erwartet“ und bereitet sich im Voraus darauf vor.</a:t>
            </a:r>
            <a:br>
              <a:rPr lang="en-US" dirty="0"/>
            </a:br>
            <a:endParaRPr lang="en-US" dirty="0"/>
          </a:p>
          <a:p>
            <a:pPr marL="228600" indent="-228600">
              <a:buFont typeface="+mj-lt"/>
              <a:buAutoNum type="arabicPeriod"/>
            </a:pPr>
            <a:r>
              <a:rPr lang="en-US" b="1" dirty="0">
                <a:solidFill>
                  <a:srgbClr val="E36C34"/>
                </a:solidFill>
              </a:rPr>
              <a:t>Einen Puffer schützen, auch wenn er klein ist</a:t>
            </a:r>
            <a:br>
              <a:rPr lang="en-US" dirty="0">
                <a:solidFill>
                  <a:srgbClr val="E36C34"/>
                </a:solidFill>
              </a:rPr>
            </a:br>
            <a:r>
              <a:rPr lang="en-US" dirty="0"/>
              <a:t>Ein finanzieller Puffer ist nicht nur für große Notfälle da. Er schützt Sie auch vor Alltagsstress: ein kaputtes Handy, eine Autoreparatur, eine unerwartete Rechnung oder eine vorübergehende Einkommensänderung. Ohne Puffer können schon kleine Überraschungen zu Kontoüberziehungen oder kurzfristigen Schulden führen. Ein Puffer verschafft Ihnen Luft zum Atmen.</a:t>
            </a:r>
            <a:br>
              <a:rPr lang="en-US" dirty="0"/>
            </a:br>
            <a:br>
              <a:rPr lang="en-US" dirty="0"/>
            </a:br>
            <a:r>
              <a:rPr lang="en-US" dirty="0"/>
              <a:t>Damit die Budgetplanung machbar bleibt, nutzen Sie eine „gut genug“-Routine:</a:t>
            </a:r>
            <a:br>
              <a:rPr lang="en-US" dirty="0"/>
            </a:br>
            <a:r>
              <a:rPr lang="en-US" dirty="0"/>
              <a:t>- ein kurzer wöchentlicher Check, um auf Kurs zu bleiben, und</a:t>
            </a:r>
            <a:br>
              <a:rPr lang="en-US" dirty="0"/>
            </a:br>
            <a:r>
              <a:rPr lang="en-US" dirty="0"/>
              <a:t>- ein monatlicher Rückblick, um Ihren Plan anzupassen.</a:t>
            </a:r>
            <a:br>
              <a:rPr lang="en-US" dirty="0"/>
            </a:br>
            <a:br>
              <a:rPr lang="en-US" dirty="0"/>
            </a:br>
            <a:r>
              <a:rPr lang="en-US" dirty="0"/>
              <a:t>Ziel ist nicht, alles perfekt zu erfassen. Ziel ist, informiert zu bleiben, Stress zu reduzieren und die Kontrolle zu behalten.</a:t>
            </a:r>
          </a:p>
          <a:p>
            <a:pPr marL="228600" indent="-228600">
              <a:buFont typeface="+mj-lt"/>
              <a:buAutoNum type="arabicPeriod"/>
            </a:pPr>
            <a:endParaRPr lang="en-US" dirty="0"/>
          </a:p>
          <a:p>
            <a:pPr marL="228600" indent="-228600">
              <a:buFont typeface="+mj-lt"/>
              <a:buAutoNum type="arabicPeriod"/>
            </a:pPr>
            <a:endParaRPr lang="en-US" dirty="0"/>
          </a:p>
          <a:p>
            <a:pPr marL="0" indent="0">
              <a:buNone/>
            </a:pPr>
            <a:endParaRPr lang="en-US" dirty="0"/>
          </a:p>
          <a:p>
            <a:pPr marL="0" indent="0">
              <a:buNone/>
            </a:pPr>
            <a:endParaRPr lang="en-US" dirty="0"/>
          </a:p>
          <a:p>
            <a:pPr marL="0" indent="0">
              <a:buNone/>
            </a:pPr>
            <a:endParaRPr lang="en-US" dirty="0"/>
          </a:p>
        </p:txBody>
      </p:sp>
      <p:cxnSp>
        <p:nvCxnSpPr>
          <p:cNvPr id="24" name="Straight Connector 23">
            <a:extLst>
              <a:ext uri="{FF2B5EF4-FFF2-40B4-BE49-F238E27FC236}">
                <a16:creationId xmlns:a16="http://schemas.microsoft.com/office/drawing/2014/main" id="{F163288F-3413-93D0-83E2-B2D20C1859D4}"/>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3487E3C-4A07-DF6F-B7AF-BFF72D64993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34570D-57AD-C042-248E-F99ABEFCEC9E}"/>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F6BEA47E-2A81-4B6C-AC1D-45F25859DB1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3307EA53-7B70-3FC8-3A3C-330C04CB70E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3565E3CE-26B0-8C06-A84D-B088C4DF1A9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A64586D-A011-97F6-3F9A-80D802ADED0F}"/>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678FE445-ED88-479F-790B-A5967AB1FA0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132F9D21-18FE-0BDE-C012-1141EEECF40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A5F2C4E4-6655-9442-9BF8-78CB482796B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DBAB13AD-83B0-3EBA-58CB-5531E2119D7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B7FEDE6C-887C-9FD7-E342-929350286F4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8A875AE-0F55-1271-14B6-D2174EC69CA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58F488E-D991-3156-399C-E08646391D9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D92D16-8591-BF9B-C04C-E88A495CA5B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F386EC78-9D24-2DB1-A672-2242C67A317F}"/>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7CC69F4-0EC2-9FCE-0A28-A4800D3610E6}"/>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0CD4CB4A-DB39-8EE6-35CD-D05BBB75C308}"/>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55608755-DB50-BF67-5F65-F4732DFE99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0DEED4AD-D5F7-5795-EC4C-2156B91EC6AA}"/>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5FDB1B3-49E5-9C59-2BF2-F0D11BEA0122}"/>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76DD3ECC-DF8F-6331-15FB-4013AD1FB981}"/>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6AB6CE1-64DB-AC0C-32E3-19725A279374}"/>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FAC1386-2FEB-09FD-E9C1-6B85D049394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CA64ED66-6EB7-2C37-6386-B5EFEFA3DEDE}"/>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F17329E-3D3E-473E-AB9E-CC412A86547E}"/>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0434B968-4B11-7DC8-A266-A23EEC8A372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60E9D7F1-DA3C-E2BD-A53C-5D92EAA975DE}"/>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295135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513C7-6220-34CA-C225-12B783B5C7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50D97E5-23FA-2B04-9EDA-B8E2A8F94364}"/>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BCB88F2A-2CB8-A079-02FA-28A0BAA77A8B}"/>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39BA9838-04C6-CEB6-CC7F-F1920FC7B27E}"/>
              </a:ext>
            </a:extLst>
          </p:cNvPr>
          <p:cNvSpPr>
            <a:spLocks noGrp="1"/>
          </p:cNvSpPr>
          <p:nvPr>
            <p:ph type="body" sz="quarter" idx="61"/>
          </p:nvPr>
        </p:nvSpPr>
        <p:spPr/>
        <p:txBody>
          <a:bodyPr/>
          <a:lstStyle/>
          <a:p>
            <a:r>
              <a:rPr lang="en-US" dirty="0"/>
              <a:t>Budgetplanung, wenn das Leben voll ist</a:t>
            </a:r>
          </a:p>
        </p:txBody>
      </p:sp>
      <p:cxnSp>
        <p:nvCxnSpPr>
          <p:cNvPr id="24" name="Straight Connector 23">
            <a:extLst>
              <a:ext uri="{FF2B5EF4-FFF2-40B4-BE49-F238E27FC236}">
                <a16:creationId xmlns:a16="http://schemas.microsoft.com/office/drawing/2014/main" id="{F11F1812-B382-85F8-AC7D-A82A41F82DC2}"/>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F0846A91-21B9-672E-E458-DE41A668329F}"/>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DB967BEC-DE5B-DA5C-CCF1-99CCEA5E90D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A294FF9-EEE9-73B0-4EC7-69676CA2A86B}"/>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5CDE7C4D-D87D-8A43-63E1-1725D321936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133DCB32-683E-F261-A65F-346C70E93CA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2151EA0E-0E95-1AB4-93AC-B2F9DE46B5BD}"/>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CD39364C-B055-7870-4635-8EA66B39C77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62EF621-CC83-4773-AEF4-99414B89BE4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DF704376-12EB-5A0A-76B7-9B67600DA9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E533027-52E2-61D4-5D1F-215C662B2A5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28AD0BFC-0548-E425-D061-FB0109BAF93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76E22A73-C550-1229-B085-0597DC3FD698}"/>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CD9C974-37A1-BF7C-6504-5EC96F1A8D19}"/>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C29AADD-39D9-7CD2-96D9-B1221FC437FC}"/>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D92F9262-4BC6-1564-A077-38CDF46CF2F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BE70DD3A-0DF7-3DD6-3B9A-0EC064AD42EF}"/>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C6BB1169-CF15-B391-259B-727FC613583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42A10BDB-6B5A-28BE-CD5B-108AB061C24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82F59B5-C55E-68E2-8EA6-DB7EBA30A67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9F1548D-2742-EC7C-E856-9F52C25A641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D81B71C6-9039-8925-59E9-4EDBA2A93EAC}"/>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B26D381-4EE2-AC47-CBC1-96863C4FF39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04D1318-C1CE-F911-61EB-DA258FFEE61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9ADAE53A-EFFF-3592-225E-29A5457CEBCB}"/>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A100B87-4B0F-FCF0-AA14-A14DA83CF6A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322D253F-C9B9-29DE-B329-8799F554CDC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89E9A926-4DDC-5646-2E0E-798E92FDCC0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Rounded Rectangle 49">
            <a:extLst>
              <a:ext uri="{FF2B5EF4-FFF2-40B4-BE49-F238E27FC236}">
                <a16:creationId xmlns:a16="http://schemas.microsoft.com/office/drawing/2014/main" id="{3961A321-DBA2-B316-1CD8-6F44F4A29F95}"/>
              </a:ext>
            </a:extLst>
          </p:cNvPr>
          <p:cNvSpPr/>
          <p:nvPr/>
        </p:nvSpPr>
        <p:spPr>
          <a:xfrm>
            <a:off x="1758517" y="1807139"/>
            <a:ext cx="5231219" cy="8067111"/>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grpSp>
        <p:nvGrpSpPr>
          <p:cNvPr id="3" name="Group 74">
            <a:extLst>
              <a:ext uri="{FF2B5EF4-FFF2-40B4-BE49-F238E27FC236}">
                <a16:creationId xmlns:a16="http://schemas.microsoft.com/office/drawing/2014/main" id="{633094CD-CCF3-C237-3308-B3D1E93CB183}"/>
              </a:ext>
            </a:extLst>
          </p:cNvPr>
          <p:cNvGrpSpPr/>
          <p:nvPr/>
        </p:nvGrpSpPr>
        <p:grpSpPr>
          <a:xfrm>
            <a:off x="1941650" y="1626692"/>
            <a:ext cx="1323705" cy="406400"/>
            <a:chOff x="1972947" y="5649738"/>
            <a:chExt cx="1323705" cy="406400"/>
          </a:xfrm>
        </p:grpSpPr>
        <p:sp>
          <p:nvSpPr>
            <p:cNvPr id="4" name="Rectangle 51">
              <a:extLst>
                <a:ext uri="{FF2B5EF4-FFF2-40B4-BE49-F238E27FC236}">
                  <a16:creationId xmlns:a16="http://schemas.microsoft.com/office/drawing/2014/main" id="{7103F2D9-0713-D5C0-1A3B-BC9076CB35F4}"/>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52">
              <a:extLst>
                <a:ext uri="{FF2B5EF4-FFF2-40B4-BE49-F238E27FC236}">
                  <a16:creationId xmlns:a16="http://schemas.microsoft.com/office/drawing/2014/main" id="{0AF52C66-09AA-E248-AE20-01CF70DAF277}"/>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22">
              <a:extLst>
                <a:ext uri="{FF2B5EF4-FFF2-40B4-BE49-F238E27FC236}">
                  <a16:creationId xmlns:a16="http://schemas.microsoft.com/office/drawing/2014/main" id="{20BF7119-C3EF-85CA-8523-E129C82F6ABF}"/>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Übung</a:t>
              </a:r>
            </a:p>
          </p:txBody>
        </p:sp>
        <p:sp>
          <p:nvSpPr>
            <p:cNvPr id="11" name="Oval 54">
              <a:extLst>
                <a:ext uri="{FF2B5EF4-FFF2-40B4-BE49-F238E27FC236}">
                  <a16:creationId xmlns:a16="http://schemas.microsoft.com/office/drawing/2014/main" id="{D1F5BC71-FFBF-743C-B14A-3A8B8876529A}"/>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37">
              <a:extLst>
                <a:ext uri="{FF2B5EF4-FFF2-40B4-BE49-F238E27FC236}">
                  <a16:creationId xmlns:a16="http://schemas.microsoft.com/office/drawing/2014/main" id="{11882693-23F9-534E-488B-7E821563A0AD}"/>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944D1DA2-4038-4083-5541-51596B964384}"/>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4" name="Freeform 57">
                <a:extLst>
                  <a:ext uri="{FF2B5EF4-FFF2-40B4-BE49-F238E27FC236}">
                    <a16:creationId xmlns:a16="http://schemas.microsoft.com/office/drawing/2014/main" id="{6A90F526-1D0F-C8C0-2CC1-7C8441EBA82B}"/>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5" name="Freeform 58">
                <a:extLst>
                  <a:ext uri="{FF2B5EF4-FFF2-40B4-BE49-F238E27FC236}">
                    <a16:creationId xmlns:a16="http://schemas.microsoft.com/office/drawing/2014/main" id="{09F26BD9-FCD6-C79C-17D3-0AE7B13818C8}"/>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6" name="Freeform 59">
                <a:extLst>
                  <a:ext uri="{FF2B5EF4-FFF2-40B4-BE49-F238E27FC236}">
                    <a16:creationId xmlns:a16="http://schemas.microsoft.com/office/drawing/2014/main" id="{CB4E1B7C-3F34-545B-F436-607459CE6D69}"/>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7" name="Freeform 60">
                <a:extLst>
                  <a:ext uri="{FF2B5EF4-FFF2-40B4-BE49-F238E27FC236}">
                    <a16:creationId xmlns:a16="http://schemas.microsoft.com/office/drawing/2014/main" id="{E9C909ED-1BCB-B362-D98A-70DFF4745F85}"/>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18" name="Text Placeholder 7">
            <a:extLst>
              <a:ext uri="{FF2B5EF4-FFF2-40B4-BE49-F238E27FC236}">
                <a16:creationId xmlns:a16="http://schemas.microsoft.com/office/drawing/2014/main" id="{46F56B2E-63A0-33C4-4DD6-085616C902BE}"/>
              </a:ext>
            </a:extLst>
          </p:cNvPr>
          <p:cNvSpPr txBox="1">
            <a:spLocks/>
          </p:cNvSpPr>
          <p:nvPr/>
        </p:nvSpPr>
        <p:spPr>
          <a:xfrm>
            <a:off x="2000341" y="2091562"/>
            <a:ext cx="4794159" cy="536968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US" b="1" dirty="0" sz="1000"/>
              <a:t>Kurze Übung: „3 Prioritäten“-Budgetcheck (10 Minuten)</a:t>
            </a:r>
          </a:p>
          <a:p>
            <a:pPr marL="0" indent="0">
              <a:lnSpc>
                <a:spcPts val="1150"/>
              </a:lnSpc>
              <a:buNone/>
            </a:pPr>
            <a:endParaRPr lang="en-US" b="1" dirty="0"/>
          </a:p>
          <a:p>
            <a:pPr marL="0" indent="0">
              <a:lnSpc>
                <a:spcPts val="1150"/>
              </a:lnSpc>
              <a:buNone/>
            </a:pPr>
            <a:r>
              <a:rPr lang="en-US" dirty="0" sz="1000"/>
              <a:t>Diese schnelle Übung hilft Ihnen, Ihr Budget so zu vereinfachen, dass es auch in vollen Wochen funktioniert.</a:t>
            </a:r>
          </a:p>
          <a:p>
            <a:pPr marL="0" indent="0">
              <a:lnSpc>
                <a:spcPts val="1150"/>
              </a:lnSpc>
              <a:buNone/>
            </a:pPr>
            <a:endParaRPr lang="en-US" b="1" dirty="0"/>
          </a:p>
          <a:p>
            <a:pPr marL="0" indent="0">
              <a:lnSpc>
                <a:spcPts val="1150"/>
              </a:lnSpc>
              <a:buNone/>
            </a:pPr>
            <a:r>
              <a:rPr lang="en-US" b="1" dirty="0" sz="1000"/>
              <a:t>Schritt 1: Das Wesentliche (3 Minuten)</a:t>
            </a:r>
            <a:br>
              <a:rPr lang="en-US" dirty="0"/>
            </a:br>
            <a:r>
              <a:rPr lang="en-US" dirty="0" sz="1000"/>
              <a:t>Notieren Sie Ihre 5 wichtigsten Grundausgaben (die jeden Monat gedeckt sein müssen):</a:t>
            </a:r>
          </a:p>
          <a:p>
            <a:pPr marL="0" indent="0">
              <a:lnSpc>
                <a:spcPts val="1150"/>
              </a:lnSpc>
              <a:buNone/>
            </a:pPr>
            <a:endParaRPr lang="en-US" dirty="0"/>
          </a:p>
          <a:p>
            <a:pPr marL="228600" indent="-228600">
              <a:lnSpc>
                <a:spcPts val="1150"/>
              </a:lnSpc>
              <a:buFont typeface="+mj-lt"/>
              <a:buAutoNum type="arabicPeriod"/>
            </a:pPr>
            <a:r>
              <a:rPr lang="en-US" dirty="0" sz="1000"/>
              <a:t>______________________________________________________________</a:t>
            </a:r>
            <a:br>
              <a:rPr lang="en-US" dirty="0"/>
            </a:br>
            <a:endParaRPr lang="en-US" b="1" dirty="0"/>
          </a:p>
          <a:p>
            <a:pPr marL="228600" indent="-228600">
              <a:lnSpc>
                <a:spcPts val="1150"/>
              </a:lnSpc>
              <a:buFont typeface="+mj-lt"/>
              <a:buAutoNum type="arabicPeriod"/>
            </a:pPr>
            <a:r>
              <a:rPr lang="en-US" dirty="0" sz="1000"/>
              <a:t>______________________________________________________________</a:t>
            </a:r>
            <a:br>
              <a:rPr lang="en-US" dirty="0"/>
            </a:br>
            <a:endParaRPr lang="en-US" dirty="0"/>
          </a:p>
          <a:p>
            <a:pPr marL="228600" indent="-228600">
              <a:lnSpc>
                <a:spcPts val="1150"/>
              </a:lnSpc>
              <a:buFont typeface="+mj-lt"/>
              <a:buAutoNum type="arabicPeriod"/>
            </a:pPr>
            <a:r>
              <a:rPr lang="en-US" dirty="0" sz="1000"/>
              <a:t>______________________________________________________________</a:t>
            </a:r>
            <a:br>
              <a:rPr lang="en-US" dirty="0"/>
            </a:br>
            <a:endParaRPr lang="en-US" dirty="0"/>
          </a:p>
          <a:p>
            <a:pPr marL="228600" indent="-228600">
              <a:lnSpc>
                <a:spcPts val="1150"/>
              </a:lnSpc>
              <a:buFont typeface="+mj-lt"/>
              <a:buAutoNum type="arabicPeriod"/>
            </a:pPr>
            <a:r>
              <a:rPr lang="en-US" dirty="0" sz="1000"/>
              <a:t>______________________________________________________________</a:t>
            </a:r>
            <a:br>
              <a:rPr lang="en-US" dirty="0"/>
            </a:br>
            <a:endParaRPr lang="en-US" dirty="0"/>
          </a:p>
          <a:p>
            <a:pPr marL="228600" indent="-228600">
              <a:lnSpc>
                <a:spcPts val="1150"/>
              </a:lnSpc>
              <a:buFont typeface="+mj-lt"/>
              <a:buAutoNum type="arabicPeriod"/>
            </a:pPr>
            <a:r>
              <a:rPr lang="en-US" dirty="0" sz="1000"/>
              <a:t>______________________________________________________________</a:t>
            </a:r>
          </a:p>
          <a:p>
            <a:pPr marL="228600" indent="-228600">
              <a:lnSpc>
                <a:spcPts val="1150"/>
              </a:lnSpc>
              <a:buFont typeface="+mj-lt"/>
              <a:buAutoNum type="arabicPeriod"/>
            </a:pPr>
            <a:endParaRPr lang="en-US" dirty="0"/>
          </a:p>
          <a:p>
            <a:pPr marL="0" indent="0">
              <a:lnSpc>
                <a:spcPts val="1150"/>
              </a:lnSpc>
              <a:buNone/>
            </a:pPr>
            <a:endParaRPr lang="en-US" dirty="0"/>
          </a:p>
          <a:p>
            <a:pPr marL="0" indent="0">
              <a:lnSpc>
                <a:spcPts val="1150"/>
              </a:lnSpc>
              <a:buNone/>
            </a:pPr>
            <a:r>
              <a:rPr lang="en-US" b="1" dirty="0" sz="1000"/>
              <a:t>Schritt 2: Versteckte Kosten (3 Minuten)</a:t>
            </a:r>
            <a:br>
              <a:rPr lang="en-US" dirty="0"/>
            </a:br>
            <a:r>
              <a:rPr lang="en-US" dirty="0" sz="1000"/>
              <a:t>Listen Sie 3 Kosten auf, die Sie im Laufe des Monats oft „überraschen“ (unregelmäßig oder leicht zu vergessen):</a:t>
            </a:r>
            <a:br>
              <a:rPr lang="en-US" dirty="0"/>
            </a:br>
            <a:endParaRPr lang="en-US" dirty="0"/>
          </a:p>
          <a:p>
            <a:pPr marL="228600" indent="-228600">
              <a:lnSpc>
                <a:spcPts val="1150"/>
              </a:lnSpc>
              <a:buFont typeface="+mj-lt"/>
              <a:buAutoNum type="arabicPeriod"/>
            </a:pPr>
            <a:r>
              <a:rPr lang="en-US" dirty="0" sz="1000"/>
              <a:t>______________________________________________________________</a:t>
            </a:r>
            <a:br>
              <a:rPr lang="en-US" dirty="0"/>
            </a:br>
            <a:endParaRPr lang="en-US" b="1" dirty="0"/>
          </a:p>
          <a:p>
            <a:pPr marL="228600" indent="-228600">
              <a:lnSpc>
                <a:spcPts val="1150"/>
              </a:lnSpc>
              <a:buFont typeface="+mj-lt"/>
              <a:buAutoNum type="arabicPeriod"/>
            </a:pPr>
            <a:r>
              <a:rPr lang="en-US" dirty="0" sz="1000"/>
              <a:t>______________________________________________________________</a:t>
            </a:r>
            <a:br>
              <a:rPr lang="en-US" dirty="0"/>
            </a:br>
            <a:endParaRPr lang="en-US" dirty="0"/>
          </a:p>
          <a:p>
            <a:pPr marL="228600" indent="-228600">
              <a:lnSpc>
                <a:spcPts val="1150"/>
              </a:lnSpc>
              <a:buFont typeface="+mj-lt"/>
              <a:buAutoNum type="arabicPeriod"/>
            </a:pPr>
            <a:r>
              <a:rPr lang="en-US" dirty="0" sz="1000"/>
              <a:t>______________________________________________________________</a:t>
            </a:r>
            <a:br>
              <a:rPr lang="en-US" dirty="0"/>
            </a:br>
            <a:endParaRPr lang="en-US" dirty="0"/>
          </a:p>
          <a:p>
            <a:pPr marL="0" indent="0">
              <a:lnSpc>
                <a:spcPts val="1150"/>
              </a:lnSpc>
              <a:buNone/>
            </a:pPr>
            <a:endParaRPr lang="en-US" dirty="0"/>
          </a:p>
          <a:p>
            <a:pPr marL="0" indent="0">
              <a:lnSpc>
                <a:spcPts val="1150"/>
              </a:lnSpc>
              <a:buNone/>
            </a:pPr>
            <a:r>
              <a:rPr lang="en-US" b="1" dirty="0" sz="1000"/>
              <a:t>Schritt 3: Puffer-Entscheidung (2 Minuten)</a:t>
            </a:r>
            <a:br>
              <a:rPr lang="en-US" dirty="0"/>
            </a:br>
            <a:r>
              <a:rPr lang="en-US" dirty="0" sz="1000"/>
              <a:t>Wählen Sie einen kleinen Pufferbetrag, den Sie jeden Monat zurückzulegen versuchen (auch wenn er klein ist):</a:t>
            </a:r>
            <a:br>
              <a:rPr lang="en-US" dirty="0"/>
            </a:br>
            <a:r>
              <a:rPr lang="en-US" dirty="0" sz="1000"/>
              <a:t>Mein monatliches Pufferziel: _____________________________________________</a:t>
            </a:r>
          </a:p>
          <a:p>
            <a:pPr marL="0" indent="0">
              <a:lnSpc>
                <a:spcPts val="1150"/>
              </a:lnSpc>
              <a:buNone/>
            </a:pPr>
            <a:endParaRPr lang="en-US" b="1" dirty="0"/>
          </a:p>
          <a:p>
            <a:pPr marL="0" indent="0">
              <a:lnSpc>
                <a:spcPts val="1150"/>
              </a:lnSpc>
              <a:buNone/>
            </a:pPr>
            <a:endParaRPr lang="en-US" b="1" dirty="0"/>
          </a:p>
          <a:p>
            <a:pPr marL="0" indent="0">
              <a:lnSpc>
                <a:spcPts val="1150"/>
              </a:lnSpc>
              <a:buNone/>
            </a:pPr>
            <a:endParaRPr lang="en-US" b="1" dirty="0"/>
          </a:p>
          <a:p>
            <a:pPr marL="0" indent="0">
              <a:lnSpc>
                <a:spcPts val="1150"/>
              </a:lnSpc>
              <a:buNone/>
            </a:pPr>
            <a:r>
              <a:rPr lang="en-US" b="1" dirty="0" sz="1000"/>
              <a:t>Schritt 4: Eine Maßnahme (2 Minuten)</a:t>
            </a:r>
            <a:br>
              <a:rPr lang="en-US" dirty="0"/>
            </a:br>
            <a:r>
              <a:rPr lang="en-US" dirty="0" sz="1000"/>
              <a:t>Wählen Sie eine Maßnahme, die Ihnen die Budgetplanung nächste Woche erleichtert:</a:t>
            </a:r>
          </a:p>
          <a:p>
            <a:pPr marL="0" indent="0">
              <a:lnSpc>
                <a:spcPts val="1150"/>
              </a:lnSpc>
              <a:buNone/>
            </a:pPr>
            <a:br>
              <a:rPr lang="en-US" dirty="0"/>
            </a:br>
            <a:r>
              <a:rPr lang="en-US" dirty="0" sz="1000"/>
              <a:t>☐ einen 10-minütigen wöchentlichen Geld-Check einplanen</a:t>
            </a:r>
            <a:br>
              <a:rPr lang="en-US" dirty="0"/>
            </a:br>
            <a:endParaRPr lang="en-US" dirty="0"/>
          </a:p>
          <a:p>
            <a:pPr marL="0" indent="0">
              <a:lnSpc>
                <a:spcPts val="1150"/>
              </a:lnSpc>
              <a:buNone/>
            </a:pPr>
            <a:r>
              <a:rPr lang="en-US" dirty="0" sz="1000"/>
              <a:t>☐ ein Abonnement kündigen oder pausieren</a:t>
            </a:r>
          </a:p>
          <a:p>
            <a:pPr marL="0" indent="0">
              <a:lnSpc>
                <a:spcPts val="1150"/>
              </a:lnSpc>
              <a:buNone/>
            </a:pPr>
            <a:br>
              <a:rPr lang="en-US" dirty="0"/>
            </a:br>
            <a:r>
              <a:rPr lang="en-US" dirty="0" sz="1000"/>
              <a:t>☐ eine Erinnerung für eine anstehende Ausgabe einrichten</a:t>
            </a:r>
          </a:p>
          <a:p>
            <a:pPr marL="0" indent="0">
              <a:lnSpc>
                <a:spcPts val="1150"/>
              </a:lnSpc>
              <a:buNone/>
            </a:pPr>
            <a:br>
              <a:rPr lang="en-US" dirty="0"/>
            </a:br>
            <a:r>
              <a:rPr lang="en-US" dirty="0" sz="1000"/>
              <a:t>☐ eine flexible Ausgabenkategorie reduzieren</a:t>
            </a:r>
          </a:p>
          <a:p>
            <a:pPr marL="0" indent="0">
              <a:lnSpc>
                <a:spcPts val="1150"/>
              </a:lnSpc>
              <a:buNone/>
            </a:pPr>
            <a:br>
              <a:rPr lang="en-US" dirty="0"/>
            </a:br>
            <a:r>
              <a:rPr lang="en-US" dirty="0" sz="1000"/>
              <a:t>☐ Sonstiges: __________________________</a:t>
            </a:r>
          </a:p>
          <a:p>
            <a:pPr marL="0" indent="0">
              <a:lnSpc>
                <a:spcPts val="1150"/>
              </a:lnSpc>
              <a:buNone/>
            </a:pPr>
            <a:endParaRPr lang="en-US" dirty="0"/>
          </a:p>
          <a:p>
            <a:pPr marL="0" indent="0">
              <a:lnSpc>
                <a:spcPts val="1150"/>
              </a:lnSpc>
              <a:buNone/>
            </a:pPr>
            <a:endParaRPr lang="en-US" dirty="0"/>
          </a:p>
          <a:p>
            <a:pPr marL="228600" indent="-228600">
              <a:lnSpc>
                <a:spcPts val="1150"/>
              </a:lnSpc>
              <a:buFont typeface="+mj-lt"/>
              <a:buAutoNum type="arabicPeriod"/>
            </a:pPr>
            <a:endParaRPr lang="en-US" dirty="0"/>
          </a:p>
        </p:txBody>
      </p:sp>
    </p:spTree>
    <p:extLst>
      <p:ext uri="{BB962C8B-B14F-4D97-AF65-F5344CB8AC3E}">
        <p14:creationId xmlns:p14="http://schemas.microsoft.com/office/powerpoint/2010/main" val="1127090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771B91-5B5B-BCEB-F9D2-532DACF1A1C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674C2CB-A928-80F2-B0C8-1906002C2333}"/>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D78C2ADF-505E-ECC8-087E-A36D51AFBCF0}"/>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1E9ACEE4-9032-FF49-7D7F-EBFD4FDA3561}"/>
              </a:ext>
            </a:extLst>
          </p:cNvPr>
          <p:cNvSpPr>
            <a:spLocks noGrp="1"/>
          </p:cNvSpPr>
          <p:nvPr>
            <p:ph type="body" sz="quarter" idx="61"/>
          </p:nvPr>
        </p:nvSpPr>
        <p:spPr>
          <a:xfrm>
            <a:off x="1704812" y="442763"/>
            <a:ext cx="5284924" cy="722656"/>
          </a:xfrm>
        </p:spPr>
        <p:txBody>
          <a:bodyPr/>
          <a:lstStyle/>
          <a:p>
            <a:r>
              <a:rPr lang="en-US" dirty="0"/>
              <a:t>Haushalts- und unregelmäßige Kosten steuern</a:t>
            </a:r>
          </a:p>
        </p:txBody>
      </p:sp>
      <p:sp>
        <p:nvSpPr>
          <p:cNvPr id="8" name="Text Placeholder 7">
            <a:extLst>
              <a:ext uri="{FF2B5EF4-FFF2-40B4-BE49-F238E27FC236}">
                <a16:creationId xmlns:a16="http://schemas.microsoft.com/office/drawing/2014/main" id="{155D3FA0-2349-F046-7C48-08EB53F2B617}"/>
              </a:ext>
            </a:extLst>
          </p:cNvPr>
          <p:cNvSpPr>
            <a:spLocks noGrp="1"/>
          </p:cNvSpPr>
          <p:nvPr>
            <p:ph type="body" sz="quarter" idx="64"/>
          </p:nvPr>
        </p:nvSpPr>
        <p:spPr>
          <a:xfrm>
            <a:off x="1704813" y="1844040"/>
            <a:ext cx="5238428" cy="8090374"/>
          </a:xfrm>
        </p:spPr>
        <p:txBody>
          <a:bodyPr/>
          <a:lstStyle/>
          <a:p>
            <a:pPr marL="0" indent="0">
              <a:lnSpc>
                <a:spcPts val="1150"/>
              </a:lnSpc>
              <a:buNone/>
            </a:pPr>
            <a:r>
              <a:rPr lang="en-US" dirty="0" sz="1000"/>
              <a:t>In der Karrieremitte wird die Budgetplanung oft schwieriger, weil </a:t>
            </a:r>
            <a:r>
              <a:rPr lang="en-US" b="1" dirty="0" sz="1000"/>
              <a:t>viele Kosten mit Haushalts- und Familienbedarf zusammenhängen</a:t>
            </a:r>
            <a:r>
              <a:rPr lang="en-US" dirty="0" sz="1000"/>
              <a:t>. Manche Ausgaben sind vorhersehbar (Miete, Nebenkosten), andere treten zu unterschiedlichen Zeitpunkten auf (Schulbedarf, Reparaturen, medizinische Kosten, saisonale Ausgaben). Werden diese unregelmäßigen Kosten nicht eingeplant, können sie das Monatsbudget schnell durcheinanderbringen und Stress verursachen.</a:t>
            </a:r>
          </a:p>
          <a:p>
            <a:pPr marL="0" indent="0">
              <a:lnSpc>
                <a:spcPts val="1150"/>
              </a:lnSpc>
              <a:buNone/>
            </a:pPr>
            <a:endParaRPr lang="en-US" dirty="0"/>
          </a:p>
          <a:p>
            <a:pPr marL="0" indent="0">
              <a:lnSpc>
                <a:spcPts val="1150"/>
              </a:lnSpc>
              <a:buNone/>
            </a:pPr>
            <a:r>
              <a:rPr lang="en-US" dirty="0" sz="1000"/>
              <a:t>Eine nützliche Methode ist, Haushaltskosten in </a:t>
            </a:r>
            <a:r>
              <a:rPr lang="en-US" b="1" dirty="0" sz="1000"/>
              <a:t>zwei Ebenen zu steuern:</a:t>
            </a:r>
          </a:p>
          <a:p>
            <a:pPr marL="0" indent="0">
              <a:lnSpc>
                <a:spcPts val="1150"/>
              </a:lnSpc>
              <a:buNone/>
            </a:pPr>
            <a:endParaRPr lang="en-US" b="1" dirty="0"/>
          </a:p>
          <a:p>
            <a:pPr marL="0" indent="0">
              <a:lnSpc>
                <a:spcPts val="1150"/>
              </a:lnSpc>
              <a:buNone/>
            </a:pPr>
            <a:r>
              <a:rPr lang="en-US" b="1" dirty="0" sz="1000"/>
              <a:t>Ebene 1: Ihre monatliche Basis (regelmäßige Kosten)</a:t>
            </a:r>
            <a:br>
              <a:rPr lang="en-US" dirty="0"/>
            </a:br>
            <a:r>
              <a:rPr lang="en-US" dirty="0" sz="1000"/>
              <a:t>Das sind die Kosten, die jeden Monat gedeckt sein müssen. Beispiele:</a:t>
            </a:r>
            <a:br>
              <a:rPr lang="en-US" dirty="0"/>
            </a:br>
            <a:endParaRPr lang="en-US" dirty="0"/>
          </a:p>
          <a:p>
            <a:pPr>
              <a:lnSpc>
                <a:spcPts val="1150"/>
              </a:lnSpc>
            </a:pPr>
            <a:r>
              <a:rPr lang="en-US" dirty="0" sz="1000"/>
              <a:t>Wohnen (Miete oder Hypothek), Nebenkosten und Basisversicherungen,</a:t>
            </a:r>
          </a:p>
          <a:p>
            <a:pPr>
              <a:lnSpc>
                <a:spcPts val="1150"/>
              </a:lnSpc>
            </a:pPr>
            <a:r>
              <a:rPr lang="en-US" dirty="0" sz="1000"/>
              <a:t>Lebensmittel und Mobilität,</a:t>
            </a:r>
          </a:p>
          <a:p>
            <a:pPr>
              <a:lnSpc>
                <a:spcPts val="1150"/>
              </a:lnSpc>
            </a:pPr>
            <a:r>
              <a:rPr lang="en-US" dirty="0" sz="1000"/>
              <a:t>Kinderbetreuung oder regelmäßige sorgebezogene Zahlungen,</a:t>
            </a:r>
          </a:p>
          <a:p>
            <a:pPr>
              <a:lnSpc>
                <a:spcPts val="1150"/>
              </a:lnSpc>
            </a:pPr>
            <a:r>
              <a:rPr lang="en-US" dirty="0" sz="1000"/>
              <a:t>Telefon/Internet,</a:t>
            </a:r>
          </a:p>
          <a:p>
            <a:pPr>
              <a:lnSpc>
                <a:spcPts val="1150"/>
              </a:lnSpc>
            </a:pPr>
            <a:r>
              <a:rPr lang="en-US" dirty="0" sz="1000"/>
              <a:t>Kreditraten (falls zutreffend).</a:t>
            </a:r>
          </a:p>
          <a:p>
            <a:pPr marL="0" indent="0">
              <a:lnSpc>
                <a:spcPts val="1150"/>
              </a:lnSpc>
              <a:buNone/>
            </a:pPr>
            <a:endParaRPr lang="en-US" dirty="0"/>
          </a:p>
          <a:p>
            <a:pPr marL="0" indent="0">
              <a:lnSpc>
                <a:spcPts val="1150"/>
              </a:lnSpc>
              <a:buNone/>
            </a:pPr>
            <a:r>
              <a:rPr lang="en-US" dirty="0" sz="1000"/>
              <a:t>Wenn Sie Ihre monatliche Basis kennen, sehen Sie, was wirklich flexibel ist.</a:t>
            </a:r>
          </a:p>
          <a:p>
            <a:pPr marL="0" indent="0">
              <a:lnSpc>
                <a:spcPts val="1150"/>
              </a:lnSpc>
              <a:buNone/>
            </a:pPr>
            <a:endParaRPr lang="en-US" b="1" dirty="0"/>
          </a:p>
          <a:p>
            <a:pPr marL="0" indent="0">
              <a:lnSpc>
                <a:spcPts val="1150"/>
              </a:lnSpc>
              <a:buNone/>
            </a:pPr>
            <a:r>
              <a:rPr lang="en-US" b="1" dirty="0" sz="1000"/>
              <a:t>Ebene 2: Ihr Plan für unregelmäßige Kosten (Kosten, die im Laufe des Jahres anfallen)</a:t>
            </a:r>
            <a:br>
              <a:rPr lang="en-US" dirty="0"/>
            </a:br>
            <a:r>
              <a:rPr lang="en-US" dirty="0" sz="1000"/>
              <a:t>Unregelmäßige Kosten sind oft nicht zufällig – sie fallen nur nicht monatlich an. Beispiele:</a:t>
            </a:r>
            <a:br>
              <a:rPr lang="en-US" dirty="0"/>
            </a:br>
            <a:endParaRPr lang="en-US" dirty="0"/>
          </a:p>
          <a:p>
            <a:pPr>
              <a:lnSpc>
                <a:spcPts val="1150"/>
              </a:lnSpc>
            </a:pPr>
            <a:r>
              <a:rPr lang="en-US" dirty="0" sz="1000"/>
              <a:t>schulbezogene Zahlungen, Aktivitäten und Material,</a:t>
            </a:r>
          </a:p>
          <a:p>
            <a:pPr>
              <a:lnSpc>
                <a:spcPts val="1150"/>
              </a:lnSpc>
            </a:pPr>
            <a:r>
              <a:rPr lang="en-US" dirty="0" sz="1000"/>
              <a:t>Geburtstage, Feiern und Geschenke,</a:t>
            </a:r>
          </a:p>
          <a:p>
            <a:pPr>
              <a:lnSpc>
                <a:spcPts val="1150"/>
              </a:lnSpc>
            </a:pPr>
            <a:r>
              <a:rPr lang="en-US" dirty="0" sz="1000"/>
              <a:t>Reparaturen (Wohnung, Auto, Handy),</a:t>
            </a:r>
          </a:p>
          <a:p>
            <a:pPr>
              <a:lnSpc>
                <a:spcPts val="1150"/>
              </a:lnSpc>
            </a:pPr>
            <a:r>
              <a:rPr lang="en-US" dirty="0" sz="1000"/>
              <a:t>Arzt- oder Zahnarztkosten,</a:t>
            </a:r>
          </a:p>
          <a:p>
            <a:pPr>
              <a:lnSpc>
                <a:spcPts val="1150"/>
              </a:lnSpc>
            </a:pPr>
            <a:r>
              <a:rPr lang="en-US" dirty="0" sz="1000"/>
              <a:t>Jahresabonnements oder Mitgliedsbeiträge,</a:t>
            </a:r>
          </a:p>
          <a:p>
            <a:pPr>
              <a:lnSpc>
                <a:spcPts val="1150"/>
              </a:lnSpc>
            </a:pPr>
            <a:r>
              <a:rPr lang="en-US" dirty="0" sz="1000"/>
              <a:t>Reisen aus familiären Gründen,</a:t>
            </a:r>
          </a:p>
          <a:p>
            <a:pPr>
              <a:lnSpc>
                <a:spcPts val="1150"/>
              </a:lnSpc>
            </a:pPr>
            <a:r>
              <a:rPr lang="en-US" dirty="0" sz="1000"/>
              <a:t>Urlaub, saisonale Kleidung und Haushaltsgegenstände.</a:t>
            </a:r>
          </a:p>
          <a:p>
            <a:pPr>
              <a:lnSpc>
                <a:spcPts val="1150"/>
              </a:lnSpc>
            </a:pPr>
            <a:endParaRPr lang="en-US" dirty="0"/>
          </a:p>
          <a:p>
            <a:pPr>
              <a:lnSpc>
                <a:spcPts val="1150"/>
              </a:lnSpc>
            </a:pPr>
            <a:endParaRPr lang="en-US" dirty="0"/>
          </a:p>
          <a:p>
            <a:pPr marL="0" indent="0">
              <a:lnSpc>
                <a:spcPts val="1150"/>
              </a:lnSpc>
              <a:buNone/>
            </a:pPr>
            <a:endParaRPr lang="en-US" dirty="0"/>
          </a:p>
          <a:p>
            <a:pPr marL="0" indent="0">
              <a:lnSpc>
                <a:spcPts val="1150"/>
              </a:lnSpc>
              <a:buNone/>
            </a:pPr>
            <a:r>
              <a:rPr lang="en-US" dirty="0" sz="1000"/>
              <a:t>Eine praktische Planungsmethode ist der </a:t>
            </a:r>
            <a:r>
              <a:rPr lang="en-US" b="1" dirty="0" sz="1000"/>
              <a:t>Jahres-auf-Monat-Ansatz</a:t>
            </a:r>
            <a:r>
              <a:rPr lang="en-US" dirty="0" sz="1000"/>
              <a:t>:</a:t>
            </a:r>
            <a:br>
              <a:rPr lang="en-US" dirty="0"/>
            </a:br>
            <a:endParaRPr lang="en-US" dirty="0"/>
          </a:p>
          <a:p>
            <a:pPr>
              <a:lnSpc>
                <a:spcPts val="1150"/>
              </a:lnSpc>
            </a:pPr>
            <a:r>
              <a:rPr lang="en-US" dirty="0" sz="1000"/>
              <a:t>Listen Sie die unregelmäßigen Kosten auf, die Sie im Jahr erwarten,</a:t>
            </a:r>
          </a:p>
          <a:p>
            <a:pPr>
              <a:lnSpc>
                <a:spcPts val="1150"/>
              </a:lnSpc>
            </a:pPr>
            <a:r>
              <a:rPr lang="en-US" dirty="0" sz="1000"/>
              <a:t>schätzen Sie einen realistischen Jahresbetrag (auch grob),</a:t>
            </a:r>
          </a:p>
          <a:p>
            <a:pPr>
              <a:lnSpc>
                <a:spcPts val="1150"/>
              </a:lnSpc>
            </a:pPr>
            <a:r>
              <a:rPr lang="en-US" dirty="0" sz="1000"/>
              <a:t>teilen Sie ihn durch 12 und</a:t>
            </a:r>
          </a:p>
          <a:p>
            <a:pPr>
              <a:lnSpc>
                <a:spcPts val="1150"/>
              </a:lnSpc>
            </a:pPr>
            <a:r>
              <a:rPr lang="en-US" dirty="0" sz="1000"/>
              <a:t>legen Sie diesen Monatsbetrag in Ihrem Budget zurück.</a:t>
            </a:r>
          </a:p>
          <a:p>
            <a:pPr marL="0" indent="0">
              <a:lnSpc>
                <a:spcPts val="1150"/>
              </a:lnSpc>
              <a:buNone/>
            </a:pPr>
            <a:endParaRPr lang="en-US" dirty="0"/>
          </a:p>
          <a:p>
            <a:pPr marL="0" indent="0">
              <a:lnSpc>
                <a:spcPts val="1150"/>
              </a:lnSpc>
              <a:buNone/>
            </a:pPr>
            <a:r>
              <a:rPr lang="en-US" dirty="0" sz="1000"/>
              <a:t>Dieser Ansatz reduziert „Budgetschocks“, weil unregelmäßige Kosten Teil des Plans werden statt ein Notfall.</a:t>
            </a:r>
          </a:p>
          <a:p>
            <a:pPr marL="0" indent="0">
              <a:lnSpc>
                <a:spcPts val="1150"/>
              </a:lnSpc>
              <a:buNone/>
            </a:pPr>
            <a:endParaRPr lang="en-US" b="1" dirty="0"/>
          </a:p>
          <a:p>
            <a:pPr marL="0" indent="0">
              <a:lnSpc>
                <a:spcPts val="1150"/>
              </a:lnSpc>
              <a:buNone/>
            </a:pPr>
            <a:endParaRPr lang="en-US" b="1" dirty="0"/>
          </a:p>
          <a:p>
            <a:pPr marL="0" indent="0">
              <a:lnSpc>
                <a:spcPts val="1150"/>
              </a:lnSpc>
              <a:buNone/>
            </a:pPr>
            <a:endParaRPr lang="en-US" b="1" dirty="0"/>
          </a:p>
          <a:p>
            <a:pPr marL="0" indent="0">
              <a:lnSpc>
                <a:spcPts val="1150"/>
              </a:lnSpc>
              <a:buNone/>
            </a:pPr>
            <a:endParaRPr lang="en-US" b="1" dirty="0"/>
          </a:p>
          <a:p>
            <a:pPr marL="0" indent="0">
              <a:lnSpc>
                <a:spcPts val="1150"/>
              </a:lnSpc>
              <a:buNone/>
            </a:pPr>
            <a:r>
              <a:rPr lang="en-US" b="1" dirty="0" sz="1000"/>
              <a:t>Ein einfacher </a:t>
            </a:r>
            <a:r>
              <a:rPr lang="en-US" b="1" dirty="0" err="1" sz="1000"/>
              <a:t>Organisationstipp</a:t>
            </a:r>
            <a:r>
              <a:rPr lang="en-US" b="1" dirty="0" sz="1000"/>
              <a:t>:</a:t>
            </a:r>
            <a:br>
              <a:rPr lang="en-US" dirty="0"/>
            </a:br>
            <a:r>
              <a:rPr lang="en-US" dirty="0" sz="1000"/>
              <a:t>Legen Sie in Ihrem Budget eine eigene Zeile namens </a:t>
            </a:r>
            <a:r>
              <a:rPr lang="en-US" b="1" dirty="0" sz="1000"/>
              <a:t>„Unregelmäßige Kosten“</a:t>
            </a:r>
            <a:r>
              <a:rPr lang="en-US" dirty="0" sz="1000"/>
              <a:t> (oder „Jahreskosten“) an und behandeln Sie sie wie eine monatliche Rechnung. Wenn Sie sie von den Alltagsausgaben trennen, sinkt das Risiko, dieses Geld für andere Dinge auszugeben.</a:t>
            </a:r>
            <a:br>
              <a:rPr lang="en-US" dirty="0"/>
            </a:br>
            <a:endParaRPr lang="en-US" dirty="0"/>
          </a:p>
          <a:p>
            <a:pPr>
              <a:lnSpc>
                <a:spcPts val="1150"/>
              </a:lnSpc>
            </a:pPr>
            <a:r>
              <a:rPr lang="en-US" dirty="0" sz="1000"/>
              <a:t>Ziel ist nicht, jede Ausgabe perfekt vorherzusagen. Ziel ist, Stress zu reduzieren, indem Sie sich auf die Arten von Kosten vorbereiten, die in der Karrieremitte zuverlässig auftreten.</a:t>
            </a:r>
          </a:p>
        </p:txBody>
      </p:sp>
      <p:cxnSp>
        <p:nvCxnSpPr>
          <p:cNvPr id="24" name="Straight Connector 23">
            <a:extLst>
              <a:ext uri="{FF2B5EF4-FFF2-40B4-BE49-F238E27FC236}">
                <a16:creationId xmlns:a16="http://schemas.microsoft.com/office/drawing/2014/main" id="{68955F22-A684-43BE-1F5C-11B7D27D2CD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43F0B2C9-DDC8-6E66-B6E6-EA06619D67C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3FC061B-84A1-FE7B-7A50-4543C362C567}"/>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BB678D0C-DBE6-9685-16F7-B5E82E19CA5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A8ADAD8-ECD0-C315-75CE-1B0C52CFBCC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C657774-067A-7A9E-04F5-7F3CF567B74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19266192-FF5A-9053-7FE0-B30BC0E9899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CFB5B3BE-C468-0DF3-D9F3-28BC5FF9AE2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5AE93944-F495-D465-D8B5-064FCC8767F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9E5FD09-8C9A-3E3D-073F-E764A14EAAA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543D95F5-FA15-0855-2B02-E82A9A35F5F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69E3FB0-F24A-DC4F-E3E9-EC1D0CE3C12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5DBC995-3D57-0B1F-C0F9-62FDDF3BE24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EC8A10B-3F49-67B5-C87B-6163C78ACCE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98EE298A-EB1B-02CD-B2CF-3F05B966F4E3}"/>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41AA385-78F4-37E2-9DCA-7E2E7DDCD62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95972A98-A3CB-CF02-CD36-6A420DBC503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D86662BB-B75D-656B-C3FA-B22121896C5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072E5B0-F153-EAE6-180B-C98E4DF3BB3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0639558F-DCDB-6B22-F49D-B86E3B11D3A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53E81424-687B-0342-CC77-160266BFAE17}"/>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79F03FD-BC63-9C35-A5CA-882DF71CFD4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9C656D85-99BD-A2C8-72A3-9CB11760941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399DD6F-74E0-A579-9143-34674067025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7FEE27BD-B49C-E88D-81CF-5C6130B0252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48E14047-C11E-889B-0C74-38C1DDD97582}"/>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DF7BE11D-4FB4-AFE2-4273-8F1826534DB5}"/>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681B9A37-209E-2CCB-388A-B2D16FD3F97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 name="Rounded Rectangle 67">
            <a:extLst>
              <a:ext uri="{FF2B5EF4-FFF2-40B4-BE49-F238E27FC236}">
                <a16:creationId xmlns:a16="http://schemas.microsoft.com/office/drawing/2014/main" id="{BFF14499-A9DB-01BF-2276-469FA01A2245}"/>
              </a:ext>
            </a:extLst>
          </p:cNvPr>
          <p:cNvSpPr/>
          <p:nvPr/>
        </p:nvSpPr>
        <p:spPr>
          <a:xfrm>
            <a:off x="1569721" y="6546770"/>
            <a:ext cx="5343724" cy="1659018"/>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 name="Group 115">
            <a:extLst>
              <a:ext uri="{FF2B5EF4-FFF2-40B4-BE49-F238E27FC236}">
                <a16:creationId xmlns:a16="http://schemas.microsoft.com/office/drawing/2014/main" id="{2D621035-2186-76CF-7AB2-8B31CAF6F01F}"/>
              </a:ext>
            </a:extLst>
          </p:cNvPr>
          <p:cNvGrpSpPr/>
          <p:nvPr/>
        </p:nvGrpSpPr>
        <p:grpSpPr>
          <a:xfrm>
            <a:off x="1668176" y="6326888"/>
            <a:ext cx="2613752" cy="406400"/>
            <a:chOff x="1997756" y="3611831"/>
            <a:chExt cx="2613752" cy="406400"/>
          </a:xfrm>
        </p:grpSpPr>
        <p:grpSp>
          <p:nvGrpSpPr>
            <p:cNvPr id="18" name="Group 116">
              <a:extLst>
                <a:ext uri="{FF2B5EF4-FFF2-40B4-BE49-F238E27FC236}">
                  <a16:creationId xmlns:a16="http://schemas.microsoft.com/office/drawing/2014/main" id="{3291229B-5414-2BB7-1D64-1F91107336ED}"/>
                </a:ext>
              </a:extLst>
            </p:cNvPr>
            <p:cNvGrpSpPr/>
            <p:nvPr/>
          </p:nvGrpSpPr>
          <p:grpSpPr>
            <a:xfrm>
              <a:off x="1997756" y="3611831"/>
              <a:ext cx="2613752" cy="406400"/>
              <a:chOff x="1590175" y="6032510"/>
              <a:chExt cx="2613752" cy="406400"/>
            </a:xfrm>
          </p:grpSpPr>
          <p:sp>
            <p:nvSpPr>
              <p:cNvPr id="54" name="Rectangle 124">
                <a:extLst>
                  <a:ext uri="{FF2B5EF4-FFF2-40B4-BE49-F238E27FC236}">
                    <a16:creationId xmlns:a16="http://schemas.microsoft.com/office/drawing/2014/main" id="{82253844-53B4-9F7A-D257-5DA244D4DB80}"/>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125">
                <a:extLst>
                  <a:ext uri="{FF2B5EF4-FFF2-40B4-BE49-F238E27FC236}">
                    <a16:creationId xmlns:a16="http://schemas.microsoft.com/office/drawing/2014/main" id="{E4DFEC78-A856-74F5-3C5B-3ED516371770}"/>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122">
                <a:extLst>
                  <a:ext uri="{FF2B5EF4-FFF2-40B4-BE49-F238E27FC236}">
                    <a16:creationId xmlns:a16="http://schemas.microsoft.com/office/drawing/2014/main" id="{CBBE4789-916B-B738-F115-4C1908C22C5F}"/>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Kernbotschaft</a:t>
                </a:r>
              </a:p>
            </p:txBody>
          </p:sp>
          <p:sp>
            <p:nvSpPr>
              <p:cNvPr id="57" name="Oval 127">
                <a:extLst>
                  <a:ext uri="{FF2B5EF4-FFF2-40B4-BE49-F238E27FC236}">
                    <a16:creationId xmlns:a16="http://schemas.microsoft.com/office/drawing/2014/main" id="{667751FF-54A0-D139-68C9-298ADA423864}"/>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Freeform 128">
                <a:extLst>
                  <a:ext uri="{FF2B5EF4-FFF2-40B4-BE49-F238E27FC236}">
                    <a16:creationId xmlns:a16="http://schemas.microsoft.com/office/drawing/2014/main" id="{B08DD714-3549-609F-5C5D-4BDCF1A491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9" name="Group 117">
              <a:extLst>
                <a:ext uri="{FF2B5EF4-FFF2-40B4-BE49-F238E27FC236}">
                  <a16:creationId xmlns:a16="http://schemas.microsoft.com/office/drawing/2014/main" id="{3DBB923D-6240-5DBF-F24E-483BC858A831}"/>
                </a:ext>
              </a:extLst>
            </p:cNvPr>
            <p:cNvGrpSpPr/>
            <p:nvPr/>
          </p:nvGrpSpPr>
          <p:grpSpPr>
            <a:xfrm>
              <a:off x="2082840" y="3699396"/>
              <a:ext cx="249276" cy="237604"/>
              <a:chOff x="8687174" y="1568164"/>
              <a:chExt cx="1195477" cy="1139501"/>
            </a:xfrm>
            <a:solidFill>
              <a:schemeClr val="bg1"/>
            </a:solidFill>
          </p:grpSpPr>
          <p:grpSp>
            <p:nvGrpSpPr>
              <p:cNvPr id="20" name="Graphic 37">
                <a:extLst>
                  <a:ext uri="{FF2B5EF4-FFF2-40B4-BE49-F238E27FC236}">
                    <a16:creationId xmlns:a16="http://schemas.microsoft.com/office/drawing/2014/main" id="{EEDA66E9-D081-5A76-A244-88EF44B55F8B}"/>
                  </a:ext>
                </a:extLst>
              </p:cNvPr>
              <p:cNvGrpSpPr/>
              <p:nvPr/>
            </p:nvGrpSpPr>
            <p:grpSpPr>
              <a:xfrm>
                <a:off x="9122006" y="1798742"/>
                <a:ext cx="652378" cy="709850"/>
                <a:chOff x="4172018" y="1336363"/>
                <a:chExt cx="742283" cy="807675"/>
              </a:xfrm>
              <a:grpFill/>
            </p:grpSpPr>
            <p:sp>
              <p:nvSpPr>
                <p:cNvPr id="22" name="Freeform 120">
                  <a:extLst>
                    <a:ext uri="{FF2B5EF4-FFF2-40B4-BE49-F238E27FC236}">
                      <a16:creationId xmlns:a16="http://schemas.microsoft.com/office/drawing/2014/main" id="{BFD64D89-3177-07EE-5B4D-C475134E221D}"/>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23" name="Freeform 121">
                  <a:extLst>
                    <a:ext uri="{FF2B5EF4-FFF2-40B4-BE49-F238E27FC236}">
                      <a16:creationId xmlns:a16="http://schemas.microsoft.com/office/drawing/2014/main" id="{022A75A6-6239-DD9B-8ED6-C71150481D45}"/>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52" name="Freeform 122">
                  <a:extLst>
                    <a:ext uri="{FF2B5EF4-FFF2-40B4-BE49-F238E27FC236}">
                      <a16:creationId xmlns:a16="http://schemas.microsoft.com/office/drawing/2014/main" id="{F75557E0-3D7D-8407-87D7-D000AD9FE393}"/>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53" name="Freeform 123">
                  <a:extLst>
                    <a:ext uri="{FF2B5EF4-FFF2-40B4-BE49-F238E27FC236}">
                      <a16:creationId xmlns:a16="http://schemas.microsoft.com/office/drawing/2014/main" id="{EBB197E0-0D1A-6E9E-6358-084F1A93E242}"/>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21" name="Oval Callout 119">
                <a:extLst>
                  <a:ext uri="{FF2B5EF4-FFF2-40B4-BE49-F238E27FC236}">
                    <a16:creationId xmlns:a16="http://schemas.microsoft.com/office/drawing/2014/main" id="{38C86203-30EF-6E69-53C3-F57C4E58A29B}"/>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59" name="Rounded Rectangle 67">
            <a:extLst>
              <a:ext uri="{FF2B5EF4-FFF2-40B4-BE49-F238E27FC236}">
                <a16:creationId xmlns:a16="http://schemas.microsoft.com/office/drawing/2014/main" id="{F9883867-808B-8E39-2238-29C2F2147036}"/>
              </a:ext>
            </a:extLst>
          </p:cNvPr>
          <p:cNvSpPr/>
          <p:nvPr/>
        </p:nvSpPr>
        <p:spPr>
          <a:xfrm>
            <a:off x="1569721" y="8510825"/>
            <a:ext cx="5343724" cy="137142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oup 115">
            <a:extLst>
              <a:ext uri="{FF2B5EF4-FFF2-40B4-BE49-F238E27FC236}">
                <a16:creationId xmlns:a16="http://schemas.microsoft.com/office/drawing/2014/main" id="{2118DEB7-B5C4-38EA-2872-3AE71D781188}"/>
              </a:ext>
            </a:extLst>
          </p:cNvPr>
          <p:cNvGrpSpPr/>
          <p:nvPr/>
        </p:nvGrpSpPr>
        <p:grpSpPr>
          <a:xfrm>
            <a:off x="1668176" y="8290943"/>
            <a:ext cx="2613752" cy="406400"/>
            <a:chOff x="1997756" y="3611831"/>
            <a:chExt cx="2613752" cy="406400"/>
          </a:xfrm>
        </p:grpSpPr>
        <p:grpSp>
          <p:nvGrpSpPr>
            <p:cNvPr id="61" name="Group 116">
              <a:extLst>
                <a:ext uri="{FF2B5EF4-FFF2-40B4-BE49-F238E27FC236}">
                  <a16:creationId xmlns:a16="http://schemas.microsoft.com/office/drawing/2014/main" id="{AA3E7317-08B3-5E01-E2E3-3036C7FCE35A}"/>
                </a:ext>
              </a:extLst>
            </p:cNvPr>
            <p:cNvGrpSpPr/>
            <p:nvPr/>
          </p:nvGrpSpPr>
          <p:grpSpPr>
            <a:xfrm>
              <a:off x="1997756" y="3611831"/>
              <a:ext cx="2613752" cy="406400"/>
              <a:chOff x="1590175" y="6032510"/>
              <a:chExt cx="2613752" cy="406400"/>
            </a:xfrm>
          </p:grpSpPr>
          <p:sp>
            <p:nvSpPr>
              <p:cNvPr id="69" name="Rectangle 124">
                <a:extLst>
                  <a:ext uri="{FF2B5EF4-FFF2-40B4-BE49-F238E27FC236}">
                    <a16:creationId xmlns:a16="http://schemas.microsoft.com/office/drawing/2014/main" id="{575F4217-4C73-1F3D-DD4D-064FC9B445DE}"/>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0" name="Rectangle 125">
                <a:extLst>
                  <a:ext uri="{FF2B5EF4-FFF2-40B4-BE49-F238E27FC236}">
                    <a16:creationId xmlns:a16="http://schemas.microsoft.com/office/drawing/2014/main" id="{6CCDC15E-BA0A-1CF7-3BD1-A0316081AF6D}"/>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Text Placeholder 122">
                <a:extLst>
                  <a:ext uri="{FF2B5EF4-FFF2-40B4-BE49-F238E27FC236}">
                    <a16:creationId xmlns:a16="http://schemas.microsoft.com/office/drawing/2014/main" id="{9F29290B-31EA-3A31-1E49-C70399FF404A}"/>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Kernbotschaft</a:t>
                </a:r>
              </a:p>
            </p:txBody>
          </p:sp>
          <p:sp>
            <p:nvSpPr>
              <p:cNvPr id="72" name="Oval 127">
                <a:extLst>
                  <a:ext uri="{FF2B5EF4-FFF2-40B4-BE49-F238E27FC236}">
                    <a16:creationId xmlns:a16="http://schemas.microsoft.com/office/drawing/2014/main" id="{82CF81A1-1EF2-2A94-534D-47078C35793E}"/>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Freeform 128">
                <a:extLst>
                  <a:ext uri="{FF2B5EF4-FFF2-40B4-BE49-F238E27FC236}">
                    <a16:creationId xmlns:a16="http://schemas.microsoft.com/office/drawing/2014/main" id="{3E4566AE-7821-284C-43E4-92C4FABEF1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2" name="Group 117">
              <a:extLst>
                <a:ext uri="{FF2B5EF4-FFF2-40B4-BE49-F238E27FC236}">
                  <a16:creationId xmlns:a16="http://schemas.microsoft.com/office/drawing/2014/main" id="{163B2332-583E-AF0F-BDA7-13B417431D3E}"/>
                </a:ext>
              </a:extLst>
            </p:cNvPr>
            <p:cNvGrpSpPr/>
            <p:nvPr/>
          </p:nvGrpSpPr>
          <p:grpSpPr>
            <a:xfrm>
              <a:off x="2082840" y="3699396"/>
              <a:ext cx="249276" cy="237604"/>
              <a:chOff x="8687174" y="1568164"/>
              <a:chExt cx="1195477" cy="1139501"/>
            </a:xfrm>
            <a:solidFill>
              <a:schemeClr val="bg1"/>
            </a:solidFill>
          </p:grpSpPr>
          <p:grpSp>
            <p:nvGrpSpPr>
              <p:cNvPr id="63" name="Graphic 37">
                <a:extLst>
                  <a:ext uri="{FF2B5EF4-FFF2-40B4-BE49-F238E27FC236}">
                    <a16:creationId xmlns:a16="http://schemas.microsoft.com/office/drawing/2014/main" id="{62385B5D-0954-470F-A0B3-F9B6270F461E}"/>
                  </a:ext>
                </a:extLst>
              </p:cNvPr>
              <p:cNvGrpSpPr/>
              <p:nvPr/>
            </p:nvGrpSpPr>
            <p:grpSpPr>
              <a:xfrm>
                <a:off x="9122006" y="1798742"/>
                <a:ext cx="652378" cy="709850"/>
                <a:chOff x="4172018" y="1336363"/>
                <a:chExt cx="742283" cy="807675"/>
              </a:xfrm>
              <a:grpFill/>
            </p:grpSpPr>
            <p:sp>
              <p:nvSpPr>
                <p:cNvPr id="65" name="Freeform 120">
                  <a:extLst>
                    <a:ext uri="{FF2B5EF4-FFF2-40B4-BE49-F238E27FC236}">
                      <a16:creationId xmlns:a16="http://schemas.microsoft.com/office/drawing/2014/main" id="{A26473D5-E698-04C4-9284-6B28344E6896}"/>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66" name="Freeform 121">
                  <a:extLst>
                    <a:ext uri="{FF2B5EF4-FFF2-40B4-BE49-F238E27FC236}">
                      <a16:creationId xmlns:a16="http://schemas.microsoft.com/office/drawing/2014/main" id="{0731C469-0BED-CA86-E97F-AD7423D61844}"/>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67" name="Freeform 122">
                  <a:extLst>
                    <a:ext uri="{FF2B5EF4-FFF2-40B4-BE49-F238E27FC236}">
                      <a16:creationId xmlns:a16="http://schemas.microsoft.com/office/drawing/2014/main" id="{8DA766C4-5139-865B-292C-F80BFF44872E}"/>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68" name="Freeform 123">
                  <a:extLst>
                    <a:ext uri="{FF2B5EF4-FFF2-40B4-BE49-F238E27FC236}">
                      <a16:creationId xmlns:a16="http://schemas.microsoft.com/office/drawing/2014/main" id="{DC9987FC-0D45-7240-EC33-68AEC2B6DB1B}"/>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4" name="Oval Callout 119">
                <a:extLst>
                  <a:ext uri="{FF2B5EF4-FFF2-40B4-BE49-F238E27FC236}">
                    <a16:creationId xmlns:a16="http://schemas.microsoft.com/office/drawing/2014/main" id="{A9528167-CC7B-BFC1-7F6B-8ECB832F9E26}"/>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219103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9E1E1-9F53-DFC3-50E4-0062FDBCA6C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FDD020B-57F0-A494-1537-654611A3F675}"/>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8C15D54E-122C-0DBB-5371-3B4FA89F40B8}"/>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07E467E-D7EA-0A08-7900-E9974CB55C48}"/>
              </a:ext>
            </a:extLst>
          </p:cNvPr>
          <p:cNvSpPr>
            <a:spLocks noGrp="1"/>
          </p:cNvSpPr>
          <p:nvPr>
            <p:ph type="body" sz="quarter" idx="61"/>
          </p:nvPr>
        </p:nvSpPr>
        <p:spPr>
          <a:xfrm>
            <a:off x="1704812" y="442763"/>
            <a:ext cx="5284924" cy="722656"/>
          </a:xfrm>
        </p:spPr>
        <p:txBody>
          <a:bodyPr/>
          <a:lstStyle/>
          <a:p>
            <a:r>
              <a:rPr lang="en-US" dirty="0"/>
              <a:t>Einen finanziellen Puffer aufbauen und schützen</a:t>
            </a:r>
          </a:p>
        </p:txBody>
      </p:sp>
      <p:sp>
        <p:nvSpPr>
          <p:cNvPr id="8" name="Text Placeholder 7">
            <a:extLst>
              <a:ext uri="{FF2B5EF4-FFF2-40B4-BE49-F238E27FC236}">
                <a16:creationId xmlns:a16="http://schemas.microsoft.com/office/drawing/2014/main" id="{0100C8F6-EE85-CF5A-CF00-A27F29331AD3}"/>
              </a:ext>
            </a:extLst>
          </p:cNvPr>
          <p:cNvSpPr>
            <a:spLocks noGrp="1"/>
          </p:cNvSpPr>
          <p:nvPr>
            <p:ph type="body" sz="quarter" idx="64"/>
          </p:nvPr>
        </p:nvSpPr>
        <p:spPr>
          <a:xfrm>
            <a:off x="1704813" y="1844040"/>
            <a:ext cx="5238428" cy="8090374"/>
          </a:xfrm>
        </p:spPr>
        <p:txBody>
          <a:bodyPr/>
          <a:lstStyle/>
          <a:p>
            <a:pPr marL="0" indent="0">
              <a:buNone/>
            </a:pPr>
            <a:r>
              <a:rPr lang="en-US" dirty="0"/>
              <a:t>Ein </a:t>
            </a:r>
            <a:r>
              <a:rPr lang="en-US" b="1" dirty="0"/>
              <a:t>finanzieller Puffer</a:t>
            </a:r>
            <a:r>
              <a:rPr lang="en-US" dirty="0"/>
              <a:t> ist Geld, das Sie für unerwartete Kosten zurücklegen, damit Sie nicht auf Dispokredite, Kreditkarten oder Darlehen angewiesen sind. In der Karrieremitte ist ein Puffer besonders wichtig, weil das Leben oft mehr Verantwortung mit sich bringt – und mehr mögliche „Überraschungen“: Reparaturen, Gesundheitskosten, dringende familiäre Bedürfnisse oder vorübergehende Einkommensänderungen.</a:t>
            </a:r>
          </a:p>
        </p:txBody>
      </p:sp>
      <p:cxnSp>
        <p:nvCxnSpPr>
          <p:cNvPr id="24" name="Straight Connector 23">
            <a:extLst>
              <a:ext uri="{FF2B5EF4-FFF2-40B4-BE49-F238E27FC236}">
                <a16:creationId xmlns:a16="http://schemas.microsoft.com/office/drawing/2014/main" id="{2DE6BF84-7162-8144-ED75-43C4A3CA24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DDA58487-BBC3-FC0B-FFBC-488C2167A2A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F67517BC-9163-83BF-8218-B6FDEB5E3F0B}"/>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3F6CDAB2-F995-8C55-502C-0E00FED0FBDD}"/>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21F09F5-F642-7A6B-1A33-77DE3C63EA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54ABB5-5956-67CD-CFFF-802C51B96663}"/>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A57F0401-38C7-24BD-5979-37A50919425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1F657297-D109-ACD5-5C1B-00F5EC1FF547}"/>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17EF6F3C-201E-4EB0-805E-A973BFE5FBC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E9ABC7AD-37C1-4CD1-96A1-AC52E9DC1BC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AA6F02AC-0600-2804-067C-60A52E394C2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DA16B08C-8F53-9492-A8C4-8AADC650345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F7BCA99-9A1F-C8C6-E6D4-A792B039AEF2}"/>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39535ABF-8E98-32B1-F2D7-9531A08CA9E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4D64EE44-78FC-F91B-5DEA-CF63972297E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F5AF9B0D-D9F9-7891-C095-42406A43BFD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B242A9A-5B2D-8593-AFE4-9E311956AA7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A12D65C-884B-D59A-D342-BD4BCB3EEE94}"/>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C8A2CAAC-5B1E-78CF-1706-8446CEB5837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371251E-FEBF-0624-5E4E-2EFA14C54547}"/>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9CAC492-A06A-DA26-8750-90061068722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D3693DD3-AE6D-0B15-92AD-4BB21018CD3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E5BF18C-51BF-C397-141D-1372E81622E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AAC6EB5-A7D2-2E25-B3B3-F2B6E38037C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01D7E1E9-CAEF-2FAA-FF43-C8B874E044CA}"/>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8C3BF08-01AC-865C-8890-DF3DC9D845DB}"/>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13779655-90D9-122B-D375-C46D098CC056}"/>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90F15D75-7930-72B8-E53E-5A544520457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pic>
        <p:nvPicPr>
          <p:cNvPr id="184" name="Grafik 183">
            <a:extLst>
              <a:ext uri="{FF2B5EF4-FFF2-40B4-BE49-F238E27FC236}">
                <a16:creationId xmlns:a16="http://schemas.microsoft.com/office/drawing/2014/main" id="{873FA364-389F-6FAA-3DBD-AD7FC4D7357D}"/>
              </a:ext>
            </a:extLst>
          </p:cNvPr>
          <p:cNvPicPr>
            <a:picLocks noChangeAspect="1"/>
          </p:cNvPicPr>
          <p:nvPr/>
        </p:nvPicPr>
        <p:blipFill>
          <a:blip r:embed="rId2"/>
          <a:stretch>
            <a:fillRect/>
          </a:stretch>
        </p:blipFill>
        <p:spPr>
          <a:xfrm>
            <a:off x="1718946" y="2763654"/>
            <a:ext cx="5210161" cy="3703822"/>
          </a:xfrm>
          <a:prstGeom prst="rect">
            <a:avLst/>
          </a:prstGeom>
        </p:spPr>
      </p:pic>
    </p:spTree>
    <p:extLst>
      <p:ext uri="{BB962C8B-B14F-4D97-AF65-F5344CB8AC3E}">
        <p14:creationId xmlns:p14="http://schemas.microsoft.com/office/powerpoint/2010/main" val="3074028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40C2A-55A3-AC1A-C2C2-FF74D1C44F9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16ABE3D-8326-FD94-999F-E52EA463193A}"/>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F81254C6-4FCF-1DDF-C802-8476F799DAB5}"/>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6A3005C-EA3A-B4DE-7032-DD1AFC40FF24}"/>
              </a:ext>
            </a:extLst>
          </p:cNvPr>
          <p:cNvSpPr>
            <a:spLocks noGrp="1"/>
          </p:cNvSpPr>
          <p:nvPr>
            <p:ph type="body" sz="quarter" idx="61"/>
          </p:nvPr>
        </p:nvSpPr>
        <p:spPr>
          <a:xfrm>
            <a:off x="1704812" y="442763"/>
            <a:ext cx="5284924" cy="722656"/>
          </a:xfrm>
        </p:spPr>
        <p:txBody>
          <a:bodyPr/>
          <a:lstStyle/>
          <a:p>
            <a:r>
              <a:rPr lang="en-US" dirty="0"/>
              <a:t>Einen finanziellen Puffer aufbauen und schützen</a:t>
            </a:r>
          </a:p>
        </p:txBody>
      </p:sp>
      <p:cxnSp>
        <p:nvCxnSpPr>
          <p:cNvPr id="24" name="Straight Connector 23">
            <a:extLst>
              <a:ext uri="{FF2B5EF4-FFF2-40B4-BE49-F238E27FC236}">
                <a16:creationId xmlns:a16="http://schemas.microsoft.com/office/drawing/2014/main" id="{F969CF82-1A38-8AED-2B5C-E94ABD86F7B5}"/>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F6E546C0-CCCC-479A-293F-E1673994C5EC}"/>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3AFE29A4-2B11-08E1-7EF4-42CACB46B192}"/>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3AFDD5-F826-4921-A5E8-F860099DDA9D}"/>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78836172-AFA5-23FD-CFD3-0D34452A09E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30F8BA1-2FFB-95D6-353E-84698403B0BE}"/>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0274200-4785-1383-2D6F-783D4FD8DCE7}"/>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B7F6CF7B-146B-1C35-F31D-A64011A0C5C7}"/>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549B327-E94B-457E-6350-70347752EA9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65CD982E-ADCD-FF09-F5A8-8CED61691AB3}"/>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F4EAB804-CC2C-3041-389B-64F1B1E5B17D}"/>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5312143-A8E3-5B3D-B16E-C842DDD0E23D}"/>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63F5105D-CA21-FE5A-76C9-356EC2493956}"/>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6A34E2D-1C07-281D-5637-A93A459740D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E1E6CA-955B-2609-569B-68B817669CA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72592F-E557-337D-7B33-E75663134D1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F66C6564-B89C-AD58-5797-8431D56DEC08}"/>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8EE9EC6-808F-DF47-3AE5-9426AF34F92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DEF3071-E78C-8426-0D6A-0A9F53A9AFA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E3CCB1E-0C47-8683-4BE7-4D633CDF3D5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90593235-FAAE-EA23-A1AE-9B1974B5E082}"/>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E60E4254-C552-370C-E5EC-E59D2BE40CD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24DD611-9757-4374-3D3A-AAA134279058}"/>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4229BBE-9185-1511-4095-8D2ACE90122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8062BB05-45EE-1C3E-8BF1-F4C6537EFBDB}"/>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39A8019C-EC98-260E-B5B2-762E807C752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B7EC77C-2AD9-3C2E-EACC-AADE383B253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7EA131C-B09D-0216-C73B-5D7E14FCB5D0}"/>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pic>
        <p:nvPicPr>
          <p:cNvPr id="160" name="Grafik 159">
            <a:extLst>
              <a:ext uri="{FF2B5EF4-FFF2-40B4-BE49-F238E27FC236}">
                <a16:creationId xmlns:a16="http://schemas.microsoft.com/office/drawing/2014/main" id="{367EF3F5-5923-64D6-9C2D-E25EB261A5A0}"/>
              </a:ext>
            </a:extLst>
          </p:cNvPr>
          <p:cNvPicPr>
            <a:picLocks noChangeAspect="1"/>
          </p:cNvPicPr>
          <p:nvPr/>
        </p:nvPicPr>
        <p:blipFill>
          <a:blip r:embed="rId2"/>
          <a:stretch>
            <a:fillRect/>
          </a:stretch>
        </p:blipFill>
        <p:spPr>
          <a:xfrm>
            <a:off x="1641504" y="1534332"/>
            <a:ext cx="5746373" cy="6247587"/>
          </a:xfrm>
          <a:prstGeom prst="rect">
            <a:avLst/>
          </a:prstGeom>
        </p:spPr>
      </p:pic>
    </p:spTree>
    <p:extLst>
      <p:ext uri="{BB962C8B-B14F-4D97-AF65-F5344CB8AC3E}">
        <p14:creationId xmlns:p14="http://schemas.microsoft.com/office/powerpoint/2010/main" val="11462097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097DC-E9FA-7C41-338D-A9F3F537F94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784281A-0B6B-B60E-2B1A-642998861F76}"/>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11F48E68-2FA8-2572-320E-74D937C1BAEB}"/>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F9C432B7-B793-176D-470A-4C95BA54F9F7}"/>
              </a:ext>
            </a:extLst>
          </p:cNvPr>
          <p:cNvSpPr>
            <a:spLocks noGrp="1"/>
          </p:cNvSpPr>
          <p:nvPr>
            <p:ph type="body" sz="quarter" idx="61"/>
          </p:nvPr>
        </p:nvSpPr>
        <p:spPr>
          <a:xfrm>
            <a:off x="1704812" y="452281"/>
            <a:ext cx="5284924" cy="722656"/>
          </a:xfrm>
        </p:spPr>
        <p:txBody>
          <a:bodyPr/>
          <a:lstStyle/>
          <a:p>
            <a:r>
              <a:rPr lang="en-US" dirty="0"/>
              <a:t>Ihr 20-minütiger wöchentlicher „Geld-Check“</a:t>
            </a:r>
          </a:p>
        </p:txBody>
      </p:sp>
      <p:cxnSp>
        <p:nvCxnSpPr>
          <p:cNvPr id="24" name="Straight Connector 23">
            <a:extLst>
              <a:ext uri="{FF2B5EF4-FFF2-40B4-BE49-F238E27FC236}">
                <a16:creationId xmlns:a16="http://schemas.microsoft.com/office/drawing/2014/main" id="{28F7D0C6-73EF-C2FF-BA88-C9858F05CED6}"/>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4159FE6E-69C0-2B1C-55F3-526AD6F6084E}"/>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9E6CAF-DDAD-361A-3F30-AD23E4A33F9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AAD6518-8522-6B82-1743-D49FA3B17D9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DE3A752-CF07-050A-AD51-C4E6A99E83F7}"/>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9E4C3DA2-1608-3173-3D1E-80062537310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E8AADE34-8553-F2BA-17A6-F533D3BFBAC7}"/>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B439D87A-9090-FF7B-C517-CF15013BA8B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8175A9F1-57AE-EF06-590C-C2E9E26B22F5}"/>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95661CA5-4B0E-CB6E-A569-108238025DAD}"/>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8ED5C3D-97B5-C6CE-7F58-5449D8B16C4E}"/>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B0DF73A-C853-1488-C0CB-1012B568611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BF2BC4D-A6EF-0A25-B343-29B57F6CFC4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463D4F7-996F-AFC9-377E-8EACE916E7F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9339ED2F-E925-B80A-1CE5-D4CC0BA33ED4}"/>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5B264F9-2921-BC4F-C32D-CE643D1EB36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229DA08-D378-3F56-3E80-D3BAE0C1ADB7}"/>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0E171630-B501-C767-450D-3EEFDF29D2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B59E725B-0EA2-BE32-0BD8-84F827A5E526}"/>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8C8335BD-CB95-B535-0633-EBAF75A388E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88A2A0A0-1B97-9F84-4C18-B97C208A254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4704E82-29A2-9AF8-9EE6-E56B8793CC12}"/>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5EF23A64-C841-3E87-B3A6-26DB917826F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2A9BE346-F948-111F-2AFA-307929D8897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D6D9DEB1-BADD-B904-29E4-46041CFE006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FFB429D6-4BC6-91E1-C4AB-1FA073DB559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E27EC9AF-36FC-A028-3859-6C5E1167B87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9D614320-2E86-E98E-93B3-F43DA16FD24C}"/>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Rounded Rectangle 49">
            <a:extLst>
              <a:ext uri="{FF2B5EF4-FFF2-40B4-BE49-F238E27FC236}">
                <a16:creationId xmlns:a16="http://schemas.microsoft.com/office/drawing/2014/main" id="{12871427-5D9A-F21A-55EE-E4C74F20F109}"/>
              </a:ext>
            </a:extLst>
          </p:cNvPr>
          <p:cNvSpPr/>
          <p:nvPr/>
        </p:nvSpPr>
        <p:spPr>
          <a:xfrm>
            <a:off x="1758517" y="1807140"/>
            <a:ext cx="5231219" cy="7136522"/>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grpSp>
        <p:nvGrpSpPr>
          <p:cNvPr id="3" name="Group 74">
            <a:extLst>
              <a:ext uri="{FF2B5EF4-FFF2-40B4-BE49-F238E27FC236}">
                <a16:creationId xmlns:a16="http://schemas.microsoft.com/office/drawing/2014/main" id="{B6B14C2B-D668-0731-8B19-63BE8A43A6A7}"/>
              </a:ext>
            </a:extLst>
          </p:cNvPr>
          <p:cNvGrpSpPr/>
          <p:nvPr/>
        </p:nvGrpSpPr>
        <p:grpSpPr>
          <a:xfrm>
            <a:off x="1941650" y="1626692"/>
            <a:ext cx="1323705" cy="406400"/>
            <a:chOff x="1972947" y="5649738"/>
            <a:chExt cx="1323705" cy="406400"/>
          </a:xfrm>
        </p:grpSpPr>
        <p:sp>
          <p:nvSpPr>
            <p:cNvPr id="4" name="Rectangle 51">
              <a:extLst>
                <a:ext uri="{FF2B5EF4-FFF2-40B4-BE49-F238E27FC236}">
                  <a16:creationId xmlns:a16="http://schemas.microsoft.com/office/drawing/2014/main" id="{68AE07C3-AD26-59F2-587B-A1C802135638}"/>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52">
              <a:extLst>
                <a:ext uri="{FF2B5EF4-FFF2-40B4-BE49-F238E27FC236}">
                  <a16:creationId xmlns:a16="http://schemas.microsoft.com/office/drawing/2014/main" id="{424E6987-CA85-B7A7-7DBC-C292899C28E8}"/>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122">
              <a:extLst>
                <a:ext uri="{FF2B5EF4-FFF2-40B4-BE49-F238E27FC236}">
                  <a16:creationId xmlns:a16="http://schemas.microsoft.com/office/drawing/2014/main" id="{BB3F7115-829D-DDB1-B1DD-BAACF4F23A66}"/>
                </a:ext>
              </a:extLst>
            </p:cNvPr>
            <p:cNvSpPr txBox="1">
              <a:spLocks/>
            </p:cNvSpPr>
            <p:nvPr/>
          </p:nvSpPr>
          <p:spPr>
            <a:xfrm>
              <a:off x="2364155" y="5713467"/>
              <a:ext cx="93249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Übung</a:t>
              </a:r>
            </a:p>
          </p:txBody>
        </p:sp>
        <p:sp>
          <p:nvSpPr>
            <p:cNvPr id="11" name="Oval 54">
              <a:extLst>
                <a:ext uri="{FF2B5EF4-FFF2-40B4-BE49-F238E27FC236}">
                  <a16:creationId xmlns:a16="http://schemas.microsoft.com/office/drawing/2014/main" id="{4719E47D-ECD3-8F4E-EBD0-38CCD1C14B29}"/>
                </a:ext>
              </a:extLst>
            </p:cNvPr>
            <p:cNvSpPr/>
            <p:nvPr/>
          </p:nvSpPr>
          <p:spPr>
            <a:xfrm>
              <a:off x="1972947" y="5649738"/>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aphic 37">
              <a:extLst>
                <a:ext uri="{FF2B5EF4-FFF2-40B4-BE49-F238E27FC236}">
                  <a16:creationId xmlns:a16="http://schemas.microsoft.com/office/drawing/2014/main" id="{A6486421-4E98-696A-34CC-EA0FBFF8F1F8}"/>
                </a:ext>
              </a:extLst>
            </p:cNvPr>
            <p:cNvGrpSpPr/>
            <p:nvPr/>
          </p:nvGrpSpPr>
          <p:grpSpPr>
            <a:xfrm>
              <a:off x="2064622" y="5732952"/>
              <a:ext cx="229999" cy="229698"/>
              <a:chOff x="5737725" y="2862443"/>
              <a:chExt cx="1034323" cy="1032970"/>
            </a:xfrm>
            <a:solidFill>
              <a:schemeClr val="bg1"/>
            </a:solidFill>
          </p:grpSpPr>
          <p:sp>
            <p:nvSpPr>
              <p:cNvPr id="13" name="Freeform 56">
                <a:extLst>
                  <a:ext uri="{FF2B5EF4-FFF2-40B4-BE49-F238E27FC236}">
                    <a16:creationId xmlns:a16="http://schemas.microsoft.com/office/drawing/2014/main" id="{DDA5E26C-09BD-C015-016D-AD6D59EDF34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4" name="Freeform 57">
                <a:extLst>
                  <a:ext uri="{FF2B5EF4-FFF2-40B4-BE49-F238E27FC236}">
                    <a16:creationId xmlns:a16="http://schemas.microsoft.com/office/drawing/2014/main" id="{EDC03E57-95E9-5B13-D617-3458B74C9A16}"/>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5" name="Freeform 58">
                <a:extLst>
                  <a:ext uri="{FF2B5EF4-FFF2-40B4-BE49-F238E27FC236}">
                    <a16:creationId xmlns:a16="http://schemas.microsoft.com/office/drawing/2014/main" id="{43E4D8C3-6C80-0730-DD01-22BDFBEF871F}"/>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6" name="Freeform 59">
                <a:extLst>
                  <a:ext uri="{FF2B5EF4-FFF2-40B4-BE49-F238E27FC236}">
                    <a16:creationId xmlns:a16="http://schemas.microsoft.com/office/drawing/2014/main" id="{ACFEA67F-FE0A-1CE7-18E5-EFF60AE71B90}"/>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17" name="Freeform 60">
                <a:extLst>
                  <a:ext uri="{FF2B5EF4-FFF2-40B4-BE49-F238E27FC236}">
                    <a16:creationId xmlns:a16="http://schemas.microsoft.com/office/drawing/2014/main" id="{58AE5AB1-D253-4FD2-BEB9-809DC004880A}"/>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
        <p:nvSpPr>
          <p:cNvPr id="18" name="Text Placeholder 7">
            <a:extLst>
              <a:ext uri="{FF2B5EF4-FFF2-40B4-BE49-F238E27FC236}">
                <a16:creationId xmlns:a16="http://schemas.microsoft.com/office/drawing/2014/main" id="{00538A00-2399-7F5D-BC34-4DFD24783AF3}"/>
              </a:ext>
            </a:extLst>
          </p:cNvPr>
          <p:cNvSpPr txBox="1">
            <a:spLocks/>
          </p:cNvSpPr>
          <p:nvPr/>
        </p:nvSpPr>
        <p:spPr>
          <a:xfrm>
            <a:off x="2000341" y="2091562"/>
            <a:ext cx="4794159" cy="536968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r>
              <a:rPr lang="en-US" b="1" dirty="0" sz="950"/>
              <a:t>Eine zeitsparende Routine: Der 20-minütige wöchentliche Geld-Check</a:t>
            </a:r>
          </a:p>
          <a:p>
            <a:pPr marL="0" indent="0">
              <a:lnSpc>
                <a:spcPts val="1100"/>
              </a:lnSpc>
              <a:buNone/>
            </a:pPr>
            <a:endParaRPr lang="en-US" b="1" dirty="0"/>
          </a:p>
          <a:p>
            <a:pPr marL="0" indent="0">
              <a:lnSpc>
                <a:spcPts val="1100"/>
              </a:lnSpc>
              <a:buNone/>
            </a:pPr>
            <a:r>
              <a:rPr lang="en-US" dirty="0" sz="950"/>
              <a:t>In der Karrieremitte scheitert Budgetplanung oft aus einem Grund: Sie kostet zu viel Zeit. Eine realistische Lösung ist eine kurze wöchentliche Routine, die Sie informiert hält, ohne zur Belastung zu werden.</a:t>
            </a:r>
          </a:p>
          <a:p>
            <a:pPr marL="0" indent="0">
              <a:lnSpc>
                <a:spcPts val="1100"/>
              </a:lnSpc>
              <a:buNone/>
            </a:pPr>
            <a:endParaRPr lang="en-US" dirty="0"/>
          </a:p>
          <a:p>
            <a:pPr marL="0" indent="0">
              <a:lnSpc>
                <a:spcPts val="1100"/>
              </a:lnSpc>
              <a:buNone/>
            </a:pPr>
            <a:r>
              <a:rPr lang="en-US" dirty="0" sz="950"/>
              <a:t>Ein </a:t>
            </a:r>
            <a:r>
              <a:rPr lang="en-US" b="1" dirty="0" sz="950"/>
              <a:t>wöchentlicher Geld-Check</a:t>
            </a:r>
            <a:r>
              <a:rPr lang="en-US" dirty="0" sz="950"/>
              <a:t> ist ein fest eingeplanter 20-minütiger Termin mit sich selbst (oder Ihrem Haushalt). Sein Zweck ist, zu verhindern, dass kleine Probleme zu stressigen Überraschungen werden.</a:t>
            </a:r>
          </a:p>
          <a:p>
            <a:pPr marL="0" indent="0">
              <a:lnSpc>
                <a:spcPts val="1100"/>
              </a:lnSpc>
              <a:buNone/>
            </a:pPr>
            <a:endParaRPr lang="en-US" b="1" dirty="0"/>
          </a:p>
          <a:p>
            <a:pPr marL="0" indent="0">
              <a:lnSpc>
                <a:spcPts val="1100"/>
              </a:lnSpc>
              <a:buNone/>
            </a:pPr>
            <a:r>
              <a:rPr lang="en-US" b="1" dirty="0" sz="950"/>
              <a:t>So funktioniert es (20 Minuten):</a:t>
            </a:r>
            <a:endParaRPr lang="en-US" dirty="0"/>
          </a:p>
          <a:p>
            <a:pPr marL="0" indent="0">
              <a:lnSpc>
                <a:spcPts val="1100"/>
              </a:lnSpc>
              <a:buNone/>
            </a:pPr>
            <a:endParaRPr lang="en-US" b="1" dirty="0"/>
          </a:p>
          <a:p>
            <a:pPr marL="0" indent="0">
              <a:lnSpc>
                <a:spcPts val="1100"/>
              </a:lnSpc>
              <a:buNone/>
            </a:pPr>
            <a:r>
              <a:rPr lang="en-US" b="1" dirty="0" sz="950"/>
              <a:t>1) Kontostand und anstehende Zahlungen prüfen (5 Minuten)</a:t>
            </a:r>
            <a:br>
              <a:rPr lang="en-US" b="1" dirty="0"/>
            </a:br>
            <a:endParaRPr lang="en-US" b="1" dirty="0"/>
          </a:p>
          <a:p>
            <a:pPr>
              <a:lnSpc>
                <a:spcPts val="1100"/>
              </a:lnSpc>
            </a:pPr>
            <a:r>
              <a:rPr lang="en-US" dirty="0" sz="950"/>
              <a:t>Sehen Sie sich Ihren aktuellen Kontostand an.</a:t>
            </a:r>
          </a:p>
          <a:p>
            <a:pPr>
              <a:lnSpc>
                <a:spcPts val="1100"/>
              </a:lnSpc>
            </a:pPr>
            <a:r>
              <a:rPr lang="en-US" dirty="0" sz="950"/>
              <a:t>Prüfen Sie, welche Rechnungen oder Zahlungen in den nächsten 7–10 Tagen fällig sind.</a:t>
            </a:r>
          </a:p>
          <a:p>
            <a:pPr>
              <a:lnSpc>
                <a:spcPts val="1100"/>
              </a:lnSpc>
            </a:pPr>
            <a:r>
              <a:rPr lang="en-US" dirty="0" sz="950"/>
              <a:t>Fragen Sie sich: „Ist alles gedeckt?“</a:t>
            </a:r>
          </a:p>
          <a:p>
            <a:pPr marL="0" indent="0">
              <a:lnSpc>
                <a:spcPts val="1100"/>
              </a:lnSpc>
              <a:buNone/>
            </a:pPr>
            <a:endParaRPr lang="en-US" b="1" dirty="0"/>
          </a:p>
          <a:p>
            <a:pPr marL="0" indent="0">
              <a:lnSpc>
                <a:spcPts val="1100"/>
              </a:lnSpc>
              <a:buNone/>
            </a:pPr>
            <a:r>
              <a:rPr lang="en-US" b="1" dirty="0" sz="950"/>
              <a:t>2) Ausgaben seit letzter Woche durchsehen (5 Minuten)</a:t>
            </a:r>
          </a:p>
          <a:p>
            <a:pPr marL="0" indent="0">
              <a:lnSpc>
                <a:spcPts val="1100"/>
              </a:lnSpc>
              <a:buNone/>
            </a:pPr>
            <a:endParaRPr lang="en-US" dirty="0"/>
          </a:p>
          <a:p>
            <a:pPr>
              <a:lnSpc>
                <a:spcPts val="1100"/>
              </a:lnSpc>
            </a:pPr>
            <a:r>
              <a:rPr lang="en-US" dirty="0" sz="950"/>
              <a:t>Sehen Sie sich die letzten Umsätze an.</a:t>
            </a:r>
          </a:p>
          <a:p>
            <a:pPr>
              <a:lnSpc>
                <a:spcPts val="1100"/>
              </a:lnSpc>
            </a:pPr>
            <a:r>
              <a:rPr lang="en-US" dirty="0" sz="950"/>
              <a:t>Ermitteln Sie Ihre größten Ausgabenkategorien.</a:t>
            </a:r>
          </a:p>
          <a:p>
            <a:pPr>
              <a:lnSpc>
                <a:spcPts val="1100"/>
              </a:lnSpc>
            </a:pPr>
            <a:r>
              <a:rPr lang="en-US" dirty="0" sz="950"/>
              <a:t>Achten Sie auf ungewöhnliche Kosten (z. B. höhere Lebensmittelausgaben, unerwartete Gebühren).</a:t>
            </a:r>
          </a:p>
          <a:p>
            <a:pPr marL="0" indent="0">
              <a:lnSpc>
                <a:spcPts val="1100"/>
              </a:lnSpc>
              <a:buNone/>
            </a:pPr>
            <a:br>
              <a:rPr lang="en-US" b="1" dirty="0"/>
            </a:br>
            <a:r>
              <a:rPr lang="en-US" b="1" dirty="0" sz="950"/>
              <a:t>3) Die nächste Woche planen (5 Minuten)</a:t>
            </a:r>
            <a:br>
              <a:rPr lang="en-US" b="1" dirty="0"/>
            </a:br>
            <a:endParaRPr lang="en-US" dirty="0"/>
          </a:p>
          <a:p>
            <a:pPr>
              <a:lnSpc>
                <a:spcPts val="1100"/>
              </a:lnSpc>
            </a:pPr>
            <a:r>
              <a:rPr lang="en-US" dirty="0" sz="950"/>
              <a:t>Legen Sie realistische Ausgabenlimits für flexible Kategorien fest (Essen, Freizeit, Mobilität).</a:t>
            </a:r>
          </a:p>
          <a:p>
            <a:pPr>
              <a:lnSpc>
                <a:spcPts val="1100"/>
              </a:lnSpc>
            </a:pPr>
            <a:r>
              <a:rPr lang="en-US" dirty="0" sz="950"/>
              <a:t>Wenn eine größere Ausgabe ansteht, planen Sie, wie Sie sie decken (etwas anderes reduzieren, den Plan für unregelmäßige Kosten nutzen oder – wenn wirklich unerwartet – den Puffer nutzen).</a:t>
            </a:r>
          </a:p>
          <a:p>
            <a:pPr marL="0" indent="0">
              <a:lnSpc>
                <a:spcPts val="1100"/>
              </a:lnSpc>
              <a:buNone/>
            </a:pPr>
            <a:endParaRPr lang="en-US" b="1" dirty="0"/>
          </a:p>
          <a:p>
            <a:pPr marL="0" indent="0">
              <a:lnSpc>
                <a:spcPts val="1100"/>
              </a:lnSpc>
              <a:buNone/>
            </a:pPr>
            <a:r>
              <a:rPr lang="en-US" b="1" dirty="0" sz="950"/>
              <a:t>4) Eine Verbesserungsmaßnahme (5 Minuten)</a:t>
            </a:r>
            <a:br>
              <a:rPr lang="en-US" b="1" dirty="0"/>
            </a:br>
            <a:br>
              <a:rPr lang="en-US" dirty="0"/>
            </a:br>
            <a:r>
              <a:rPr lang="en-US" dirty="0" sz="950"/>
              <a:t>Wählen Sie eine kleine Maßnahme, die Ihre Finanzen nächste Woche erleichtert, zum Beispiel:</a:t>
            </a:r>
          </a:p>
          <a:p>
            <a:pPr>
              <a:lnSpc>
                <a:spcPts val="1100"/>
              </a:lnSpc>
            </a:pPr>
            <a:r>
              <a:rPr lang="en-US" dirty="0" sz="950"/>
              <a:t>ein ungenutztes Abonnement kündigen oder pausieren,</a:t>
            </a:r>
          </a:p>
          <a:p>
            <a:pPr>
              <a:lnSpc>
                <a:spcPts val="1100"/>
              </a:lnSpc>
            </a:pPr>
            <a:r>
              <a:rPr lang="en-US" dirty="0" sz="950"/>
              <a:t>eine Erinnerung für eine unregelmäßige Ausgabe einrichten,</a:t>
            </a:r>
          </a:p>
          <a:p>
            <a:pPr>
              <a:lnSpc>
                <a:spcPts val="1100"/>
              </a:lnSpc>
            </a:pPr>
            <a:r>
              <a:rPr lang="en-US" dirty="0" sz="950"/>
              <a:t>einen kleinen Betrag in Ihren Puffer überweisen,</a:t>
            </a:r>
          </a:p>
          <a:p>
            <a:pPr>
              <a:lnSpc>
                <a:spcPts val="1100"/>
              </a:lnSpc>
            </a:pPr>
            <a:r>
              <a:rPr lang="en-US" dirty="0" sz="950"/>
              <a:t>Einkäufe vor dem Einkaufen planen,</a:t>
            </a:r>
          </a:p>
          <a:p>
            <a:pPr>
              <a:lnSpc>
                <a:spcPts val="1100"/>
              </a:lnSpc>
            </a:pPr>
            <a:r>
              <a:rPr lang="en-US" dirty="0" sz="950"/>
              <a:t>einen Vertrag auf günstigere Optionen prüfen.</a:t>
            </a:r>
          </a:p>
          <a:p>
            <a:pPr marL="0" indent="0">
              <a:lnSpc>
                <a:spcPts val="1100"/>
              </a:lnSpc>
              <a:buNone/>
            </a:pPr>
            <a:endParaRPr lang="en-US" b="1" dirty="0"/>
          </a:p>
          <a:p>
            <a:pPr marL="0" indent="0">
              <a:lnSpc>
                <a:spcPts val="1100"/>
              </a:lnSpc>
              <a:buNone/>
            </a:pPr>
            <a:r>
              <a:rPr lang="en-US" b="1" dirty="0" sz="950"/>
              <a:t>Warum diese Routine hilft</a:t>
            </a:r>
            <a:br>
              <a:rPr lang="en-US" dirty="0"/>
            </a:br>
            <a:r>
              <a:rPr lang="en-US" dirty="0" sz="950"/>
              <a:t>Ein kurzer wöchentlicher Check reduziert Stress, weil Sie informiert bleiben. Er stärkt das Selbstvertrauen, weil Sie Entscheidungen frühzeitig treffen, bevor Probleme wachsen. Vor allem macht er die Budgetplanung in einem vollen Leben einfach.</a:t>
            </a:r>
          </a:p>
          <a:p>
            <a:pPr marL="0" indent="0">
              <a:lnSpc>
                <a:spcPts val="1100"/>
              </a:lnSpc>
              <a:buNone/>
            </a:pPr>
            <a:endParaRPr lang="en-US" b="1" dirty="0"/>
          </a:p>
        </p:txBody>
      </p:sp>
    </p:spTree>
    <p:extLst>
      <p:ext uri="{BB962C8B-B14F-4D97-AF65-F5344CB8AC3E}">
        <p14:creationId xmlns:p14="http://schemas.microsoft.com/office/powerpoint/2010/main" val="26974730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A7EB0-0BDC-1DBE-1980-8929797F8B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10B6172-321F-FC08-AEA8-C0768BCF3B3F}"/>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C72649DB-1753-21FD-3853-F3AD04567521}"/>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3A4C8B7-164C-8757-A962-5AA149BEF09A}"/>
              </a:ext>
            </a:extLst>
          </p:cNvPr>
          <p:cNvSpPr>
            <a:spLocks noGrp="1"/>
          </p:cNvSpPr>
          <p:nvPr>
            <p:ph type="body" sz="quarter" idx="61"/>
          </p:nvPr>
        </p:nvSpPr>
        <p:spPr>
          <a:xfrm>
            <a:off x="1704812" y="452281"/>
            <a:ext cx="5284924" cy="722656"/>
          </a:xfrm>
        </p:spPr>
        <p:txBody>
          <a:bodyPr/>
          <a:lstStyle/>
          <a:p>
            <a:r>
              <a:rPr lang="en-US" dirty="0"/>
              <a:t>Ressourcen</a:t>
            </a:r>
          </a:p>
        </p:txBody>
      </p:sp>
      <p:cxnSp>
        <p:nvCxnSpPr>
          <p:cNvPr id="24" name="Straight Connector 23">
            <a:extLst>
              <a:ext uri="{FF2B5EF4-FFF2-40B4-BE49-F238E27FC236}">
                <a16:creationId xmlns:a16="http://schemas.microsoft.com/office/drawing/2014/main" id="{D078D6AE-C002-E167-F97C-5C3E3E565A6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B5192C1D-A05F-7E2B-363C-AA477EFA1193}"/>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CEA08E5-8C2E-2A36-F9A6-8FC9A288550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1088FB2-0427-1324-D62F-09BF54C46BF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14E6FA9B-37E4-2B0A-3105-823B3AAB2EA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53DF4BD0-B8E8-82AC-AF62-17A9EFA48C3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891C5CF-72EA-2994-E7C0-4F591C753E3B}"/>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6BDD454-EBDE-AB0F-5538-09495D67DE4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4F108D2C-D375-B89C-6EBD-3573F18A591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070D0146-5023-901B-22F7-ABCB704DC11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42E4C17-D58D-C278-B6C0-87A8F44030A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1740B39-0E62-DA34-7297-B63B2C44C77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2734DEEA-C277-7AD0-7A5F-29A9C7F56C5B}"/>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3927488-4D53-3880-37DF-D01AE6869D16}"/>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E878817-F9DB-06E2-25DE-C1A12E3CACAC}"/>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2947A08-53B8-6044-F687-BC5D6E6F21C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443A6370-C622-123C-1229-CD9719B7340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75DDAA0B-CBAE-329C-1A95-77B71D65089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C5ECC56C-E915-3409-03A3-3F19E597BAC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2E03C498-DD6D-453C-01B8-AF6F8800DDD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77D590C-938D-2CDD-3449-BEEBC2A00C3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A09C4DA-92C3-219F-DD29-FE6A0A4633B1}"/>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0847A92D-A4C5-F507-0927-F6D310B5CFE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F112E8BA-C7ED-D2BC-811D-3510D6F7761A}"/>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BA5AA59D-11D8-D6C1-7848-759006890EB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8918C938-D8B7-E818-C225-8D40382D545E}"/>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90CDE8E9-BAA6-7A3D-2E5D-9CE3E38F61F6}"/>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2B9E7D6-6971-C7D4-1119-45C3EC6B379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 name="Rounded Rectangle 67">
            <a:extLst>
              <a:ext uri="{FF2B5EF4-FFF2-40B4-BE49-F238E27FC236}">
                <a16:creationId xmlns:a16="http://schemas.microsoft.com/office/drawing/2014/main" id="{FF3D128D-461C-6E1B-189C-D8338C26DA68}"/>
              </a:ext>
            </a:extLst>
          </p:cNvPr>
          <p:cNvSpPr/>
          <p:nvPr/>
        </p:nvSpPr>
        <p:spPr>
          <a:xfrm>
            <a:off x="1569721" y="1569958"/>
            <a:ext cx="5343724" cy="85651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ounded Rectangle 24">
            <a:extLst>
              <a:ext uri="{FF2B5EF4-FFF2-40B4-BE49-F238E27FC236}">
                <a16:creationId xmlns:a16="http://schemas.microsoft.com/office/drawing/2014/main" id="{D1D26BA7-25D9-610F-81D9-ADB1E3ABD8EF}"/>
              </a:ext>
            </a:extLst>
          </p:cNvPr>
          <p:cNvSpPr/>
          <p:nvPr/>
        </p:nvSpPr>
        <p:spPr>
          <a:xfrm>
            <a:off x="1569721" y="3007147"/>
            <a:ext cx="5420016" cy="3531536"/>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 Placeholder 7">
            <a:extLst>
              <a:ext uri="{FF2B5EF4-FFF2-40B4-BE49-F238E27FC236}">
                <a16:creationId xmlns:a16="http://schemas.microsoft.com/office/drawing/2014/main" id="{5537B5F8-DA0D-A9B4-B3B5-6BB2428688DF}"/>
              </a:ext>
            </a:extLst>
          </p:cNvPr>
          <p:cNvSpPr txBox="1">
            <a:spLocks/>
          </p:cNvSpPr>
          <p:nvPr/>
        </p:nvSpPr>
        <p:spPr>
          <a:xfrm>
            <a:off x="1717532" y="1826259"/>
            <a:ext cx="5195911" cy="40640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Sie können die für dieses Modul bereitgestellten Werkzeuge nutzen, die Ihnen bei der Budgetplanung und beim Erfassen Ihrer Finanzgewohnheiten helfen.  </a:t>
            </a:r>
            <a:endParaRPr lang="en-US" dirty="0">
              <a:highlight>
                <a:srgbClr val="FF0000"/>
              </a:highlight>
            </a:endParaRPr>
          </a:p>
          <a:p>
            <a:pPr marL="0" indent="0">
              <a:buNone/>
            </a:pPr>
            <a:endParaRPr lang="en-US" dirty="0"/>
          </a:p>
        </p:txBody>
      </p:sp>
      <p:sp>
        <p:nvSpPr>
          <p:cNvPr id="57" name="Text Placeholder 7">
            <a:extLst>
              <a:ext uri="{FF2B5EF4-FFF2-40B4-BE49-F238E27FC236}">
                <a16:creationId xmlns:a16="http://schemas.microsoft.com/office/drawing/2014/main" id="{B7A14475-CCFE-15EB-5009-518D76D3583B}"/>
              </a:ext>
            </a:extLst>
          </p:cNvPr>
          <p:cNvSpPr txBox="1">
            <a:spLocks/>
          </p:cNvSpPr>
          <p:nvPr/>
        </p:nvSpPr>
        <p:spPr>
          <a:xfrm>
            <a:off x="1668177" y="33820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US" b="1" dirty="0" sz="1050"/>
              <a:t>Podcasts </a:t>
            </a:r>
            <a:endParaRPr lang="en-US" dirty="0"/>
          </a:p>
          <a:p>
            <a:pPr>
              <a:lnSpc>
                <a:spcPts val="1150"/>
              </a:lnSpc>
            </a:pPr>
            <a:r>
              <a:rPr lang="en-US" dirty="0" sz="1050"/>
              <a:t>Financial Times – </a:t>
            </a:r>
            <a:r>
              <a:rPr lang="en-US" i="1" dirty="0" sz="1050"/>
              <a:t>Money Clinic with Claer Barrett</a:t>
            </a:r>
            <a:r>
              <a:rPr lang="en-US" dirty="0" sz="1050"/>
              <a:t> (reale Gelddilemmas + praktische Schritte, englisch): </a:t>
            </a:r>
            <a:r>
              <a:rPr lang="en-US" dirty="0" sz="1050">
                <a:hlinkClick r:id="rId2"/>
              </a:rPr>
              <a:t>https://www.ft.com/money-clinic-with-claer-barrett</a:t>
            </a:r>
            <a:r>
              <a:rPr lang="en-US" dirty="0" sz="1050"/>
              <a:t> </a:t>
            </a:r>
          </a:p>
          <a:p>
            <a:pPr>
              <a:lnSpc>
                <a:spcPts val="1150"/>
              </a:lnSpc>
            </a:pPr>
            <a:r>
              <a:rPr lang="en-US" dirty="0" sz="1050"/>
              <a:t>HerMoney – </a:t>
            </a:r>
            <a:r>
              <a:rPr lang="en-US" i="1" dirty="0" sz="1050"/>
              <a:t>HerMoney with Jean Chatzky</a:t>
            </a:r>
            <a:r>
              <a:rPr lang="en-US" dirty="0" sz="1050"/>
              <a:t> (Finanzratgeber speziell für Frauen, englisch): </a:t>
            </a:r>
            <a:r>
              <a:rPr lang="en-US" dirty="0" sz="1050">
                <a:hlinkClick r:id="rId3"/>
              </a:rPr>
              <a:t>https://open.spotify.com/show/4YAPCekRk9MiABPqmsFOn6</a:t>
            </a:r>
            <a:r>
              <a:rPr lang="en-US" dirty="0" sz="1050"/>
              <a:t> </a:t>
            </a:r>
          </a:p>
          <a:p>
            <a:pPr>
              <a:lnSpc>
                <a:spcPts val="1150"/>
              </a:lnSpc>
            </a:pPr>
            <a:r>
              <a:rPr lang="en-US" dirty="0" err="1" sz="1050"/>
              <a:t>MoneySavingExpert</a:t>
            </a:r>
            <a:r>
              <a:rPr lang="en-US" dirty="0" sz="1050"/>
              <a:t> – </a:t>
            </a:r>
            <a:r>
              <a:rPr lang="en-US" i="1" dirty="0" sz="1050"/>
              <a:t>The Martin Lewis Podcast</a:t>
            </a:r>
            <a:r>
              <a:rPr lang="en-US" dirty="0" sz="1050"/>
              <a:t> (Lebenshaltungskosten, Geldentscheidungen im Haushalt, Fragen &amp; Antworten, englisch): </a:t>
            </a:r>
            <a:r>
              <a:rPr lang="en-US" dirty="0" sz="1050">
                <a:hlinkClick r:id="rId4"/>
              </a:rPr>
              <a:t>https://www.moneysavingexpert.com/site/listen-to--the-martin-lewis-podcast-/</a:t>
            </a:r>
            <a:r>
              <a:rPr lang="en-US" dirty="0" sz="1050"/>
              <a:t> </a:t>
            </a:r>
          </a:p>
          <a:p>
            <a:pPr marL="0" indent="0">
              <a:lnSpc>
                <a:spcPts val="1150"/>
              </a:lnSpc>
              <a:buNone/>
            </a:pPr>
            <a:endParaRPr lang="en-US" b="1" dirty="0"/>
          </a:p>
          <a:p>
            <a:pPr marL="0" indent="0">
              <a:lnSpc>
                <a:spcPts val="1150"/>
              </a:lnSpc>
              <a:buNone/>
            </a:pPr>
            <a:r>
              <a:rPr lang="en-US" b="1" dirty="0" sz="1050"/>
              <a:t>Videos </a:t>
            </a:r>
            <a:endParaRPr lang="en-US" dirty="0"/>
          </a:p>
          <a:p>
            <a:pPr>
              <a:lnSpc>
                <a:spcPts val="1150"/>
              </a:lnSpc>
            </a:pPr>
            <a:r>
              <a:rPr lang="en-US" dirty="0" sz="1050"/>
              <a:t>The Financial Diet – </a:t>
            </a:r>
            <a:r>
              <a:rPr lang="en-US" i="1" dirty="0" sz="1050"/>
              <a:t>How To Budget When Money Stresses You Out</a:t>
            </a:r>
            <a:r>
              <a:rPr lang="en-US" dirty="0" sz="1050"/>
              <a:t> (15-Minuten-Format, englisch): </a:t>
            </a:r>
            <a:r>
              <a:rPr lang="en-US" dirty="0" sz="1050">
                <a:hlinkClick r:id="rId5"/>
              </a:rPr>
              <a:t>https://www.youtube.com/watch?v=Hbnn52Bch_c</a:t>
            </a:r>
            <a:r>
              <a:rPr lang="en-US" dirty="0" sz="1050"/>
              <a:t> </a:t>
            </a:r>
          </a:p>
          <a:p>
            <a:pPr>
              <a:lnSpc>
                <a:spcPts val="1150"/>
              </a:lnSpc>
            </a:pPr>
            <a:r>
              <a:rPr lang="en-US" dirty="0" sz="1050"/>
              <a:t>The Financial Diet – </a:t>
            </a:r>
            <a:r>
              <a:rPr lang="en-US" i="1" dirty="0" sz="1050"/>
              <a:t>How To Budget Against Lifestyle Inflation</a:t>
            </a:r>
            <a:r>
              <a:rPr lang="en-US" dirty="0" sz="1050"/>
              <a:t> (englisch): </a:t>
            </a:r>
            <a:r>
              <a:rPr lang="en-US" dirty="0" sz="1050">
                <a:hlinkClick r:id="rId6"/>
              </a:rPr>
              <a:t>https://www.youtube.com/watch?v=EHDJ_Wx2ZCE</a:t>
            </a:r>
            <a:r>
              <a:rPr lang="en-US" dirty="0" sz="1050"/>
              <a:t> </a:t>
            </a:r>
          </a:p>
          <a:p>
            <a:pPr>
              <a:lnSpc>
                <a:spcPts val="1150"/>
              </a:lnSpc>
            </a:pPr>
            <a:endParaRPr lang="en-US" b="1" dirty="0"/>
          </a:p>
          <a:p>
            <a:pPr marL="0" indent="0">
              <a:lnSpc>
                <a:spcPts val="1150"/>
              </a:lnSpc>
              <a:buNone/>
            </a:pPr>
            <a:r>
              <a:rPr lang="en-US" b="1" dirty="0" sz="1050"/>
              <a:t>Websites &amp; Leitfäden </a:t>
            </a:r>
            <a:endParaRPr lang="en-US" dirty="0"/>
          </a:p>
          <a:p>
            <a:pPr>
              <a:lnSpc>
                <a:spcPts val="1150"/>
              </a:lnSpc>
            </a:pPr>
            <a:r>
              <a:rPr lang="en-US" dirty="0" err="1" sz="1050"/>
              <a:t>MoneySavingExpert</a:t>
            </a:r>
            <a:r>
              <a:rPr lang="en-US" dirty="0" sz="1050"/>
              <a:t> – </a:t>
            </a:r>
            <a:r>
              <a:rPr lang="en-US" i="1" dirty="0" sz="1050"/>
              <a:t>Budget Planner</a:t>
            </a:r>
            <a:r>
              <a:rPr lang="en-US" dirty="0" sz="1050"/>
              <a:t> (Planer zum Herunterladen + Anleitung, englisch): </a:t>
            </a:r>
            <a:r>
              <a:rPr lang="en-US" dirty="0" sz="1050">
                <a:hlinkClick r:id="rId7"/>
              </a:rPr>
              <a:t>https://www.moneysavingexpert.com/banking/budget-planning/</a:t>
            </a:r>
            <a:r>
              <a:rPr lang="en-US" dirty="0" sz="1050"/>
              <a:t> </a:t>
            </a:r>
          </a:p>
          <a:p>
            <a:pPr>
              <a:lnSpc>
                <a:spcPts val="1150"/>
              </a:lnSpc>
            </a:pPr>
            <a:r>
              <a:rPr lang="en-US" dirty="0" sz="1050"/>
              <a:t>HerMoney – </a:t>
            </a:r>
            <a:r>
              <a:rPr lang="en-US" i="1" dirty="0" sz="1050"/>
              <a:t>The Best Budgeting Tips for Your 40s and 50s</a:t>
            </a:r>
            <a:r>
              <a:rPr lang="en-US" dirty="0" sz="1050"/>
              <a:t> (ausdrücklich auf die Lebensmitte ausgerichtet, englisch): </a:t>
            </a:r>
            <a:r>
              <a:rPr lang="en-US" dirty="0" sz="1050">
                <a:hlinkClick r:id="rId8"/>
              </a:rPr>
              <a:t>https://hermoney.com/earn/budgeting-tips-for-your-40s-and-50s/</a:t>
            </a:r>
            <a:r>
              <a:rPr lang="en-US" dirty="0" sz="1050"/>
              <a:t> </a:t>
            </a:r>
          </a:p>
        </p:txBody>
      </p:sp>
      <p:grpSp>
        <p:nvGrpSpPr>
          <p:cNvPr id="58" name="Group 115">
            <a:extLst>
              <a:ext uri="{FF2B5EF4-FFF2-40B4-BE49-F238E27FC236}">
                <a16:creationId xmlns:a16="http://schemas.microsoft.com/office/drawing/2014/main" id="{A9173AF4-5324-D902-5330-CD116260D030}"/>
              </a:ext>
            </a:extLst>
          </p:cNvPr>
          <p:cNvGrpSpPr/>
          <p:nvPr/>
        </p:nvGrpSpPr>
        <p:grpSpPr>
          <a:xfrm>
            <a:off x="1668176" y="1350076"/>
            <a:ext cx="2613752" cy="406400"/>
            <a:chOff x="1997756" y="3611831"/>
            <a:chExt cx="2613752" cy="406400"/>
          </a:xfrm>
        </p:grpSpPr>
        <p:grpSp>
          <p:nvGrpSpPr>
            <p:cNvPr id="59" name="Group 116">
              <a:extLst>
                <a:ext uri="{FF2B5EF4-FFF2-40B4-BE49-F238E27FC236}">
                  <a16:creationId xmlns:a16="http://schemas.microsoft.com/office/drawing/2014/main" id="{422E3DC5-661E-5DC4-31F1-98A2595CE0AD}"/>
                </a:ext>
              </a:extLst>
            </p:cNvPr>
            <p:cNvGrpSpPr/>
            <p:nvPr/>
          </p:nvGrpSpPr>
          <p:grpSpPr>
            <a:xfrm>
              <a:off x="1997756" y="3611831"/>
              <a:ext cx="2613752" cy="406400"/>
              <a:chOff x="1590175" y="6032510"/>
              <a:chExt cx="2613752" cy="406400"/>
            </a:xfrm>
          </p:grpSpPr>
          <p:sp>
            <p:nvSpPr>
              <p:cNvPr id="67" name="Rectangle 124">
                <a:extLst>
                  <a:ext uri="{FF2B5EF4-FFF2-40B4-BE49-F238E27FC236}">
                    <a16:creationId xmlns:a16="http://schemas.microsoft.com/office/drawing/2014/main" id="{B658A04D-B6B3-00DD-8ED4-159AEB23CBB6}"/>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ctangle 125">
                <a:extLst>
                  <a:ext uri="{FF2B5EF4-FFF2-40B4-BE49-F238E27FC236}">
                    <a16:creationId xmlns:a16="http://schemas.microsoft.com/office/drawing/2014/main" id="{1E64A95B-DC69-7331-74EB-1603F218303A}"/>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122">
                <a:extLst>
                  <a:ext uri="{FF2B5EF4-FFF2-40B4-BE49-F238E27FC236}">
                    <a16:creationId xmlns:a16="http://schemas.microsoft.com/office/drawing/2014/main" id="{0A1003CD-7730-608F-E3F6-EEB50CD52DC4}"/>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err="1">
                    <a:solidFill>
                      <a:schemeClr val="bg1"/>
                    </a:solidFill>
                  </a:rPr>
                  <a:t>FEMpower</a:t>
                </a:r>
                <a:r>
                  <a:rPr lang="en-US" sz="1400" b="1" dirty="0">
                    <a:solidFill>
                      <a:schemeClr val="bg1"/>
                    </a:solidFill>
                  </a:rPr>
                  <a:t>-Werkzeuge</a:t>
                </a:r>
              </a:p>
            </p:txBody>
          </p:sp>
          <p:sp>
            <p:nvSpPr>
              <p:cNvPr id="70" name="Oval 127">
                <a:extLst>
                  <a:ext uri="{FF2B5EF4-FFF2-40B4-BE49-F238E27FC236}">
                    <a16:creationId xmlns:a16="http://schemas.microsoft.com/office/drawing/2014/main" id="{8AF1BA84-A8B4-15BC-90FE-82580169FC31}"/>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Freeform 128">
                <a:extLst>
                  <a:ext uri="{FF2B5EF4-FFF2-40B4-BE49-F238E27FC236}">
                    <a16:creationId xmlns:a16="http://schemas.microsoft.com/office/drawing/2014/main" id="{C292F756-1C2B-C657-7C8D-DD409557928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0" name="Group 117">
              <a:extLst>
                <a:ext uri="{FF2B5EF4-FFF2-40B4-BE49-F238E27FC236}">
                  <a16:creationId xmlns:a16="http://schemas.microsoft.com/office/drawing/2014/main" id="{B969F101-EA6E-0286-4D83-38F824C57480}"/>
                </a:ext>
              </a:extLst>
            </p:cNvPr>
            <p:cNvGrpSpPr/>
            <p:nvPr/>
          </p:nvGrpSpPr>
          <p:grpSpPr>
            <a:xfrm>
              <a:off x="2082840" y="3699396"/>
              <a:ext cx="249276" cy="237604"/>
              <a:chOff x="8687174" y="1568164"/>
              <a:chExt cx="1195477" cy="1139501"/>
            </a:xfrm>
            <a:solidFill>
              <a:schemeClr val="bg1"/>
            </a:solidFill>
          </p:grpSpPr>
          <p:grpSp>
            <p:nvGrpSpPr>
              <p:cNvPr id="61" name="Graphic 37">
                <a:extLst>
                  <a:ext uri="{FF2B5EF4-FFF2-40B4-BE49-F238E27FC236}">
                    <a16:creationId xmlns:a16="http://schemas.microsoft.com/office/drawing/2014/main" id="{FA4408AB-D8C6-C96C-AF05-9621038AF282}"/>
                  </a:ext>
                </a:extLst>
              </p:cNvPr>
              <p:cNvGrpSpPr/>
              <p:nvPr/>
            </p:nvGrpSpPr>
            <p:grpSpPr>
              <a:xfrm>
                <a:off x="9122006" y="1798742"/>
                <a:ext cx="652378" cy="709850"/>
                <a:chOff x="4172018" y="1336363"/>
                <a:chExt cx="742283" cy="807675"/>
              </a:xfrm>
              <a:grpFill/>
            </p:grpSpPr>
            <p:sp>
              <p:nvSpPr>
                <p:cNvPr id="63" name="Freeform 120">
                  <a:extLst>
                    <a:ext uri="{FF2B5EF4-FFF2-40B4-BE49-F238E27FC236}">
                      <a16:creationId xmlns:a16="http://schemas.microsoft.com/office/drawing/2014/main" id="{2134FBB6-6A3F-1007-DE3C-F2C49E2219B4}"/>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64" name="Freeform 121">
                  <a:extLst>
                    <a:ext uri="{FF2B5EF4-FFF2-40B4-BE49-F238E27FC236}">
                      <a16:creationId xmlns:a16="http://schemas.microsoft.com/office/drawing/2014/main" id="{AEC97075-59EC-8692-922D-8C210D103ED5}"/>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65" name="Freeform 122">
                  <a:extLst>
                    <a:ext uri="{FF2B5EF4-FFF2-40B4-BE49-F238E27FC236}">
                      <a16:creationId xmlns:a16="http://schemas.microsoft.com/office/drawing/2014/main" id="{4CF0194D-21F4-217B-DB3E-4D0114890E1B}"/>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66" name="Freeform 123">
                  <a:extLst>
                    <a:ext uri="{FF2B5EF4-FFF2-40B4-BE49-F238E27FC236}">
                      <a16:creationId xmlns:a16="http://schemas.microsoft.com/office/drawing/2014/main" id="{5D335C5E-4230-E195-2F70-60F3FD40472E}"/>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2" name="Oval Callout 119">
                <a:extLst>
                  <a:ext uri="{FF2B5EF4-FFF2-40B4-BE49-F238E27FC236}">
                    <a16:creationId xmlns:a16="http://schemas.microsoft.com/office/drawing/2014/main" id="{FDD2D43C-61C3-79F5-AFF8-DCCFAC6134B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nvGrpSpPr>
          <p:cNvPr id="72" name="Group 129">
            <a:extLst>
              <a:ext uri="{FF2B5EF4-FFF2-40B4-BE49-F238E27FC236}">
                <a16:creationId xmlns:a16="http://schemas.microsoft.com/office/drawing/2014/main" id="{38C9DB72-EC9E-607B-539E-D4CEB69E9342}"/>
              </a:ext>
            </a:extLst>
          </p:cNvPr>
          <p:cNvGrpSpPr/>
          <p:nvPr/>
        </p:nvGrpSpPr>
        <p:grpSpPr>
          <a:xfrm>
            <a:off x="1668176" y="2803946"/>
            <a:ext cx="3256249" cy="406400"/>
            <a:chOff x="1972947" y="5649738"/>
            <a:chExt cx="3256249" cy="406400"/>
          </a:xfrm>
        </p:grpSpPr>
        <p:sp>
          <p:nvSpPr>
            <p:cNvPr id="73" name="Rectangle 130">
              <a:extLst>
                <a:ext uri="{FF2B5EF4-FFF2-40B4-BE49-F238E27FC236}">
                  <a16:creationId xmlns:a16="http://schemas.microsoft.com/office/drawing/2014/main" id="{572C36B9-1AA6-18E8-A44C-E1B358C22B8E}"/>
                </a:ext>
              </a:extLst>
            </p:cNvPr>
            <p:cNvSpPr/>
            <p:nvPr/>
          </p:nvSpPr>
          <p:spPr>
            <a:xfrm>
              <a:off x="2323929" y="5705156"/>
              <a:ext cx="243492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131">
              <a:extLst>
                <a:ext uri="{FF2B5EF4-FFF2-40B4-BE49-F238E27FC236}">
                  <a16:creationId xmlns:a16="http://schemas.microsoft.com/office/drawing/2014/main" id="{CFF402CC-E1F3-21C1-6279-B652DDDE1415}"/>
                </a:ext>
              </a:extLst>
            </p:cNvPr>
            <p:cNvSpPr/>
            <p:nvPr/>
          </p:nvSpPr>
          <p:spPr>
            <a:xfrm>
              <a:off x="2293719" y="5702261"/>
              <a:ext cx="2465132"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 Placeholder 122">
              <a:extLst>
                <a:ext uri="{FF2B5EF4-FFF2-40B4-BE49-F238E27FC236}">
                  <a16:creationId xmlns:a16="http://schemas.microsoft.com/office/drawing/2014/main" id="{745605D4-6C7C-C034-B5CE-D11DE1DDA9FC}"/>
                </a:ext>
              </a:extLst>
            </p:cNvPr>
            <p:cNvSpPr txBox="1">
              <a:spLocks/>
            </p:cNvSpPr>
            <p:nvPr/>
          </p:nvSpPr>
          <p:spPr>
            <a:xfrm>
              <a:off x="2378885" y="5713467"/>
              <a:ext cx="2850311"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Ressourcen &amp; weiterführende Literatur</a:t>
              </a:r>
            </a:p>
          </p:txBody>
        </p:sp>
        <p:sp>
          <p:nvSpPr>
            <p:cNvPr id="76" name="Oval 133">
              <a:extLst>
                <a:ext uri="{FF2B5EF4-FFF2-40B4-BE49-F238E27FC236}">
                  <a16:creationId xmlns:a16="http://schemas.microsoft.com/office/drawing/2014/main" id="{D1222FD8-DAB0-82E8-5824-2AF1F8F6937B}"/>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7" name="Graphic 37">
              <a:extLst>
                <a:ext uri="{FF2B5EF4-FFF2-40B4-BE49-F238E27FC236}">
                  <a16:creationId xmlns:a16="http://schemas.microsoft.com/office/drawing/2014/main" id="{2F352413-B580-1B95-36ED-B35CC597D9ED}"/>
                </a:ext>
              </a:extLst>
            </p:cNvPr>
            <p:cNvGrpSpPr/>
            <p:nvPr/>
          </p:nvGrpSpPr>
          <p:grpSpPr>
            <a:xfrm>
              <a:off x="2064622" y="5732952"/>
              <a:ext cx="229999" cy="229698"/>
              <a:chOff x="5737725" y="2862443"/>
              <a:chExt cx="1034323" cy="1032970"/>
            </a:xfrm>
            <a:solidFill>
              <a:schemeClr val="bg1"/>
            </a:solidFill>
          </p:grpSpPr>
          <p:sp>
            <p:nvSpPr>
              <p:cNvPr id="78" name="Freeform 135">
                <a:extLst>
                  <a:ext uri="{FF2B5EF4-FFF2-40B4-BE49-F238E27FC236}">
                    <a16:creationId xmlns:a16="http://schemas.microsoft.com/office/drawing/2014/main" id="{86060021-47DD-AC66-0AD9-3167150DAC81}"/>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79" name="Freeform 136">
                <a:extLst>
                  <a:ext uri="{FF2B5EF4-FFF2-40B4-BE49-F238E27FC236}">
                    <a16:creationId xmlns:a16="http://schemas.microsoft.com/office/drawing/2014/main" id="{A76D5F74-3E7A-AA38-EF64-A2F9E653AAC7}"/>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80" name="Freeform 137">
                <a:extLst>
                  <a:ext uri="{FF2B5EF4-FFF2-40B4-BE49-F238E27FC236}">
                    <a16:creationId xmlns:a16="http://schemas.microsoft.com/office/drawing/2014/main" id="{3BA3BA36-36F6-D1BD-1A48-0FAABC71C80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81" name="Freeform 138">
                <a:extLst>
                  <a:ext uri="{FF2B5EF4-FFF2-40B4-BE49-F238E27FC236}">
                    <a16:creationId xmlns:a16="http://schemas.microsoft.com/office/drawing/2014/main" id="{F5621ADF-0144-DE28-910B-B8D6F3E4827D}"/>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82" name="Freeform 139">
                <a:extLst>
                  <a:ext uri="{FF2B5EF4-FFF2-40B4-BE49-F238E27FC236}">
                    <a16:creationId xmlns:a16="http://schemas.microsoft.com/office/drawing/2014/main" id="{B6A86756-356B-631C-5B69-3E5BF1D2DDB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805073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20555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185238"/>
            <a:ext cx="2707536" cy="646331"/>
          </a:xfrm>
          <a:prstGeom prst="rect">
            <a:avLst/>
          </a:prstGeom>
          <a:noFill/>
        </p:spPr>
        <p:txBody>
          <a:bodyPr wrap="none" rtlCol="0"/>
          <a:lstStyle/>
          <a:p>
            <a:pPr/>
            <a:r>
              <a:rPr lang="en-US" sz="2800" b="1" spc="150" dirty="0">
                <a:solidFill>
                  <a:schemeClr val="bg1"/>
                </a:solidFill>
                <a:latin typeface="Calibri" panose="020F0502020204030204" pitchFamily="34" charset="0"/>
                <a:cs typeface="Calibri" panose="020F0502020204030204" pitchFamily="34" charset="0"/>
              </a:rPr>
              <a:t>FRAUEN IN DER</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4882645"/>
            <a:ext cx="329633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4862328"/>
            <a:ext cx="3277692" cy="646331"/>
          </a:xfrm>
          <a:prstGeom prst="rect">
            <a:avLst/>
          </a:prstGeom>
          <a:noFill/>
        </p:spPr>
        <p:txBody>
          <a:bodyPr wrap="none" rtlCol="0"/>
          <a:lstStyle/>
          <a:p>
            <a:pPr/>
            <a:r>
              <a:rPr lang="en-US" sz="2800" b="1" spc="150" dirty="0">
                <a:solidFill>
                  <a:schemeClr val="bg1"/>
                </a:solidFill>
                <a:latin typeface="Calibri" panose="020F0502020204030204" pitchFamily="34" charset="0"/>
                <a:cs typeface="Calibri" panose="020F0502020204030204" pitchFamily="34" charset="0"/>
              </a:rPr>
              <a:t>SPÄTEN KARRIERE </a:t>
            </a:r>
          </a:p>
        </p:txBody>
      </p:sp>
      <p:sp>
        <p:nvSpPr>
          <p:cNvPr id="2" name="Rectangle 1">
            <a:extLst>
              <a:ext uri="{FF2B5EF4-FFF2-40B4-BE49-F238E27FC236}">
                <a16:creationId xmlns:a16="http://schemas.microsoft.com/office/drawing/2014/main" id="{2B95368A-6C73-5B4B-7704-3FB3FA2A9487}"/>
              </a:ext>
            </a:extLst>
          </p:cNvPr>
          <p:cNvSpPr/>
          <p:nvPr/>
        </p:nvSpPr>
        <p:spPr>
          <a:xfrm>
            <a:off x="2777890" y="3519786"/>
            <a:ext cx="3965357"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4" name="TextBox 3">
            <a:extLst>
              <a:ext uri="{FF2B5EF4-FFF2-40B4-BE49-F238E27FC236}">
                <a16:creationId xmlns:a16="http://schemas.microsoft.com/office/drawing/2014/main" id="{036464F2-E24D-A837-F65E-8642CB4123F5}"/>
              </a:ext>
            </a:extLst>
          </p:cNvPr>
          <p:cNvSpPr txBox="1"/>
          <p:nvPr/>
        </p:nvSpPr>
        <p:spPr>
          <a:xfrm>
            <a:off x="2909998" y="3528748"/>
            <a:ext cx="3932230" cy="646331"/>
          </a:xfrm>
          <a:prstGeom prst="rect">
            <a:avLst/>
          </a:prstGeom>
          <a:noFill/>
        </p:spPr>
        <p:txBody>
          <a:bodyPr wrap="none" rtlCol="0"/>
          <a:lstStyle/>
          <a:p>
            <a:pPr/>
            <a:r>
              <a:rPr lang="en-US" sz="2800" b="1" spc="150" dirty="0">
                <a:solidFill>
                  <a:schemeClr val="bg1"/>
                </a:solidFill>
                <a:latin typeface="Calibri" panose="020F0502020204030204" pitchFamily="34" charset="0"/>
                <a:cs typeface="Calibri" panose="020F0502020204030204" pitchFamily="34" charset="0"/>
              </a:rPr>
              <a:t>BUDGET FÜR</a:t>
            </a:r>
          </a:p>
        </p:txBody>
      </p:sp>
    </p:spTree>
    <p:extLst>
      <p:ext uri="{BB962C8B-B14F-4D97-AF65-F5344CB8AC3E}">
        <p14:creationId xmlns:p14="http://schemas.microsoft.com/office/powerpoint/2010/main" val="13992756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Frauen in der späten Karrierephase</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p:txBody>
          <a:bodyPr/>
          <a:lstStyle/>
          <a:p>
            <a:pPr marL="0" indent="0">
              <a:buNone/>
            </a:pPr>
            <a:r>
              <a:rPr lang="en-US" dirty="0"/>
              <a:t>Die späte Karrierephase und der Ruhestand können mehr finanzielle Planbarkeit bringen, aber auch neue Herausforderungen. Viele Frauen wechseln von einem Erwerbseinkommen zu einem festen Einkommen, etwa einer Rente, Sozialleistungen oder einer Kombination von Zahlungen. Auch wenn das Einkommen stabiler wird, bleibt die alltägliche Budgetplanung wichtig: Kosten können sich ändern, unerwartete Ausgaben können auftreten, und Finanzentscheidungen können sich sensibler anfühlen, wenn es weniger Spielraum gibt, schnell „mehr zu verdienen“.</a:t>
            </a:r>
          </a:p>
          <a:p>
            <a:pPr marL="0" indent="0">
              <a:buNone/>
            </a:pPr>
            <a:endParaRPr lang="en-US" dirty="0"/>
          </a:p>
          <a:p>
            <a:pPr marL="0" indent="0">
              <a:buNone/>
            </a:pPr>
            <a:r>
              <a:rPr lang="en-US" dirty="0"/>
              <a:t>Diese Lebensphase bringt oft Kosten mit sich, die sorgfältige Planung erfordern, etwa gesundheitsbezogene Ausgaben, Instandhaltung der Wohnung oder des Hauses, Mobilitätsbedarf und Unterstützung für Familienmitglieder. Gleichzeitig möchten viele Frauen ihre Finanzen vereinfachen: weniger Konten, weniger Verträge und weniger Entscheidungen, die jeden Monat zu treffen sind. Ein gutes Budget für die späte Karrierephase setzt auf Klarheit und Ruhe: das Wesentliche decken, unregelmäßige Kosten einplanen und eine kleine Sicherheitsreserve schützen.</a:t>
            </a:r>
          </a:p>
          <a:p>
            <a:pPr marL="0" indent="0">
              <a:buNone/>
            </a:pPr>
            <a:endParaRPr lang="en-US" dirty="0"/>
          </a:p>
          <a:p>
            <a:pPr marL="0" indent="0">
              <a:buNone/>
            </a:pPr>
            <a:r>
              <a:rPr lang="en-US" dirty="0"/>
              <a:t>Budgetplanung in der späten Karrierephase bedeutet nicht, jede kleine Ausgabe zu erfassen. Es geht darum, ein einfaches System zu schaffen, das Ihnen Sicherheit gibt. Dazu gehören praktische Schritte wie Abonnements zu überprüfen, Unterlagen zu </a:t>
            </a:r>
            <a:r>
              <a:rPr lang="en-US" dirty="0" err="1"/>
              <a:t>ordnen</a:t>
            </a:r>
            <a:r>
              <a:rPr lang="en-US" dirty="0"/>
              <a:t>, Erinnerungen für wichtige Zahlungen einzurichten und einen Plan für unerwartete Kosten zu haben.</a:t>
            </a:r>
          </a:p>
          <a:p>
            <a:pPr marL="0" indent="0">
              <a:buNone/>
            </a:pPr>
            <a:endParaRPr lang="en-US" dirty="0"/>
          </a:p>
          <a:p>
            <a:pPr marL="0" indent="0">
              <a:buNone/>
            </a:pPr>
            <a:r>
              <a:rPr lang="en-US" dirty="0"/>
              <a:t>Schließlich erfordert diese Lebensphase Aufmerksamkeit für finanzielle Sicherheit. Betrug und Betrugsmaschen zielen häufig auf ältere Menschen ab. Eine gute Budgetroutine sollte daher grundlegende Sicherheitsgewohnheiten einschließen: persönliche Daten schützen, ungewöhnliche Anfragen prüfen und eine klare Regel dafür haben, wie Sie reagieren, wenn sich etwas verdächtig anfühlt.</a:t>
            </a:r>
          </a:p>
          <a:p>
            <a:pPr marL="0" indent="0">
              <a:buNone/>
            </a:pPr>
            <a:endParaRPr lang="en-US" dirty="0"/>
          </a:p>
          <a:p>
            <a:pPr marL="0" indent="0">
              <a:buNone/>
            </a:pPr>
            <a:r>
              <a:rPr lang="en-US" dirty="0"/>
              <a:t>In diesem Abschnitt unterstützen wir Sie dabei, ein realistisches Budget für ein festes Einkommen aufzubauen, Ihr Finanzleben zu vereinfachen und die grundlegende finanzielle Sicherheit zu stärken – damit Sie Unabhängigkeit, Selbstvertrauen und Seelenfrieden bewahren können.</a:t>
            </a:r>
          </a:p>
          <a:p>
            <a:pPr marL="0" indent="0">
              <a:buNone/>
            </a:pPr>
            <a:r>
              <a:rPr lang="en-GB" dirty="0"/>
              <a:t> </a:t>
            </a:r>
          </a:p>
          <a:p>
            <a:pPr marL="0" indent="0">
              <a:buNone/>
            </a:pPr>
            <a:endParaRPr lang="en-GB" dirty="0"/>
          </a:p>
          <a:p>
            <a:endParaRPr lang="en-US"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6689512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EEACF9-80D8-124A-E152-26B7EA707A5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ABA34F55-98AC-11B1-45E2-9CDC930F47FF}"/>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17E19E94-6177-E58E-003D-AB292139C76F}"/>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121AB7C3-1108-D826-F1F7-F42193615323}"/>
              </a:ext>
            </a:extLst>
          </p:cNvPr>
          <p:cNvSpPr>
            <a:spLocks noGrp="1"/>
          </p:cNvSpPr>
          <p:nvPr>
            <p:ph type="body" sz="quarter" idx="61"/>
          </p:nvPr>
        </p:nvSpPr>
        <p:spPr/>
        <p:txBody>
          <a:bodyPr/>
          <a:lstStyle/>
          <a:p>
            <a:r>
              <a:rPr lang="en-US" dirty="0"/>
              <a:t>Frauen in der späten Karrierephase</a:t>
            </a:r>
          </a:p>
        </p:txBody>
      </p:sp>
      <p:sp>
        <p:nvSpPr>
          <p:cNvPr id="8" name="Text Placeholder 7">
            <a:extLst>
              <a:ext uri="{FF2B5EF4-FFF2-40B4-BE49-F238E27FC236}">
                <a16:creationId xmlns:a16="http://schemas.microsoft.com/office/drawing/2014/main" id="{36EC76D0-1C8B-368E-3CCA-98751E9D60D8}"/>
              </a:ext>
            </a:extLst>
          </p:cNvPr>
          <p:cNvSpPr>
            <a:spLocks noGrp="1"/>
          </p:cNvSpPr>
          <p:nvPr>
            <p:ph type="body" sz="quarter" idx="64"/>
          </p:nvPr>
        </p:nvSpPr>
        <p:spPr/>
        <p:txBody>
          <a:bodyPr/>
          <a:lstStyle/>
          <a:p>
            <a:pPr marL="0" indent="0">
              <a:buNone/>
            </a:pPr>
            <a:r>
              <a:rPr lang="en-GB" sz="1400" b="1" dirty="0">
                <a:solidFill>
                  <a:srgbClr val="D38CBC"/>
                </a:solidFill>
              </a:rPr>
              <a:t>Lernziele</a:t>
            </a:r>
            <a:endParaRPr lang="en-US" dirty="0"/>
          </a:p>
          <a:p>
            <a:endParaRPr lang="en-US" dirty="0"/>
          </a:p>
          <a:p>
            <a:pPr lvl="0"/>
            <a:r>
              <a:rPr lang="en-US" dirty="0"/>
              <a:t>Verstehen, wie man mit einem festen oder besser vorhersehbaren Einkommen plant (Gehalt kurz vor dem Ruhestand, Rente, Sozialleistungen).</a:t>
            </a:r>
          </a:p>
          <a:p>
            <a:pPr lvl="0"/>
            <a:r>
              <a:rPr lang="en-US" dirty="0"/>
              <a:t>Grundausgaben bestimmen und gesundheits- sowie haushaltsbezogene Ausgaben planen.</a:t>
            </a:r>
          </a:p>
          <a:p>
            <a:pPr lvl="0"/>
            <a:r>
              <a:rPr lang="en-US" dirty="0" err="1"/>
              <a:t>Erkennen</a:t>
            </a:r>
            <a:r>
              <a:rPr lang="en-US" dirty="0"/>
              <a:t> typischer finanzieller Risiken in der späten Karrierephase (unerwartete Kosten, Betrug und finanzieller Druck).</a:t>
            </a:r>
          </a:p>
          <a:p>
            <a:pPr lvl="0"/>
            <a:r>
              <a:rPr lang="en-US" dirty="0"/>
              <a:t>Einfache Werkzeuge und Routinen nutzen, um die Finanzen zu vereinfachen und die Kontrolle zu behalten</a:t>
            </a:r>
            <a:r>
              <a:rPr lang="en-IE" dirty="0"/>
              <a:t>.</a:t>
            </a:r>
          </a:p>
          <a:p>
            <a:pPr marL="0" indent="0">
              <a:buNone/>
            </a:pPr>
            <a:endParaRPr lang="en-IE" b="1" dirty="0"/>
          </a:p>
          <a:p>
            <a:pPr marL="0" indent="0">
              <a:buNone/>
            </a:pPr>
            <a:r>
              <a:rPr lang="en-IE" sz="1400" b="1" dirty="0">
                <a:solidFill>
                  <a:srgbClr val="D38CBC"/>
                </a:solidFill>
              </a:rPr>
              <a:t>Inhalte:</a:t>
            </a:r>
          </a:p>
          <a:p>
            <a:pPr marL="0" indent="0">
              <a:buNone/>
            </a:pPr>
            <a:endParaRPr lang="en-IE" sz="1400" b="1" dirty="0">
              <a:solidFill>
                <a:srgbClr val="D38CBC"/>
              </a:solidFill>
            </a:endParaRPr>
          </a:p>
          <a:p>
            <a:pPr lvl="0"/>
            <a:r>
              <a:rPr lang="en-US" dirty="0"/>
              <a:t>Budgetplanung mit festem Einkommen: Klarheit, das </a:t>
            </a:r>
            <a:r>
              <a:rPr lang="en-US" dirty="0" err="1"/>
              <a:t>Wesentliche priorisieren</a:t>
            </a:r>
            <a:r>
              <a:rPr lang="en-US" dirty="0"/>
              <a:t> und realistisch planen.</a:t>
            </a:r>
          </a:p>
          <a:p>
            <a:pPr lvl="0"/>
            <a:r>
              <a:rPr lang="en-US" dirty="0"/>
              <a:t>Gesundheitsbezogene Kosten und unregelmäßige Ausgaben ohne Stress steuern.</a:t>
            </a:r>
          </a:p>
          <a:p>
            <a:pPr lvl="0"/>
            <a:r>
              <a:rPr lang="en-US" dirty="0"/>
              <a:t>Finanzen vereinfachen: Komplexität, Abonnements und Papierkram reduzieren.</a:t>
            </a:r>
          </a:p>
          <a:p>
            <a:pPr lvl="0"/>
            <a:r>
              <a:rPr lang="en-US" dirty="0"/>
              <a:t>Sicher bleiben: grundlegende Betrugsprävention und Schutz persönlicher Finanzdaten.</a:t>
            </a:r>
          </a:p>
          <a:p>
            <a:pPr lvl="0"/>
            <a:endParaRPr lang="en-IE" b="1" dirty="0"/>
          </a:p>
          <a:p>
            <a:pPr marL="0" indent="0">
              <a:buNone/>
            </a:pPr>
            <a:r>
              <a:rPr lang="en-IE" sz="1400" b="1" dirty="0">
                <a:solidFill>
                  <a:srgbClr val="D38CBC"/>
                </a:solidFill>
              </a:rPr>
              <a:t>Übungen:</a:t>
            </a:r>
          </a:p>
          <a:p>
            <a:pPr marL="0" indent="0">
              <a:buNone/>
            </a:pPr>
            <a:endParaRPr lang="en-IE" sz="1400" b="1" dirty="0">
              <a:solidFill>
                <a:srgbClr val="D38CBC"/>
              </a:solidFill>
            </a:endParaRPr>
          </a:p>
          <a:p>
            <a:pPr lvl="0"/>
            <a:r>
              <a:rPr lang="en-US" dirty="0"/>
              <a:t>Budget mit festem Einkommen: Erstellen Sie einen Monatsplan mit Grundausgaben und einer Sicherheitsreserve.</a:t>
            </a:r>
          </a:p>
          <a:p>
            <a:pPr lvl="0"/>
            <a:r>
              <a:rPr lang="en-US" dirty="0"/>
              <a:t>Finanzen vereinfachen: Checkliste „reduzieren und </a:t>
            </a:r>
            <a:r>
              <a:rPr lang="en-US" dirty="0" err="1"/>
              <a:t>ordnen</a:t>
            </a:r>
            <a:r>
              <a:rPr lang="en-US" dirty="0"/>
              <a:t>“ (Konten, Rechnungen, Abonnements).</a:t>
            </a:r>
          </a:p>
          <a:p>
            <a:pPr lvl="0"/>
            <a:r>
              <a:rPr lang="en-US" dirty="0"/>
              <a:t>Sicherheitscheck: </a:t>
            </a:r>
            <a:r>
              <a:rPr lang="en-US" dirty="0" err="1"/>
              <a:t>Typische Betrugsnachrichten erkennen</a:t>
            </a:r>
            <a:r>
              <a:rPr lang="en-US" dirty="0"/>
              <a:t> und eine persönliche Schutzregel festlegen.</a:t>
            </a:r>
          </a:p>
          <a:p>
            <a:pPr lvl="0"/>
            <a:endParaRPr lang="en-IE" b="1" dirty="0"/>
          </a:p>
          <a:p>
            <a:pPr marL="0" indent="0">
              <a:buNone/>
            </a:pPr>
            <a:r>
              <a:rPr lang="en-IE" sz="1400" b="1" dirty="0">
                <a:solidFill>
                  <a:srgbClr val="D38CBC"/>
                </a:solidFill>
              </a:rPr>
              <a:t>Formative Lernkontrolle:</a:t>
            </a:r>
          </a:p>
          <a:p>
            <a:pPr marL="0" indent="0">
              <a:buNone/>
            </a:pPr>
            <a:endParaRPr lang="en-IE" sz="1400" dirty="0">
              <a:solidFill>
                <a:srgbClr val="D38CBC"/>
              </a:solidFill>
            </a:endParaRPr>
          </a:p>
          <a:p>
            <a:pPr lvl="0"/>
            <a:r>
              <a:rPr lang="en-US" dirty="0"/>
              <a:t>Szenario-Reflexion: Wie würden Sie in diesem Monat eine unerwartete Ausgabe decken?</a:t>
            </a:r>
          </a:p>
          <a:p>
            <a:pPr lvl="0"/>
            <a:r>
              <a:rPr lang="en-US" dirty="0"/>
              <a:t>Checkliste: Haben Sie ein vereinfachtes System und einen Sicherheitsplan?</a:t>
            </a:r>
          </a:p>
          <a:p>
            <a:pPr lvl="0"/>
            <a:endParaRPr lang="en-IE" b="1" dirty="0"/>
          </a:p>
          <a:p>
            <a:pPr marL="0" indent="0">
              <a:buNone/>
            </a:pPr>
            <a:r>
              <a:rPr lang="en-IE" sz="1400" b="1" dirty="0">
                <a:solidFill>
                  <a:srgbClr val="D38CBC"/>
                </a:solidFill>
              </a:rPr>
              <a:t>Ressourcen:</a:t>
            </a:r>
          </a:p>
          <a:p>
            <a:pPr marL="0" indent="0">
              <a:buNone/>
            </a:pPr>
            <a:endParaRPr lang="en-IE" sz="1400" b="1" dirty="0">
              <a:solidFill>
                <a:srgbClr val="D38CBC"/>
              </a:solidFill>
            </a:endParaRPr>
          </a:p>
          <a:p>
            <a:pPr lvl="0"/>
            <a:r>
              <a:rPr lang="en-US" dirty="0"/>
              <a:t>Vorlagen für die Budgetplanung mit festem Einkommen</a:t>
            </a:r>
          </a:p>
          <a:p>
            <a:pPr lvl="0"/>
            <a:r>
              <a:rPr lang="en-US" dirty="0"/>
              <a:t>Ressourcen zu Verbraucherschutz und Betrugsprävention</a:t>
            </a:r>
          </a:p>
          <a:p>
            <a:pPr lvl="0"/>
            <a:r>
              <a:rPr lang="en-US" dirty="0"/>
              <a:t>Hinweise zum Umgang mit gesundheitsbezogenen Kosten und zur Haushaltsbudgetplanung</a:t>
            </a:r>
          </a:p>
          <a:p>
            <a:pPr lvl="0"/>
            <a:r>
              <a:rPr lang="en-US" dirty="0"/>
              <a:t>Einfache Vorlagen zur Ausgabenerfassung</a:t>
            </a:r>
          </a:p>
          <a:p>
            <a:endParaRPr lang="en-US" dirty="0"/>
          </a:p>
          <a:p>
            <a:endParaRPr lang="en-US" dirty="0"/>
          </a:p>
        </p:txBody>
      </p:sp>
      <p:cxnSp>
        <p:nvCxnSpPr>
          <p:cNvPr id="19" name="Straight Connector 18">
            <a:extLst>
              <a:ext uri="{FF2B5EF4-FFF2-40B4-BE49-F238E27FC236}">
                <a16:creationId xmlns:a16="http://schemas.microsoft.com/office/drawing/2014/main" id="{B52FA7C3-6913-53E7-BA86-7799F79B3DB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BB09DC87-3989-A9DD-C6CF-57A61B715E16}"/>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DDC8B66-E0E4-830C-660A-84D80946EE56}"/>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D34F0D28-E560-E453-67CC-AE0A2C1B5E77}"/>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A27DB77D-8BCC-DDC7-B4FD-8F8594672BD1}"/>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52DEB10E-CB32-531C-1E83-47E58C8017F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8146DFE1-593C-425E-0887-302F30EF3332}"/>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1F6B6CF7-2A83-5852-78B4-FE63EFDBCA56}"/>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039E1FF9-0CB9-4920-5CD5-E33826E3B95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8820CD08-3251-3AB6-3550-543939C0B66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DD6B66C-0F16-0954-0BBB-10543E1B743D}"/>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6311805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747E0-82D6-81F0-CC13-291F291A6E3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F777007-22D1-15BD-297C-09C8FDFB4A5E}"/>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A6310E5F-F518-4605-EEE2-8FBB56DC339E}"/>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936692BE-156E-BA87-20A1-A55BC5837DA8}"/>
              </a:ext>
            </a:extLst>
          </p:cNvPr>
          <p:cNvSpPr>
            <a:spLocks noGrp="1"/>
          </p:cNvSpPr>
          <p:nvPr>
            <p:ph type="body" sz="quarter" idx="61"/>
          </p:nvPr>
        </p:nvSpPr>
        <p:spPr/>
        <p:txBody>
          <a:bodyPr/>
          <a:lstStyle/>
          <a:p>
            <a:r>
              <a:rPr lang="en-US" dirty="0"/>
              <a:t>Budgetplanung mit festem Einkommen</a:t>
            </a:r>
          </a:p>
        </p:txBody>
      </p:sp>
      <p:sp>
        <p:nvSpPr>
          <p:cNvPr id="8" name="Text Placeholder 7">
            <a:extLst>
              <a:ext uri="{FF2B5EF4-FFF2-40B4-BE49-F238E27FC236}">
                <a16:creationId xmlns:a16="http://schemas.microsoft.com/office/drawing/2014/main" id="{A89E7995-907E-BD94-C4D1-895D81B90FD8}"/>
              </a:ext>
            </a:extLst>
          </p:cNvPr>
          <p:cNvSpPr>
            <a:spLocks noGrp="1"/>
          </p:cNvSpPr>
          <p:nvPr>
            <p:ph type="body" sz="quarter" idx="64"/>
          </p:nvPr>
        </p:nvSpPr>
        <p:spPr/>
        <p:txBody>
          <a:bodyPr/>
          <a:lstStyle/>
          <a:p>
            <a:pPr marL="0" indent="0">
              <a:lnSpc>
                <a:spcPts val="1150"/>
              </a:lnSpc>
              <a:buNone/>
            </a:pPr>
            <a:r>
              <a:rPr lang="en-US" dirty="0" sz="1050"/>
              <a:t>In der späten Karrierephase und im Ruhestand ist das Einkommen oft besser vorhersehbar. Sie erhalten vielleicht ein Gehalt kurz vor dem Ruhestand, eine Rente, Sozialleistungen oder eine Kombination von Zahlungen. Ein vorhersehbares Einkommen kann die Budgetplanung erleichtern – kann sich aber auch sensibler anfühlen, weil es oft weniger Spielraum gibt, das Einkommen schnell zu erhöhen, wenn die Kosten steigen.</a:t>
            </a:r>
          </a:p>
          <a:p>
            <a:pPr marL="0" indent="0">
              <a:lnSpc>
                <a:spcPts val="1150"/>
              </a:lnSpc>
              <a:buNone/>
            </a:pPr>
            <a:endParaRPr lang="en-US" dirty="0"/>
          </a:p>
          <a:p>
            <a:pPr marL="0" indent="0">
              <a:lnSpc>
                <a:spcPts val="1150"/>
              </a:lnSpc>
              <a:buNone/>
            </a:pPr>
            <a:r>
              <a:rPr lang="en-US" dirty="0" sz="1050"/>
              <a:t>Ein Budget mit festem Einkommen hat einen Hauptzweck: </a:t>
            </a:r>
            <a:r>
              <a:rPr lang="en-US" b="1" dirty="0" sz="1050"/>
              <a:t>sicherstellen, dass zuerst das Wesentliche gedeckt ist, und eine kleine Sicherheitsreserve schaffen</a:t>
            </a:r>
            <a:r>
              <a:rPr lang="en-US" dirty="0" sz="1050"/>
              <a:t>.</a:t>
            </a:r>
          </a:p>
          <a:p>
            <a:pPr marL="0" indent="0">
              <a:lnSpc>
                <a:spcPts val="1150"/>
              </a:lnSpc>
              <a:buNone/>
            </a:pPr>
            <a:endParaRPr lang="en-US" b="1" dirty="0"/>
          </a:p>
          <a:p>
            <a:pPr marL="0" indent="0">
              <a:lnSpc>
                <a:spcPts val="1150"/>
              </a:lnSpc>
              <a:buNone/>
            </a:pPr>
            <a:r>
              <a:rPr lang="en-US" b="1" dirty="0" sz="1050"/>
              <a:t>Schritt 1: Beginnen Sie mit Ihrem monatlichen Nettoeinkommen</a:t>
            </a:r>
            <a:br>
              <a:rPr lang="en-US" dirty="0"/>
            </a:br>
            <a:r>
              <a:rPr lang="en-US" dirty="0" sz="1050"/>
              <a:t>Notieren Sie, was Sie nach Abzügen tatsächlich jeden Monat erhalten. Wenn das Einkommen aus verschiedenen Teilen besteht (z. B. Rente + Sozialleistung), listen Sie jeden Teil einzeln auf.</a:t>
            </a:r>
          </a:p>
          <a:p>
            <a:pPr marL="0" indent="0">
              <a:lnSpc>
                <a:spcPts val="1150"/>
              </a:lnSpc>
              <a:buNone/>
            </a:pPr>
            <a:endParaRPr lang="en-US" b="1" dirty="0"/>
          </a:p>
          <a:p>
            <a:pPr marL="0" indent="0">
              <a:lnSpc>
                <a:spcPts val="1150"/>
              </a:lnSpc>
              <a:buNone/>
            </a:pPr>
            <a:r>
              <a:rPr lang="en-US" b="1" dirty="0" sz="1050"/>
              <a:t>Schritt 2: Sichern Sie Ihre Grundausgaben ab</a:t>
            </a:r>
            <a:br>
              <a:rPr lang="en-US" dirty="0"/>
            </a:br>
            <a:r>
              <a:rPr lang="en-US" dirty="0" sz="1050"/>
              <a:t>Grundausgaben sind die Kosten, die den Alltag stabil halten, etwa:</a:t>
            </a:r>
            <a:br>
              <a:rPr lang="en-US" dirty="0"/>
            </a:br>
            <a:endParaRPr lang="en-US" dirty="0"/>
          </a:p>
          <a:p>
            <a:pPr>
              <a:lnSpc>
                <a:spcPts val="1150"/>
              </a:lnSpc>
            </a:pPr>
            <a:r>
              <a:rPr lang="en-US" dirty="0" sz="1050"/>
              <a:t>Wohnen (Miete/Hypothek, Nebenkosten),</a:t>
            </a:r>
          </a:p>
          <a:p>
            <a:pPr>
              <a:lnSpc>
                <a:spcPts val="1150"/>
              </a:lnSpc>
            </a:pPr>
            <a:r>
              <a:rPr lang="en-US" dirty="0" sz="1050"/>
              <a:t>Grundnahrungsmittel und Haushaltsbedarf,</a:t>
            </a:r>
          </a:p>
          <a:p>
            <a:pPr>
              <a:lnSpc>
                <a:spcPts val="1150"/>
              </a:lnSpc>
            </a:pPr>
            <a:r>
              <a:rPr lang="en-US" dirty="0" sz="1050"/>
              <a:t>gesundheitsbezogene Bedarfe (Medikamente, Termine),</a:t>
            </a:r>
          </a:p>
          <a:p>
            <a:pPr>
              <a:lnSpc>
                <a:spcPts val="1150"/>
              </a:lnSpc>
            </a:pPr>
            <a:r>
              <a:rPr lang="en-US" dirty="0" sz="1050"/>
              <a:t>Mobilität (öffentliche Verkehrsmittel, laufende Autokosten),</a:t>
            </a:r>
          </a:p>
          <a:p>
            <a:pPr>
              <a:lnSpc>
                <a:spcPts val="1150"/>
              </a:lnSpc>
            </a:pPr>
            <a:r>
              <a:rPr lang="en-US" dirty="0" sz="1050"/>
              <a:t>Versicherungen, die Sie wirklich brauchen,</a:t>
            </a:r>
          </a:p>
          <a:p>
            <a:pPr>
              <a:lnSpc>
                <a:spcPts val="1150"/>
              </a:lnSpc>
            </a:pPr>
            <a:r>
              <a:rPr lang="en-US" dirty="0" sz="1050"/>
              <a:t>Kreditraten (falls zutreffend).</a:t>
            </a:r>
          </a:p>
          <a:p>
            <a:pPr marL="0" indent="0">
              <a:lnSpc>
                <a:spcPts val="1150"/>
              </a:lnSpc>
              <a:buNone/>
            </a:pPr>
            <a:endParaRPr lang="en-US" dirty="0"/>
          </a:p>
          <a:p>
            <a:pPr marL="0" indent="0">
              <a:lnSpc>
                <a:spcPts val="1150"/>
              </a:lnSpc>
              <a:buNone/>
            </a:pPr>
            <a:r>
              <a:rPr lang="en-US" dirty="0" sz="1050"/>
              <a:t>Wenn die Grundausgaben einen großen Teil des Einkommens beanspruchen, wird Budgetplanung umso wichtiger. Ziel ist, Stress durch vorausschauende Planung zu vermeiden – nicht durch Reagieren im letzten Moment.</a:t>
            </a:r>
          </a:p>
          <a:p>
            <a:pPr marL="0" indent="0">
              <a:lnSpc>
                <a:spcPts val="1150"/>
              </a:lnSpc>
              <a:buNone/>
            </a:pPr>
            <a:endParaRPr lang="en-US" b="1" dirty="0"/>
          </a:p>
          <a:p>
            <a:pPr marL="0" indent="0">
              <a:lnSpc>
                <a:spcPts val="1150"/>
              </a:lnSpc>
              <a:buNone/>
            </a:pPr>
            <a:r>
              <a:rPr lang="en-US" b="1" dirty="0" sz="1050"/>
              <a:t>Schritt 3: Planen Sie unregelmäßige Kosten ein</a:t>
            </a:r>
            <a:br>
              <a:rPr lang="en-US" dirty="0"/>
            </a:br>
            <a:r>
              <a:rPr lang="en-US" dirty="0" sz="1050"/>
              <a:t>Auch mit festem Einkommen fallen unregelmäßige Kosten an: Reparaturen, Arztrechnungen, Ersatzanschaffungen (Handy, Brille, Haushaltsgeräte), Geschenke, saisonale Ausgaben. Werden diese Kosten nicht eingeplant, können sie den Monat schnell durcheinanderbringen. Eine einfache Methode ist, eine monatliche Kategorie </a:t>
            </a:r>
            <a:r>
              <a:rPr lang="en-US" b="1" dirty="0" sz="1050"/>
              <a:t>„Unregelmäßige Kosten“</a:t>
            </a:r>
            <a:r>
              <a:rPr lang="en-US" dirty="0" sz="1050"/>
              <a:t> anzulegen und dort einen realistischen Betrag einzuplanen.</a:t>
            </a:r>
          </a:p>
          <a:p>
            <a:pPr marL="0" indent="0">
              <a:lnSpc>
                <a:spcPts val="1150"/>
              </a:lnSpc>
              <a:buNone/>
            </a:pPr>
            <a:endParaRPr lang="en-US" b="1" dirty="0"/>
          </a:p>
          <a:p>
            <a:pPr marL="0" indent="0">
              <a:lnSpc>
                <a:spcPts val="1150"/>
              </a:lnSpc>
              <a:buNone/>
            </a:pPr>
            <a:r>
              <a:rPr lang="en-US" b="1" dirty="0" sz="1050"/>
              <a:t>Schritt 4: Bauen Sie eine kleine Sicherheitsreserve auf</a:t>
            </a:r>
            <a:br>
              <a:rPr lang="en-US" dirty="0"/>
            </a:br>
            <a:r>
              <a:rPr lang="en-US" dirty="0" sz="1050"/>
              <a:t>Eine Sicherheitsreserve ist das Geld, das nach den Grundausgaben und den geplanten unregelmäßigen Kosten übrig bleibt. Sie schützt Sie vor unerwarteten Ausgaben und verringert Sorgen. Schon ein kleiner Betrag stärkt die Unabhängigkeit.</a:t>
            </a:r>
          </a:p>
          <a:p>
            <a:pPr marL="0" indent="0">
              <a:lnSpc>
                <a:spcPts val="1150"/>
              </a:lnSpc>
              <a:buNone/>
            </a:pPr>
            <a:endParaRPr lang="en-US" b="1" dirty="0"/>
          </a:p>
          <a:p>
            <a:pPr marL="0" indent="0">
              <a:lnSpc>
                <a:spcPts val="1150"/>
              </a:lnSpc>
              <a:buNone/>
            </a:pPr>
            <a:r>
              <a:rPr lang="en-US" b="1" dirty="0" sz="1050"/>
              <a:t>Schritt 5: Halten Sie das System einfach</a:t>
            </a:r>
            <a:br>
              <a:rPr lang="en-US" dirty="0"/>
            </a:br>
            <a:r>
              <a:rPr lang="en-US" dirty="0" sz="1050"/>
              <a:t>Ein Budget für die späte Karrierephase sollte leicht zu handhaben sein. Das beste Budget ist das, das Sie jeden Monat in Ruhe beibehalten können.</a:t>
            </a:r>
          </a:p>
          <a:p>
            <a:pPr marL="0" indent="0">
              <a:lnSpc>
                <a:spcPts val="1150"/>
              </a:lnSpc>
              <a:buNone/>
            </a:pPr>
            <a:endParaRPr lang="en-US" dirty="0"/>
          </a:p>
          <a:p>
            <a:pPr marL="0" indent="0">
              <a:lnSpc>
                <a:spcPts val="1150"/>
              </a:lnSpc>
              <a:buNone/>
            </a:pPr>
            <a:r>
              <a:rPr lang="en-US" dirty="0" sz="1050"/>
              <a:t>Budgetplanung mit festem Einkommen bedeutet keine Einschränkung. Es geht um Stabilität, Vorbereitung und Seelenfrieden.</a:t>
            </a:r>
          </a:p>
        </p:txBody>
      </p:sp>
      <p:cxnSp>
        <p:nvCxnSpPr>
          <p:cNvPr id="19" name="Straight Connector 18">
            <a:extLst>
              <a:ext uri="{FF2B5EF4-FFF2-40B4-BE49-F238E27FC236}">
                <a16:creationId xmlns:a16="http://schemas.microsoft.com/office/drawing/2014/main" id="{7296FD01-6C75-CCF9-F3E2-D942FCCF5340}"/>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80385342-A953-2970-14A9-AD19F43CE6B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94C34EC-55D6-10C1-7672-38E7FDF0ECE8}"/>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CA4EA83-1390-468E-E46C-884520A713A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FF14E3A1-965E-8B37-7E4C-94BAB9136E7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3AB3218-847E-0522-591F-AB011ACA5F9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4D47E84-2AC8-D531-5A33-9D1925BD3F4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E1B7F218-BD0C-52B2-6F72-883EA1EFD97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1E10F8C0-C073-B1B6-AD3F-6BCD30101335}"/>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8D8F420D-B714-921A-E134-7E36C88C21D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8C28EE1C-62C3-C0C2-C5B6-E62B213DE41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6" name="Rounded Rectangle 49">
            <a:extLst>
              <a:ext uri="{FF2B5EF4-FFF2-40B4-BE49-F238E27FC236}">
                <a16:creationId xmlns:a16="http://schemas.microsoft.com/office/drawing/2014/main" id="{91CDDB99-CFDC-5976-C216-0B706F3B2E97}"/>
              </a:ext>
            </a:extLst>
          </p:cNvPr>
          <p:cNvSpPr/>
          <p:nvPr/>
        </p:nvSpPr>
        <p:spPr>
          <a:xfrm>
            <a:off x="1704812" y="8297283"/>
            <a:ext cx="5231219" cy="2001290"/>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27" name="Text Placeholder 7">
            <a:extLst>
              <a:ext uri="{FF2B5EF4-FFF2-40B4-BE49-F238E27FC236}">
                <a16:creationId xmlns:a16="http://schemas.microsoft.com/office/drawing/2014/main" id="{C4891573-6024-6372-EB8B-ABF3736CA7EF}"/>
              </a:ext>
            </a:extLst>
          </p:cNvPr>
          <p:cNvSpPr txBox="1">
            <a:spLocks/>
          </p:cNvSpPr>
          <p:nvPr/>
        </p:nvSpPr>
        <p:spPr>
          <a:xfrm>
            <a:off x="1946636" y="8581705"/>
            <a:ext cx="4794159" cy="171686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0"/>
              </a:lnSpc>
              <a:buNone/>
            </a:pPr>
            <a:r>
              <a:rPr lang="en-US" b="1" dirty="0" sz="900"/>
              <a:t>Übung: Budget mit festem Einkommen (30 Minuten)</a:t>
            </a:r>
          </a:p>
          <a:p>
            <a:pPr marL="0" indent="0">
              <a:lnSpc>
                <a:spcPts val="1000"/>
              </a:lnSpc>
              <a:buNone/>
            </a:pPr>
            <a:r>
              <a:rPr lang="en-US" dirty="0" sz="900"/>
              <a:t>Ziel: Erstellen Sie einen realistischen Monatsplan, der das Wesentliche deckt und eine Sicherheitsreserve enthält.</a:t>
            </a:r>
          </a:p>
          <a:p>
            <a:pPr marL="0" indent="0">
              <a:lnSpc>
                <a:spcPts val="1000"/>
              </a:lnSpc>
              <a:buNone/>
            </a:pPr>
            <a:r>
              <a:rPr lang="en-US" dirty="0" sz="900"/>
              <a:t>Beginnen Sie mit Ihrem </a:t>
            </a:r>
            <a:r>
              <a:rPr lang="en-US" b="1" dirty="0" sz="900"/>
              <a:t>monatlichen Nettoeinkommen</a:t>
            </a:r>
            <a:r>
              <a:rPr lang="en-US" dirty="0" sz="900"/>
              <a:t> (was Sie tatsächlich erhalten). Notieren Sie dann Ihre wesentlichen monatlichen Kosten: Wohnen, Nebenkosten, Lebensmittel, Mobilität und gesundheitsbezogene Bedarfe. Fügen Sie eine monatliche Zeile für </a:t>
            </a:r>
            <a:r>
              <a:rPr lang="en-US" b="1" dirty="0" sz="900"/>
              <a:t>unregelmäßige Kosten</a:t>
            </a:r>
            <a:r>
              <a:rPr lang="en-US" dirty="0" sz="900"/>
              <a:t> hinzu (Reparaturen, Jahresgebühren, Ersatzanschaffungen). Legen Sie schließlich, wenn möglich, eine kleine </a:t>
            </a:r>
            <a:r>
              <a:rPr lang="en-US" b="1" dirty="0" sz="900"/>
              <a:t>Sicherheitsreserve</a:t>
            </a:r>
            <a:r>
              <a:rPr lang="en-US" dirty="0" sz="900"/>
              <a:t> fest. Wenn die Zahlen nicht aufgehen, passen Sie zuerst die variablen Ausgaben an und überprüfen Sie die wiederkehrenden Kosten.</a:t>
            </a:r>
          </a:p>
          <a:p>
            <a:pPr marL="0" indent="0">
              <a:lnSpc>
                <a:spcPts val="1000"/>
              </a:lnSpc>
              <a:buNone/>
            </a:pPr>
            <a:endParaRPr lang="en-US" dirty="0"/>
          </a:p>
          <a:p>
            <a:pPr marL="0" indent="0">
              <a:lnSpc>
                <a:spcPts val="1000"/>
              </a:lnSpc>
              <a:buNone/>
            </a:pPr>
            <a:r>
              <a:rPr lang="en-US" dirty="0" sz="900"/>
              <a:t>Sie können die </a:t>
            </a:r>
            <a:r>
              <a:rPr lang="en-US" dirty="0" err="1" sz="900"/>
              <a:t>FEMpower</a:t>
            </a:r>
            <a:r>
              <a:rPr lang="en-US" dirty="0" sz="900"/>
              <a:t>-Budgetvorlage nutzen – </a:t>
            </a:r>
            <a:r>
              <a:rPr lang="en-US" b="1" dirty="0" sz="900">
                <a:highlight>
                  <a:srgbClr val="FF0000"/>
                </a:highlight>
              </a:rPr>
              <a:t>[LINK EINFÜGEN]</a:t>
            </a:r>
            <a:endParaRPr lang="en-US" dirty="0">
              <a:highlight>
                <a:srgbClr val="FF0000"/>
              </a:highlight>
            </a:endParaRPr>
          </a:p>
          <a:p>
            <a:pPr marL="0" indent="0">
              <a:lnSpc>
                <a:spcPts val="1000"/>
              </a:lnSpc>
              <a:buNone/>
            </a:pPr>
            <a:endParaRPr lang="en-US" b="1" dirty="0"/>
          </a:p>
        </p:txBody>
      </p:sp>
      <p:grpSp>
        <p:nvGrpSpPr>
          <p:cNvPr id="28" name="Group 74">
            <a:extLst>
              <a:ext uri="{FF2B5EF4-FFF2-40B4-BE49-F238E27FC236}">
                <a16:creationId xmlns:a16="http://schemas.microsoft.com/office/drawing/2014/main" id="{D0E374F2-BB88-E3A2-AAAF-B8E5396B6B51}"/>
              </a:ext>
            </a:extLst>
          </p:cNvPr>
          <p:cNvGrpSpPr/>
          <p:nvPr/>
        </p:nvGrpSpPr>
        <p:grpSpPr>
          <a:xfrm>
            <a:off x="1887945" y="8116835"/>
            <a:ext cx="1323705" cy="406400"/>
            <a:chOff x="1972947" y="5649738"/>
            <a:chExt cx="1323705" cy="406400"/>
          </a:xfrm>
        </p:grpSpPr>
        <p:sp>
          <p:nvSpPr>
            <p:cNvPr id="29" name="Rectangle 51">
              <a:extLst>
                <a:ext uri="{FF2B5EF4-FFF2-40B4-BE49-F238E27FC236}">
                  <a16:creationId xmlns:a16="http://schemas.microsoft.com/office/drawing/2014/main" id="{47F903DA-3550-6AF6-1F7C-54E1491EE74F}"/>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Rectangle 52">
              <a:extLst>
                <a:ext uri="{FF2B5EF4-FFF2-40B4-BE49-F238E27FC236}">
                  <a16:creationId xmlns:a16="http://schemas.microsoft.com/office/drawing/2014/main" id="{17D4EAEE-C644-AE99-1A0F-055BFFCE8B07}"/>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 Placeholder 122">
              <a:extLst>
                <a:ext uri="{FF2B5EF4-FFF2-40B4-BE49-F238E27FC236}">
                  <a16:creationId xmlns:a16="http://schemas.microsoft.com/office/drawing/2014/main" id="{AD857433-534D-6A18-799E-E7839FF9F509}"/>
                </a:ext>
              </a:extLst>
            </p:cNvPr>
            <p:cNvSpPr txBox="1">
              <a:spLocks/>
            </p:cNvSpPr>
            <p:nvPr/>
          </p:nvSpPr>
          <p:spPr>
            <a:xfrm>
              <a:off x="2364155" y="5713467"/>
              <a:ext cx="932497" cy="278017"/>
            </a:xfrm>
            <a:prstGeom prst="rect">
              <a:avLst/>
            </a:prstGeom>
            <a:solidFill>
              <a:srgbClr val="D38CBC"/>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Übung</a:t>
              </a:r>
            </a:p>
          </p:txBody>
        </p:sp>
        <p:sp>
          <p:nvSpPr>
            <p:cNvPr id="32" name="Oval 54">
              <a:extLst>
                <a:ext uri="{FF2B5EF4-FFF2-40B4-BE49-F238E27FC236}">
                  <a16:creationId xmlns:a16="http://schemas.microsoft.com/office/drawing/2014/main" id="{AF3A4564-B49B-36F3-E4AC-D441CB292F0A}"/>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3" name="Graphic 37">
              <a:extLst>
                <a:ext uri="{FF2B5EF4-FFF2-40B4-BE49-F238E27FC236}">
                  <a16:creationId xmlns:a16="http://schemas.microsoft.com/office/drawing/2014/main" id="{D18B45E5-EDA7-4774-14B1-933A6805E1F9}"/>
                </a:ext>
              </a:extLst>
            </p:cNvPr>
            <p:cNvGrpSpPr/>
            <p:nvPr/>
          </p:nvGrpSpPr>
          <p:grpSpPr>
            <a:xfrm>
              <a:off x="2064622" y="5732952"/>
              <a:ext cx="229999" cy="229698"/>
              <a:chOff x="5737725" y="2862443"/>
              <a:chExt cx="1034323" cy="1032970"/>
            </a:xfrm>
            <a:solidFill>
              <a:schemeClr val="bg1"/>
            </a:solidFill>
          </p:grpSpPr>
          <p:sp>
            <p:nvSpPr>
              <p:cNvPr id="34" name="Freeform 56">
                <a:extLst>
                  <a:ext uri="{FF2B5EF4-FFF2-40B4-BE49-F238E27FC236}">
                    <a16:creationId xmlns:a16="http://schemas.microsoft.com/office/drawing/2014/main" id="{B9987DEB-EE3A-ED8E-5D8B-2EF80C9C761B}"/>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35" name="Freeform 57">
                <a:extLst>
                  <a:ext uri="{FF2B5EF4-FFF2-40B4-BE49-F238E27FC236}">
                    <a16:creationId xmlns:a16="http://schemas.microsoft.com/office/drawing/2014/main" id="{4E2ECF03-BC6E-7477-C88C-BCAD81E4A36E}"/>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36" name="Freeform 58">
                <a:extLst>
                  <a:ext uri="{FF2B5EF4-FFF2-40B4-BE49-F238E27FC236}">
                    <a16:creationId xmlns:a16="http://schemas.microsoft.com/office/drawing/2014/main" id="{DC056F2B-4675-C7A9-66C0-B3C8DA09AB2D}"/>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37" name="Freeform 59">
                <a:extLst>
                  <a:ext uri="{FF2B5EF4-FFF2-40B4-BE49-F238E27FC236}">
                    <a16:creationId xmlns:a16="http://schemas.microsoft.com/office/drawing/2014/main" id="{45158D4C-11C5-CC59-04FC-0D37E26CDB6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38" name="Freeform 60">
                <a:extLst>
                  <a:ext uri="{FF2B5EF4-FFF2-40B4-BE49-F238E27FC236}">
                    <a16:creationId xmlns:a16="http://schemas.microsoft.com/office/drawing/2014/main" id="{6B07454E-A8BD-3E9D-E94A-1D0C0F976EC1}"/>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49835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049C4-4921-4E54-6E88-57CEBB1A036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F9BD733-89F4-D158-F9F6-5FE162FC1AC1}"/>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AB0E4A3B-81DF-CA9C-B72F-1C04329741E4}"/>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9739D05-BEE2-1E19-C37B-D9202BBA42A1}"/>
              </a:ext>
            </a:extLst>
          </p:cNvPr>
          <p:cNvSpPr>
            <a:spLocks noGrp="1"/>
          </p:cNvSpPr>
          <p:nvPr>
            <p:ph type="body" sz="quarter" idx="61"/>
          </p:nvPr>
        </p:nvSpPr>
        <p:spPr>
          <a:xfrm>
            <a:off x="1704812" y="435054"/>
            <a:ext cx="5284924" cy="722656"/>
          </a:xfrm>
        </p:spPr>
        <p:txBody>
          <a:bodyPr/>
          <a:lstStyle/>
          <a:p>
            <a:r>
              <a:rPr lang="en-US" dirty="0"/>
              <a:t>Gesundheits- und unregelmäßige Kosten steuern</a:t>
            </a:r>
          </a:p>
        </p:txBody>
      </p:sp>
      <p:sp>
        <p:nvSpPr>
          <p:cNvPr id="8" name="Text Placeholder 7">
            <a:extLst>
              <a:ext uri="{FF2B5EF4-FFF2-40B4-BE49-F238E27FC236}">
                <a16:creationId xmlns:a16="http://schemas.microsoft.com/office/drawing/2014/main" id="{F7D965AD-B678-8C33-ECF0-A67CE58B03AA}"/>
              </a:ext>
            </a:extLst>
          </p:cNvPr>
          <p:cNvSpPr>
            <a:spLocks noGrp="1"/>
          </p:cNvSpPr>
          <p:nvPr>
            <p:ph type="body" sz="quarter" idx="64"/>
          </p:nvPr>
        </p:nvSpPr>
        <p:spPr/>
        <p:txBody>
          <a:bodyPr/>
          <a:lstStyle/>
          <a:p>
            <a:pPr marL="0" indent="0">
              <a:buNone/>
            </a:pPr>
            <a:r>
              <a:rPr lang="en-US" dirty="0"/>
              <a:t>In der späten Karrierephase und im Ruhestand gewinnen gesundheitsbezogene Kosten oft an Bedeutung. Diese Kosten können regelmäßig sein (z. B. Rezepte) oder unregelmäßig (z. B. Zahnbehandlungen oder unerwarteter medizinischer Bedarf). Auch wenn manche Kosten von Versicherungen oder öffentlichen Systemen übernommen werden, stehen viele Frauen weiterhin vor Zuzahlungen, Fahrtkosten zu Terminen oder zusätzlichem Unterstützungsbedarf.</a:t>
            </a:r>
          </a:p>
          <a:p>
            <a:pPr marL="0" indent="0">
              <a:buNone/>
            </a:pPr>
            <a:endParaRPr lang="en-US" dirty="0"/>
          </a:p>
          <a:p>
            <a:pPr marL="0" indent="0">
              <a:buNone/>
            </a:pPr>
            <a:r>
              <a:rPr lang="en-US" dirty="0"/>
              <a:t>Ein praktisches Budget hilft Ihnen, diese Kosten ohne Stress zu bewältigen, indem es Unsicherheit in einen Plan verwandelt.</a:t>
            </a:r>
          </a:p>
        </p:txBody>
      </p:sp>
      <p:cxnSp>
        <p:nvCxnSpPr>
          <p:cNvPr id="19" name="Straight Connector 18">
            <a:extLst>
              <a:ext uri="{FF2B5EF4-FFF2-40B4-BE49-F238E27FC236}">
                <a16:creationId xmlns:a16="http://schemas.microsoft.com/office/drawing/2014/main" id="{79731612-95B1-C8EA-B431-D8F09E07DAFE}"/>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BAC9DE-3135-E91A-43C3-893AEE24A0DC}"/>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ACAF2668-2E5D-B608-0B4A-9A1A1E84DED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F23E5E6-72B7-204B-9D28-55F10916F42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5B4C496D-096B-86AF-8A20-48563CAB16D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0F58FDEE-506F-28FA-A880-CFF067B8E06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A64D79D-B47E-E846-D812-6A6703AC0612}"/>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6F3C4DEF-6559-B92D-12A0-A0951B7AE98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7C057902-354C-66A0-492E-645AD0C116D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9A85A9E-3C9F-BD2D-28B9-18AB5B58504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1E91A7C-89B2-1DB8-A411-4CDC00788D1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9" name="Grafik 48">
            <a:extLst>
              <a:ext uri="{FF2B5EF4-FFF2-40B4-BE49-F238E27FC236}">
                <a16:creationId xmlns:a16="http://schemas.microsoft.com/office/drawing/2014/main" id="{00BC56CC-B3E6-669F-89CA-6D0F9BABABBC}"/>
              </a:ext>
            </a:extLst>
          </p:cNvPr>
          <p:cNvPicPr>
            <a:picLocks noChangeAspect="1"/>
          </p:cNvPicPr>
          <p:nvPr/>
        </p:nvPicPr>
        <p:blipFill>
          <a:blip r:embed="rId2"/>
          <a:stretch>
            <a:fillRect/>
          </a:stretch>
        </p:blipFill>
        <p:spPr>
          <a:xfrm>
            <a:off x="1205087" y="3073892"/>
            <a:ext cx="6126572" cy="5522986"/>
          </a:xfrm>
          <a:prstGeom prst="rect">
            <a:avLst/>
          </a:prstGeom>
        </p:spPr>
      </p:pic>
    </p:spTree>
    <p:extLst>
      <p:ext uri="{BB962C8B-B14F-4D97-AF65-F5344CB8AC3E}">
        <p14:creationId xmlns:p14="http://schemas.microsoft.com/office/powerpoint/2010/main" val="36727023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4F813C-A13E-49D4-B0BD-ABECA174C83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87D0DC9-3707-8F96-22F8-D1C7797D97AC}"/>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912B3BA9-692B-B0A8-D57F-20979A772CF6}"/>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26CA396A-1BD3-05D1-7069-065611EC9F5E}"/>
              </a:ext>
            </a:extLst>
          </p:cNvPr>
          <p:cNvSpPr>
            <a:spLocks noGrp="1"/>
          </p:cNvSpPr>
          <p:nvPr>
            <p:ph type="body" sz="quarter" idx="61"/>
          </p:nvPr>
        </p:nvSpPr>
        <p:spPr>
          <a:xfrm>
            <a:off x="1704812" y="449567"/>
            <a:ext cx="5284924" cy="722656"/>
          </a:xfrm>
        </p:spPr>
        <p:txBody>
          <a:bodyPr/>
          <a:lstStyle/>
          <a:p>
            <a:r>
              <a:rPr lang="en-US" dirty="0"/>
              <a:t>Sicher bleiben: Grundlagen der Betrugsprävention</a:t>
            </a:r>
          </a:p>
        </p:txBody>
      </p:sp>
      <p:sp>
        <p:nvSpPr>
          <p:cNvPr id="8" name="Text Placeholder 7">
            <a:extLst>
              <a:ext uri="{FF2B5EF4-FFF2-40B4-BE49-F238E27FC236}">
                <a16:creationId xmlns:a16="http://schemas.microsoft.com/office/drawing/2014/main" id="{0759C743-4D54-4548-6073-897E8786D38D}"/>
              </a:ext>
            </a:extLst>
          </p:cNvPr>
          <p:cNvSpPr>
            <a:spLocks noGrp="1"/>
          </p:cNvSpPr>
          <p:nvPr>
            <p:ph type="body" sz="quarter" idx="64"/>
          </p:nvPr>
        </p:nvSpPr>
        <p:spPr/>
        <p:txBody>
          <a:bodyPr/>
          <a:lstStyle/>
          <a:p>
            <a:pPr marL="0" indent="0">
              <a:buNone/>
            </a:pPr>
            <a:r>
              <a:rPr lang="en-US" dirty="0"/>
              <a:t>Finanzielle Sicherheit wird in der späten Karrierephase und im Ruhestand besonders wichtig, weil Betrug und Betrugsmaschen häufig auf ältere Menschen abzielen. Diese Maschen sind darauf ausgelegt, Druck und Verwirrung zu erzeugen. Ziel ist, dass Sie schnell handeln, persönliche Daten preisgeben oder Geld überweisen, bevor Sie Zeit zum Nachdenken haben.</a:t>
            </a:r>
          </a:p>
          <a:p>
            <a:pPr marL="0" indent="0">
              <a:buNone/>
            </a:pPr>
            <a:endParaRPr lang="en-US" dirty="0"/>
          </a:p>
          <a:p>
            <a:pPr marL="0" indent="0">
              <a:buNone/>
            </a:pPr>
            <a:r>
              <a:rPr lang="en-US" dirty="0"/>
              <a:t>Eine einfache Sicherheitsregel lautet: </a:t>
            </a:r>
            <a:r>
              <a:rPr lang="en-US" b="1" dirty="0"/>
              <a:t>erst innehalten, dann prüfen, zuletzt handeln</a:t>
            </a:r>
            <a:r>
              <a:rPr lang="en-US" dirty="0"/>
              <a:t>. Wenn eine Nachricht oder ein Anruf Dringlichkeit erzeugt („Jetzt zahlen“, „Konto gesperrt“, „Letzte Warnung“), betrachten Sie das als Warnsignal. Seriöse </a:t>
            </a:r>
            <a:r>
              <a:rPr lang="en-US" dirty="0" err="1"/>
              <a:t>Organisationen</a:t>
            </a:r>
            <a:r>
              <a:rPr lang="en-US" dirty="0"/>
              <a:t> geben Ihnen Zeit und drängen Sie nicht zu sofortigem Handeln.</a:t>
            </a:r>
          </a:p>
          <a:p>
            <a:pPr marL="0" indent="0">
              <a:buNone/>
            </a:pPr>
            <a:endParaRPr lang="en-US" dirty="0"/>
          </a:p>
          <a:p>
            <a:pPr marL="0" indent="0">
              <a:buNone/>
            </a:pPr>
            <a:r>
              <a:rPr lang="en-US" dirty="0"/>
              <a:t>Häufige Betrugsmethoden sind gefälschte Bankmitteilungen, gefälschte Paketbenachrichtigungen, gefälschte Rechnungen und Anrufe von Personen, die sich als vertrauenswürdige Institution ausgeben. Betrüger fragen möglicherweise nach Passwörtern, PINs, TAN-Codes oder Fernzugriff auf Ihren Computer. Eine feste Regel lautet: </a:t>
            </a:r>
            <a:r>
              <a:rPr lang="en-US" b="1" dirty="0"/>
              <a:t>Geben Sie niemals Ihre Bankzugangsdaten oder Sicherheitscodes an andere weiter</a:t>
            </a:r>
            <a:r>
              <a:rPr lang="en-US" dirty="0"/>
              <a:t>. Banken und öffentliche Einrichtungen werden Sie nicht danach fragen.</a:t>
            </a:r>
          </a:p>
          <a:p>
            <a:pPr marL="0" indent="0">
              <a:buNone/>
            </a:pPr>
            <a:endParaRPr lang="en-US" dirty="0"/>
          </a:p>
          <a:p>
            <a:pPr marL="0" indent="0">
              <a:buNone/>
            </a:pPr>
            <a:r>
              <a:rPr lang="en-US" dirty="0"/>
              <a:t>Schützen Sie sich, indem Sie Ihre Finanzen </a:t>
            </a:r>
            <a:r>
              <a:rPr lang="en-US" dirty="0" err="1"/>
              <a:t>geordnet</a:t>
            </a:r>
            <a:r>
              <a:rPr lang="en-US" dirty="0"/>
              <a:t> und einfach halten. Wenn Sie wissen, welche Rechnungen Sie erwarten und welche Zahlungen normal sind, lassen sich verdächtige Anfragen leichter erkennen. Es hilft auch, sichere Passwörter zu verwenden, Software aktuell zu halten und keine unbekannten Links in E-Mails oder SMS anzuklicken.</a:t>
            </a:r>
          </a:p>
          <a:p>
            <a:pPr marL="0" indent="0">
              <a:buNone/>
            </a:pPr>
            <a:endParaRPr lang="en-US" dirty="0"/>
          </a:p>
          <a:p>
            <a:pPr marL="0" indent="0">
              <a:buNone/>
            </a:pPr>
            <a:r>
              <a:rPr lang="en-US" dirty="0"/>
              <a:t>Wenn Sie unsicher sind, entscheiden Sie nicht allein unter Druck. Kontaktieren Sie Ihre Bank oder die </a:t>
            </a:r>
            <a:r>
              <a:rPr lang="en-US" dirty="0" err="1"/>
              <a:t>Organisation</a:t>
            </a:r>
            <a:r>
              <a:rPr lang="en-US" dirty="0"/>
              <a:t> über eine offizielle Telefonnummer oder Website, die Sie selbst herausgesucht haben (nicht über die Kontaktdaten in der Nachricht). Wenn Sie glauben, ins Visier geraten zu sein, bitten Sie sofort um Unterstützung. Schnelles Handeln kann den Schaden begrenzen und Ihre Konten schützen.</a:t>
            </a:r>
          </a:p>
          <a:p>
            <a:pPr marL="0" indent="0">
              <a:buNone/>
            </a:pPr>
            <a:r>
              <a:rPr lang="en-US" dirty="0"/>
              <a:t>Finanzielle Sicherheit ist Teil der Budgetplanung. Sie schützt Ihr Geld, Ihre Unabhängigkeit und Ihren Seelenfrieden.</a:t>
            </a:r>
          </a:p>
        </p:txBody>
      </p:sp>
      <p:cxnSp>
        <p:nvCxnSpPr>
          <p:cNvPr id="19" name="Straight Connector 18">
            <a:extLst>
              <a:ext uri="{FF2B5EF4-FFF2-40B4-BE49-F238E27FC236}">
                <a16:creationId xmlns:a16="http://schemas.microsoft.com/office/drawing/2014/main" id="{0A73402C-F49E-5FF9-4065-57F38D62AC9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96A292A3-3FCA-FAB0-5355-FF26BECB0E51}"/>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B2672E4-8AD7-0132-1F99-A6D56785C3CC}"/>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E398B68C-40E3-057D-DD7B-5EC7C901272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EBF922E-43E1-EDE5-9F23-72126A8AA03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C381C515-3E0E-9EB4-4767-75397D30710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9E1E3BFF-3C99-2AB2-A73F-B433059B38E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87580C9-D98F-C2E8-5E92-6F05A1CE060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F8B1BE7-6B50-7A92-9F2F-C482FAB5AF7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BBFF095-FD35-3DC6-4F8D-7CE06BD0265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CE9C2B03-94B6-69A5-163D-E8364438E62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cxnSp>
        <p:nvCxnSpPr>
          <p:cNvPr id="2" name="Straight Connector 18">
            <a:extLst>
              <a:ext uri="{FF2B5EF4-FFF2-40B4-BE49-F238E27FC236}">
                <a16:creationId xmlns:a16="http://schemas.microsoft.com/office/drawing/2014/main" id="{685CD9B8-8805-9E12-A94D-F88B96FD9E62}"/>
              </a:ext>
            </a:extLst>
          </p:cNvPr>
          <p:cNvCxnSpPr>
            <a:cxnSpLocks/>
          </p:cNvCxnSpPr>
          <p:nvPr/>
        </p:nvCxnSpPr>
        <p:spPr>
          <a:xfrm>
            <a:off x="1471747" y="5790427"/>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49">
            <a:extLst>
              <a:ext uri="{FF2B5EF4-FFF2-40B4-BE49-F238E27FC236}">
                <a16:creationId xmlns:a16="http://schemas.microsoft.com/office/drawing/2014/main" id="{0978E90B-6A3B-9EEF-4397-4543B90AB01B}"/>
              </a:ext>
            </a:extLst>
          </p:cNvPr>
          <p:cNvSpPr/>
          <p:nvPr/>
        </p:nvSpPr>
        <p:spPr>
          <a:xfrm>
            <a:off x="1711382" y="6144110"/>
            <a:ext cx="5231219" cy="2001290"/>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a:p>
            <a:pPr algn="ctr"/>
            <a:endParaRPr lang="en-US" dirty="0"/>
          </a:p>
        </p:txBody>
      </p:sp>
      <p:sp>
        <p:nvSpPr>
          <p:cNvPr id="6" name="Text Placeholder 7">
            <a:extLst>
              <a:ext uri="{FF2B5EF4-FFF2-40B4-BE49-F238E27FC236}">
                <a16:creationId xmlns:a16="http://schemas.microsoft.com/office/drawing/2014/main" id="{881849B9-00A5-F822-DA0A-98F32686BC2D}"/>
              </a:ext>
            </a:extLst>
          </p:cNvPr>
          <p:cNvSpPr txBox="1">
            <a:spLocks/>
          </p:cNvSpPr>
          <p:nvPr/>
        </p:nvSpPr>
        <p:spPr>
          <a:xfrm>
            <a:off x="1953206" y="6428532"/>
            <a:ext cx="4794159" cy="171686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0"/>
              </a:lnSpc>
              <a:buNone/>
            </a:pPr>
            <a:r>
              <a:rPr lang="en-US" b="1" dirty="0" sz="900"/>
              <a:t>Übung: Budget mit festem Einkommen (30 Minuten)</a:t>
            </a:r>
          </a:p>
          <a:p>
            <a:pPr marL="0" indent="0">
              <a:lnSpc>
                <a:spcPts val="1000"/>
              </a:lnSpc>
              <a:buNone/>
            </a:pPr>
            <a:r>
              <a:rPr lang="en-US" dirty="0" sz="900"/>
              <a:t>Ziel: Erstellen Sie einen realistischen Monatsplan, der das Wesentliche deckt und eine Sicherheitsreserve enthält.</a:t>
            </a:r>
          </a:p>
          <a:p>
            <a:pPr marL="0" indent="0">
              <a:lnSpc>
                <a:spcPts val="1000"/>
              </a:lnSpc>
              <a:buNone/>
            </a:pPr>
            <a:r>
              <a:rPr lang="en-US" dirty="0" sz="900"/>
              <a:t>Beginnen Sie mit Ihrem </a:t>
            </a:r>
            <a:r>
              <a:rPr lang="en-US" b="1" dirty="0" sz="900"/>
              <a:t>monatlichen Nettoeinkommen</a:t>
            </a:r>
            <a:r>
              <a:rPr lang="en-US" dirty="0" sz="900"/>
              <a:t> (was Sie tatsächlich erhalten). Notieren Sie dann Ihre wesentlichen monatlichen Kosten: Wohnen, Nebenkosten, Lebensmittel, Mobilität und gesundheitsbezogene Bedarfe. Fügen Sie eine monatliche Zeile für </a:t>
            </a:r>
            <a:r>
              <a:rPr lang="en-US" b="1" dirty="0" sz="900"/>
              <a:t>unregelmäßige Kosten</a:t>
            </a:r>
            <a:r>
              <a:rPr lang="en-US" dirty="0" sz="900"/>
              <a:t> hinzu (Reparaturen, Jahresgebühren, Ersatzanschaffungen). Legen Sie schließlich, wenn möglich, eine kleine </a:t>
            </a:r>
            <a:r>
              <a:rPr lang="en-US" b="1" dirty="0" sz="900"/>
              <a:t>Sicherheitsreserve</a:t>
            </a:r>
            <a:r>
              <a:rPr lang="en-US" dirty="0" sz="900"/>
              <a:t> fest. Wenn die Zahlen nicht aufgehen, passen Sie zuerst die variablen Ausgaben an und überprüfen Sie die wiederkehrenden Kosten.</a:t>
            </a:r>
          </a:p>
          <a:p>
            <a:pPr marL="0" indent="0">
              <a:lnSpc>
                <a:spcPts val="1000"/>
              </a:lnSpc>
              <a:buNone/>
            </a:pPr>
            <a:endParaRPr lang="en-US" dirty="0"/>
          </a:p>
          <a:p>
            <a:pPr marL="0" indent="0">
              <a:lnSpc>
                <a:spcPts val="1000"/>
              </a:lnSpc>
              <a:buNone/>
            </a:pPr>
            <a:r>
              <a:rPr lang="en-US" dirty="0" sz="900"/>
              <a:t>Sie können die </a:t>
            </a:r>
            <a:r>
              <a:rPr lang="en-US" dirty="0" err="1" sz="900"/>
              <a:t>FEMpower</a:t>
            </a:r>
            <a:r>
              <a:rPr lang="en-US" dirty="0" sz="900"/>
              <a:t>-Budgetvorlage nutzen</a:t>
            </a:r>
            <a:endParaRPr lang="en-US" b="1" dirty="0"/>
          </a:p>
        </p:txBody>
      </p:sp>
      <p:grpSp>
        <p:nvGrpSpPr>
          <p:cNvPr id="9" name="Group 74">
            <a:extLst>
              <a:ext uri="{FF2B5EF4-FFF2-40B4-BE49-F238E27FC236}">
                <a16:creationId xmlns:a16="http://schemas.microsoft.com/office/drawing/2014/main" id="{52CBADE7-F5D1-BCA8-C66B-39FCB702982E}"/>
              </a:ext>
            </a:extLst>
          </p:cNvPr>
          <p:cNvGrpSpPr/>
          <p:nvPr/>
        </p:nvGrpSpPr>
        <p:grpSpPr>
          <a:xfrm>
            <a:off x="1894515" y="5963662"/>
            <a:ext cx="1323705" cy="406400"/>
            <a:chOff x="1972947" y="5649738"/>
            <a:chExt cx="1323705" cy="406400"/>
          </a:xfrm>
        </p:grpSpPr>
        <p:sp>
          <p:nvSpPr>
            <p:cNvPr id="10" name="Rectangle 51">
              <a:extLst>
                <a:ext uri="{FF2B5EF4-FFF2-40B4-BE49-F238E27FC236}">
                  <a16:creationId xmlns:a16="http://schemas.microsoft.com/office/drawing/2014/main" id="{71D7A6A6-C633-CC6A-1F3A-E170A1B465C8}"/>
                </a:ext>
              </a:extLst>
            </p:cNvPr>
            <p:cNvSpPr/>
            <p:nvPr/>
          </p:nvSpPr>
          <p:spPr>
            <a:xfrm>
              <a:off x="2323930" y="5705156"/>
              <a:ext cx="940638"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52">
              <a:extLst>
                <a:ext uri="{FF2B5EF4-FFF2-40B4-BE49-F238E27FC236}">
                  <a16:creationId xmlns:a16="http://schemas.microsoft.com/office/drawing/2014/main" id="{25C38DC1-054F-4CC0-BC90-BB2C3987D105}"/>
                </a:ext>
              </a:extLst>
            </p:cNvPr>
            <p:cNvSpPr/>
            <p:nvPr/>
          </p:nvSpPr>
          <p:spPr>
            <a:xfrm>
              <a:off x="2166912" y="5709774"/>
              <a:ext cx="1105678"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ext Placeholder 122">
              <a:extLst>
                <a:ext uri="{FF2B5EF4-FFF2-40B4-BE49-F238E27FC236}">
                  <a16:creationId xmlns:a16="http://schemas.microsoft.com/office/drawing/2014/main" id="{80B78B84-C7EA-B33C-F2CA-86776CA8EE38}"/>
                </a:ext>
              </a:extLst>
            </p:cNvPr>
            <p:cNvSpPr txBox="1">
              <a:spLocks/>
            </p:cNvSpPr>
            <p:nvPr/>
          </p:nvSpPr>
          <p:spPr>
            <a:xfrm>
              <a:off x="2364155" y="5713467"/>
              <a:ext cx="932497" cy="278017"/>
            </a:xfrm>
            <a:prstGeom prst="rect">
              <a:avLst/>
            </a:prstGeom>
            <a:solidFill>
              <a:srgbClr val="D38CBC"/>
            </a:solidFill>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Übung</a:t>
              </a:r>
            </a:p>
          </p:txBody>
        </p:sp>
        <p:sp>
          <p:nvSpPr>
            <p:cNvPr id="13" name="Oval 54">
              <a:extLst>
                <a:ext uri="{FF2B5EF4-FFF2-40B4-BE49-F238E27FC236}">
                  <a16:creationId xmlns:a16="http://schemas.microsoft.com/office/drawing/2014/main" id="{82F551D4-DECA-B621-93E5-182818A62EDF}"/>
                </a:ext>
              </a:extLst>
            </p:cNvPr>
            <p:cNvSpPr/>
            <p:nvPr/>
          </p:nvSpPr>
          <p:spPr>
            <a:xfrm>
              <a:off x="1972947" y="5649738"/>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4" name="Graphic 37">
              <a:extLst>
                <a:ext uri="{FF2B5EF4-FFF2-40B4-BE49-F238E27FC236}">
                  <a16:creationId xmlns:a16="http://schemas.microsoft.com/office/drawing/2014/main" id="{6DA13139-F202-4929-9AAE-A718641BD7AC}"/>
                </a:ext>
              </a:extLst>
            </p:cNvPr>
            <p:cNvGrpSpPr/>
            <p:nvPr/>
          </p:nvGrpSpPr>
          <p:grpSpPr>
            <a:xfrm>
              <a:off x="2064622" y="5732952"/>
              <a:ext cx="229999" cy="229698"/>
              <a:chOff x="5737725" y="2862443"/>
              <a:chExt cx="1034323" cy="1032970"/>
            </a:xfrm>
            <a:solidFill>
              <a:schemeClr val="bg1"/>
            </a:solidFill>
          </p:grpSpPr>
          <p:sp>
            <p:nvSpPr>
              <p:cNvPr id="15" name="Freeform 56">
                <a:extLst>
                  <a:ext uri="{FF2B5EF4-FFF2-40B4-BE49-F238E27FC236}">
                    <a16:creationId xmlns:a16="http://schemas.microsoft.com/office/drawing/2014/main" id="{69359498-32E0-26F6-85C7-597A1D2C057E}"/>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16" name="Freeform 57">
                <a:extLst>
                  <a:ext uri="{FF2B5EF4-FFF2-40B4-BE49-F238E27FC236}">
                    <a16:creationId xmlns:a16="http://schemas.microsoft.com/office/drawing/2014/main" id="{89EE5F08-EBFD-B5B0-754A-A0A1EAA98624}"/>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17" name="Freeform 58">
                <a:extLst>
                  <a:ext uri="{FF2B5EF4-FFF2-40B4-BE49-F238E27FC236}">
                    <a16:creationId xmlns:a16="http://schemas.microsoft.com/office/drawing/2014/main" id="{5F687975-0A6A-EDF9-B2C7-89BAAC77ADCA}"/>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18" name="Freeform 59">
                <a:extLst>
                  <a:ext uri="{FF2B5EF4-FFF2-40B4-BE49-F238E27FC236}">
                    <a16:creationId xmlns:a16="http://schemas.microsoft.com/office/drawing/2014/main" id="{B9349ECD-BD7E-E6E0-D6D3-658FA9D061E2}"/>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24" name="Freeform 60">
                <a:extLst>
                  <a:ext uri="{FF2B5EF4-FFF2-40B4-BE49-F238E27FC236}">
                    <a16:creationId xmlns:a16="http://schemas.microsoft.com/office/drawing/2014/main" id="{C94AECBC-704B-F3C2-0088-9426A7273AAA}"/>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1845245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40A39-8F7A-A027-3A42-CAF2BC2C9FF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4A9C68A-CD9B-4EE3-2870-0004154F64C4}"/>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CD730D10-45B4-2D43-7605-8187026F2525}"/>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063525C4-D05F-F7B2-2FDF-7F31EE1CB76F}"/>
              </a:ext>
            </a:extLst>
          </p:cNvPr>
          <p:cNvSpPr>
            <a:spLocks noGrp="1"/>
          </p:cNvSpPr>
          <p:nvPr>
            <p:ph type="body" sz="quarter" idx="61"/>
          </p:nvPr>
        </p:nvSpPr>
        <p:spPr>
          <a:xfrm>
            <a:off x="1704812" y="449567"/>
            <a:ext cx="5284924" cy="722656"/>
          </a:xfrm>
        </p:spPr>
        <p:txBody>
          <a:bodyPr/>
          <a:lstStyle/>
          <a:p>
            <a:r>
              <a:rPr lang="en-US" dirty="0"/>
              <a:t>Sicher bleiben: Grundlagen der Betrugsprävention</a:t>
            </a:r>
          </a:p>
        </p:txBody>
      </p:sp>
      <p:sp>
        <p:nvSpPr>
          <p:cNvPr id="8" name="Text Placeholder 7">
            <a:extLst>
              <a:ext uri="{FF2B5EF4-FFF2-40B4-BE49-F238E27FC236}">
                <a16:creationId xmlns:a16="http://schemas.microsoft.com/office/drawing/2014/main" id="{21B057AC-A3EF-BDE2-E1D9-6CBFDDC2A3D0}"/>
              </a:ext>
            </a:extLst>
          </p:cNvPr>
          <p:cNvSpPr>
            <a:spLocks noGrp="1"/>
          </p:cNvSpPr>
          <p:nvPr>
            <p:ph type="body" sz="quarter" idx="64"/>
          </p:nvPr>
        </p:nvSpPr>
        <p:spPr/>
        <p:txBody>
          <a:bodyPr/>
          <a:lstStyle/>
          <a:p>
            <a:pPr marL="0" indent="0">
              <a:buNone/>
            </a:pPr>
            <a:endParaRPr lang="en-US" dirty="0"/>
          </a:p>
        </p:txBody>
      </p:sp>
      <p:cxnSp>
        <p:nvCxnSpPr>
          <p:cNvPr id="19" name="Straight Connector 18">
            <a:extLst>
              <a:ext uri="{FF2B5EF4-FFF2-40B4-BE49-F238E27FC236}">
                <a16:creationId xmlns:a16="http://schemas.microsoft.com/office/drawing/2014/main" id="{FF103E42-3D1B-F250-2A01-2F9EF4F739A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EB9D3D9-40C3-46BB-1131-7994C5590A1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BC8FD64-5B91-36D0-09EC-33F719219C9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1A43ADF6-BD59-61BE-7AD9-A6EBD781468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0458385-4CCA-1B89-0F8D-50BD0185136D}"/>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DB2208FA-C0DB-C960-FEFD-B7CD7719E253}"/>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A6DD172A-4560-DE4D-9D75-6695B8A3D3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5B4954A8-DBFF-12D5-6356-7C6B92FDC21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98763BC1-029B-961D-AD02-DFA3A965A032}"/>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D6452C2-F7D6-9910-3CC9-3C14181FB1C0}"/>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62D0B94F-DF34-6BE5-1F47-97ADDE21E02E}"/>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4" name="Grafik 43">
            <a:extLst>
              <a:ext uri="{FF2B5EF4-FFF2-40B4-BE49-F238E27FC236}">
                <a16:creationId xmlns:a16="http://schemas.microsoft.com/office/drawing/2014/main" id="{9881EE01-D64D-076D-A901-6988E007A747}"/>
              </a:ext>
            </a:extLst>
          </p:cNvPr>
          <p:cNvPicPr>
            <a:picLocks noChangeAspect="1"/>
          </p:cNvPicPr>
          <p:nvPr/>
        </p:nvPicPr>
        <p:blipFill>
          <a:blip r:embed="rId2"/>
          <a:srcRect r="34428"/>
          <a:stretch>
            <a:fillRect/>
          </a:stretch>
        </p:blipFill>
        <p:spPr>
          <a:xfrm>
            <a:off x="1471747" y="1534332"/>
            <a:ext cx="5517990" cy="6683950"/>
          </a:xfrm>
          <a:prstGeom prst="rect">
            <a:avLst/>
          </a:prstGeom>
        </p:spPr>
      </p:pic>
    </p:spTree>
    <p:extLst>
      <p:ext uri="{BB962C8B-B14F-4D97-AF65-F5344CB8AC3E}">
        <p14:creationId xmlns:p14="http://schemas.microsoft.com/office/powerpoint/2010/main" val="40226891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681C5-F9BF-88D2-E0B1-A5DE6593300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5683F59-2FC9-E96D-C45E-5D5BBD89A081}"/>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09ACA02B-B692-2CE3-CD59-326947BC0295}"/>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8876197-248E-0D6F-7365-5EEACB8B654E}"/>
              </a:ext>
            </a:extLst>
          </p:cNvPr>
          <p:cNvSpPr>
            <a:spLocks noGrp="1"/>
          </p:cNvSpPr>
          <p:nvPr>
            <p:ph type="body" sz="quarter" idx="61"/>
          </p:nvPr>
        </p:nvSpPr>
        <p:spPr>
          <a:xfrm>
            <a:off x="1704812" y="449567"/>
            <a:ext cx="5284924" cy="722656"/>
          </a:xfrm>
        </p:spPr>
        <p:txBody>
          <a:bodyPr/>
          <a:lstStyle/>
          <a:p>
            <a:r>
              <a:rPr lang="en-US" dirty="0"/>
              <a:t>Ressourcen</a:t>
            </a:r>
          </a:p>
        </p:txBody>
      </p:sp>
      <p:grpSp>
        <p:nvGrpSpPr>
          <p:cNvPr id="20" name="Graphic 2">
            <a:extLst>
              <a:ext uri="{FF2B5EF4-FFF2-40B4-BE49-F238E27FC236}">
                <a16:creationId xmlns:a16="http://schemas.microsoft.com/office/drawing/2014/main" id="{C7DB0020-3E38-9E53-5C01-F35A3E15CA2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BA6949-7E5A-476B-BDFB-D12B20D606A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2483D0B6-2C73-51BE-658C-E8827FF4F4B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61EDF973-AE39-0263-EBC7-9BD9A297CF4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EB101B91-30E1-4E73-4B09-7B445EED63EC}"/>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B9DBAFF1-3A96-D114-B25E-2731BFEB663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A7FE6BD5-297A-CD39-6FE8-1E4E61700DF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8B7F648-21B0-5506-DDA5-D0EC9AB157BE}"/>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A406DAE7-EF65-B066-071D-E0924959797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5109C5F8-11F8-8C1C-FA4C-E1046788F801}"/>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Textplatzhalter 2">
            <a:extLst>
              <a:ext uri="{FF2B5EF4-FFF2-40B4-BE49-F238E27FC236}">
                <a16:creationId xmlns:a16="http://schemas.microsoft.com/office/drawing/2014/main" id="{91E55037-EFD6-BD91-784A-AE6746A3C3C6}"/>
              </a:ext>
            </a:extLst>
          </p:cNvPr>
          <p:cNvSpPr>
            <a:spLocks noGrp="1"/>
          </p:cNvSpPr>
          <p:nvPr>
            <p:ph type="body" sz="quarter" idx="64"/>
          </p:nvPr>
        </p:nvSpPr>
        <p:spPr/>
        <p:txBody>
          <a:bodyPr/>
          <a:lstStyle/>
          <a:p>
            <a:endParaRPr lang="de-DE" dirty="0"/>
          </a:p>
        </p:txBody>
      </p:sp>
      <p:sp>
        <p:nvSpPr>
          <p:cNvPr id="33" name="Rounded Rectangle 24">
            <a:extLst>
              <a:ext uri="{FF2B5EF4-FFF2-40B4-BE49-F238E27FC236}">
                <a16:creationId xmlns:a16="http://schemas.microsoft.com/office/drawing/2014/main" id="{056833AC-31F2-8BD8-A901-0BBA8876CC45}"/>
              </a:ext>
            </a:extLst>
          </p:cNvPr>
          <p:cNvSpPr/>
          <p:nvPr/>
        </p:nvSpPr>
        <p:spPr>
          <a:xfrm>
            <a:off x="1569721" y="3007147"/>
            <a:ext cx="5420016" cy="3531536"/>
          </a:xfrm>
          <a:prstGeom prst="roundRect">
            <a:avLst>
              <a:gd name="adj" fmla="val 991"/>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 Placeholder 7">
            <a:extLst>
              <a:ext uri="{FF2B5EF4-FFF2-40B4-BE49-F238E27FC236}">
                <a16:creationId xmlns:a16="http://schemas.microsoft.com/office/drawing/2014/main" id="{935EB215-F65F-4C75-F3E7-F9D547654826}"/>
              </a:ext>
            </a:extLst>
          </p:cNvPr>
          <p:cNvSpPr txBox="1">
            <a:spLocks/>
          </p:cNvSpPr>
          <p:nvPr/>
        </p:nvSpPr>
        <p:spPr>
          <a:xfrm>
            <a:off x="1668177" y="3382086"/>
            <a:ext cx="5245268" cy="161495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0"/>
              </a:lnSpc>
              <a:buNone/>
            </a:pPr>
            <a:r>
              <a:rPr lang="en-US" b="1" dirty="0" sz="900"/>
              <a:t>Websites &amp; Leitfäden</a:t>
            </a:r>
            <a:endParaRPr lang="en-US" dirty="0"/>
          </a:p>
          <a:p>
            <a:pPr>
              <a:lnSpc>
                <a:spcPts val="1000"/>
              </a:lnSpc>
            </a:pPr>
            <a:r>
              <a:rPr lang="en-US" dirty="0" sz="900"/>
              <a:t>National Council on Aging (NCOA) – </a:t>
            </a:r>
            <a:r>
              <a:rPr lang="en-US" i="1" dirty="0" sz="900"/>
              <a:t>Budgeting for Older Adults</a:t>
            </a:r>
            <a:r>
              <a:rPr lang="en-US" dirty="0" sz="900"/>
              <a:t> (Schritt für Schritt, mit Fokus auf festes Einkommen, englisch): </a:t>
            </a:r>
            <a:r>
              <a:rPr lang="en-US" dirty="0" sz="900">
                <a:hlinkClick r:id="rId2"/>
              </a:rPr>
              <a:t>https://www.ncoa.org/older-adults/money/management/budgeting/</a:t>
            </a:r>
            <a:r>
              <a:rPr lang="en-US" dirty="0" sz="900"/>
              <a:t> </a:t>
            </a:r>
          </a:p>
          <a:p>
            <a:pPr>
              <a:lnSpc>
                <a:spcPts val="1000"/>
              </a:lnSpc>
            </a:pPr>
            <a:r>
              <a:rPr lang="en-US" dirty="0" sz="900"/>
              <a:t>NCOA – </a:t>
            </a:r>
            <a:r>
              <a:rPr lang="en-US" i="1" dirty="0" sz="900"/>
              <a:t>How to Budget Your Money: A Guide for Older Adults</a:t>
            </a:r>
            <a:r>
              <a:rPr lang="en-US" dirty="0" sz="900"/>
              <a:t> (praktischer Leitfaden, englisch): </a:t>
            </a:r>
            <a:r>
              <a:rPr lang="en-US" dirty="0" sz="900">
                <a:hlinkClick r:id="rId3"/>
              </a:rPr>
              <a:t>https://www.ncoa.org/article/how-to-budget-your-money-a-guide-for-older-adults/</a:t>
            </a:r>
            <a:r>
              <a:rPr lang="en-US" dirty="0" sz="900"/>
              <a:t> </a:t>
            </a:r>
          </a:p>
          <a:p>
            <a:pPr>
              <a:lnSpc>
                <a:spcPts val="1000"/>
              </a:lnSpc>
            </a:pPr>
            <a:r>
              <a:rPr lang="en-US" dirty="0" sz="900"/>
              <a:t>AARP – </a:t>
            </a:r>
            <a:r>
              <a:rPr lang="en-US" i="1" dirty="0" sz="900"/>
              <a:t>Home Budget Calculator</a:t>
            </a:r>
            <a:r>
              <a:rPr lang="en-US" dirty="0" sz="900"/>
              <a:t> (einfacher Überblick über Einnahmen vs. Ausgaben, englisch): </a:t>
            </a:r>
            <a:r>
              <a:rPr lang="en-US" dirty="0" sz="900">
                <a:hlinkClick r:id="rId4"/>
              </a:rPr>
              <a:t>https://www.aarp.org/money/personal-finance/home-budget-calculator/</a:t>
            </a:r>
            <a:endParaRPr lang="en-US" dirty="0"/>
          </a:p>
          <a:p>
            <a:pPr>
              <a:lnSpc>
                <a:spcPts val="1000"/>
              </a:lnSpc>
            </a:pPr>
            <a:endParaRPr lang="en-US" dirty="0"/>
          </a:p>
          <a:p>
            <a:pPr marL="0" indent="0">
              <a:lnSpc>
                <a:spcPts val="1000"/>
              </a:lnSpc>
              <a:buNone/>
            </a:pPr>
            <a:r>
              <a:rPr lang="en-US" b="1" dirty="0" sz="900"/>
              <a:t>Videos</a:t>
            </a:r>
            <a:endParaRPr lang="en-US" dirty="0"/>
          </a:p>
          <a:p>
            <a:pPr>
              <a:lnSpc>
                <a:spcPts val="1000"/>
              </a:lnSpc>
            </a:pPr>
            <a:r>
              <a:rPr lang="en-US" dirty="0" sz="900"/>
              <a:t>NCOA (YouTube) – </a:t>
            </a:r>
            <a:r>
              <a:rPr lang="en-US" i="1" dirty="0" sz="900"/>
              <a:t>Boost Your Budget: Find your benefits</a:t>
            </a:r>
            <a:r>
              <a:rPr lang="en-US" dirty="0" sz="900"/>
              <a:t> (Realität mit festem Einkommen + Unterstützungsmöglichkeiten, englisch): </a:t>
            </a:r>
            <a:r>
              <a:rPr lang="en-US" dirty="0" sz="900">
                <a:hlinkClick r:id="rId5"/>
              </a:rPr>
              <a:t>https://www.youtube.com/watch?v=9z1lnXbEvaE</a:t>
            </a:r>
            <a:r>
              <a:rPr lang="en-US" dirty="0" sz="900"/>
              <a:t> </a:t>
            </a:r>
          </a:p>
          <a:p>
            <a:pPr>
              <a:lnSpc>
                <a:spcPts val="1000"/>
              </a:lnSpc>
            </a:pPr>
            <a:r>
              <a:rPr lang="en-US" dirty="0" sz="900"/>
              <a:t>BSI (YouTube) – </a:t>
            </a:r>
            <a:r>
              <a:rPr lang="en-US" i="1" dirty="0" sz="900"/>
              <a:t>Phishing-E-Mails </a:t>
            </a:r>
            <a:r>
              <a:rPr lang="en-US" i="1" dirty="0" err="1" sz="900"/>
              <a:t>enttarnen</a:t>
            </a:r>
            <a:r>
              <a:rPr lang="en-US" i="1" dirty="0" sz="900"/>
              <a:t>!</a:t>
            </a:r>
            <a:r>
              <a:rPr lang="en-US" dirty="0" sz="900"/>
              <a:t> (klare Tipps zum Erkennen von Betrug): </a:t>
            </a:r>
            <a:r>
              <a:rPr lang="en-US" dirty="0" sz="900">
                <a:hlinkClick r:id="rId6"/>
              </a:rPr>
              <a:t>https://www.youtube.com/watch?v=XgF42Jb8jxo</a:t>
            </a:r>
            <a:r>
              <a:rPr lang="en-US" dirty="0" sz="900"/>
              <a:t> </a:t>
            </a:r>
          </a:p>
          <a:p>
            <a:pPr marL="0" indent="0">
              <a:lnSpc>
                <a:spcPts val="1000"/>
              </a:lnSpc>
              <a:buNone/>
            </a:pPr>
            <a:endParaRPr lang="en-US" b="1" dirty="0"/>
          </a:p>
          <a:p>
            <a:pPr marL="0" indent="0">
              <a:lnSpc>
                <a:spcPts val="1000"/>
              </a:lnSpc>
              <a:buNone/>
            </a:pPr>
            <a:r>
              <a:rPr lang="en-US" b="1" dirty="0" sz="900"/>
              <a:t>Podcasts (für Erwachsene geeignet; hilfreich für die Ruhestandsplanung und den sicheren Umgang mit Geld im Alltag)</a:t>
            </a:r>
            <a:endParaRPr lang="en-US" dirty="0"/>
          </a:p>
          <a:p>
            <a:pPr>
              <a:lnSpc>
                <a:spcPts val="1000"/>
              </a:lnSpc>
            </a:pPr>
            <a:r>
              <a:rPr lang="en-US" dirty="0" sz="900"/>
              <a:t>Financial Times – </a:t>
            </a:r>
            <a:r>
              <a:rPr lang="en-US" i="1" dirty="0" sz="900"/>
              <a:t>Money Clinic with Claer Barrett</a:t>
            </a:r>
            <a:r>
              <a:rPr lang="en-US" dirty="0" sz="900"/>
              <a:t> (reale Geldentscheidungen, englisch): </a:t>
            </a:r>
            <a:r>
              <a:rPr lang="en-US" dirty="0" sz="900">
                <a:hlinkClick r:id="rId7"/>
              </a:rPr>
              <a:t>https://www.ft.com/money-clinic-with-claer-barrett</a:t>
            </a:r>
            <a:r>
              <a:rPr lang="en-US" dirty="0" sz="900"/>
              <a:t> </a:t>
            </a:r>
          </a:p>
          <a:p>
            <a:pPr>
              <a:lnSpc>
                <a:spcPts val="1000"/>
              </a:lnSpc>
            </a:pPr>
            <a:r>
              <a:rPr lang="en-US" dirty="0" sz="900"/>
              <a:t>HerMoney – </a:t>
            </a:r>
            <a:r>
              <a:rPr lang="en-US" i="1" dirty="0" sz="900"/>
              <a:t>HerMoney with Jean Chatzky</a:t>
            </a:r>
            <a:r>
              <a:rPr lang="en-US" dirty="0" sz="900"/>
              <a:t> (Finanzen für Frauen in allen Lebensphasen, englisch): </a:t>
            </a:r>
            <a:r>
              <a:rPr lang="en-US" dirty="0" sz="900">
                <a:hlinkClick r:id="rId8"/>
              </a:rPr>
              <a:t>https://open.spotify.com/show/4YAPCekRk9MiABPqmsFOn6</a:t>
            </a:r>
            <a:r>
              <a:rPr lang="en-US" dirty="0" sz="900"/>
              <a:t> </a:t>
            </a:r>
          </a:p>
          <a:p>
            <a:pPr>
              <a:lnSpc>
                <a:spcPts val="1000"/>
              </a:lnSpc>
            </a:pPr>
            <a:endParaRPr lang="en-US" dirty="0"/>
          </a:p>
        </p:txBody>
      </p:sp>
      <p:grpSp>
        <p:nvGrpSpPr>
          <p:cNvPr id="36" name="Group 129">
            <a:extLst>
              <a:ext uri="{FF2B5EF4-FFF2-40B4-BE49-F238E27FC236}">
                <a16:creationId xmlns:a16="http://schemas.microsoft.com/office/drawing/2014/main" id="{7E3EED6F-323F-C692-3AF9-4F09BCCCC15A}"/>
              </a:ext>
            </a:extLst>
          </p:cNvPr>
          <p:cNvGrpSpPr/>
          <p:nvPr/>
        </p:nvGrpSpPr>
        <p:grpSpPr>
          <a:xfrm>
            <a:off x="1668176" y="2803946"/>
            <a:ext cx="3256249" cy="406400"/>
            <a:chOff x="1972947" y="5649738"/>
            <a:chExt cx="3256249" cy="406400"/>
          </a:xfrm>
        </p:grpSpPr>
        <p:sp>
          <p:nvSpPr>
            <p:cNvPr id="37" name="Rectangle 130">
              <a:extLst>
                <a:ext uri="{FF2B5EF4-FFF2-40B4-BE49-F238E27FC236}">
                  <a16:creationId xmlns:a16="http://schemas.microsoft.com/office/drawing/2014/main" id="{8415F6FE-83AC-AFC8-45CB-BB7152A943B4}"/>
                </a:ext>
              </a:extLst>
            </p:cNvPr>
            <p:cNvSpPr/>
            <p:nvPr/>
          </p:nvSpPr>
          <p:spPr>
            <a:xfrm>
              <a:off x="2323929" y="5705156"/>
              <a:ext cx="243492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131">
              <a:extLst>
                <a:ext uri="{FF2B5EF4-FFF2-40B4-BE49-F238E27FC236}">
                  <a16:creationId xmlns:a16="http://schemas.microsoft.com/office/drawing/2014/main" id="{C6D19804-0FE4-C3D5-EADB-D1266F8ED929}"/>
                </a:ext>
              </a:extLst>
            </p:cNvPr>
            <p:cNvSpPr/>
            <p:nvPr/>
          </p:nvSpPr>
          <p:spPr>
            <a:xfrm>
              <a:off x="2293719" y="5702261"/>
              <a:ext cx="2465132"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 Placeholder 122">
              <a:extLst>
                <a:ext uri="{FF2B5EF4-FFF2-40B4-BE49-F238E27FC236}">
                  <a16:creationId xmlns:a16="http://schemas.microsoft.com/office/drawing/2014/main" id="{2CFB658F-84AF-1B6C-8CBD-87A21955EA4D}"/>
                </a:ext>
              </a:extLst>
            </p:cNvPr>
            <p:cNvSpPr txBox="1">
              <a:spLocks/>
            </p:cNvSpPr>
            <p:nvPr/>
          </p:nvSpPr>
          <p:spPr>
            <a:xfrm>
              <a:off x="2378885" y="5713467"/>
              <a:ext cx="2850311" cy="28632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Ressourcen &amp; weiterführende Literatur</a:t>
              </a:r>
            </a:p>
          </p:txBody>
        </p:sp>
        <p:sp>
          <p:nvSpPr>
            <p:cNvPr id="40" name="Oval 133">
              <a:extLst>
                <a:ext uri="{FF2B5EF4-FFF2-40B4-BE49-F238E27FC236}">
                  <a16:creationId xmlns:a16="http://schemas.microsoft.com/office/drawing/2014/main" id="{8F85677D-69CB-3CFE-114F-B129358A6E36}"/>
                </a:ext>
              </a:extLst>
            </p:cNvPr>
            <p:cNvSpPr/>
            <p:nvPr/>
          </p:nvSpPr>
          <p:spPr>
            <a:xfrm>
              <a:off x="1972947" y="5649738"/>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1" name="Graphic 37">
              <a:extLst>
                <a:ext uri="{FF2B5EF4-FFF2-40B4-BE49-F238E27FC236}">
                  <a16:creationId xmlns:a16="http://schemas.microsoft.com/office/drawing/2014/main" id="{A34E146A-5F49-94CE-77CE-331187C3ED7A}"/>
                </a:ext>
              </a:extLst>
            </p:cNvPr>
            <p:cNvGrpSpPr/>
            <p:nvPr/>
          </p:nvGrpSpPr>
          <p:grpSpPr>
            <a:xfrm>
              <a:off x="2064622" y="5732952"/>
              <a:ext cx="229999" cy="229698"/>
              <a:chOff x="5737725" y="2862443"/>
              <a:chExt cx="1034323" cy="1032970"/>
            </a:xfrm>
            <a:solidFill>
              <a:schemeClr val="bg1"/>
            </a:solidFill>
          </p:grpSpPr>
          <p:sp>
            <p:nvSpPr>
              <p:cNvPr id="42" name="Freeform 135">
                <a:extLst>
                  <a:ext uri="{FF2B5EF4-FFF2-40B4-BE49-F238E27FC236}">
                    <a16:creationId xmlns:a16="http://schemas.microsoft.com/office/drawing/2014/main" id="{F5D44143-1918-DE27-7412-B02E324CCB71}"/>
                  </a:ext>
                </a:extLst>
              </p:cNvPr>
              <p:cNvSpPr/>
              <p:nvPr/>
            </p:nvSpPr>
            <p:spPr>
              <a:xfrm>
                <a:off x="5737725" y="3034440"/>
                <a:ext cx="1034323" cy="860974"/>
              </a:xfrm>
              <a:custGeom>
                <a:avLst/>
                <a:gdLst>
                  <a:gd name="connsiteX0" fmla="*/ 0 w 1034323"/>
                  <a:gd name="connsiteY0" fmla="*/ 121848 h 860974"/>
                  <a:gd name="connsiteX1" fmla="*/ 213013 w 1034323"/>
                  <a:gd name="connsiteY1" fmla="*/ 21998 h 860974"/>
                  <a:gd name="connsiteX2" fmla="*/ 221572 w 1034323"/>
                  <a:gd name="connsiteY2" fmla="*/ 245472 h 860974"/>
                  <a:gd name="connsiteX3" fmla="*/ 270070 w 1034323"/>
                  <a:gd name="connsiteY3" fmla="*/ 297774 h 860974"/>
                  <a:gd name="connsiteX4" fmla="*/ 275776 w 1034323"/>
                  <a:gd name="connsiteY4" fmla="*/ 326302 h 860974"/>
                  <a:gd name="connsiteX5" fmla="*/ 275776 w 1034323"/>
                  <a:gd name="connsiteY5" fmla="*/ 395722 h 860974"/>
                  <a:gd name="connsiteX6" fmla="*/ 417468 w 1034323"/>
                  <a:gd name="connsiteY6" fmla="*/ 395722 h 860974"/>
                  <a:gd name="connsiteX7" fmla="*/ 428879 w 1034323"/>
                  <a:gd name="connsiteY7" fmla="*/ 407133 h 860974"/>
                  <a:gd name="connsiteX8" fmla="*/ 428879 w 1034323"/>
                  <a:gd name="connsiteY8" fmla="*/ 498424 h 860974"/>
                  <a:gd name="connsiteX9" fmla="*/ 473574 w 1034323"/>
                  <a:gd name="connsiteY9" fmla="*/ 498424 h 860974"/>
                  <a:gd name="connsiteX10" fmla="*/ 571522 w 1034323"/>
                  <a:gd name="connsiteY10" fmla="*/ 351978 h 860974"/>
                  <a:gd name="connsiteX11" fmla="*/ 598148 w 1034323"/>
                  <a:gd name="connsiteY11" fmla="*/ 371948 h 860974"/>
                  <a:gd name="connsiteX12" fmla="*/ 514465 w 1034323"/>
                  <a:gd name="connsiteY12" fmla="*/ 498424 h 860974"/>
                  <a:gd name="connsiteX13" fmla="*/ 808309 w 1034323"/>
                  <a:gd name="connsiteY13" fmla="*/ 498424 h 860974"/>
                  <a:gd name="connsiteX14" fmla="*/ 808309 w 1034323"/>
                  <a:gd name="connsiteY14" fmla="*/ 377654 h 860974"/>
                  <a:gd name="connsiteX15" fmla="*/ 666617 w 1034323"/>
                  <a:gd name="connsiteY15" fmla="*/ 377654 h 860974"/>
                  <a:gd name="connsiteX16" fmla="*/ 503053 w 1034323"/>
                  <a:gd name="connsiteY16" fmla="*/ 215992 h 860974"/>
                  <a:gd name="connsiteX17" fmla="*/ 503053 w 1034323"/>
                  <a:gd name="connsiteY17" fmla="*/ 198875 h 860974"/>
                  <a:gd name="connsiteX18" fmla="*/ 571522 w 1034323"/>
                  <a:gd name="connsiteY18" fmla="*/ 127553 h 860974"/>
                  <a:gd name="connsiteX19" fmla="*/ 598148 w 1034323"/>
                  <a:gd name="connsiteY19" fmla="*/ 125652 h 860974"/>
                  <a:gd name="connsiteX20" fmla="*/ 713213 w 1034323"/>
                  <a:gd name="connsiteY20" fmla="*/ 241668 h 860974"/>
                  <a:gd name="connsiteX21" fmla="*/ 802603 w 1034323"/>
                  <a:gd name="connsiteY21" fmla="*/ 241668 h 860974"/>
                  <a:gd name="connsiteX22" fmla="*/ 930981 w 1034323"/>
                  <a:gd name="connsiteY22" fmla="*/ 5832 h 860974"/>
                  <a:gd name="connsiteX23" fmla="*/ 977578 w 1034323"/>
                  <a:gd name="connsiteY23" fmla="*/ 246422 h 860974"/>
                  <a:gd name="connsiteX24" fmla="*/ 1031782 w 1034323"/>
                  <a:gd name="connsiteY24" fmla="*/ 316793 h 860974"/>
                  <a:gd name="connsiteX25" fmla="*/ 1031782 w 1034323"/>
                  <a:gd name="connsiteY25" fmla="*/ 573550 h 860974"/>
                  <a:gd name="connsiteX26" fmla="*/ 949049 w 1034323"/>
                  <a:gd name="connsiteY26" fmla="*/ 651528 h 860974"/>
                  <a:gd name="connsiteX27" fmla="*/ 946196 w 1034323"/>
                  <a:gd name="connsiteY27" fmla="*/ 654381 h 860974"/>
                  <a:gd name="connsiteX28" fmla="*/ 946196 w 1034323"/>
                  <a:gd name="connsiteY28" fmla="*/ 858835 h 860974"/>
                  <a:gd name="connsiteX29" fmla="*/ 911962 w 1034323"/>
                  <a:gd name="connsiteY29" fmla="*/ 858835 h 860974"/>
                  <a:gd name="connsiteX30" fmla="*/ 911962 w 1034323"/>
                  <a:gd name="connsiteY30" fmla="*/ 653430 h 860974"/>
                  <a:gd name="connsiteX31" fmla="*/ 793093 w 1034323"/>
                  <a:gd name="connsiteY31" fmla="*/ 653430 h 860974"/>
                  <a:gd name="connsiteX32" fmla="*/ 793093 w 1034323"/>
                  <a:gd name="connsiteY32" fmla="*/ 841718 h 860974"/>
                  <a:gd name="connsiteX33" fmla="*/ 775976 w 1034323"/>
                  <a:gd name="connsiteY33" fmla="*/ 858835 h 860974"/>
                  <a:gd name="connsiteX34" fmla="*/ 655205 w 1034323"/>
                  <a:gd name="connsiteY34" fmla="*/ 858835 h 860974"/>
                  <a:gd name="connsiteX35" fmla="*/ 639039 w 1034323"/>
                  <a:gd name="connsiteY35" fmla="*/ 848375 h 860974"/>
                  <a:gd name="connsiteX36" fmla="*/ 639039 w 1034323"/>
                  <a:gd name="connsiteY36" fmla="*/ 575451 h 860974"/>
                  <a:gd name="connsiteX37" fmla="*/ 654254 w 1034323"/>
                  <a:gd name="connsiteY37" fmla="*/ 532659 h 860974"/>
                  <a:gd name="connsiteX38" fmla="*/ 535385 w 1034323"/>
                  <a:gd name="connsiteY38" fmla="*/ 532659 h 860974"/>
                  <a:gd name="connsiteX39" fmla="*/ 535385 w 1034323"/>
                  <a:gd name="connsiteY39" fmla="*/ 824601 h 860974"/>
                  <a:gd name="connsiteX40" fmla="*/ 603854 w 1034323"/>
                  <a:gd name="connsiteY40" fmla="*/ 824601 h 860974"/>
                  <a:gd name="connsiteX41" fmla="*/ 603854 w 1034323"/>
                  <a:gd name="connsiteY41" fmla="*/ 858835 h 860974"/>
                  <a:gd name="connsiteX42" fmla="*/ 430781 w 1034323"/>
                  <a:gd name="connsiteY42" fmla="*/ 858835 h 860974"/>
                  <a:gd name="connsiteX43" fmla="*/ 430781 w 1034323"/>
                  <a:gd name="connsiteY43" fmla="*/ 824601 h 860974"/>
                  <a:gd name="connsiteX44" fmla="*/ 499249 w 1034323"/>
                  <a:gd name="connsiteY44" fmla="*/ 824601 h 860974"/>
                  <a:gd name="connsiteX45" fmla="*/ 499249 w 1034323"/>
                  <a:gd name="connsiteY45" fmla="*/ 532659 h 860974"/>
                  <a:gd name="connsiteX46" fmla="*/ 380381 w 1034323"/>
                  <a:gd name="connsiteY46" fmla="*/ 532659 h 860974"/>
                  <a:gd name="connsiteX47" fmla="*/ 396547 w 1034323"/>
                  <a:gd name="connsiteY47" fmla="*/ 575451 h 860974"/>
                  <a:gd name="connsiteX48" fmla="*/ 396547 w 1034323"/>
                  <a:gd name="connsiteY48" fmla="*/ 848375 h 860974"/>
                  <a:gd name="connsiteX49" fmla="*/ 379429 w 1034323"/>
                  <a:gd name="connsiteY49" fmla="*/ 858835 h 860974"/>
                  <a:gd name="connsiteX50" fmla="*/ 258659 w 1034323"/>
                  <a:gd name="connsiteY50" fmla="*/ 858835 h 860974"/>
                  <a:gd name="connsiteX51" fmla="*/ 241542 w 1034323"/>
                  <a:gd name="connsiteY51" fmla="*/ 841718 h 860974"/>
                  <a:gd name="connsiteX52" fmla="*/ 241542 w 1034323"/>
                  <a:gd name="connsiteY52" fmla="*/ 653430 h 860974"/>
                  <a:gd name="connsiteX53" fmla="*/ 122673 w 1034323"/>
                  <a:gd name="connsiteY53" fmla="*/ 653430 h 860974"/>
                  <a:gd name="connsiteX54" fmla="*/ 122673 w 1034323"/>
                  <a:gd name="connsiteY54" fmla="*/ 858835 h 860974"/>
                  <a:gd name="connsiteX55" fmla="*/ 88438 w 1034323"/>
                  <a:gd name="connsiteY55" fmla="*/ 858835 h 860974"/>
                  <a:gd name="connsiteX56" fmla="*/ 88438 w 1034323"/>
                  <a:gd name="connsiteY56" fmla="*/ 654381 h 860974"/>
                  <a:gd name="connsiteX57" fmla="*/ 69419 w 1034323"/>
                  <a:gd name="connsiteY57" fmla="*/ 650577 h 860974"/>
                  <a:gd name="connsiteX58" fmla="*/ 1902 w 1034323"/>
                  <a:gd name="connsiteY58" fmla="*/ 576402 h 860974"/>
                  <a:gd name="connsiteX59" fmla="*/ 1902 w 1034323"/>
                  <a:gd name="connsiteY59" fmla="*/ 312989 h 860974"/>
                  <a:gd name="connsiteX60" fmla="*/ 35185 w 1034323"/>
                  <a:gd name="connsiteY60" fmla="*/ 258785 h 860974"/>
                  <a:gd name="connsiteX61" fmla="*/ 56106 w 1034323"/>
                  <a:gd name="connsiteY61" fmla="*/ 244521 h 860974"/>
                  <a:gd name="connsiteX62" fmla="*/ 1902 w 1034323"/>
                  <a:gd name="connsiteY62" fmla="*/ 154180 h 860974"/>
                  <a:gd name="connsiteX63" fmla="*/ 1902 w 1034323"/>
                  <a:gd name="connsiteY63" fmla="*/ 121848 h 860974"/>
                  <a:gd name="connsiteX64" fmla="*/ 210160 w 1034323"/>
                  <a:gd name="connsiteY64" fmla="*/ 63840 h 860974"/>
                  <a:gd name="connsiteX65" fmla="*/ 61812 w 1034323"/>
                  <a:gd name="connsiteY65" fmla="*/ 207434 h 860974"/>
                  <a:gd name="connsiteX66" fmla="*/ 210160 w 1034323"/>
                  <a:gd name="connsiteY66" fmla="*/ 63840 h 860974"/>
                  <a:gd name="connsiteX67" fmla="*/ 818769 w 1034323"/>
                  <a:gd name="connsiteY67" fmla="*/ 63840 h 860974"/>
                  <a:gd name="connsiteX68" fmla="*/ 967118 w 1034323"/>
                  <a:gd name="connsiteY68" fmla="*/ 207434 h 860974"/>
                  <a:gd name="connsiteX69" fmla="*/ 818769 w 1034323"/>
                  <a:gd name="connsiteY69" fmla="*/ 63840 h 860974"/>
                  <a:gd name="connsiteX70" fmla="*/ 669470 w 1034323"/>
                  <a:gd name="connsiteY70" fmla="*/ 573550 h 860974"/>
                  <a:gd name="connsiteX71" fmla="*/ 669470 w 1034323"/>
                  <a:gd name="connsiteY71" fmla="*/ 823650 h 860974"/>
                  <a:gd name="connsiteX72" fmla="*/ 754104 w 1034323"/>
                  <a:gd name="connsiteY72" fmla="*/ 823650 h 860974"/>
                  <a:gd name="connsiteX73" fmla="*/ 754104 w 1034323"/>
                  <a:gd name="connsiteY73" fmla="*/ 635362 h 860974"/>
                  <a:gd name="connsiteX74" fmla="*/ 767418 w 1034323"/>
                  <a:gd name="connsiteY74" fmla="*/ 618244 h 860974"/>
                  <a:gd name="connsiteX75" fmla="*/ 940491 w 1034323"/>
                  <a:gd name="connsiteY75" fmla="*/ 618244 h 860974"/>
                  <a:gd name="connsiteX76" fmla="*/ 995646 w 1034323"/>
                  <a:gd name="connsiteY76" fmla="*/ 566893 h 860974"/>
                  <a:gd name="connsiteX77" fmla="*/ 995646 w 1034323"/>
                  <a:gd name="connsiteY77" fmla="*/ 323449 h 860974"/>
                  <a:gd name="connsiteX78" fmla="*/ 950000 w 1034323"/>
                  <a:gd name="connsiteY78" fmla="*/ 274000 h 860974"/>
                  <a:gd name="connsiteX79" fmla="*/ 700851 w 1034323"/>
                  <a:gd name="connsiteY79" fmla="*/ 274000 h 860974"/>
                  <a:gd name="connsiteX80" fmla="*/ 689440 w 1034323"/>
                  <a:gd name="connsiteY80" fmla="*/ 267343 h 860974"/>
                  <a:gd name="connsiteX81" fmla="*/ 585786 w 1034323"/>
                  <a:gd name="connsiteY81" fmla="*/ 163690 h 860974"/>
                  <a:gd name="connsiteX82" fmla="*/ 581031 w 1034323"/>
                  <a:gd name="connsiteY82" fmla="*/ 162739 h 860974"/>
                  <a:gd name="connsiteX83" fmla="*/ 539189 w 1034323"/>
                  <a:gd name="connsiteY83" fmla="*/ 205531 h 860974"/>
                  <a:gd name="connsiteX84" fmla="*/ 676126 w 1034323"/>
                  <a:gd name="connsiteY84" fmla="*/ 342468 h 860974"/>
                  <a:gd name="connsiteX85" fmla="*/ 823524 w 1034323"/>
                  <a:gd name="connsiteY85" fmla="*/ 342468 h 860974"/>
                  <a:gd name="connsiteX86" fmla="*/ 840641 w 1034323"/>
                  <a:gd name="connsiteY86" fmla="*/ 356733 h 860974"/>
                  <a:gd name="connsiteX87" fmla="*/ 840641 w 1034323"/>
                  <a:gd name="connsiteY87" fmla="*/ 513640 h 860974"/>
                  <a:gd name="connsiteX88" fmla="*/ 821622 w 1034323"/>
                  <a:gd name="connsiteY88" fmla="*/ 532659 h 860974"/>
                  <a:gd name="connsiteX89" fmla="*/ 669470 w 1034323"/>
                  <a:gd name="connsiteY89" fmla="*/ 573550 h 860974"/>
                  <a:gd name="connsiteX90" fmla="*/ 275776 w 1034323"/>
                  <a:gd name="connsiteY90" fmla="*/ 635362 h 860974"/>
                  <a:gd name="connsiteX91" fmla="*/ 275776 w 1034323"/>
                  <a:gd name="connsiteY91" fmla="*/ 823650 h 860974"/>
                  <a:gd name="connsiteX92" fmla="*/ 360410 w 1034323"/>
                  <a:gd name="connsiteY92" fmla="*/ 823650 h 860974"/>
                  <a:gd name="connsiteX93" fmla="*/ 360410 w 1034323"/>
                  <a:gd name="connsiteY93" fmla="*/ 573550 h 860974"/>
                  <a:gd name="connsiteX94" fmla="*/ 354705 w 1034323"/>
                  <a:gd name="connsiteY94" fmla="*/ 559285 h 860974"/>
                  <a:gd name="connsiteX95" fmla="*/ 318569 w 1034323"/>
                  <a:gd name="connsiteY95" fmla="*/ 532659 h 860974"/>
                  <a:gd name="connsiteX96" fmla="*/ 155956 w 1034323"/>
                  <a:gd name="connsiteY96" fmla="*/ 532659 h 860974"/>
                  <a:gd name="connsiteX97" fmla="*/ 136937 w 1034323"/>
                  <a:gd name="connsiteY97" fmla="*/ 515542 h 860974"/>
                  <a:gd name="connsiteX98" fmla="*/ 136937 w 1034323"/>
                  <a:gd name="connsiteY98" fmla="*/ 361487 h 860974"/>
                  <a:gd name="connsiteX99" fmla="*/ 171171 w 1034323"/>
                  <a:gd name="connsiteY99" fmla="*/ 361487 h 860974"/>
                  <a:gd name="connsiteX100" fmla="*/ 171171 w 1034323"/>
                  <a:gd name="connsiteY100" fmla="*/ 498424 h 860974"/>
                  <a:gd name="connsiteX101" fmla="*/ 394645 w 1034323"/>
                  <a:gd name="connsiteY101" fmla="*/ 498424 h 860974"/>
                  <a:gd name="connsiteX102" fmla="*/ 394645 w 1034323"/>
                  <a:gd name="connsiteY102" fmla="*/ 429956 h 860974"/>
                  <a:gd name="connsiteX103" fmla="*/ 256757 w 1034323"/>
                  <a:gd name="connsiteY103" fmla="*/ 429956 h 860974"/>
                  <a:gd name="connsiteX104" fmla="*/ 240591 w 1034323"/>
                  <a:gd name="connsiteY104" fmla="*/ 413790 h 860974"/>
                  <a:gd name="connsiteX105" fmla="*/ 192092 w 1034323"/>
                  <a:gd name="connsiteY105" fmla="*/ 274951 h 860974"/>
                  <a:gd name="connsiteX106" fmla="*/ 79880 w 1034323"/>
                  <a:gd name="connsiteY106" fmla="*/ 274951 h 860974"/>
                  <a:gd name="connsiteX107" fmla="*/ 34234 w 1034323"/>
                  <a:gd name="connsiteY107" fmla="*/ 322498 h 860974"/>
                  <a:gd name="connsiteX108" fmla="*/ 34234 w 1034323"/>
                  <a:gd name="connsiteY108" fmla="*/ 569746 h 860974"/>
                  <a:gd name="connsiteX109" fmla="*/ 91291 w 1034323"/>
                  <a:gd name="connsiteY109" fmla="*/ 619195 h 860974"/>
                  <a:gd name="connsiteX110" fmla="*/ 262463 w 1034323"/>
                  <a:gd name="connsiteY110" fmla="*/ 619195 h 860974"/>
                  <a:gd name="connsiteX111" fmla="*/ 275776 w 1034323"/>
                  <a:gd name="connsiteY111" fmla="*/ 636312 h 860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034323" h="860974">
                    <a:moveTo>
                      <a:pt x="0" y="121848"/>
                    </a:moveTo>
                    <a:cubicBezTo>
                      <a:pt x="9510" y="21047"/>
                      <a:pt x="128378" y="-33157"/>
                      <a:pt x="213013" y="21998"/>
                    </a:cubicBezTo>
                    <a:cubicBezTo>
                      <a:pt x="297648" y="77153"/>
                      <a:pt x="294795" y="188414"/>
                      <a:pt x="221572" y="245472"/>
                    </a:cubicBezTo>
                    <a:cubicBezTo>
                      <a:pt x="243444" y="256883"/>
                      <a:pt x="261512" y="273049"/>
                      <a:pt x="270070" y="297774"/>
                    </a:cubicBezTo>
                    <a:cubicBezTo>
                      <a:pt x="278629" y="322498"/>
                      <a:pt x="275776" y="320597"/>
                      <a:pt x="275776" y="326302"/>
                    </a:cubicBezTo>
                    <a:lnTo>
                      <a:pt x="275776" y="395722"/>
                    </a:lnTo>
                    <a:lnTo>
                      <a:pt x="417468" y="395722"/>
                    </a:lnTo>
                    <a:cubicBezTo>
                      <a:pt x="419370" y="395722"/>
                      <a:pt x="428879" y="404280"/>
                      <a:pt x="428879" y="407133"/>
                    </a:cubicBezTo>
                    <a:lnTo>
                      <a:pt x="428879" y="498424"/>
                    </a:lnTo>
                    <a:lnTo>
                      <a:pt x="473574" y="498424"/>
                    </a:lnTo>
                    <a:lnTo>
                      <a:pt x="571522" y="351978"/>
                    </a:lnTo>
                    <a:cubicBezTo>
                      <a:pt x="576277" y="354831"/>
                      <a:pt x="599099" y="367193"/>
                      <a:pt x="598148" y="371948"/>
                    </a:cubicBezTo>
                    <a:lnTo>
                      <a:pt x="514465" y="498424"/>
                    </a:lnTo>
                    <a:lnTo>
                      <a:pt x="808309" y="498424"/>
                    </a:lnTo>
                    <a:lnTo>
                      <a:pt x="808309" y="377654"/>
                    </a:lnTo>
                    <a:lnTo>
                      <a:pt x="666617" y="377654"/>
                    </a:lnTo>
                    <a:lnTo>
                      <a:pt x="503053" y="215992"/>
                    </a:lnTo>
                    <a:lnTo>
                      <a:pt x="503053" y="198875"/>
                    </a:lnTo>
                    <a:cubicBezTo>
                      <a:pt x="502102" y="198875"/>
                      <a:pt x="571522" y="127553"/>
                      <a:pt x="571522" y="127553"/>
                    </a:cubicBezTo>
                    <a:cubicBezTo>
                      <a:pt x="581031" y="119946"/>
                      <a:pt x="586737" y="118044"/>
                      <a:pt x="598148" y="125652"/>
                    </a:cubicBezTo>
                    <a:lnTo>
                      <a:pt x="713213" y="241668"/>
                    </a:lnTo>
                    <a:lnTo>
                      <a:pt x="802603" y="241668"/>
                    </a:lnTo>
                    <a:cubicBezTo>
                      <a:pt x="698949" y="141818"/>
                      <a:pt x="788339" y="-30304"/>
                      <a:pt x="930981" y="5832"/>
                    </a:cubicBezTo>
                    <a:cubicBezTo>
                      <a:pt x="1039390" y="33409"/>
                      <a:pt x="1067918" y="181758"/>
                      <a:pt x="977578" y="246422"/>
                    </a:cubicBezTo>
                    <a:cubicBezTo>
                      <a:pt x="1007057" y="260687"/>
                      <a:pt x="1027027" y="283510"/>
                      <a:pt x="1031782" y="316793"/>
                    </a:cubicBezTo>
                    <a:cubicBezTo>
                      <a:pt x="1027027" y="399525"/>
                      <a:pt x="1039390" y="491768"/>
                      <a:pt x="1031782" y="573550"/>
                    </a:cubicBezTo>
                    <a:cubicBezTo>
                      <a:pt x="1027978" y="616343"/>
                      <a:pt x="992793" y="651528"/>
                      <a:pt x="949049" y="651528"/>
                    </a:cubicBezTo>
                    <a:lnTo>
                      <a:pt x="946196" y="654381"/>
                    </a:lnTo>
                    <a:lnTo>
                      <a:pt x="946196" y="858835"/>
                    </a:lnTo>
                    <a:lnTo>
                      <a:pt x="911962" y="858835"/>
                    </a:lnTo>
                    <a:lnTo>
                      <a:pt x="911962" y="653430"/>
                    </a:lnTo>
                    <a:lnTo>
                      <a:pt x="793093" y="653430"/>
                    </a:lnTo>
                    <a:lnTo>
                      <a:pt x="793093" y="841718"/>
                    </a:lnTo>
                    <a:cubicBezTo>
                      <a:pt x="793093" y="849326"/>
                      <a:pt x="784535" y="857884"/>
                      <a:pt x="775976" y="858835"/>
                    </a:cubicBezTo>
                    <a:cubicBezTo>
                      <a:pt x="750300" y="861688"/>
                      <a:pt x="680881" y="861688"/>
                      <a:pt x="655205" y="858835"/>
                    </a:cubicBezTo>
                    <a:cubicBezTo>
                      <a:pt x="629530" y="855982"/>
                      <a:pt x="641892" y="855031"/>
                      <a:pt x="639039" y="848375"/>
                    </a:cubicBezTo>
                    <a:lnTo>
                      <a:pt x="639039" y="575451"/>
                    </a:lnTo>
                    <a:cubicBezTo>
                      <a:pt x="639039" y="559285"/>
                      <a:pt x="646647" y="545972"/>
                      <a:pt x="654254" y="532659"/>
                    </a:cubicBezTo>
                    <a:lnTo>
                      <a:pt x="535385" y="532659"/>
                    </a:lnTo>
                    <a:lnTo>
                      <a:pt x="535385" y="824601"/>
                    </a:lnTo>
                    <a:lnTo>
                      <a:pt x="603854" y="824601"/>
                    </a:lnTo>
                    <a:lnTo>
                      <a:pt x="603854" y="858835"/>
                    </a:lnTo>
                    <a:lnTo>
                      <a:pt x="430781" y="858835"/>
                    </a:lnTo>
                    <a:lnTo>
                      <a:pt x="430781" y="824601"/>
                    </a:lnTo>
                    <a:lnTo>
                      <a:pt x="499249" y="824601"/>
                    </a:lnTo>
                    <a:lnTo>
                      <a:pt x="499249" y="532659"/>
                    </a:lnTo>
                    <a:lnTo>
                      <a:pt x="380381" y="532659"/>
                    </a:lnTo>
                    <a:cubicBezTo>
                      <a:pt x="388939" y="545972"/>
                      <a:pt x="394645" y="560236"/>
                      <a:pt x="396547" y="575451"/>
                    </a:cubicBezTo>
                    <a:lnTo>
                      <a:pt x="396547" y="848375"/>
                    </a:lnTo>
                    <a:cubicBezTo>
                      <a:pt x="392743" y="855031"/>
                      <a:pt x="386086" y="857884"/>
                      <a:pt x="379429" y="858835"/>
                    </a:cubicBezTo>
                    <a:cubicBezTo>
                      <a:pt x="353754" y="861688"/>
                      <a:pt x="284334" y="861688"/>
                      <a:pt x="258659" y="858835"/>
                    </a:cubicBezTo>
                    <a:cubicBezTo>
                      <a:pt x="232983" y="855982"/>
                      <a:pt x="241542" y="849326"/>
                      <a:pt x="241542" y="841718"/>
                    </a:cubicBezTo>
                    <a:lnTo>
                      <a:pt x="241542" y="653430"/>
                    </a:lnTo>
                    <a:lnTo>
                      <a:pt x="122673" y="653430"/>
                    </a:lnTo>
                    <a:lnTo>
                      <a:pt x="122673" y="858835"/>
                    </a:lnTo>
                    <a:lnTo>
                      <a:pt x="88438" y="858835"/>
                    </a:lnTo>
                    <a:lnTo>
                      <a:pt x="88438" y="654381"/>
                    </a:lnTo>
                    <a:cubicBezTo>
                      <a:pt x="83684" y="648675"/>
                      <a:pt x="76076" y="652479"/>
                      <a:pt x="69419" y="650577"/>
                    </a:cubicBezTo>
                    <a:cubicBezTo>
                      <a:pt x="35185" y="643920"/>
                      <a:pt x="5706" y="611588"/>
                      <a:pt x="1902" y="576402"/>
                    </a:cubicBezTo>
                    <a:lnTo>
                      <a:pt x="1902" y="312989"/>
                    </a:lnTo>
                    <a:cubicBezTo>
                      <a:pt x="7607" y="291117"/>
                      <a:pt x="16166" y="273049"/>
                      <a:pt x="35185" y="258785"/>
                    </a:cubicBezTo>
                    <a:cubicBezTo>
                      <a:pt x="54204" y="244521"/>
                      <a:pt x="50400" y="251177"/>
                      <a:pt x="56106" y="244521"/>
                    </a:cubicBezTo>
                    <a:cubicBezTo>
                      <a:pt x="25676" y="225502"/>
                      <a:pt x="9510" y="188414"/>
                      <a:pt x="1902" y="154180"/>
                    </a:cubicBezTo>
                    <a:cubicBezTo>
                      <a:pt x="1902" y="143720"/>
                      <a:pt x="951" y="132308"/>
                      <a:pt x="1902" y="121848"/>
                    </a:cubicBezTo>
                    <a:close/>
                    <a:moveTo>
                      <a:pt x="210160" y="63840"/>
                    </a:moveTo>
                    <a:cubicBezTo>
                      <a:pt x="116967" y="-30304"/>
                      <a:pt x="-30431" y="109485"/>
                      <a:pt x="61812" y="207434"/>
                    </a:cubicBezTo>
                    <a:cubicBezTo>
                      <a:pt x="157858" y="308234"/>
                      <a:pt x="305255" y="160837"/>
                      <a:pt x="210160" y="63840"/>
                    </a:cubicBezTo>
                    <a:close/>
                    <a:moveTo>
                      <a:pt x="818769" y="63840"/>
                    </a:moveTo>
                    <a:cubicBezTo>
                      <a:pt x="723674" y="160837"/>
                      <a:pt x="871071" y="308234"/>
                      <a:pt x="967118" y="207434"/>
                    </a:cubicBezTo>
                    <a:cubicBezTo>
                      <a:pt x="1059360" y="110436"/>
                      <a:pt x="911962" y="-30304"/>
                      <a:pt x="818769" y="63840"/>
                    </a:cubicBezTo>
                    <a:close/>
                    <a:moveTo>
                      <a:pt x="669470" y="573550"/>
                    </a:moveTo>
                    <a:lnTo>
                      <a:pt x="669470" y="823650"/>
                    </a:lnTo>
                    <a:lnTo>
                      <a:pt x="754104" y="823650"/>
                    </a:lnTo>
                    <a:lnTo>
                      <a:pt x="754104" y="635362"/>
                    </a:lnTo>
                    <a:cubicBezTo>
                      <a:pt x="754104" y="630607"/>
                      <a:pt x="760761" y="619195"/>
                      <a:pt x="767418" y="618244"/>
                    </a:cubicBezTo>
                    <a:cubicBezTo>
                      <a:pt x="823524" y="614441"/>
                      <a:pt x="884385" y="622999"/>
                      <a:pt x="940491" y="618244"/>
                    </a:cubicBezTo>
                    <a:cubicBezTo>
                      <a:pt x="996597" y="613490"/>
                      <a:pt x="992793" y="599225"/>
                      <a:pt x="995646" y="566893"/>
                    </a:cubicBezTo>
                    <a:cubicBezTo>
                      <a:pt x="1002303" y="488915"/>
                      <a:pt x="990891" y="402379"/>
                      <a:pt x="995646" y="323449"/>
                    </a:cubicBezTo>
                    <a:cubicBezTo>
                      <a:pt x="993744" y="297774"/>
                      <a:pt x="975676" y="278755"/>
                      <a:pt x="950000" y="274000"/>
                    </a:cubicBezTo>
                    <a:lnTo>
                      <a:pt x="700851" y="274000"/>
                    </a:lnTo>
                    <a:cubicBezTo>
                      <a:pt x="700851" y="274000"/>
                      <a:pt x="689440" y="267343"/>
                      <a:pt x="689440" y="267343"/>
                    </a:cubicBezTo>
                    <a:lnTo>
                      <a:pt x="585786" y="163690"/>
                    </a:lnTo>
                    <a:cubicBezTo>
                      <a:pt x="583884" y="161788"/>
                      <a:pt x="582933" y="161788"/>
                      <a:pt x="581031" y="162739"/>
                    </a:cubicBezTo>
                    <a:cubicBezTo>
                      <a:pt x="570571" y="168444"/>
                      <a:pt x="550601" y="196973"/>
                      <a:pt x="539189" y="205531"/>
                    </a:cubicBezTo>
                    <a:lnTo>
                      <a:pt x="676126" y="342468"/>
                    </a:lnTo>
                    <a:lnTo>
                      <a:pt x="823524" y="342468"/>
                    </a:lnTo>
                    <a:cubicBezTo>
                      <a:pt x="832082" y="344370"/>
                      <a:pt x="838739" y="348174"/>
                      <a:pt x="840641" y="356733"/>
                    </a:cubicBezTo>
                    <a:cubicBezTo>
                      <a:pt x="837788" y="407133"/>
                      <a:pt x="845396" y="464190"/>
                      <a:pt x="840641" y="513640"/>
                    </a:cubicBezTo>
                    <a:cubicBezTo>
                      <a:pt x="835886" y="563089"/>
                      <a:pt x="833984" y="531708"/>
                      <a:pt x="821622" y="532659"/>
                    </a:cubicBezTo>
                    <a:cubicBezTo>
                      <a:pt x="777878" y="537413"/>
                      <a:pt x="678979" y="511738"/>
                      <a:pt x="669470" y="573550"/>
                    </a:cubicBezTo>
                    <a:close/>
                    <a:moveTo>
                      <a:pt x="275776" y="635362"/>
                    </a:moveTo>
                    <a:lnTo>
                      <a:pt x="275776" y="823650"/>
                    </a:lnTo>
                    <a:lnTo>
                      <a:pt x="360410" y="823650"/>
                    </a:lnTo>
                    <a:lnTo>
                      <a:pt x="360410" y="573550"/>
                    </a:lnTo>
                    <a:cubicBezTo>
                      <a:pt x="360410" y="573550"/>
                      <a:pt x="355656" y="561187"/>
                      <a:pt x="354705" y="559285"/>
                    </a:cubicBezTo>
                    <a:cubicBezTo>
                      <a:pt x="348048" y="546923"/>
                      <a:pt x="332833" y="535512"/>
                      <a:pt x="318569" y="532659"/>
                    </a:cubicBezTo>
                    <a:cubicBezTo>
                      <a:pt x="270070" y="525051"/>
                      <a:pt x="206357" y="537413"/>
                      <a:pt x="155956" y="532659"/>
                    </a:cubicBezTo>
                    <a:cubicBezTo>
                      <a:pt x="105556" y="527904"/>
                      <a:pt x="136937" y="526002"/>
                      <a:pt x="136937" y="515542"/>
                    </a:cubicBezTo>
                    <a:lnTo>
                      <a:pt x="136937" y="361487"/>
                    </a:lnTo>
                    <a:lnTo>
                      <a:pt x="171171" y="361487"/>
                    </a:lnTo>
                    <a:lnTo>
                      <a:pt x="171171" y="498424"/>
                    </a:lnTo>
                    <a:lnTo>
                      <a:pt x="394645" y="498424"/>
                    </a:lnTo>
                    <a:lnTo>
                      <a:pt x="394645" y="429956"/>
                    </a:lnTo>
                    <a:lnTo>
                      <a:pt x="256757" y="429956"/>
                    </a:lnTo>
                    <a:cubicBezTo>
                      <a:pt x="248198" y="429956"/>
                      <a:pt x="242493" y="421398"/>
                      <a:pt x="240591" y="413790"/>
                    </a:cubicBezTo>
                    <a:cubicBezTo>
                      <a:pt x="231081" y="369095"/>
                      <a:pt x="263414" y="281608"/>
                      <a:pt x="192092" y="274951"/>
                    </a:cubicBezTo>
                    <a:cubicBezTo>
                      <a:pt x="120771" y="268294"/>
                      <a:pt x="105556" y="272098"/>
                      <a:pt x="79880" y="274951"/>
                    </a:cubicBezTo>
                    <a:cubicBezTo>
                      <a:pt x="54204" y="277804"/>
                      <a:pt x="37087" y="298725"/>
                      <a:pt x="34234" y="322498"/>
                    </a:cubicBezTo>
                    <a:cubicBezTo>
                      <a:pt x="26627" y="400476"/>
                      <a:pt x="39940" y="490817"/>
                      <a:pt x="34234" y="569746"/>
                    </a:cubicBezTo>
                    <a:cubicBezTo>
                      <a:pt x="38038" y="602078"/>
                      <a:pt x="59910" y="616343"/>
                      <a:pt x="91291" y="619195"/>
                    </a:cubicBezTo>
                    <a:cubicBezTo>
                      <a:pt x="146446" y="622999"/>
                      <a:pt x="206357" y="616343"/>
                      <a:pt x="262463" y="619195"/>
                    </a:cubicBezTo>
                    <a:cubicBezTo>
                      <a:pt x="269119" y="620146"/>
                      <a:pt x="274825" y="630607"/>
                      <a:pt x="275776" y="636312"/>
                    </a:cubicBezTo>
                    <a:close/>
                  </a:path>
                </a:pathLst>
              </a:custGeom>
              <a:grpFill/>
              <a:ln w="9502" cap="flat">
                <a:noFill/>
                <a:prstDash val="solid"/>
                <a:miter/>
              </a:ln>
            </p:spPr>
            <p:txBody>
              <a:bodyPr rtlCol="0" anchor="ctr"/>
              <a:lstStyle/>
              <a:p>
                <a:endParaRPr lang="en-US" dirty="0"/>
              </a:p>
            </p:txBody>
          </p:sp>
          <p:sp>
            <p:nvSpPr>
              <p:cNvPr id="43" name="Freeform 136">
                <a:extLst>
                  <a:ext uri="{FF2B5EF4-FFF2-40B4-BE49-F238E27FC236}">
                    <a16:creationId xmlns:a16="http://schemas.microsoft.com/office/drawing/2014/main" id="{5E4E8BB4-DF25-A748-8CFB-348419DF8220}"/>
                  </a:ext>
                </a:extLst>
              </p:cNvPr>
              <p:cNvSpPr/>
              <p:nvPr/>
            </p:nvSpPr>
            <p:spPr>
              <a:xfrm>
                <a:off x="6027918" y="2862443"/>
                <a:ext cx="449884" cy="361328"/>
              </a:xfrm>
              <a:custGeom>
                <a:avLst/>
                <a:gdLst>
                  <a:gd name="connsiteX0" fmla="*/ 405903 w 449884"/>
                  <a:gd name="connsiteY0" fmla="*/ 0 h 361328"/>
                  <a:gd name="connsiteX1" fmla="*/ 447745 w 449884"/>
                  <a:gd name="connsiteY1" fmla="*/ 45646 h 361328"/>
                  <a:gd name="connsiteX2" fmla="*/ 447745 w 449884"/>
                  <a:gd name="connsiteY2" fmla="*/ 192092 h 361328"/>
                  <a:gd name="connsiteX3" fmla="*/ 404952 w 449884"/>
                  <a:gd name="connsiteY3" fmla="*/ 239640 h 361328"/>
                  <a:gd name="connsiteX4" fmla="*/ 216664 w 449884"/>
                  <a:gd name="connsiteY4" fmla="*/ 239640 h 361328"/>
                  <a:gd name="connsiteX5" fmla="*/ 98746 w 449884"/>
                  <a:gd name="connsiteY5" fmla="*/ 357558 h 361328"/>
                  <a:gd name="connsiteX6" fmla="*/ 70217 w 449884"/>
                  <a:gd name="connsiteY6" fmla="*/ 348048 h 361328"/>
                  <a:gd name="connsiteX7" fmla="*/ 70217 w 449884"/>
                  <a:gd name="connsiteY7" fmla="*/ 240591 h 361328"/>
                  <a:gd name="connsiteX8" fmla="*/ 40738 w 449884"/>
                  <a:gd name="connsiteY8" fmla="*/ 240591 h 361328"/>
                  <a:gd name="connsiteX9" fmla="*/ 1749 w 449884"/>
                  <a:gd name="connsiteY9" fmla="*/ 196847 h 361328"/>
                  <a:gd name="connsiteX10" fmla="*/ 1749 w 449884"/>
                  <a:gd name="connsiteY10" fmla="*/ 50400 h 361328"/>
                  <a:gd name="connsiteX11" fmla="*/ 43591 w 449884"/>
                  <a:gd name="connsiteY11" fmla="*/ 951 h 361328"/>
                  <a:gd name="connsiteX12" fmla="*/ 405903 w 449884"/>
                  <a:gd name="connsiteY12" fmla="*/ 951 h 361328"/>
                  <a:gd name="connsiteX13" fmla="*/ 103501 w 449884"/>
                  <a:gd name="connsiteY13" fmla="*/ 217768 h 361328"/>
                  <a:gd name="connsiteX14" fmla="*/ 103501 w 449884"/>
                  <a:gd name="connsiteY14" fmla="*/ 299550 h 361328"/>
                  <a:gd name="connsiteX15" fmla="*/ 109206 w 449884"/>
                  <a:gd name="connsiteY15" fmla="*/ 296697 h 361328"/>
                  <a:gd name="connsiteX16" fmla="*/ 193841 w 449884"/>
                  <a:gd name="connsiteY16" fmla="*/ 212062 h 361328"/>
                  <a:gd name="connsiteX17" fmla="*/ 212860 w 449884"/>
                  <a:gd name="connsiteY17" fmla="*/ 205405 h 361328"/>
                  <a:gd name="connsiteX18" fmla="*/ 398296 w 449884"/>
                  <a:gd name="connsiteY18" fmla="*/ 205405 h 361328"/>
                  <a:gd name="connsiteX19" fmla="*/ 413511 w 449884"/>
                  <a:gd name="connsiteY19" fmla="*/ 186386 h 361328"/>
                  <a:gd name="connsiteX20" fmla="*/ 413511 w 449884"/>
                  <a:gd name="connsiteY20" fmla="*/ 53253 h 361328"/>
                  <a:gd name="connsiteX21" fmla="*/ 403050 w 449884"/>
                  <a:gd name="connsiteY21" fmla="*/ 36136 h 361328"/>
                  <a:gd name="connsiteX22" fmla="*/ 53100 w 449884"/>
                  <a:gd name="connsiteY22" fmla="*/ 34234 h 361328"/>
                  <a:gd name="connsiteX23" fmla="*/ 35983 w 449884"/>
                  <a:gd name="connsiteY23" fmla="*/ 51351 h 361328"/>
                  <a:gd name="connsiteX24" fmla="*/ 35983 w 449884"/>
                  <a:gd name="connsiteY24" fmla="*/ 191141 h 361328"/>
                  <a:gd name="connsiteX25" fmla="*/ 103501 w 449884"/>
                  <a:gd name="connsiteY25" fmla="*/ 217768 h 361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49884" h="361328">
                    <a:moveTo>
                      <a:pt x="405903" y="0"/>
                    </a:moveTo>
                    <a:cubicBezTo>
                      <a:pt x="426824" y="6657"/>
                      <a:pt x="444892" y="22823"/>
                      <a:pt x="447745" y="45646"/>
                    </a:cubicBezTo>
                    <a:cubicBezTo>
                      <a:pt x="450598" y="68468"/>
                      <a:pt x="450598" y="160711"/>
                      <a:pt x="447745" y="192092"/>
                    </a:cubicBezTo>
                    <a:cubicBezTo>
                      <a:pt x="444892" y="223474"/>
                      <a:pt x="428726" y="235836"/>
                      <a:pt x="404952" y="239640"/>
                    </a:cubicBezTo>
                    <a:lnTo>
                      <a:pt x="216664" y="239640"/>
                    </a:lnTo>
                    <a:cubicBezTo>
                      <a:pt x="216664" y="239640"/>
                      <a:pt x="98746" y="357558"/>
                      <a:pt x="98746" y="357558"/>
                    </a:cubicBezTo>
                    <a:cubicBezTo>
                      <a:pt x="91138" y="367067"/>
                      <a:pt x="70217" y="356607"/>
                      <a:pt x="70217" y="348048"/>
                    </a:cubicBezTo>
                    <a:lnTo>
                      <a:pt x="70217" y="240591"/>
                    </a:lnTo>
                    <a:lnTo>
                      <a:pt x="40738" y="240591"/>
                    </a:lnTo>
                    <a:cubicBezTo>
                      <a:pt x="25523" y="240591"/>
                      <a:pt x="1749" y="212062"/>
                      <a:pt x="1749" y="196847"/>
                    </a:cubicBezTo>
                    <a:cubicBezTo>
                      <a:pt x="3651" y="150250"/>
                      <a:pt x="-3006" y="96997"/>
                      <a:pt x="1749" y="50400"/>
                    </a:cubicBezTo>
                    <a:cubicBezTo>
                      <a:pt x="3651" y="24725"/>
                      <a:pt x="20768" y="8559"/>
                      <a:pt x="43591" y="951"/>
                    </a:cubicBezTo>
                    <a:lnTo>
                      <a:pt x="405903" y="951"/>
                    </a:lnTo>
                    <a:close/>
                    <a:moveTo>
                      <a:pt x="103501" y="217768"/>
                    </a:moveTo>
                    <a:lnTo>
                      <a:pt x="103501" y="299550"/>
                    </a:lnTo>
                    <a:cubicBezTo>
                      <a:pt x="107304" y="299550"/>
                      <a:pt x="107304" y="297648"/>
                      <a:pt x="109206" y="296697"/>
                    </a:cubicBezTo>
                    <a:cubicBezTo>
                      <a:pt x="137735" y="274825"/>
                      <a:pt x="165313" y="232983"/>
                      <a:pt x="193841" y="212062"/>
                    </a:cubicBezTo>
                    <a:cubicBezTo>
                      <a:pt x="222370" y="191141"/>
                      <a:pt x="204302" y="205405"/>
                      <a:pt x="212860" y="205405"/>
                    </a:cubicBezTo>
                    <a:cubicBezTo>
                      <a:pt x="271819" y="200651"/>
                      <a:pt x="338386" y="209209"/>
                      <a:pt x="398296" y="205405"/>
                    </a:cubicBezTo>
                    <a:cubicBezTo>
                      <a:pt x="408756" y="203504"/>
                      <a:pt x="412560" y="196847"/>
                      <a:pt x="413511" y="186386"/>
                    </a:cubicBezTo>
                    <a:cubicBezTo>
                      <a:pt x="416364" y="155005"/>
                      <a:pt x="417315" y="83684"/>
                      <a:pt x="413511" y="53253"/>
                    </a:cubicBezTo>
                    <a:cubicBezTo>
                      <a:pt x="409707" y="22823"/>
                      <a:pt x="410658" y="38989"/>
                      <a:pt x="403050" y="36136"/>
                    </a:cubicBezTo>
                    <a:lnTo>
                      <a:pt x="53100" y="34234"/>
                    </a:lnTo>
                    <a:cubicBezTo>
                      <a:pt x="42640" y="36136"/>
                      <a:pt x="37885" y="40891"/>
                      <a:pt x="35983" y="51351"/>
                    </a:cubicBezTo>
                    <a:cubicBezTo>
                      <a:pt x="30278" y="93193"/>
                      <a:pt x="39787" y="148348"/>
                      <a:pt x="35983" y="191141"/>
                    </a:cubicBezTo>
                    <a:cubicBezTo>
                      <a:pt x="40738" y="219670"/>
                      <a:pt x="97795" y="191141"/>
                      <a:pt x="103501" y="217768"/>
                    </a:cubicBezTo>
                    <a:close/>
                  </a:path>
                </a:pathLst>
              </a:custGeom>
              <a:grpFill/>
              <a:ln w="9502" cap="flat">
                <a:noFill/>
                <a:prstDash val="solid"/>
                <a:miter/>
              </a:ln>
            </p:spPr>
            <p:txBody>
              <a:bodyPr rtlCol="0" anchor="ctr"/>
              <a:lstStyle/>
              <a:p>
                <a:endParaRPr lang="en-US" dirty="0"/>
              </a:p>
            </p:txBody>
          </p:sp>
          <p:sp>
            <p:nvSpPr>
              <p:cNvPr id="44" name="Freeform 137">
                <a:extLst>
                  <a:ext uri="{FF2B5EF4-FFF2-40B4-BE49-F238E27FC236}">
                    <a16:creationId xmlns:a16="http://schemas.microsoft.com/office/drawing/2014/main" id="{1CF2CEF6-FA19-D358-7BA2-B31F0DE502C3}"/>
                  </a:ext>
                </a:extLst>
              </p:cNvPr>
              <p:cNvSpPr/>
              <p:nvPr/>
            </p:nvSpPr>
            <p:spPr>
              <a:xfrm>
                <a:off x="6097184" y="2999380"/>
                <a:ext cx="310010" cy="34234"/>
              </a:xfrm>
              <a:custGeom>
                <a:avLst/>
                <a:gdLst>
                  <a:gd name="connsiteX0" fmla="*/ 0 w 310010"/>
                  <a:gd name="connsiteY0" fmla="*/ 0 h 34234"/>
                  <a:gd name="connsiteX1" fmla="*/ 310010 w 310010"/>
                  <a:gd name="connsiteY1" fmla="*/ 0 h 34234"/>
                  <a:gd name="connsiteX2" fmla="*/ 310010 w 310010"/>
                  <a:gd name="connsiteY2" fmla="*/ 34234 h 34234"/>
                  <a:gd name="connsiteX3" fmla="*/ 0 w 310010"/>
                  <a:gd name="connsiteY3" fmla="*/ 34234 h 34234"/>
                </a:gdLst>
                <a:ahLst/>
                <a:cxnLst>
                  <a:cxn ang="0">
                    <a:pos x="connsiteX0" y="connsiteY0"/>
                  </a:cxn>
                  <a:cxn ang="0">
                    <a:pos x="connsiteX1" y="connsiteY1"/>
                  </a:cxn>
                  <a:cxn ang="0">
                    <a:pos x="connsiteX2" y="connsiteY2"/>
                  </a:cxn>
                  <a:cxn ang="0">
                    <a:pos x="connsiteX3" y="connsiteY3"/>
                  </a:cxn>
                </a:cxnLst>
                <a:rect l="l" t="t" r="r" b="b"/>
                <a:pathLst>
                  <a:path w="310010" h="34234">
                    <a:moveTo>
                      <a:pt x="0" y="0"/>
                    </a:moveTo>
                    <a:lnTo>
                      <a:pt x="310010" y="0"/>
                    </a:lnTo>
                    <a:lnTo>
                      <a:pt x="310010" y="34234"/>
                    </a:lnTo>
                    <a:lnTo>
                      <a:pt x="0" y="34234"/>
                    </a:lnTo>
                    <a:close/>
                  </a:path>
                </a:pathLst>
              </a:custGeom>
              <a:grpFill/>
              <a:ln w="9502" cap="flat">
                <a:noFill/>
                <a:prstDash val="solid"/>
                <a:miter/>
              </a:ln>
            </p:spPr>
            <p:txBody>
              <a:bodyPr rtlCol="0" anchor="ctr"/>
              <a:lstStyle/>
              <a:p>
                <a:endParaRPr lang="en-US" dirty="0"/>
              </a:p>
            </p:txBody>
          </p:sp>
          <p:sp>
            <p:nvSpPr>
              <p:cNvPr id="45" name="Freeform 138">
                <a:extLst>
                  <a:ext uri="{FF2B5EF4-FFF2-40B4-BE49-F238E27FC236}">
                    <a16:creationId xmlns:a16="http://schemas.microsoft.com/office/drawing/2014/main" id="{37F3796A-2BEC-164B-711F-7A1D1D521566}"/>
                  </a:ext>
                </a:extLst>
              </p:cNvPr>
              <p:cNvSpPr/>
              <p:nvPr/>
            </p:nvSpPr>
            <p:spPr>
              <a:xfrm>
                <a:off x="6234121" y="2930912"/>
                <a:ext cx="173072" cy="34234"/>
              </a:xfrm>
              <a:custGeom>
                <a:avLst/>
                <a:gdLst>
                  <a:gd name="connsiteX0" fmla="*/ 173073 w 173072"/>
                  <a:gd name="connsiteY0" fmla="*/ 0 h 34234"/>
                  <a:gd name="connsiteX1" fmla="*/ 173073 w 173072"/>
                  <a:gd name="connsiteY1" fmla="*/ 34234 h 34234"/>
                  <a:gd name="connsiteX2" fmla="*/ 0 w 173072"/>
                  <a:gd name="connsiteY2" fmla="*/ 34234 h 34234"/>
                  <a:gd name="connsiteX3" fmla="*/ 0 w 173072"/>
                  <a:gd name="connsiteY3" fmla="*/ 2853 h 34234"/>
                  <a:gd name="connsiteX4" fmla="*/ 2853 w 173072"/>
                  <a:gd name="connsiteY4" fmla="*/ 0 h 34234"/>
                  <a:gd name="connsiteX5" fmla="*/ 173073 w 173072"/>
                  <a:gd name="connsiteY5" fmla="*/ 0 h 3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3072" h="34234">
                    <a:moveTo>
                      <a:pt x="173073" y="0"/>
                    </a:moveTo>
                    <a:lnTo>
                      <a:pt x="173073" y="34234"/>
                    </a:lnTo>
                    <a:lnTo>
                      <a:pt x="0" y="34234"/>
                    </a:lnTo>
                    <a:lnTo>
                      <a:pt x="0" y="2853"/>
                    </a:lnTo>
                    <a:lnTo>
                      <a:pt x="2853" y="0"/>
                    </a:lnTo>
                    <a:lnTo>
                      <a:pt x="173073" y="0"/>
                    </a:lnTo>
                    <a:close/>
                  </a:path>
                </a:pathLst>
              </a:custGeom>
              <a:grpFill/>
              <a:ln w="9502" cap="flat">
                <a:noFill/>
                <a:prstDash val="solid"/>
                <a:miter/>
              </a:ln>
            </p:spPr>
            <p:txBody>
              <a:bodyPr rtlCol="0" anchor="ctr"/>
              <a:lstStyle/>
              <a:p>
                <a:endParaRPr lang="en-US" dirty="0"/>
              </a:p>
            </p:txBody>
          </p:sp>
          <p:sp>
            <p:nvSpPr>
              <p:cNvPr id="46" name="Freeform 139">
                <a:extLst>
                  <a:ext uri="{FF2B5EF4-FFF2-40B4-BE49-F238E27FC236}">
                    <a16:creationId xmlns:a16="http://schemas.microsoft.com/office/drawing/2014/main" id="{EFC3C951-06D4-F862-F8D3-D3B1CF44F30F}"/>
                  </a:ext>
                </a:extLst>
              </p:cNvPr>
              <p:cNvSpPr/>
              <p:nvPr/>
            </p:nvSpPr>
            <p:spPr>
              <a:xfrm>
                <a:off x="6097184" y="2930912"/>
                <a:ext cx="102702" cy="34234"/>
              </a:xfrm>
              <a:custGeom>
                <a:avLst/>
                <a:gdLst>
                  <a:gd name="connsiteX0" fmla="*/ 0 w 102702"/>
                  <a:gd name="connsiteY0" fmla="*/ 0 h 34234"/>
                  <a:gd name="connsiteX1" fmla="*/ 102703 w 102702"/>
                  <a:gd name="connsiteY1" fmla="*/ 0 h 34234"/>
                  <a:gd name="connsiteX2" fmla="*/ 102703 w 102702"/>
                  <a:gd name="connsiteY2" fmla="*/ 34234 h 34234"/>
                  <a:gd name="connsiteX3" fmla="*/ 0 w 102702"/>
                  <a:gd name="connsiteY3" fmla="*/ 34234 h 34234"/>
                </a:gdLst>
                <a:ahLst/>
                <a:cxnLst>
                  <a:cxn ang="0">
                    <a:pos x="connsiteX0" y="connsiteY0"/>
                  </a:cxn>
                  <a:cxn ang="0">
                    <a:pos x="connsiteX1" y="connsiteY1"/>
                  </a:cxn>
                  <a:cxn ang="0">
                    <a:pos x="connsiteX2" y="connsiteY2"/>
                  </a:cxn>
                  <a:cxn ang="0">
                    <a:pos x="connsiteX3" y="connsiteY3"/>
                  </a:cxn>
                </a:cxnLst>
                <a:rect l="l" t="t" r="r" b="b"/>
                <a:pathLst>
                  <a:path w="102702" h="34234">
                    <a:moveTo>
                      <a:pt x="0" y="0"/>
                    </a:moveTo>
                    <a:lnTo>
                      <a:pt x="102703" y="0"/>
                    </a:lnTo>
                    <a:lnTo>
                      <a:pt x="102703" y="34234"/>
                    </a:lnTo>
                    <a:lnTo>
                      <a:pt x="0" y="34234"/>
                    </a:lnTo>
                    <a:close/>
                  </a:path>
                </a:pathLst>
              </a:custGeom>
              <a:grpFill/>
              <a:ln w="9502" cap="flat">
                <a:noFill/>
                <a:prstDash val="solid"/>
                <a:miter/>
              </a:ln>
            </p:spPr>
            <p:txBody>
              <a:bodyPr rtlCol="0" anchor="ctr"/>
              <a:lstStyle/>
              <a:p>
                <a:endParaRPr lang="en-US" dirty="0"/>
              </a:p>
            </p:txBody>
          </p:sp>
        </p:grpSp>
      </p:grpSp>
      <p:cxnSp>
        <p:nvCxnSpPr>
          <p:cNvPr id="47" name="Straight Connector 23">
            <a:extLst>
              <a:ext uri="{FF2B5EF4-FFF2-40B4-BE49-F238E27FC236}">
                <a16:creationId xmlns:a16="http://schemas.microsoft.com/office/drawing/2014/main" id="{8BE9A230-BC6F-9AFB-5C31-BAC3C77E1614}"/>
              </a:ext>
            </a:extLst>
          </p:cNvPr>
          <p:cNvCxnSpPr>
            <a:cxnSpLocks/>
          </p:cNvCxnSpPr>
          <p:nvPr/>
        </p:nvCxnSpPr>
        <p:spPr>
          <a:xfrm>
            <a:off x="1569720" y="1264920"/>
            <a:ext cx="5669280"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sp>
        <p:nvSpPr>
          <p:cNvPr id="48" name="Rounded Rectangle 67">
            <a:extLst>
              <a:ext uri="{FF2B5EF4-FFF2-40B4-BE49-F238E27FC236}">
                <a16:creationId xmlns:a16="http://schemas.microsoft.com/office/drawing/2014/main" id="{4C510E30-AFDA-3DA4-2FCD-E440C2A4BEE3}"/>
              </a:ext>
            </a:extLst>
          </p:cNvPr>
          <p:cNvSpPr/>
          <p:nvPr/>
        </p:nvSpPr>
        <p:spPr>
          <a:xfrm>
            <a:off x="1569721" y="1569958"/>
            <a:ext cx="5343724" cy="856516"/>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aphic 2">
            <a:extLst>
              <a:ext uri="{FF2B5EF4-FFF2-40B4-BE49-F238E27FC236}">
                <a16:creationId xmlns:a16="http://schemas.microsoft.com/office/drawing/2014/main" id="{CBEECD1A-465D-2E23-F91A-32B1E607F43A}"/>
              </a:ext>
            </a:extLst>
          </p:cNvPr>
          <p:cNvGrpSpPr/>
          <p:nvPr/>
        </p:nvGrpSpPr>
        <p:grpSpPr>
          <a:xfrm>
            <a:off x="5171277" y="1682597"/>
            <a:ext cx="283418" cy="283423"/>
            <a:chOff x="8736336" y="773976"/>
            <a:chExt cx="925001" cy="925018"/>
          </a:xfrm>
          <a:solidFill>
            <a:schemeClr val="bg1"/>
          </a:solidFill>
        </p:grpSpPr>
        <p:sp>
          <p:nvSpPr>
            <p:cNvPr id="50" name="Freeform 87">
              <a:extLst>
                <a:ext uri="{FF2B5EF4-FFF2-40B4-BE49-F238E27FC236}">
                  <a16:creationId xmlns:a16="http://schemas.microsoft.com/office/drawing/2014/main" id="{E49F4DF4-3C07-B1E7-2FE4-1BA747A52D3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1" name="Freeform 88">
              <a:extLst>
                <a:ext uri="{FF2B5EF4-FFF2-40B4-BE49-F238E27FC236}">
                  <a16:creationId xmlns:a16="http://schemas.microsoft.com/office/drawing/2014/main" id="{64AA6ACE-4EA6-74D8-92AF-2BF5D5ACA68E}"/>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89">
              <a:extLst>
                <a:ext uri="{FF2B5EF4-FFF2-40B4-BE49-F238E27FC236}">
                  <a16:creationId xmlns:a16="http://schemas.microsoft.com/office/drawing/2014/main" id="{F5B5F0A5-5621-D229-0875-DE5D3993B2A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9" name="Freeform 90">
              <a:extLst>
                <a:ext uri="{FF2B5EF4-FFF2-40B4-BE49-F238E27FC236}">
                  <a16:creationId xmlns:a16="http://schemas.microsoft.com/office/drawing/2014/main" id="{B5B40113-0866-21D4-82FD-42A56B7ED79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60" name="Freeform 91">
              <a:extLst>
                <a:ext uri="{FF2B5EF4-FFF2-40B4-BE49-F238E27FC236}">
                  <a16:creationId xmlns:a16="http://schemas.microsoft.com/office/drawing/2014/main" id="{0BCBEBD9-6D1D-CD56-0D33-81E0032E902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61" name="Freeform 92">
              <a:extLst>
                <a:ext uri="{FF2B5EF4-FFF2-40B4-BE49-F238E27FC236}">
                  <a16:creationId xmlns:a16="http://schemas.microsoft.com/office/drawing/2014/main" id="{F7CF266E-4C24-67AF-9B81-39606054EBA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62" name="Freeform 93">
              <a:extLst>
                <a:ext uri="{FF2B5EF4-FFF2-40B4-BE49-F238E27FC236}">
                  <a16:creationId xmlns:a16="http://schemas.microsoft.com/office/drawing/2014/main" id="{217B4CD5-47B9-BB0E-4A26-0A756731779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63" name="Text Placeholder 7">
            <a:extLst>
              <a:ext uri="{FF2B5EF4-FFF2-40B4-BE49-F238E27FC236}">
                <a16:creationId xmlns:a16="http://schemas.microsoft.com/office/drawing/2014/main" id="{684E5A17-6CBD-1AC2-8335-7CF8D6A9A8A5}"/>
              </a:ext>
            </a:extLst>
          </p:cNvPr>
          <p:cNvSpPr txBox="1">
            <a:spLocks/>
          </p:cNvSpPr>
          <p:nvPr/>
        </p:nvSpPr>
        <p:spPr>
          <a:xfrm>
            <a:off x="1717532" y="1826259"/>
            <a:ext cx="5195911" cy="40640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dirty="0"/>
              <a:t>Nutzen Sie die FEMpower-Budgetvorlage und unseren Finanzgewohnheiten-Tracker</a:t>
            </a:r>
          </a:p>
        </p:txBody>
      </p:sp>
      <p:grpSp>
        <p:nvGrpSpPr>
          <p:cNvPr id="64" name="Group 115">
            <a:extLst>
              <a:ext uri="{FF2B5EF4-FFF2-40B4-BE49-F238E27FC236}">
                <a16:creationId xmlns:a16="http://schemas.microsoft.com/office/drawing/2014/main" id="{4FA64E7A-D09F-4D0D-289F-DB210121B1FD}"/>
              </a:ext>
            </a:extLst>
          </p:cNvPr>
          <p:cNvGrpSpPr/>
          <p:nvPr/>
        </p:nvGrpSpPr>
        <p:grpSpPr>
          <a:xfrm>
            <a:off x="1668176" y="1350076"/>
            <a:ext cx="2613752" cy="406400"/>
            <a:chOff x="1997756" y="3611831"/>
            <a:chExt cx="2613752" cy="406400"/>
          </a:xfrm>
        </p:grpSpPr>
        <p:grpSp>
          <p:nvGrpSpPr>
            <p:cNvPr id="65" name="Group 116">
              <a:extLst>
                <a:ext uri="{FF2B5EF4-FFF2-40B4-BE49-F238E27FC236}">
                  <a16:creationId xmlns:a16="http://schemas.microsoft.com/office/drawing/2014/main" id="{BE5F556C-05F8-7090-0C37-174B2505600F}"/>
                </a:ext>
              </a:extLst>
            </p:cNvPr>
            <p:cNvGrpSpPr/>
            <p:nvPr/>
          </p:nvGrpSpPr>
          <p:grpSpPr>
            <a:xfrm>
              <a:off x="1997756" y="3611831"/>
              <a:ext cx="2613752" cy="406400"/>
              <a:chOff x="1590175" y="6032510"/>
              <a:chExt cx="2613752" cy="406400"/>
            </a:xfrm>
          </p:grpSpPr>
          <p:sp>
            <p:nvSpPr>
              <p:cNvPr id="73" name="Rectangle 124">
                <a:extLst>
                  <a:ext uri="{FF2B5EF4-FFF2-40B4-BE49-F238E27FC236}">
                    <a16:creationId xmlns:a16="http://schemas.microsoft.com/office/drawing/2014/main" id="{3D22F044-5E34-B4A8-71EF-26EF14DE1CCE}"/>
                  </a:ext>
                </a:extLst>
              </p:cNvPr>
              <p:cNvSpPr/>
              <p:nvPr/>
            </p:nvSpPr>
            <p:spPr>
              <a:xfrm>
                <a:off x="1941158" y="6087928"/>
                <a:ext cx="1585910"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4" name="Rectangle 125">
                <a:extLst>
                  <a:ext uri="{FF2B5EF4-FFF2-40B4-BE49-F238E27FC236}">
                    <a16:creationId xmlns:a16="http://schemas.microsoft.com/office/drawing/2014/main" id="{A9D81C07-56DC-F946-91AC-E724881C2807}"/>
                  </a:ext>
                </a:extLst>
              </p:cNvPr>
              <p:cNvSpPr/>
              <p:nvPr/>
            </p:nvSpPr>
            <p:spPr>
              <a:xfrm>
                <a:off x="1941158" y="6101348"/>
                <a:ext cx="158591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5" name="Text Placeholder 122">
                <a:extLst>
                  <a:ext uri="{FF2B5EF4-FFF2-40B4-BE49-F238E27FC236}">
                    <a16:creationId xmlns:a16="http://schemas.microsoft.com/office/drawing/2014/main" id="{0BB1B6F0-8090-6C33-59E0-3EE78492008C}"/>
                  </a:ext>
                </a:extLst>
              </p:cNvPr>
              <p:cNvSpPr txBox="1">
                <a:spLocks/>
              </p:cNvSpPr>
              <p:nvPr/>
            </p:nvSpPr>
            <p:spPr>
              <a:xfrm>
                <a:off x="1996113" y="6119253"/>
                <a:ext cx="2207814" cy="237626"/>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err="1">
                    <a:solidFill>
                      <a:schemeClr val="bg1"/>
                    </a:solidFill>
                  </a:rPr>
                  <a:t>FEMpower</a:t>
                </a:r>
                <a:r>
                  <a:rPr lang="en-US" sz="1400" b="1" dirty="0">
                    <a:solidFill>
                      <a:schemeClr val="bg1"/>
                    </a:solidFill>
                  </a:rPr>
                  <a:t>-Werkzeuge</a:t>
                </a:r>
              </a:p>
            </p:txBody>
          </p:sp>
          <p:sp>
            <p:nvSpPr>
              <p:cNvPr id="76" name="Oval 127">
                <a:extLst>
                  <a:ext uri="{FF2B5EF4-FFF2-40B4-BE49-F238E27FC236}">
                    <a16:creationId xmlns:a16="http://schemas.microsoft.com/office/drawing/2014/main" id="{B4FC98E9-807A-0DCE-C068-F950097A88F1}"/>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128">
                <a:extLst>
                  <a:ext uri="{FF2B5EF4-FFF2-40B4-BE49-F238E27FC236}">
                    <a16:creationId xmlns:a16="http://schemas.microsoft.com/office/drawing/2014/main" id="{A78B3291-C326-8650-8AD0-01BF6FA3CC0C}"/>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66" name="Group 117">
              <a:extLst>
                <a:ext uri="{FF2B5EF4-FFF2-40B4-BE49-F238E27FC236}">
                  <a16:creationId xmlns:a16="http://schemas.microsoft.com/office/drawing/2014/main" id="{6D5C9131-20C7-A941-D75D-2B83565D7391}"/>
                </a:ext>
              </a:extLst>
            </p:cNvPr>
            <p:cNvGrpSpPr/>
            <p:nvPr/>
          </p:nvGrpSpPr>
          <p:grpSpPr>
            <a:xfrm>
              <a:off x="2082840" y="3699396"/>
              <a:ext cx="249276" cy="237604"/>
              <a:chOff x="8687174" y="1568164"/>
              <a:chExt cx="1195477" cy="1139501"/>
            </a:xfrm>
            <a:solidFill>
              <a:schemeClr val="bg1"/>
            </a:solidFill>
          </p:grpSpPr>
          <p:grpSp>
            <p:nvGrpSpPr>
              <p:cNvPr id="67" name="Graphic 37">
                <a:extLst>
                  <a:ext uri="{FF2B5EF4-FFF2-40B4-BE49-F238E27FC236}">
                    <a16:creationId xmlns:a16="http://schemas.microsoft.com/office/drawing/2014/main" id="{0D0F7C18-6939-434E-FD23-F05A76A7E353}"/>
                  </a:ext>
                </a:extLst>
              </p:cNvPr>
              <p:cNvGrpSpPr/>
              <p:nvPr/>
            </p:nvGrpSpPr>
            <p:grpSpPr>
              <a:xfrm>
                <a:off x="9122006" y="1798742"/>
                <a:ext cx="652378" cy="709850"/>
                <a:chOff x="4172018" y="1336363"/>
                <a:chExt cx="742283" cy="807675"/>
              </a:xfrm>
              <a:grpFill/>
            </p:grpSpPr>
            <p:sp>
              <p:nvSpPr>
                <p:cNvPr id="69" name="Freeform 120">
                  <a:extLst>
                    <a:ext uri="{FF2B5EF4-FFF2-40B4-BE49-F238E27FC236}">
                      <a16:creationId xmlns:a16="http://schemas.microsoft.com/office/drawing/2014/main" id="{40F20B7C-D2D6-5297-D013-CB5626CABA69}"/>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70" name="Freeform 121">
                  <a:extLst>
                    <a:ext uri="{FF2B5EF4-FFF2-40B4-BE49-F238E27FC236}">
                      <a16:creationId xmlns:a16="http://schemas.microsoft.com/office/drawing/2014/main" id="{CF443BBD-76DB-7112-F04C-BAF43C4AC8E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71" name="Freeform 122">
                  <a:extLst>
                    <a:ext uri="{FF2B5EF4-FFF2-40B4-BE49-F238E27FC236}">
                      <a16:creationId xmlns:a16="http://schemas.microsoft.com/office/drawing/2014/main" id="{2D983BA9-D2AB-C0EB-7963-000EE62806DB}"/>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72" name="Freeform 123">
                  <a:extLst>
                    <a:ext uri="{FF2B5EF4-FFF2-40B4-BE49-F238E27FC236}">
                      <a16:creationId xmlns:a16="http://schemas.microsoft.com/office/drawing/2014/main" id="{271FAD27-8089-B660-F5C6-D83D1C1FEAF8}"/>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68" name="Oval Callout 119">
                <a:extLst>
                  <a:ext uri="{FF2B5EF4-FFF2-40B4-BE49-F238E27FC236}">
                    <a16:creationId xmlns:a16="http://schemas.microsoft.com/office/drawing/2014/main" id="{41850BA2-44C2-2DE7-7F98-F6E6B343DA48}"/>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Tree>
    <p:extLst>
      <p:ext uri="{BB962C8B-B14F-4D97-AF65-F5344CB8AC3E}">
        <p14:creationId xmlns:p14="http://schemas.microsoft.com/office/powerpoint/2010/main" val="469769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FAZIT</a:t>
            </a:r>
          </a:p>
        </p:txBody>
      </p:sp>
    </p:spTree>
    <p:extLst>
      <p:ext uri="{BB962C8B-B14F-4D97-AF65-F5344CB8AC3E}">
        <p14:creationId xmlns:p14="http://schemas.microsoft.com/office/powerpoint/2010/main" val="19243776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Fazit</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marL="0" indent="0">
              <a:buNone/>
            </a:pPr>
            <a:r>
              <a:rPr lang="en-US" dirty="0"/>
              <a:t>Budgetplanung und alltägliches Finanzmanagement sind keine „einmaligen Aufgaben“. Sie sind praktische Lebenskompetenzen, die Frauen durch wechselnde Umstände am Berufsanfang, in der Karrieremitte und in der späten Karrierephase (natürlich einschließlich des Ruhestands) begleiten. In diesem Modul haben Sie erkundet, wie Einkommen, Kosten, Verantwortlichkeiten und Lebensereignisse die täglichen Geldentscheidungen prägen – und warum ein klares Budget eine der stärksten Grundlagen für finanzielles Selbstvertrauen ist.</a:t>
            </a:r>
          </a:p>
          <a:p>
            <a:pPr marL="0" indent="0">
              <a:buNone/>
            </a:pPr>
            <a:endParaRPr lang="en-US" dirty="0"/>
          </a:p>
          <a:p>
            <a:pPr marL="0" indent="0">
              <a:buNone/>
            </a:pPr>
            <a:r>
              <a:rPr lang="en-US" dirty="0"/>
              <a:t>Am Berufsanfang liegt der Fokus auf Überblick und Gewohnheiten: Einnahmen und Ausgaben verstehen, fixe, variable und unregelmäßige Kosten trennen und eine einfache Routine schaffen, die unangenehme Überraschungen verhindert. In der Karrieremitte wird Budgetplanung zum Werkzeug für den Umgang mit Komplexität. Viele Kosten hängen mit Haushalts- und Familienbedarf zusammen, und Zeitdruck kann Geldentscheidungen belastend machen. Hier geht es darum, ein realistisches System zu schaffen, das auch in vollen Wochen funktioniert – unregelmäßige Kosten planen, einen Puffer schützen und mit kurzen Check-ins die Kontrolle behalten. In der späten Karrierephase und im Ruhestand unterstützt Budgetplanung Stabilität und Seelenfrieden. Ein Budget mit festem Einkommen </a:t>
            </a:r>
            <a:r>
              <a:rPr lang="en-US" dirty="0" err="1"/>
              <a:t>priorisiert</a:t>
            </a:r>
            <a:r>
              <a:rPr lang="en-US" dirty="0"/>
              <a:t> das Wesentliche, plant gesundheitsbezogene und unregelmäßige Kosten, vereinfacht finanzielle Routinen und stärkt Sicherheitsgewohnheiten, um das Betrugsrisiko zu verringern.</a:t>
            </a:r>
          </a:p>
          <a:p>
            <a:pPr marL="0" indent="0">
              <a:buNone/>
            </a:pPr>
            <a:endParaRPr lang="en-US" dirty="0"/>
          </a:p>
          <a:p>
            <a:pPr marL="0" indent="0">
              <a:buNone/>
            </a:pPr>
            <a:r>
              <a:rPr lang="en-US" dirty="0"/>
              <a:t>In allen Lebensphasen ist die Kernbotschaft dieselbe: Ein gutes Budget schränkt Ihr Leben nicht ein, es unterstützt es. Es hilft Ihnen, Entscheidungen auf Grundlage von Klarheit zu treffen, sich vor finanziellen Schocks zu schützen und Stress zu reduzieren, indem Sie vorbereitet sind statt zu reagieren. Schon kleine Verbesserungen – Abonnements überprüfen, unregelmäßige Kosten planen, einen Puffer aufbauen oder einen kurzen wöchentlichen Check durchführen – können mit der Zeit einen spürbaren Unterschied machen.</a:t>
            </a:r>
          </a:p>
          <a:p>
            <a:pPr marL="0" indent="0">
              <a:buNone/>
            </a:pPr>
            <a:endParaRPr lang="en-US" dirty="0"/>
          </a:p>
          <a:p>
            <a:pPr marL="0" indent="0">
              <a:buNone/>
            </a:pPr>
            <a:r>
              <a:rPr lang="en-US" dirty="0"/>
              <a:t>Nutzen Sie nach Abschluss dieses Moduls weiterhin die bereitgestellten Vorlagen, Checklisten und Übungen. Kehren Sie zu Ihrem Budget zurück, wann immer sich Ihr Leben verändert, und passen Sie es ohne Selbstvorwürfe an. Wenn Sie Unterstützung brauchen, holen Sie sich frühzeitig neutralen Rat, statt zu warten, bis der Stress wächst. Jeder Schritt stärkt Ihre finanzielle Widerstandsfähigkeit und fördert mehr Unabhängigkeit und Selbstvertrauen – heute und in Zukunft.</a:t>
            </a:r>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253521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F88BF-A5CA-F070-5C7A-58239168A9D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B31AC20-839E-2D62-8965-14336A62862D}"/>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2D6DFB78-C9AE-E16F-ECCF-EE04D3A8E212}"/>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23134586-578D-881C-9E2A-F9C7758D1B2B}"/>
              </a:ext>
            </a:extLst>
          </p:cNvPr>
          <p:cNvSpPr>
            <a:spLocks noGrp="1"/>
          </p:cNvSpPr>
          <p:nvPr>
            <p:ph type="body" sz="quarter" idx="61"/>
          </p:nvPr>
        </p:nvSpPr>
        <p:spPr/>
        <p:txBody>
          <a:bodyPr/>
          <a:lstStyle/>
          <a:p>
            <a:r>
              <a:rPr lang="en-US" dirty="0"/>
              <a:t>Abschließende Tipps</a:t>
            </a:r>
          </a:p>
        </p:txBody>
      </p:sp>
      <p:cxnSp>
        <p:nvCxnSpPr>
          <p:cNvPr id="9" name="Straight Connector 8">
            <a:extLst>
              <a:ext uri="{FF2B5EF4-FFF2-40B4-BE49-F238E27FC236}">
                <a16:creationId xmlns:a16="http://schemas.microsoft.com/office/drawing/2014/main" id="{9A19967F-F0F9-4291-3B4C-D20635EBA65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pic>
        <p:nvPicPr>
          <p:cNvPr id="73" name="Grafik 72">
            <a:extLst>
              <a:ext uri="{FF2B5EF4-FFF2-40B4-BE49-F238E27FC236}">
                <a16:creationId xmlns:a16="http://schemas.microsoft.com/office/drawing/2014/main" id="{29520564-AC8E-C6FE-5C78-EEADD8354E6D}"/>
              </a:ext>
            </a:extLst>
          </p:cNvPr>
          <p:cNvPicPr>
            <a:picLocks noChangeAspect="1"/>
          </p:cNvPicPr>
          <p:nvPr/>
        </p:nvPicPr>
        <p:blipFill>
          <a:blip r:embed="rId2"/>
          <a:stretch>
            <a:fillRect/>
          </a:stretch>
        </p:blipFill>
        <p:spPr>
          <a:xfrm>
            <a:off x="1522718" y="1673634"/>
            <a:ext cx="5467018" cy="7963126"/>
          </a:xfrm>
          <a:prstGeom prst="rect">
            <a:avLst/>
          </a:prstGeom>
        </p:spPr>
      </p:pic>
    </p:spTree>
    <p:extLst>
      <p:ext uri="{BB962C8B-B14F-4D97-AF65-F5344CB8AC3E}">
        <p14:creationId xmlns:p14="http://schemas.microsoft.com/office/powerpoint/2010/main" val="35058853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Zur Website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613"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1AED591-7C88-455C-9C50-29060D9620B3}">
  <we:reference id="WA200010001" version="1.0.0.1" store="Omex" storeType="OMEX"/>
  <we:alternateReferences>
    <we:reference id="WA200010001" version="1.0.0.1" store="WA200010001" storeType="OMEX"/>
  </we:alternateReferences>
  <we:properties>
    <we:property name="claude.fileId" value="&quot;3c56df7b-3856-4fb9-8cfc-4520087ecfe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Office Theme</Template>
  <TotalTime>0</TotalTime>
  <Words>9127</Words>
  <Application>Microsoft Office PowerPoint</Application>
  <PresentationFormat>Benutzerdefiniert</PresentationFormat>
  <Paragraphs>729</Paragraphs>
  <Slides>40</Slides>
  <Notes>0</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40</vt:i4>
      </vt:variant>
    </vt:vector>
  </HeadingPairs>
  <TitlesOfParts>
    <vt:vector size="46" baseType="lpstr">
      <vt:lpstr>Arial</vt:lpstr>
      <vt:lpstr>Bradley Hand ITC</vt:lpstr>
      <vt:lpstr>Calibri</vt:lpstr>
      <vt:lpstr>Montserrat</vt:lpstr>
      <vt:lpstr>Montserrat Bold</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David Blunck</cp:lastModifiedBy>
  <cp:revision>398</cp:revision>
  <dcterms:created xsi:type="dcterms:W3CDTF">2018-08-04T19:06:08Z</dcterms:created>
  <dcterms:modified xsi:type="dcterms:W3CDTF">2026-08-19T18:04:12Z</dcterms:modified>
</cp:coreProperties>
</file>