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handoutMasterIdLst>
    <p:handoutMasterId r:id="rId10"/>
  </p:handoutMasterIdLst>
  <p:sldIdLst>
    <p:sldId id="272" r:id="rId4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38CBC"/>
    <a:srgbClr val="334A84"/>
    <a:srgbClr val="F16024"/>
    <a:srgbClr val="6480E2"/>
    <a:srgbClr val="5A89F8"/>
    <a:srgbClr val="557EE0"/>
    <a:srgbClr val="4763AE"/>
    <a:srgbClr val="DC5924"/>
    <a:srgbClr val="B0769E"/>
    <a:srgbClr val="4463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529"/>
    <p:restoredTop sz="96301"/>
  </p:normalViewPr>
  <p:slideViewPr>
    <p:cSldViewPr snapToGrid="0">
      <p:cViewPr>
        <p:scale>
          <a:sx n="66" d="100"/>
          <a:sy n="66" d="100"/>
        </p:scale>
        <p:origin x="33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>
      <p:cViewPr varScale="1">
        <p:scale>
          <a:sx n="96" d="100"/>
          <a:sy n="96" d="100"/>
        </p:scale>
        <p:origin x="3120" y="176"/>
      </p:cViewPr>
      <p:guideLst/>
    </p:cSldViewPr>
  </p:notesViewPr>
  <p:gridSpacing cx="72008" cy="72008"/>
</p:viewPr>
</file>

<file path=ppt/_rels/presentation.xml.rels><?xml version="1.0" encoding="utf-8"?><Relationships xmlns="http://schemas.openxmlformats.org/package/2006/relationships"><Relationship Id="rId13" Type="http://schemas.openxmlformats.org/officeDocument/2006/relationships/theme" Target="theme/theme1.xml"/><Relationship Id="rId1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9DF409E-2017-1ED1-B2DB-00D077A3B10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55547D-6CBF-028D-8630-8DE1115E5A6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B8E4CD-94C7-4B4B-83C5-93840727A844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CD07D4-456F-9E15-154F-7163E4F91C7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CF31F3-4E3C-8237-8292-EC37EBD21DF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EF7564-F1E1-5C44-A7E2-029DECB91E6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9509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915218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94811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82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82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041342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592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80178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937047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030158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522802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323072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35505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17407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657C9FF-D5D3-A04E-8A9F-F7503ED59813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69619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3.svg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7C5F5F-68B4-46AA-19D9-A11A989BCA5D}"/>
            </a:ext>
          </a:extLst>
        </p:cNvPr>
        <p:cNvGrpSpPr/>
        <p:nvPr/>
      </p:nvGrpSpPr>
      <p:sp>
        <p:nvSpPr>
          <p:cNvPr id="435" name="Graphic 433">
            <a:extLst>
              <a:ext uri="{FF2B5EF4-FFF2-40B4-BE49-F238E27FC236}">
                <a16:creationId xmlns:a16="http://schemas.microsoft.com/office/drawing/2014/main" id="{D054E20C-36BC-CE8B-B0BE-E463BA520E07}"/>
              </a:ext>
            </a:extLst>
          </p:cNvPr>
          <p:cNvSpPr/>
          <p:nvPr/>
        </p:nvSpPr>
        <p:spPr>
          <a:xfrm>
            <a:off x="-3695" y="1034549"/>
            <a:ext cx="7384733" cy="7865372"/>
          </a:xfrm>
          <a:custGeom>
            <a:avLst/>
            <a:gdLst>
              <a:gd name="csX0" fmla="*/ 2336751 w 7384733"/>
              <a:gd name="csY0" fmla="*/ 0 h 7865372"/>
              <a:gd name="csX1" fmla="*/ 2336751 w 7384733"/>
              <a:gd name="csY1" fmla="*/ 633959 h 7865372"/>
              <a:gd name="csX2" fmla="*/ 2572897 w 7384733"/>
              <a:gd name="csY2" fmla="*/ 870595 h 7865372"/>
              <a:gd name="csX3" fmla="*/ 7148588 w 7384733"/>
              <a:gd name="csY3" fmla="*/ 870595 h 7865372"/>
              <a:gd name="csX4" fmla="*/ 7384734 w 7384733"/>
              <a:gd name="csY4" fmla="*/ 1107230 h 7865372"/>
              <a:gd name="csX5" fmla="*/ 7384734 w 7384733"/>
              <a:gd name="csY5" fmla="*/ 3080630 h 7865372"/>
              <a:gd name="csX6" fmla="*/ 7148588 w 7384733"/>
              <a:gd name="csY6" fmla="*/ 3317266 h 7865372"/>
              <a:gd name="csX7" fmla="*/ 475812 w 7384733"/>
              <a:gd name="csY7" fmla="*/ 3317266 h 7865372"/>
              <a:gd name="csX8" fmla="*/ 239667 w 7384733"/>
              <a:gd name="csY8" fmla="*/ 3553901 h 7865372"/>
              <a:gd name="csX9" fmla="*/ 239667 w 7384733"/>
              <a:gd name="csY9" fmla="*/ 5647384 h 7865372"/>
              <a:gd name="csX10" fmla="*/ 475812 w 7384733"/>
              <a:gd name="csY10" fmla="*/ 5884019 h 7865372"/>
              <a:gd name="csX11" fmla="*/ 7148588 w 7384733"/>
              <a:gd name="csY11" fmla="*/ 5884019 h 7865372"/>
              <a:gd name="csX12" fmla="*/ 7384734 w 7384733"/>
              <a:gd name="csY12" fmla="*/ 6120654 h 7865372"/>
              <a:gd name="csX13" fmla="*/ 7384734 w 7384733"/>
              <a:gd name="csY13" fmla="*/ 7628737 h 7865372"/>
              <a:gd name="csX14" fmla="*/ 7148588 w 7384733"/>
              <a:gd name="csY14" fmla="*/ 7865373 h 7865372"/>
              <a:gd name="csX15" fmla="*/ 0 w 7384733"/>
              <a:gd name="csY15" fmla="*/ 7865373 h 786537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</a:cxnLst>
            <a:rect l="l" t="t" r="r" b="b"/>
            <a:pathLst>
              <a:path w="7384733" h="7865372">
                <a:moveTo>
                  <a:pt x="2336751" y="0"/>
                </a:moveTo>
                <a:lnTo>
                  <a:pt x="2336751" y="633959"/>
                </a:lnTo>
                <a:cubicBezTo>
                  <a:pt x="2336751" y="764109"/>
                  <a:pt x="2443017" y="870595"/>
                  <a:pt x="2572897" y="870595"/>
                </a:cubicBezTo>
                <a:lnTo>
                  <a:pt x="7148588" y="870595"/>
                </a:lnTo>
                <a:cubicBezTo>
                  <a:pt x="7278468" y="870595"/>
                  <a:pt x="7384734" y="977080"/>
                  <a:pt x="7384734" y="1107230"/>
                </a:cubicBezTo>
                <a:lnTo>
                  <a:pt x="7384734" y="3080630"/>
                </a:lnTo>
                <a:cubicBezTo>
                  <a:pt x="7384734" y="3210780"/>
                  <a:pt x="7278468" y="3317266"/>
                  <a:pt x="7148588" y="3317266"/>
                </a:cubicBezTo>
                <a:lnTo>
                  <a:pt x="475812" y="3317266"/>
                </a:lnTo>
                <a:cubicBezTo>
                  <a:pt x="345932" y="3317266"/>
                  <a:pt x="239667" y="3423752"/>
                  <a:pt x="239667" y="3553901"/>
                </a:cubicBezTo>
                <a:lnTo>
                  <a:pt x="239667" y="5647384"/>
                </a:lnTo>
                <a:cubicBezTo>
                  <a:pt x="239667" y="5777533"/>
                  <a:pt x="345932" y="5884019"/>
                  <a:pt x="475812" y="5884019"/>
                </a:cubicBezTo>
                <a:lnTo>
                  <a:pt x="7148588" y="5884019"/>
                </a:lnTo>
                <a:cubicBezTo>
                  <a:pt x="7278468" y="5884019"/>
                  <a:pt x="7384734" y="5990504"/>
                  <a:pt x="7384734" y="6120654"/>
                </a:cubicBezTo>
                <a:lnTo>
                  <a:pt x="7384734" y="7628737"/>
                </a:lnTo>
                <a:cubicBezTo>
                  <a:pt x="7384734" y="7758886"/>
                  <a:pt x="7278468" y="7865373"/>
                  <a:pt x="7148588" y="7865373"/>
                </a:cubicBezTo>
                <a:lnTo>
                  <a:pt x="0" y="7865373"/>
                </a:lnTo>
              </a:path>
            </a:pathLst>
          </a:custGeom>
          <a:noFill/>
          <a:ln w="12700" cap="flat">
            <a:solidFill>
              <a:srgbClr val="334A84"/>
            </a:solidFill>
            <a:prstDash val="dash"/>
            <a:miter/>
          </a:ln>
        </p:spPr>
        <p:txBody>
          <a:bodyPr/>
          <a:lstStyle/>
          <a:p>
            <a:endParaRPr lang="de-DE"/>
          </a:p>
        </p:txBody>
      </p:sp>
      <p:grpSp>
        <p:nvGrpSpPr>
          <p:cNvPr id="285" name="Group 284">
            <a:extLst>
              <a:ext uri="{FF2B5EF4-FFF2-40B4-BE49-F238E27FC236}">
                <a16:creationId xmlns:a16="http://schemas.microsoft.com/office/drawing/2014/main" id="{E0D44DBA-F23A-F494-F897-1E4DB3607FFB}"/>
              </a:ext>
            </a:extLst>
          </p:cNvPr>
          <p:cNvGrpSpPr/>
          <p:nvPr/>
        </p:nvGrpSpPr>
        <p:grpSpPr>
          <a:xfrm>
            <a:off x="2624120" y="1780002"/>
            <a:ext cx="2318540" cy="647669"/>
            <a:chOff x="341054" y="3386166"/>
            <a:chExt cx="2318540" cy="647669"/>
          </a:xfrm>
        </p:grpSpPr>
        <p:grpSp>
          <p:nvGrpSpPr>
            <p:cNvPr id="251" name="Group 250">
              <a:extLst>
                <a:ext uri="{FF2B5EF4-FFF2-40B4-BE49-F238E27FC236}">
                  <a16:creationId xmlns:a16="http://schemas.microsoft.com/office/drawing/2014/main" id="{6A702E4D-2D9E-B138-4721-4B50B485BDEA}"/>
                </a:ext>
              </a:extLst>
            </p:cNvPr>
            <p:cNvGrpSpPr/>
            <p:nvPr/>
          </p:nvGrpSpPr>
          <p:grpSpPr>
            <a:xfrm>
              <a:off x="341054" y="3386166"/>
              <a:ext cx="1851366" cy="338554"/>
              <a:chOff x="1041560" y="6653171"/>
              <a:chExt cx="2057703" cy="404595"/>
            </a:xfrm>
          </p:grpSpPr>
          <p:sp>
            <p:nvSpPr>
              <p:cNvPr id="252" name="Rectangle 251">
                <a:extLst>
                  <a:ext uri="{FF2B5EF4-FFF2-40B4-BE49-F238E27FC236}">
                    <a16:creationId xmlns:a16="http://schemas.microsoft.com/office/drawing/2014/main" id="{8F77126B-ADD5-3DDB-7179-5E343E06831F}"/>
                  </a:ext>
                </a:extLst>
              </p:cNvPr>
              <p:cNvSpPr/>
              <p:nvPr/>
            </p:nvSpPr>
            <p:spPr>
              <a:xfrm>
                <a:off x="1047926" y="6659269"/>
                <a:ext cx="1987565" cy="363846"/>
              </a:xfrm>
              <a:prstGeom prst="rect">
                <a:avLst/>
              </a:prstGeom>
              <a:solidFill>
                <a:srgbClr val="D38CB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400" dirty="0">
                  <a:latin typeface="Montserrat" panose="00000500000000000000" pitchFamily="50" charset="0"/>
                </a:endParaRPr>
              </a:p>
            </p:txBody>
          </p:sp>
          <p:sp>
            <p:nvSpPr>
              <p:cNvPr id="253" name="TextBox 252">
                <a:extLst>
                  <a:ext uri="{FF2B5EF4-FFF2-40B4-BE49-F238E27FC236}">
                    <a16:creationId xmlns:a16="http://schemas.microsoft.com/office/drawing/2014/main" id="{7807EB05-04D2-BFFE-E37D-690CBF867EEA}"/>
                  </a:ext>
                </a:extLst>
              </p:cNvPr>
              <p:cNvSpPr txBox="1"/>
              <p:nvPr/>
            </p:nvSpPr>
            <p:spPr>
              <a:xfrm>
                <a:off x="1407716" y="6671407"/>
                <a:ext cx="1691547" cy="3555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600"/>
                  </a:lnSpc>
                </a:pPr>
                <a:r>
                  <a:rPr lang="de-DE" sz="14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Ihr erstes</a:t>
                </a:r>
              </a:p>
            </p:txBody>
          </p:sp>
          <p:sp>
            <p:nvSpPr>
              <p:cNvPr id="254" name="TextBox 253">
                <a:extLst>
                  <a:ext uri="{FF2B5EF4-FFF2-40B4-BE49-F238E27FC236}">
                    <a16:creationId xmlns:a16="http://schemas.microsoft.com/office/drawing/2014/main" id="{D721B2CE-D7A0-0D53-A302-7CA7932C9D79}"/>
                  </a:ext>
                </a:extLst>
              </p:cNvPr>
              <p:cNvSpPr txBox="1"/>
              <p:nvPr/>
            </p:nvSpPr>
            <p:spPr>
              <a:xfrm>
                <a:off x="1041560" y="6653171"/>
                <a:ext cx="530608" cy="4045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16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01</a:t>
                </a:r>
                <a:endParaRPr lang="de-DE" sz="1600" b="1" spc="458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255" name="Straight Connector 254">
                <a:extLst>
                  <a:ext uri="{FF2B5EF4-FFF2-40B4-BE49-F238E27FC236}">
                    <a16:creationId xmlns:a16="http://schemas.microsoft.com/office/drawing/2014/main" id="{D6CF8A30-86E1-357F-FB3D-A7213D9A83F7}"/>
                  </a:ext>
                </a:extLst>
              </p:cNvPr>
              <p:cNvCxnSpPr/>
              <p:nvPr/>
            </p:nvCxnSpPr>
            <p:spPr>
              <a:xfrm>
                <a:off x="1472392" y="6669182"/>
                <a:ext cx="0" cy="360000"/>
              </a:xfrm>
              <a:prstGeom prst="line">
                <a:avLst/>
              </a:prstGeom>
              <a:ln w="12700">
                <a:solidFill>
                  <a:srgbClr val="FFFFFF"/>
                </a:solidFill>
                <a:prstDash val="sys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7" name="Group 256">
              <a:extLst>
                <a:ext uri="{FF2B5EF4-FFF2-40B4-BE49-F238E27FC236}">
                  <a16:creationId xmlns:a16="http://schemas.microsoft.com/office/drawing/2014/main" id="{E80E07EA-081E-D821-CE72-AC4ECE95C093}"/>
                </a:ext>
              </a:extLst>
            </p:cNvPr>
            <p:cNvGrpSpPr/>
            <p:nvPr/>
          </p:nvGrpSpPr>
          <p:grpSpPr>
            <a:xfrm>
              <a:off x="346784" y="3721440"/>
              <a:ext cx="2312810" cy="312395"/>
              <a:chOff x="1047928" y="6655848"/>
              <a:chExt cx="2570574" cy="373334"/>
            </a:xfrm>
          </p:grpSpPr>
          <p:sp>
            <p:nvSpPr>
              <p:cNvPr id="258" name="Rectangle 257">
                <a:extLst>
                  <a:ext uri="{FF2B5EF4-FFF2-40B4-BE49-F238E27FC236}">
                    <a16:creationId xmlns:a16="http://schemas.microsoft.com/office/drawing/2014/main" id="{BF2191F1-4788-061E-C448-C7EC5FB23C63}"/>
                  </a:ext>
                </a:extLst>
              </p:cNvPr>
              <p:cNvSpPr/>
              <p:nvPr/>
            </p:nvSpPr>
            <p:spPr>
              <a:xfrm>
                <a:off x="1047928" y="6659269"/>
                <a:ext cx="2079510" cy="363846"/>
              </a:xfrm>
              <a:prstGeom prst="rect">
                <a:avLst/>
              </a:prstGeom>
              <a:solidFill>
                <a:srgbClr val="D38CB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400" dirty="0">
                  <a:latin typeface="Montserrat" panose="00000500000000000000" pitchFamily="50" charset="0"/>
                </a:endParaRPr>
              </a:p>
            </p:txBody>
          </p:sp>
          <p:sp>
            <p:nvSpPr>
              <p:cNvPr id="259" name="TextBox 258">
                <a:extLst>
                  <a:ext uri="{FF2B5EF4-FFF2-40B4-BE49-F238E27FC236}">
                    <a16:creationId xmlns:a16="http://schemas.microsoft.com/office/drawing/2014/main" id="{20A814CC-7CAB-A9B2-B59A-2FE234874D76}"/>
                  </a:ext>
                </a:extLst>
              </p:cNvPr>
              <p:cNvSpPr txBox="1"/>
              <p:nvPr/>
            </p:nvSpPr>
            <p:spPr>
              <a:xfrm>
                <a:off x="1406714" y="6655848"/>
                <a:ext cx="2211788" cy="355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600"/>
                  </a:lnSpc>
                </a:pPr>
                <a:r>
                  <a:rPr lang="de-DE" sz="14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Puffer-Ziel</a:t>
                </a:r>
              </a:p>
            </p:txBody>
          </p:sp>
          <p:cxnSp>
            <p:nvCxnSpPr>
              <p:cNvPr id="260" name="Straight Connector 259">
                <a:extLst>
                  <a:ext uri="{FF2B5EF4-FFF2-40B4-BE49-F238E27FC236}">
                    <a16:creationId xmlns:a16="http://schemas.microsoft.com/office/drawing/2014/main" id="{657AD314-5B2C-AD3E-FF1A-B94B7D39F894}"/>
                  </a:ext>
                </a:extLst>
              </p:cNvPr>
              <p:cNvCxnSpPr/>
              <p:nvPr/>
            </p:nvCxnSpPr>
            <p:spPr>
              <a:xfrm>
                <a:off x="1472392" y="6669182"/>
                <a:ext cx="0" cy="360000"/>
              </a:xfrm>
              <a:prstGeom prst="line">
                <a:avLst/>
              </a:prstGeom>
              <a:ln w="12700">
                <a:solidFill>
                  <a:srgbClr val="FFFFFF"/>
                </a:solidFill>
                <a:prstDash val="sys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86" name="Group 285">
            <a:extLst>
              <a:ext uri="{FF2B5EF4-FFF2-40B4-BE49-F238E27FC236}">
                <a16:creationId xmlns:a16="http://schemas.microsoft.com/office/drawing/2014/main" id="{7EE899C0-BB01-11F2-088F-7CFFE5670333}"/>
              </a:ext>
            </a:extLst>
          </p:cNvPr>
          <p:cNvGrpSpPr/>
          <p:nvPr/>
        </p:nvGrpSpPr>
        <p:grpSpPr>
          <a:xfrm>
            <a:off x="5011499" y="1780002"/>
            <a:ext cx="2588816" cy="837978"/>
            <a:chOff x="2809741" y="3363597"/>
            <a:chExt cx="2588816" cy="837978"/>
          </a:xfrm>
        </p:grpSpPr>
        <p:grpSp>
          <p:nvGrpSpPr>
            <p:cNvPr id="267" name="Group 266">
              <a:extLst>
                <a:ext uri="{FF2B5EF4-FFF2-40B4-BE49-F238E27FC236}">
                  <a16:creationId xmlns:a16="http://schemas.microsoft.com/office/drawing/2014/main" id="{BABB877E-6890-BD19-B760-AAA135F1EAA4}"/>
                </a:ext>
              </a:extLst>
            </p:cNvPr>
            <p:cNvGrpSpPr/>
            <p:nvPr/>
          </p:nvGrpSpPr>
          <p:grpSpPr>
            <a:xfrm>
              <a:off x="2809741" y="3363597"/>
              <a:ext cx="2588816" cy="338554"/>
              <a:chOff x="1041560" y="6653171"/>
              <a:chExt cx="2877342" cy="404595"/>
            </a:xfrm>
          </p:grpSpPr>
          <p:sp>
            <p:nvSpPr>
              <p:cNvPr id="268" name="Rectangle 267">
                <a:extLst>
                  <a:ext uri="{FF2B5EF4-FFF2-40B4-BE49-F238E27FC236}">
                    <a16:creationId xmlns:a16="http://schemas.microsoft.com/office/drawing/2014/main" id="{CCC57DE0-845C-8B73-9E95-4F501F51FD0C}"/>
                  </a:ext>
                </a:extLst>
              </p:cNvPr>
              <p:cNvSpPr/>
              <p:nvPr/>
            </p:nvSpPr>
            <p:spPr>
              <a:xfrm>
                <a:off x="1047926" y="6659269"/>
                <a:ext cx="2340369" cy="363846"/>
              </a:xfrm>
              <a:prstGeom prst="rect">
                <a:avLst/>
              </a:prstGeom>
              <a:solidFill>
                <a:srgbClr val="D38CB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400" dirty="0">
                  <a:latin typeface="Montserrat" panose="00000500000000000000" pitchFamily="50" charset="0"/>
                </a:endParaRPr>
              </a:p>
            </p:txBody>
          </p:sp>
          <p:sp>
            <p:nvSpPr>
              <p:cNvPr id="269" name="TextBox 268">
                <a:extLst>
                  <a:ext uri="{FF2B5EF4-FFF2-40B4-BE49-F238E27FC236}">
                    <a16:creationId xmlns:a16="http://schemas.microsoft.com/office/drawing/2014/main" id="{4117F795-97A9-E6C5-1398-D8D730E987E7}"/>
                  </a:ext>
                </a:extLst>
              </p:cNvPr>
              <p:cNvSpPr txBox="1"/>
              <p:nvPr/>
            </p:nvSpPr>
            <p:spPr>
              <a:xfrm>
                <a:off x="1407716" y="6671407"/>
                <a:ext cx="2511186" cy="3555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600"/>
                  </a:lnSpc>
                </a:pPr>
                <a:r>
                  <a:rPr lang="de-DE" sz="14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So bauen Sie </a:t>
                </a:r>
              </a:p>
            </p:txBody>
          </p:sp>
          <p:sp>
            <p:nvSpPr>
              <p:cNvPr id="270" name="TextBox 269">
                <a:extLst>
                  <a:ext uri="{FF2B5EF4-FFF2-40B4-BE49-F238E27FC236}">
                    <a16:creationId xmlns:a16="http://schemas.microsoft.com/office/drawing/2014/main" id="{A3F24308-F562-9D61-F499-15BE507FAB34}"/>
                  </a:ext>
                </a:extLst>
              </p:cNvPr>
              <p:cNvSpPr txBox="1"/>
              <p:nvPr/>
            </p:nvSpPr>
            <p:spPr>
              <a:xfrm>
                <a:off x="1041560" y="6653171"/>
                <a:ext cx="530608" cy="4045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16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02</a:t>
                </a:r>
                <a:endParaRPr lang="de-DE" sz="1600" b="1" spc="458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271" name="Straight Connector 270">
                <a:extLst>
                  <a:ext uri="{FF2B5EF4-FFF2-40B4-BE49-F238E27FC236}">
                    <a16:creationId xmlns:a16="http://schemas.microsoft.com/office/drawing/2014/main" id="{DA9F1313-3DB9-4BCB-FC61-B916685A8C95}"/>
                  </a:ext>
                </a:extLst>
              </p:cNvPr>
              <p:cNvCxnSpPr/>
              <p:nvPr/>
            </p:nvCxnSpPr>
            <p:spPr>
              <a:xfrm>
                <a:off x="1472392" y="6669182"/>
                <a:ext cx="0" cy="360000"/>
              </a:xfrm>
              <a:prstGeom prst="line">
                <a:avLst/>
              </a:prstGeom>
              <a:ln w="12700">
                <a:solidFill>
                  <a:srgbClr val="FFFFFF"/>
                </a:solidFill>
                <a:prstDash val="sys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2" name="Group 271">
              <a:extLst>
                <a:ext uri="{FF2B5EF4-FFF2-40B4-BE49-F238E27FC236}">
                  <a16:creationId xmlns:a16="http://schemas.microsoft.com/office/drawing/2014/main" id="{6D3EBF82-6CA2-5F57-305F-FAE45EBF47A6}"/>
                </a:ext>
              </a:extLst>
            </p:cNvPr>
            <p:cNvGrpSpPr/>
            <p:nvPr/>
          </p:nvGrpSpPr>
          <p:grpSpPr>
            <a:xfrm>
              <a:off x="2815471" y="3698873"/>
              <a:ext cx="2312811" cy="502702"/>
              <a:chOff x="1047927" y="6655848"/>
              <a:chExt cx="2570575" cy="600764"/>
            </a:xfrm>
          </p:grpSpPr>
          <p:sp>
            <p:nvSpPr>
              <p:cNvPr id="273" name="Rectangle 272">
                <a:extLst>
                  <a:ext uri="{FF2B5EF4-FFF2-40B4-BE49-F238E27FC236}">
                    <a16:creationId xmlns:a16="http://schemas.microsoft.com/office/drawing/2014/main" id="{E4496A01-B057-84DD-DF26-5FDE0CA4695E}"/>
                  </a:ext>
                </a:extLst>
              </p:cNvPr>
              <p:cNvSpPr/>
              <p:nvPr/>
            </p:nvSpPr>
            <p:spPr>
              <a:xfrm>
                <a:off x="1047927" y="6659269"/>
                <a:ext cx="2180300" cy="363846"/>
              </a:xfrm>
              <a:prstGeom prst="rect">
                <a:avLst/>
              </a:prstGeom>
              <a:solidFill>
                <a:srgbClr val="D38CB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400" dirty="0">
                  <a:latin typeface="Montserrat" panose="00000500000000000000" pitchFamily="50" charset="0"/>
                </a:endParaRPr>
              </a:p>
            </p:txBody>
          </p:sp>
          <p:sp>
            <p:nvSpPr>
              <p:cNvPr id="274" name="TextBox 273">
                <a:extLst>
                  <a:ext uri="{FF2B5EF4-FFF2-40B4-BE49-F238E27FC236}">
                    <a16:creationId xmlns:a16="http://schemas.microsoft.com/office/drawing/2014/main" id="{F0B515FF-187F-4812-A80D-2224AE14E6BA}"/>
                  </a:ext>
                </a:extLst>
              </p:cNvPr>
              <p:cNvSpPr txBox="1"/>
              <p:nvPr/>
            </p:nvSpPr>
            <p:spPr>
              <a:xfrm>
                <a:off x="1406714" y="6655848"/>
                <a:ext cx="2211788" cy="6007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600"/>
                  </a:lnSpc>
                </a:pPr>
                <a:r>
                  <a:rPr lang="de-DE" sz="14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ihn auf</a:t>
                </a:r>
              </a:p>
              <a:p>
                <a:pPr>
                  <a:lnSpc>
                    <a:spcPts val="1600"/>
                  </a:lnSpc>
                </a:pPr>
                <a:endParaRPr lang="de-D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275" name="Straight Connector 274">
                <a:extLst>
                  <a:ext uri="{FF2B5EF4-FFF2-40B4-BE49-F238E27FC236}">
                    <a16:creationId xmlns:a16="http://schemas.microsoft.com/office/drawing/2014/main" id="{14B28EF5-209A-A05A-36E8-BFD8E898F0AC}"/>
                  </a:ext>
                </a:extLst>
              </p:cNvPr>
              <p:cNvCxnSpPr/>
              <p:nvPr/>
            </p:nvCxnSpPr>
            <p:spPr>
              <a:xfrm>
                <a:off x="1472392" y="6669182"/>
                <a:ext cx="0" cy="360000"/>
              </a:xfrm>
              <a:prstGeom prst="line">
                <a:avLst/>
              </a:prstGeom>
              <a:ln w="12700">
                <a:solidFill>
                  <a:srgbClr val="FFFFFF"/>
                </a:solidFill>
                <a:prstDash val="sys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87" name="Group 286">
            <a:extLst>
              <a:ext uri="{FF2B5EF4-FFF2-40B4-BE49-F238E27FC236}">
                <a16:creationId xmlns:a16="http://schemas.microsoft.com/office/drawing/2014/main" id="{364377C6-D1F0-9C80-E67D-4A726BF238AB}"/>
              </a:ext>
            </a:extLst>
          </p:cNvPr>
          <p:cNvGrpSpPr/>
          <p:nvPr/>
        </p:nvGrpSpPr>
        <p:grpSpPr>
          <a:xfrm>
            <a:off x="5238710" y="4229312"/>
            <a:ext cx="2588816" cy="1043166"/>
            <a:chOff x="5202134" y="3388685"/>
            <a:chExt cx="2588816" cy="1043166"/>
          </a:xfrm>
        </p:grpSpPr>
        <p:grpSp>
          <p:nvGrpSpPr>
            <p:cNvPr id="276" name="Group 275">
              <a:extLst>
                <a:ext uri="{FF2B5EF4-FFF2-40B4-BE49-F238E27FC236}">
                  <a16:creationId xmlns:a16="http://schemas.microsoft.com/office/drawing/2014/main" id="{B2596F24-5780-0647-0A04-ABAD43DF1D8E}"/>
                </a:ext>
              </a:extLst>
            </p:cNvPr>
            <p:cNvGrpSpPr/>
            <p:nvPr/>
          </p:nvGrpSpPr>
          <p:grpSpPr>
            <a:xfrm>
              <a:off x="5202134" y="3388685"/>
              <a:ext cx="2588816" cy="517962"/>
              <a:chOff x="1041560" y="6653171"/>
              <a:chExt cx="2877342" cy="619000"/>
            </a:xfrm>
          </p:grpSpPr>
          <p:sp>
            <p:nvSpPr>
              <p:cNvPr id="277" name="Rectangle 276">
                <a:extLst>
                  <a:ext uri="{FF2B5EF4-FFF2-40B4-BE49-F238E27FC236}">
                    <a16:creationId xmlns:a16="http://schemas.microsoft.com/office/drawing/2014/main" id="{66084D6F-46BF-5BA5-4C24-76A437669613}"/>
                  </a:ext>
                </a:extLst>
              </p:cNvPr>
              <p:cNvSpPr/>
              <p:nvPr/>
            </p:nvSpPr>
            <p:spPr>
              <a:xfrm>
                <a:off x="1047926" y="6659269"/>
                <a:ext cx="2105978" cy="363846"/>
              </a:xfrm>
              <a:prstGeom prst="rect">
                <a:avLst/>
              </a:prstGeom>
              <a:solidFill>
                <a:srgbClr val="D38CB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400" dirty="0">
                  <a:latin typeface="Montserrat" panose="00000500000000000000" pitchFamily="50" charset="0"/>
                </a:endParaRPr>
              </a:p>
            </p:txBody>
          </p:sp>
          <p:sp>
            <p:nvSpPr>
              <p:cNvPr id="278" name="TextBox 277">
                <a:extLst>
                  <a:ext uri="{FF2B5EF4-FFF2-40B4-BE49-F238E27FC236}">
                    <a16:creationId xmlns:a16="http://schemas.microsoft.com/office/drawing/2014/main" id="{E7D40BF8-67A0-6C33-81DD-F0D83CDFB0D1}"/>
                  </a:ext>
                </a:extLst>
              </p:cNvPr>
              <p:cNvSpPr txBox="1"/>
              <p:nvPr/>
            </p:nvSpPr>
            <p:spPr>
              <a:xfrm>
                <a:off x="1407716" y="6671407"/>
                <a:ext cx="2511186" cy="6007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600"/>
                  </a:lnSpc>
                </a:pPr>
                <a:r>
                  <a:rPr lang="de-DE" sz="14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Ihren Puffer </a:t>
                </a:r>
              </a:p>
              <a:p>
                <a:pPr>
                  <a:lnSpc>
                    <a:spcPts val="1600"/>
                  </a:lnSpc>
                </a:pPr>
                <a:endParaRPr lang="de-D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9" name="TextBox 278">
                <a:extLst>
                  <a:ext uri="{FF2B5EF4-FFF2-40B4-BE49-F238E27FC236}">
                    <a16:creationId xmlns:a16="http://schemas.microsoft.com/office/drawing/2014/main" id="{324B583C-0281-455B-9667-2EE689F06522}"/>
                  </a:ext>
                </a:extLst>
              </p:cNvPr>
              <p:cNvSpPr txBox="1"/>
              <p:nvPr/>
            </p:nvSpPr>
            <p:spPr>
              <a:xfrm>
                <a:off x="1041560" y="6653171"/>
                <a:ext cx="530608" cy="4045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16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03</a:t>
                </a:r>
                <a:endParaRPr lang="de-DE" sz="1600" b="1" spc="458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280" name="Straight Connector 279">
                <a:extLst>
                  <a:ext uri="{FF2B5EF4-FFF2-40B4-BE49-F238E27FC236}">
                    <a16:creationId xmlns:a16="http://schemas.microsoft.com/office/drawing/2014/main" id="{7A571B07-E962-3452-98C6-580BC5A1B81E}"/>
                  </a:ext>
                </a:extLst>
              </p:cNvPr>
              <p:cNvCxnSpPr/>
              <p:nvPr/>
            </p:nvCxnSpPr>
            <p:spPr>
              <a:xfrm>
                <a:off x="1472392" y="6669182"/>
                <a:ext cx="0" cy="360000"/>
              </a:xfrm>
              <a:prstGeom prst="line">
                <a:avLst/>
              </a:prstGeom>
              <a:ln w="12700">
                <a:solidFill>
                  <a:srgbClr val="FFFFFF"/>
                </a:solidFill>
                <a:prstDash val="sys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81" name="Group 280">
              <a:extLst>
                <a:ext uri="{FF2B5EF4-FFF2-40B4-BE49-F238E27FC236}">
                  <a16:creationId xmlns:a16="http://schemas.microsoft.com/office/drawing/2014/main" id="{6BE8A383-DAFE-A9FF-760B-2CB231F477EA}"/>
                </a:ext>
              </a:extLst>
            </p:cNvPr>
            <p:cNvGrpSpPr/>
            <p:nvPr/>
          </p:nvGrpSpPr>
          <p:grpSpPr>
            <a:xfrm>
              <a:off x="5207864" y="3723965"/>
              <a:ext cx="2312811" cy="707886"/>
              <a:chOff x="1047927" y="6655848"/>
              <a:chExt cx="2570575" cy="845973"/>
            </a:xfrm>
          </p:grpSpPr>
          <p:sp>
            <p:nvSpPr>
              <p:cNvPr id="282" name="Rectangle 281">
                <a:extLst>
                  <a:ext uri="{FF2B5EF4-FFF2-40B4-BE49-F238E27FC236}">
                    <a16:creationId xmlns:a16="http://schemas.microsoft.com/office/drawing/2014/main" id="{4CCC81CE-3FB1-21A6-1C81-6546DB74AABD}"/>
                  </a:ext>
                </a:extLst>
              </p:cNvPr>
              <p:cNvSpPr/>
              <p:nvPr/>
            </p:nvSpPr>
            <p:spPr>
              <a:xfrm>
                <a:off x="1047927" y="6659269"/>
                <a:ext cx="1834375" cy="363846"/>
              </a:xfrm>
              <a:prstGeom prst="rect">
                <a:avLst/>
              </a:prstGeom>
              <a:solidFill>
                <a:srgbClr val="D38CB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400" dirty="0">
                  <a:latin typeface="Montserrat" panose="00000500000000000000" pitchFamily="50" charset="0"/>
                </a:endParaRPr>
              </a:p>
            </p:txBody>
          </p:sp>
          <p:sp>
            <p:nvSpPr>
              <p:cNvPr id="283" name="TextBox 282">
                <a:extLst>
                  <a:ext uri="{FF2B5EF4-FFF2-40B4-BE49-F238E27FC236}">
                    <a16:creationId xmlns:a16="http://schemas.microsoft.com/office/drawing/2014/main" id="{840B3B25-C6B5-112A-68AC-E2DDC2F73915}"/>
                  </a:ext>
                </a:extLst>
              </p:cNvPr>
              <p:cNvSpPr txBox="1"/>
              <p:nvPr/>
            </p:nvSpPr>
            <p:spPr>
              <a:xfrm>
                <a:off x="1406714" y="6655848"/>
                <a:ext cx="2211788" cy="8459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600"/>
                  </a:lnSpc>
                </a:pPr>
                <a:r>
                  <a:rPr lang="de-DE" sz="11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schützen</a:t>
                </a:r>
              </a:p>
              <a:p>
                <a:pPr>
                  <a:lnSpc>
                    <a:spcPts val="1600"/>
                  </a:lnSpc>
                </a:pPr>
                <a:endParaRPr lang="de-DE" sz="11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>
                  <a:lnSpc>
                    <a:spcPts val="1600"/>
                  </a:lnSpc>
                </a:pPr>
                <a:endParaRPr lang="de-DE" sz="11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284" name="Straight Connector 283">
                <a:extLst>
                  <a:ext uri="{FF2B5EF4-FFF2-40B4-BE49-F238E27FC236}">
                    <a16:creationId xmlns:a16="http://schemas.microsoft.com/office/drawing/2014/main" id="{8AB28DA4-B211-1765-04FE-22206FD6BC7E}"/>
                  </a:ext>
                </a:extLst>
              </p:cNvPr>
              <p:cNvCxnSpPr/>
              <p:nvPr/>
            </p:nvCxnSpPr>
            <p:spPr>
              <a:xfrm>
                <a:off x="1472392" y="6669182"/>
                <a:ext cx="0" cy="360000"/>
              </a:xfrm>
              <a:prstGeom prst="line">
                <a:avLst/>
              </a:prstGeom>
              <a:ln w="12700">
                <a:solidFill>
                  <a:srgbClr val="FFFFFF"/>
                </a:solidFill>
                <a:prstDash val="sys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88" name="Text Placeholder 2">
            <a:extLst>
              <a:ext uri="{FF2B5EF4-FFF2-40B4-BE49-F238E27FC236}">
                <a16:creationId xmlns:a16="http://schemas.microsoft.com/office/drawing/2014/main" id="{95395704-E42E-C2CD-E69E-24D8BD28CF0B}"/>
              </a:ext>
            </a:extLst>
          </p:cNvPr>
          <p:cNvSpPr txBox="1">
            <a:spLocks/>
          </p:cNvSpPr>
          <p:nvPr/>
        </p:nvSpPr>
        <p:spPr>
          <a:xfrm>
            <a:off x="4995024" y="2515099"/>
            <a:ext cx="2133938" cy="1188345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r>
              <a:rPr lang="de-DE" sz="11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Wählen Sie einen Weg:</a:t>
            </a:r>
          </a:p>
          <a:p>
            <a:pPr marL="0" indent="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endParaRPr lang="de-DE" sz="11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73050" indent="-27305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11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kleine monatliche Überweisung (immer am selben Tag)</a:t>
            </a:r>
          </a:p>
          <a:p>
            <a:pPr marL="273050" indent="-27305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11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wöchentlicher Betrag (klein, aber regelmäßig)</a:t>
            </a:r>
          </a:p>
          <a:p>
            <a:pPr marL="273050" indent="-27305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11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„Extrageld“ (Bonus, Erstattung) plus kleiner Monatsbetrag</a:t>
            </a:r>
          </a:p>
        </p:txBody>
      </p:sp>
      <p:sp>
        <p:nvSpPr>
          <p:cNvPr id="289" name="Text Placeholder 2">
            <a:extLst>
              <a:ext uri="{FF2B5EF4-FFF2-40B4-BE49-F238E27FC236}">
                <a16:creationId xmlns:a16="http://schemas.microsoft.com/office/drawing/2014/main" id="{A7E6649F-EDC2-F10B-81B9-87AA0D711CBF}"/>
              </a:ext>
            </a:extLst>
          </p:cNvPr>
          <p:cNvSpPr txBox="1">
            <a:spLocks/>
          </p:cNvSpPr>
          <p:nvPr/>
        </p:nvSpPr>
        <p:spPr>
          <a:xfrm>
            <a:off x="2545768" y="2515099"/>
            <a:ext cx="2260281" cy="1188345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r>
              <a:rPr lang="de-DE" sz="115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Wählen Sie ein realistisches Ziel für Ihre Situation:</a:t>
            </a:r>
            <a:b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de-DE" sz="115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73050" indent="-27305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115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100–300 € (kleines „erstes Sicherheitsnetz“)</a:t>
            </a:r>
          </a:p>
          <a:p>
            <a:pPr marL="273050" indent="-27305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115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ein Monat notwendiger Ausgaben</a:t>
            </a:r>
          </a:p>
          <a:p>
            <a:pPr marL="273050" indent="-27305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115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anderer realistischer Betrag: </a:t>
            </a:r>
            <a:b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115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______________________</a:t>
            </a:r>
          </a:p>
        </p:txBody>
      </p:sp>
      <p:sp>
        <p:nvSpPr>
          <p:cNvPr id="290" name="Text Placeholder 2">
            <a:extLst>
              <a:ext uri="{FF2B5EF4-FFF2-40B4-BE49-F238E27FC236}">
                <a16:creationId xmlns:a16="http://schemas.microsoft.com/office/drawing/2014/main" id="{80B29265-301A-1F9A-F0E3-8A9339DE22B4}"/>
              </a:ext>
            </a:extLst>
          </p:cNvPr>
          <p:cNvSpPr txBox="1">
            <a:spLocks/>
          </p:cNvSpPr>
          <p:nvPr/>
        </p:nvSpPr>
        <p:spPr>
          <a:xfrm>
            <a:off x="5152252" y="4996378"/>
            <a:ext cx="2091142" cy="1188345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r>
              <a:rPr lang="de-DE" sz="115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Wählen Sie eine Schutzregel (ankreuzen):</a:t>
            </a:r>
            <a:b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de-DE" sz="115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73050" indent="-27305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115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Puffer auf separatem Konto halten</a:t>
            </a:r>
          </a:p>
          <a:p>
            <a:pPr marL="273050" indent="-27305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115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 Budget-Tool klar kennzeichnen</a:t>
            </a:r>
          </a:p>
          <a:p>
            <a:pPr marL="273050" indent="-27305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115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nur für Unerwartetes nutzen (Reparaturen, Notfälle, plötzliche Rechnungen)</a:t>
            </a:r>
          </a:p>
        </p:txBody>
      </p:sp>
      <p:grpSp>
        <p:nvGrpSpPr>
          <p:cNvPr id="292" name="Group 291">
            <a:extLst>
              <a:ext uri="{FF2B5EF4-FFF2-40B4-BE49-F238E27FC236}">
                <a16:creationId xmlns:a16="http://schemas.microsoft.com/office/drawing/2014/main" id="{E491E80D-2137-295D-6812-EE7C9DECAF34}"/>
              </a:ext>
            </a:extLst>
          </p:cNvPr>
          <p:cNvGrpSpPr/>
          <p:nvPr/>
        </p:nvGrpSpPr>
        <p:grpSpPr>
          <a:xfrm>
            <a:off x="332816" y="6746536"/>
            <a:ext cx="2768702" cy="338554"/>
            <a:chOff x="1032404" y="6643326"/>
            <a:chExt cx="3077277" cy="404595"/>
          </a:xfrm>
        </p:grpSpPr>
        <p:sp>
          <p:nvSpPr>
            <p:cNvPr id="297" name="Rectangle 296">
              <a:extLst>
                <a:ext uri="{FF2B5EF4-FFF2-40B4-BE49-F238E27FC236}">
                  <a16:creationId xmlns:a16="http://schemas.microsoft.com/office/drawing/2014/main" id="{7251B7A0-917F-9B5D-7C98-D0BC19307EFF}"/>
                </a:ext>
              </a:extLst>
            </p:cNvPr>
            <p:cNvSpPr/>
            <p:nvPr/>
          </p:nvSpPr>
          <p:spPr>
            <a:xfrm>
              <a:off x="1047925" y="6659269"/>
              <a:ext cx="2914392" cy="363846"/>
            </a:xfrm>
            <a:prstGeom prst="rect">
              <a:avLst/>
            </a:prstGeom>
            <a:solidFill>
              <a:srgbClr val="D38C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400" dirty="0">
                <a:latin typeface="Montserrat" panose="00000500000000000000" pitchFamily="50" charset="0"/>
              </a:endParaRPr>
            </a:p>
          </p:txBody>
        </p:sp>
        <p:sp>
          <p:nvSpPr>
            <p:cNvPr id="298" name="TextBox 297">
              <a:extLst>
                <a:ext uri="{FF2B5EF4-FFF2-40B4-BE49-F238E27FC236}">
                  <a16:creationId xmlns:a16="http://schemas.microsoft.com/office/drawing/2014/main" id="{A0DFBCD7-6892-091B-D2E7-2E0F5CD93344}"/>
                </a:ext>
              </a:extLst>
            </p:cNvPr>
            <p:cNvSpPr txBox="1"/>
            <p:nvPr/>
          </p:nvSpPr>
          <p:spPr>
            <a:xfrm>
              <a:off x="1407715" y="6671407"/>
              <a:ext cx="2701966" cy="35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de-DE" sz="1400" dirty="0">
                  <a:solidFill>
                    <a:schemeClr val="bg1"/>
                  </a:solidFill>
                </a:rPr>
                <a:t>Mein Puffer-Manifest </a:t>
              </a:r>
              <a:endParaRPr lang="de-DE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9" name="TextBox 298">
              <a:extLst>
                <a:ext uri="{FF2B5EF4-FFF2-40B4-BE49-F238E27FC236}">
                  <a16:creationId xmlns:a16="http://schemas.microsoft.com/office/drawing/2014/main" id="{0E77EF94-F8F3-2F3C-A5F8-D07AB4F8FD43}"/>
                </a:ext>
              </a:extLst>
            </p:cNvPr>
            <p:cNvSpPr txBox="1"/>
            <p:nvPr/>
          </p:nvSpPr>
          <p:spPr>
            <a:xfrm>
              <a:off x="1032404" y="6643326"/>
              <a:ext cx="530608" cy="4045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06</a:t>
              </a:r>
              <a:endParaRPr lang="de-DE" sz="1600" b="1" spc="458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300" name="Straight Connector 299">
              <a:extLst>
                <a:ext uri="{FF2B5EF4-FFF2-40B4-BE49-F238E27FC236}">
                  <a16:creationId xmlns:a16="http://schemas.microsoft.com/office/drawing/2014/main" id="{E27C6AAF-2176-B66E-D176-EFDE905244D5}"/>
                </a:ext>
              </a:extLst>
            </p:cNvPr>
            <p:cNvCxnSpPr/>
            <p:nvPr/>
          </p:nvCxnSpPr>
          <p:spPr>
            <a:xfrm>
              <a:off x="1472392" y="6669182"/>
              <a:ext cx="0" cy="360000"/>
            </a:xfrm>
            <a:prstGeom prst="line">
              <a:avLst/>
            </a:prstGeom>
            <a:ln w="12700">
              <a:solidFill>
                <a:srgbClr val="FFFFFF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1" name="Group 340">
            <a:extLst>
              <a:ext uri="{FF2B5EF4-FFF2-40B4-BE49-F238E27FC236}">
                <a16:creationId xmlns:a16="http://schemas.microsoft.com/office/drawing/2014/main" id="{912B1EC4-4530-CC2B-CABA-795DAED5DF4C}"/>
              </a:ext>
            </a:extLst>
          </p:cNvPr>
          <p:cNvGrpSpPr/>
          <p:nvPr/>
        </p:nvGrpSpPr>
        <p:grpSpPr>
          <a:xfrm>
            <a:off x="558981" y="4229312"/>
            <a:ext cx="2318541" cy="1043162"/>
            <a:chOff x="5202134" y="3388689"/>
            <a:chExt cx="2318541" cy="1043162"/>
          </a:xfrm>
        </p:grpSpPr>
        <p:grpSp>
          <p:nvGrpSpPr>
            <p:cNvPr id="342" name="Group 341">
              <a:extLst>
                <a:ext uri="{FF2B5EF4-FFF2-40B4-BE49-F238E27FC236}">
                  <a16:creationId xmlns:a16="http://schemas.microsoft.com/office/drawing/2014/main" id="{F02C75C1-C45D-A1A7-13C6-85986DBE2BEC}"/>
                </a:ext>
              </a:extLst>
            </p:cNvPr>
            <p:cNvGrpSpPr/>
            <p:nvPr/>
          </p:nvGrpSpPr>
          <p:grpSpPr>
            <a:xfrm>
              <a:off x="5202134" y="3388689"/>
              <a:ext cx="1829431" cy="338554"/>
              <a:chOff x="1041560" y="6653171"/>
              <a:chExt cx="2033327" cy="404595"/>
            </a:xfrm>
          </p:grpSpPr>
          <p:sp>
            <p:nvSpPr>
              <p:cNvPr id="357" name="Rectangle 356">
                <a:extLst>
                  <a:ext uri="{FF2B5EF4-FFF2-40B4-BE49-F238E27FC236}">
                    <a16:creationId xmlns:a16="http://schemas.microsoft.com/office/drawing/2014/main" id="{28B4EF6B-EE6C-6753-C9E6-527425AFE8FC}"/>
                  </a:ext>
                </a:extLst>
              </p:cNvPr>
              <p:cNvSpPr/>
              <p:nvPr/>
            </p:nvSpPr>
            <p:spPr>
              <a:xfrm>
                <a:off x="1047926" y="6659269"/>
                <a:ext cx="1440443" cy="363846"/>
              </a:xfrm>
              <a:prstGeom prst="rect">
                <a:avLst/>
              </a:prstGeom>
              <a:solidFill>
                <a:srgbClr val="D38CB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400" dirty="0">
                  <a:latin typeface="Montserrat" panose="00000500000000000000" pitchFamily="50" charset="0"/>
                </a:endParaRPr>
              </a:p>
            </p:txBody>
          </p:sp>
          <p:sp>
            <p:nvSpPr>
              <p:cNvPr id="358" name="TextBox 357">
                <a:extLst>
                  <a:ext uri="{FF2B5EF4-FFF2-40B4-BE49-F238E27FC236}">
                    <a16:creationId xmlns:a16="http://schemas.microsoft.com/office/drawing/2014/main" id="{2B528008-E970-6343-1E08-230D19971CD4}"/>
                  </a:ext>
                </a:extLst>
              </p:cNvPr>
              <p:cNvSpPr txBox="1"/>
              <p:nvPr/>
            </p:nvSpPr>
            <p:spPr>
              <a:xfrm>
                <a:off x="1434385" y="6680894"/>
                <a:ext cx="1640502" cy="3555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600"/>
                  </a:lnSpc>
                </a:pPr>
                <a:r>
                  <a:rPr lang="de-DE" sz="14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Nächster</a:t>
                </a:r>
              </a:p>
            </p:txBody>
          </p:sp>
          <p:sp>
            <p:nvSpPr>
              <p:cNvPr id="359" name="TextBox 358">
                <a:extLst>
                  <a:ext uri="{FF2B5EF4-FFF2-40B4-BE49-F238E27FC236}">
                    <a16:creationId xmlns:a16="http://schemas.microsoft.com/office/drawing/2014/main" id="{79DF8A83-3736-649F-E6C7-9D82790EE7B2}"/>
                  </a:ext>
                </a:extLst>
              </p:cNvPr>
              <p:cNvSpPr txBox="1"/>
              <p:nvPr/>
            </p:nvSpPr>
            <p:spPr>
              <a:xfrm>
                <a:off x="1041560" y="6653171"/>
                <a:ext cx="530608" cy="4045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16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04</a:t>
                </a:r>
                <a:endParaRPr lang="de-DE" sz="1600" b="1" spc="458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360" name="Straight Connector 359">
                <a:extLst>
                  <a:ext uri="{FF2B5EF4-FFF2-40B4-BE49-F238E27FC236}">
                    <a16:creationId xmlns:a16="http://schemas.microsoft.com/office/drawing/2014/main" id="{76425599-7D62-2ADF-BBFB-C79BE2105CD6}"/>
                  </a:ext>
                </a:extLst>
              </p:cNvPr>
              <p:cNvCxnSpPr/>
              <p:nvPr/>
            </p:nvCxnSpPr>
            <p:spPr>
              <a:xfrm>
                <a:off x="1472392" y="6669182"/>
                <a:ext cx="0" cy="360000"/>
              </a:xfrm>
              <a:prstGeom prst="line">
                <a:avLst/>
              </a:prstGeom>
              <a:ln w="12700">
                <a:solidFill>
                  <a:srgbClr val="FFFFFF"/>
                </a:solidFill>
                <a:prstDash val="sys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3" name="Group 342">
              <a:extLst>
                <a:ext uri="{FF2B5EF4-FFF2-40B4-BE49-F238E27FC236}">
                  <a16:creationId xmlns:a16="http://schemas.microsoft.com/office/drawing/2014/main" id="{7420356D-5D6F-6546-D4DE-9EA87FBBBB8E}"/>
                </a:ext>
              </a:extLst>
            </p:cNvPr>
            <p:cNvGrpSpPr/>
            <p:nvPr/>
          </p:nvGrpSpPr>
          <p:grpSpPr>
            <a:xfrm>
              <a:off x="5207865" y="3723965"/>
              <a:ext cx="2312810" cy="707886"/>
              <a:chOff x="1047928" y="6655848"/>
              <a:chExt cx="2570574" cy="845973"/>
            </a:xfrm>
          </p:grpSpPr>
          <p:sp>
            <p:nvSpPr>
              <p:cNvPr id="354" name="Rectangle 353">
                <a:extLst>
                  <a:ext uri="{FF2B5EF4-FFF2-40B4-BE49-F238E27FC236}">
                    <a16:creationId xmlns:a16="http://schemas.microsoft.com/office/drawing/2014/main" id="{89EEDF0E-153C-53FF-0B82-D86E9DB365D2}"/>
                  </a:ext>
                </a:extLst>
              </p:cNvPr>
              <p:cNvSpPr/>
              <p:nvPr/>
            </p:nvSpPr>
            <p:spPr>
              <a:xfrm>
                <a:off x="1047928" y="6659269"/>
                <a:ext cx="1160354" cy="363846"/>
              </a:xfrm>
              <a:prstGeom prst="rect">
                <a:avLst/>
              </a:prstGeom>
              <a:solidFill>
                <a:srgbClr val="D38CB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400" dirty="0">
                  <a:latin typeface="Montserrat" panose="00000500000000000000" pitchFamily="50" charset="0"/>
                </a:endParaRPr>
              </a:p>
            </p:txBody>
          </p:sp>
          <p:sp>
            <p:nvSpPr>
              <p:cNvPr id="355" name="TextBox 354">
                <a:extLst>
                  <a:ext uri="{FF2B5EF4-FFF2-40B4-BE49-F238E27FC236}">
                    <a16:creationId xmlns:a16="http://schemas.microsoft.com/office/drawing/2014/main" id="{DDEE23A4-4A75-B0B0-E819-8C43FD2DADEB}"/>
                  </a:ext>
                </a:extLst>
              </p:cNvPr>
              <p:cNvSpPr txBox="1"/>
              <p:nvPr/>
            </p:nvSpPr>
            <p:spPr>
              <a:xfrm>
                <a:off x="1406714" y="6655848"/>
                <a:ext cx="2211788" cy="8459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600"/>
                  </a:lnSpc>
                </a:pPr>
                <a:r>
                  <a:rPr lang="de-DE" sz="1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Schritt</a:t>
                </a:r>
              </a:p>
              <a:p>
                <a:pPr>
                  <a:lnSpc>
                    <a:spcPts val="1600"/>
                  </a:lnSpc>
                </a:pPr>
                <a:endParaRPr lang="de-DE" sz="1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>
                  <a:lnSpc>
                    <a:spcPts val="1600"/>
                  </a:lnSpc>
                </a:pPr>
                <a:endParaRPr lang="de-DE" sz="1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356" name="Straight Connector 355">
                <a:extLst>
                  <a:ext uri="{FF2B5EF4-FFF2-40B4-BE49-F238E27FC236}">
                    <a16:creationId xmlns:a16="http://schemas.microsoft.com/office/drawing/2014/main" id="{3220C23F-D0E4-B6A2-28EF-B12ADDDF52E3}"/>
                  </a:ext>
                </a:extLst>
              </p:cNvPr>
              <p:cNvCxnSpPr/>
              <p:nvPr/>
            </p:nvCxnSpPr>
            <p:spPr>
              <a:xfrm>
                <a:off x="1472392" y="6669182"/>
                <a:ext cx="0" cy="360000"/>
              </a:xfrm>
              <a:prstGeom prst="line">
                <a:avLst/>
              </a:prstGeom>
              <a:ln w="12700">
                <a:solidFill>
                  <a:srgbClr val="FFFFFF"/>
                </a:solidFill>
                <a:prstDash val="sys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64" name="Text Placeholder 2">
            <a:extLst>
              <a:ext uri="{FF2B5EF4-FFF2-40B4-BE49-F238E27FC236}">
                <a16:creationId xmlns:a16="http://schemas.microsoft.com/office/drawing/2014/main" id="{FA68D192-AA26-84D7-E593-B6D3397A6E95}"/>
              </a:ext>
            </a:extLst>
          </p:cNvPr>
          <p:cNvSpPr txBox="1">
            <a:spLocks/>
          </p:cNvSpPr>
          <p:nvPr/>
        </p:nvSpPr>
        <p:spPr>
          <a:xfrm>
            <a:off x="262703" y="7205479"/>
            <a:ext cx="1929718" cy="1188345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r>
              <a:rPr lang="de-DE" sz="115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Ein Puffer ist nicht nur Geld, sondern Seelenfrieden. Schreiben Sie 2–3 Sätze, warum Ihr Puffer Ihnen wichtig ist.</a:t>
            </a:r>
          </a:p>
        </p:txBody>
      </p:sp>
      <p:sp>
        <p:nvSpPr>
          <p:cNvPr id="365" name="Text Placeholder 2">
            <a:extLst>
              <a:ext uri="{FF2B5EF4-FFF2-40B4-BE49-F238E27FC236}">
                <a16:creationId xmlns:a16="http://schemas.microsoft.com/office/drawing/2014/main" id="{B1DE5738-D448-28AF-3D35-A5265F8332D2}"/>
              </a:ext>
            </a:extLst>
          </p:cNvPr>
          <p:cNvSpPr txBox="1">
            <a:spLocks/>
          </p:cNvSpPr>
          <p:nvPr/>
        </p:nvSpPr>
        <p:spPr>
          <a:xfrm>
            <a:off x="472521" y="4996374"/>
            <a:ext cx="2347707" cy="1188345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r>
              <a:rPr lang="de-DE" sz="115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Welchen Schritt gehen Sie diese Woche?</a:t>
            </a:r>
          </a:p>
          <a:p>
            <a:pPr marL="273050" lvl="0" indent="-27305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115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ein separates Sparkonto eröffnen</a:t>
            </a:r>
          </a:p>
          <a:p>
            <a:pPr marL="273050" lvl="0" indent="-27305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115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einen Dauerauftrag einrichten</a:t>
            </a:r>
          </a:p>
          <a:p>
            <a:pPr marL="273050" lvl="0" indent="-27305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115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Kategorie „Puffer“ im Budget anlegen</a:t>
            </a:r>
          </a:p>
          <a:p>
            <a:pPr marL="273050" lvl="0" indent="-27305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115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Sonstiges: ______________________</a:t>
            </a:r>
          </a:p>
          <a:p>
            <a:pPr marL="273050" lvl="0" indent="-27305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endParaRPr lang="de-DE" sz="115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73050" lvl="0" indent="-27305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endParaRPr lang="de-DE" sz="115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4" name="Rectangle 423">
            <a:extLst>
              <a:ext uri="{FF2B5EF4-FFF2-40B4-BE49-F238E27FC236}">
                <a16:creationId xmlns:a16="http://schemas.microsoft.com/office/drawing/2014/main" id="{39D18FC5-D057-0427-8ACA-2433C0996345}"/>
              </a:ext>
            </a:extLst>
          </p:cNvPr>
          <p:cNvSpPr/>
          <p:nvPr/>
        </p:nvSpPr>
        <p:spPr>
          <a:xfrm>
            <a:off x="-3695" y="241572"/>
            <a:ext cx="3952073" cy="1089527"/>
          </a:xfrm>
          <a:prstGeom prst="rect">
            <a:avLst/>
          </a:prstGeom>
          <a:solidFill>
            <a:srgbClr val="476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5" name="Freeform 424">
            <a:extLst>
              <a:ext uri="{FF2B5EF4-FFF2-40B4-BE49-F238E27FC236}">
                <a16:creationId xmlns:a16="http://schemas.microsoft.com/office/drawing/2014/main" id="{869D1FAC-87A0-E220-7D07-94863F0C6F49}"/>
              </a:ext>
            </a:extLst>
          </p:cNvPr>
          <p:cNvSpPr/>
          <p:nvPr/>
        </p:nvSpPr>
        <p:spPr>
          <a:xfrm rot="4032905">
            <a:off x="1704157" y="2135795"/>
            <a:ext cx="623644" cy="354547"/>
          </a:xfrm>
          <a:custGeom>
            <a:avLst/>
            <a:gdLst>
              <a:gd name="connsiteX0" fmla="*/ 67754 w 1037030"/>
              <a:gd name="connsiteY0" fmla="*/ 214644 h 589562"/>
              <a:gd name="connsiteX1" fmla="*/ 67214 w 1037030"/>
              <a:gd name="connsiteY1" fmla="*/ 213026 h 589562"/>
              <a:gd name="connsiteX2" fmla="*/ 67754 w 1037030"/>
              <a:gd name="connsiteY2" fmla="*/ 214644 h 589562"/>
              <a:gd name="connsiteX3" fmla="*/ 237775 w 1037030"/>
              <a:gd name="connsiteY3" fmla="*/ 295000 h 589562"/>
              <a:gd name="connsiteX4" fmla="*/ 239394 w 1037030"/>
              <a:gd name="connsiteY4" fmla="*/ 284753 h 589562"/>
              <a:gd name="connsiteX5" fmla="*/ 239394 w 1037030"/>
              <a:gd name="connsiteY5" fmla="*/ 282596 h 589562"/>
              <a:gd name="connsiteX6" fmla="*/ 239394 w 1037030"/>
              <a:gd name="connsiteY6" fmla="*/ 282596 h 589562"/>
              <a:gd name="connsiteX7" fmla="*/ 240474 w 1037030"/>
              <a:gd name="connsiteY7" fmla="*/ 278821 h 589562"/>
              <a:gd name="connsiteX8" fmla="*/ 248030 w 1037030"/>
              <a:gd name="connsiteY8" fmla="*/ 257249 h 589562"/>
              <a:gd name="connsiteX9" fmla="*/ 249649 w 1037030"/>
              <a:gd name="connsiteY9" fmla="*/ 253474 h 589562"/>
              <a:gd name="connsiteX10" fmla="*/ 249649 w 1037030"/>
              <a:gd name="connsiteY10" fmla="*/ 252395 h 589562"/>
              <a:gd name="connsiteX11" fmla="*/ 256126 w 1037030"/>
              <a:gd name="connsiteY11" fmla="*/ 242148 h 589562"/>
              <a:gd name="connsiteX12" fmla="*/ 258825 w 1037030"/>
              <a:gd name="connsiteY12" fmla="*/ 239452 h 589562"/>
              <a:gd name="connsiteX13" fmla="*/ 259905 w 1037030"/>
              <a:gd name="connsiteY13" fmla="*/ 238373 h 589562"/>
              <a:gd name="connsiteX14" fmla="*/ 263683 w 1037030"/>
              <a:gd name="connsiteY14" fmla="*/ 234598 h 589562"/>
              <a:gd name="connsiteX15" fmla="*/ 265842 w 1037030"/>
              <a:gd name="connsiteY15" fmla="*/ 232980 h 589562"/>
              <a:gd name="connsiteX16" fmla="*/ 268541 w 1037030"/>
              <a:gd name="connsiteY16" fmla="*/ 231362 h 589562"/>
              <a:gd name="connsiteX17" fmla="*/ 273398 w 1037030"/>
              <a:gd name="connsiteY17" fmla="*/ 229205 h 589562"/>
              <a:gd name="connsiteX18" fmla="*/ 274478 w 1037030"/>
              <a:gd name="connsiteY18" fmla="*/ 229205 h 589562"/>
              <a:gd name="connsiteX19" fmla="*/ 278256 w 1037030"/>
              <a:gd name="connsiteY19" fmla="*/ 228126 h 589562"/>
              <a:gd name="connsiteX20" fmla="*/ 283114 w 1037030"/>
              <a:gd name="connsiteY20" fmla="*/ 227048 h 589562"/>
              <a:gd name="connsiteX21" fmla="*/ 284193 w 1037030"/>
              <a:gd name="connsiteY21" fmla="*/ 227048 h 589562"/>
              <a:gd name="connsiteX22" fmla="*/ 283114 w 1037030"/>
              <a:gd name="connsiteY22" fmla="*/ 227048 h 589562"/>
              <a:gd name="connsiteX23" fmla="*/ 284193 w 1037030"/>
              <a:gd name="connsiteY23" fmla="*/ 227048 h 589562"/>
              <a:gd name="connsiteX24" fmla="*/ 286352 w 1037030"/>
              <a:gd name="connsiteY24" fmla="*/ 227048 h 589562"/>
              <a:gd name="connsiteX25" fmla="*/ 292290 w 1037030"/>
              <a:gd name="connsiteY25" fmla="*/ 227048 h 589562"/>
              <a:gd name="connsiteX26" fmla="*/ 297147 w 1037030"/>
              <a:gd name="connsiteY26" fmla="*/ 228666 h 589562"/>
              <a:gd name="connsiteX27" fmla="*/ 300926 w 1037030"/>
              <a:gd name="connsiteY27" fmla="*/ 231362 h 589562"/>
              <a:gd name="connsiteX28" fmla="*/ 300926 w 1037030"/>
              <a:gd name="connsiteY28" fmla="*/ 231362 h 589562"/>
              <a:gd name="connsiteX29" fmla="*/ 303624 w 1037030"/>
              <a:gd name="connsiteY29" fmla="*/ 234598 h 589562"/>
              <a:gd name="connsiteX30" fmla="*/ 305783 w 1037030"/>
              <a:gd name="connsiteY30" fmla="*/ 239452 h 589562"/>
              <a:gd name="connsiteX31" fmla="*/ 305783 w 1037030"/>
              <a:gd name="connsiteY31" fmla="*/ 239991 h 589562"/>
              <a:gd name="connsiteX32" fmla="*/ 306323 w 1037030"/>
              <a:gd name="connsiteY32" fmla="*/ 242688 h 589562"/>
              <a:gd name="connsiteX33" fmla="*/ 307403 w 1037030"/>
              <a:gd name="connsiteY33" fmla="*/ 247002 h 589562"/>
              <a:gd name="connsiteX34" fmla="*/ 307403 w 1037030"/>
              <a:gd name="connsiteY34" fmla="*/ 250238 h 589562"/>
              <a:gd name="connsiteX35" fmla="*/ 307403 w 1037030"/>
              <a:gd name="connsiteY35" fmla="*/ 247002 h 589562"/>
              <a:gd name="connsiteX36" fmla="*/ 307403 w 1037030"/>
              <a:gd name="connsiteY36" fmla="*/ 256710 h 589562"/>
              <a:gd name="connsiteX37" fmla="*/ 306863 w 1037030"/>
              <a:gd name="connsiteY37" fmla="*/ 262103 h 589562"/>
              <a:gd name="connsiteX38" fmla="*/ 306863 w 1037030"/>
              <a:gd name="connsiteY38" fmla="*/ 263181 h 589562"/>
              <a:gd name="connsiteX39" fmla="*/ 304704 w 1037030"/>
              <a:gd name="connsiteY39" fmla="*/ 271271 h 589562"/>
              <a:gd name="connsiteX40" fmla="*/ 300386 w 1037030"/>
              <a:gd name="connsiteY40" fmla="*/ 280978 h 589562"/>
              <a:gd name="connsiteX41" fmla="*/ 301465 w 1037030"/>
              <a:gd name="connsiteY41" fmla="*/ 278282 h 589562"/>
              <a:gd name="connsiteX42" fmla="*/ 300386 w 1037030"/>
              <a:gd name="connsiteY42" fmla="*/ 279900 h 589562"/>
              <a:gd name="connsiteX43" fmla="*/ 298227 w 1037030"/>
              <a:gd name="connsiteY43" fmla="*/ 283675 h 589562"/>
              <a:gd name="connsiteX44" fmla="*/ 292290 w 1037030"/>
              <a:gd name="connsiteY44" fmla="*/ 292304 h 589562"/>
              <a:gd name="connsiteX45" fmla="*/ 289591 w 1037030"/>
              <a:gd name="connsiteY45" fmla="*/ 295540 h 589562"/>
              <a:gd name="connsiteX46" fmla="*/ 287972 w 1037030"/>
              <a:gd name="connsiteY46" fmla="*/ 297697 h 589562"/>
              <a:gd name="connsiteX47" fmla="*/ 290131 w 1037030"/>
              <a:gd name="connsiteY47" fmla="*/ 295000 h 589562"/>
              <a:gd name="connsiteX48" fmla="*/ 283114 w 1037030"/>
              <a:gd name="connsiteY48" fmla="*/ 302011 h 589562"/>
              <a:gd name="connsiteX49" fmla="*/ 276097 w 1037030"/>
              <a:gd name="connsiteY49" fmla="*/ 307944 h 589562"/>
              <a:gd name="connsiteX50" fmla="*/ 272319 w 1037030"/>
              <a:gd name="connsiteY50" fmla="*/ 310640 h 589562"/>
              <a:gd name="connsiteX51" fmla="*/ 270160 w 1037030"/>
              <a:gd name="connsiteY51" fmla="*/ 312258 h 589562"/>
              <a:gd name="connsiteX52" fmla="*/ 272859 w 1037030"/>
              <a:gd name="connsiteY52" fmla="*/ 310640 h 589562"/>
              <a:gd name="connsiteX53" fmla="*/ 256126 w 1037030"/>
              <a:gd name="connsiteY53" fmla="*/ 319808 h 589562"/>
              <a:gd name="connsiteX54" fmla="*/ 246951 w 1037030"/>
              <a:gd name="connsiteY54" fmla="*/ 323583 h 589562"/>
              <a:gd name="connsiteX55" fmla="*/ 242633 w 1037030"/>
              <a:gd name="connsiteY55" fmla="*/ 325201 h 589562"/>
              <a:gd name="connsiteX56" fmla="*/ 242633 w 1037030"/>
              <a:gd name="connsiteY56" fmla="*/ 325201 h 589562"/>
              <a:gd name="connsiteX57" fmla="*/ 235616 w 1037030"/>
              <a:gd name="connsiteY57" fmla="*/ 327359 h 589562"/>
              <a:gd name="connsiteX58" fmla="*/ 235616 w 1037030"/>
              <a:gd name="connsiteY58" fmla="*/ 324662 h 589562"/>
              <a:gd name="connsiteX59" fmla="*/ 235616 w 1037030"/>
              <a:gd name="connsiteY59" fmla="*/ 314955 h 589562"/>
              <a:gd name="connsiteX60" fmla="*/ 236695 w 1037030"/>
              <a:gd name="connsiteY60" fmla="*/ 294461 h 589562"/>
              <a:gd name="connsiteX61" fmla="*/ 25113 w 1037030"/>
              <a:gd name="connsiteY61" fmla="*/ 249699 h 589562"/>
              <a:gd name="connsiteX62" fmla="*/ 79628 w 1037030"/>
              <a:gd name="connsiteY62" fmla="*/ 328976 h 589562"/>
              <a:gd name="connsiteX63" fmla="*/ 165448 w 1037030"/>
              <a:gd name="connsiteY63" fmla="*/ 378593 h 589562"/>
              <a:gd name="connsiteX64" fmla="*/ 194055 w 1037030"/>
              <a:gd name="connsiteY64" fmla="*/ 382907 h 589562"/>
              <a:gd name="connsiteX65" fmla="*/ 286352 w 1037030"/>
              <a:gd name="connsiteY65" fmla="*/ 518812 h 589562"/>
              <a:gd name="connsiteX66" fmla="*/ 467169 w 1037030"/>
              <a:gd name="connsiteY66" fmla="*/ 588922 h 589562"/>
              <a:gd name="connsiteX67" fmla="*/ 674433 w 1037030"/>
              <a:gd name="connsiteY67" fmla="*/ 545238 h 589562"/>
              <a:gd name="connsiteX68" fmla="*/ 848232 w 1037030"/>
              <a:gd name="connsiteY68" fmla="*/ 419041 h 589562"/>
              <a:gd name="connsiteX69" fmla="*/ 983709 w 1037030"/>
              <a:gd name="connsiteY69" fmla="*/ 257249 h 589562"/>
              <a:gd name="connsiteX70" fmla="*/ 982630 w 1037030"/>
              <a:gd name="connsiteY70" fmla="*/ 336527 h 589562"/>
              <a:gd name="connsiteX71" fmla="*/ 980471 w 1037030"/>
              <a:gd name="connsiteY71" fmla="*/ 378053 h 589562"/>
              <a:gd name="connsiteX72" fmla="*/ 986948 w 1037030"/>
              <a:gd name="connsiteY72" fmla="*/ 396929 h 589562"/>
              <a:gd name="connsiteX73" fmla="*/ 1004760 w 1037030"/>
              <a:gd name="connsiteY73" fmla="*/ 406097 h 589562"/>
              <a:gd name="connsiteX74" fmla="*/ 1023651 w 1037030"/>
              <a:gd name="connsiteY74" fmla="*/ 399626 h 589562"/>
              <a:gd name="connsiteX75" fmla="*/ 1032827 w 1037030"/>
              <a:gd name="connsiteY75" fmla="*/ 381828 h 589562"/>
              <a:gd name="connsiteX76" fmla="*/ 1035525 w 1037030"/>
              <a:gd name="connsiteY76" fmla="*/ 235137 h 589562"/>
              <a:gd name="connsiteX77" fmla="*/ 1033906 w 1037030"/>
              <a:gd name="connsiteY77" fmla="*/ 197386 h 589562"/>
              <a:gd name="connsiteX78" fmla="*/ 1035525 w 1037030"/>
              <a:gd name="connsiteY78" fmla="*/ 194150 h 589562"/>
              <a:gd name="connsiteX79" fmla="*/ 1034446 w 1037030"/>
              <a:gd name="connsiteY79" fmla="*/ 173656 h 589562"/>
              <a:gd name="connsiteX80" fmla="*/ 1019333 w 1037030"/>
              <a:gd name="connsiteY80" fmla="*/ 160713 h 589562"/>
              <a:gd name="connsiteX81" fmla="*/ 998822 w 1037030"/>
              <a:gd name="connsiteY81" fmla="*/ 161792 h 589562"/>
              <a:gd name="connsiteX82" fmla="*/ 908144 w 1037030"/>
              <a:gd name="connsiteY82" fmla="*/ 203318 h 589562"/>
              <a:gd name="connsiteX83" fmla="*/ 884395 w 1037030"/>
              <a:gd name="connsiteY83" fmla="*/ 211947 h 589562"/>
              <a:gd name="connsiteX84" fmla="*/ 786161 w 1037030"/>
              <a:gd name="connsiteY84" fmla="*/ 237834 h 589562"/>
              <a:gd name="connsiteX85" fmla="*/ 769429 w 1037030"/>
              <a:gd name="connsiteY85" fmla="*/ 248620 h 589562"/>
              <a:gd name="connsiteX86" fmla="*/ 765111 w 1037030"/>
              <a:gd name="connsiteY86" fmla="*/ 268574 h 589562"/>
              <a:gd name="connsiteX87" fmla="*/ 775906 w 1037030"/>
              <a:gd name="connsiteY87" fmla="*/ 285293 h 589562"/>
              <a:gd name="connsiteX88" fmla="*/ 795876 w 1037030"/>
              <a:gd name="connsiteY88" fmla="*/ 289607 h 589562"/>
              <a:gd name="connsiteX89" fmla="*/ 917860 w 1037030"/>
              <a:gd name="connsiteY89" fmla="*/ 255092 h 589562"/>
              <a:gd name="connsiteX90" fmla="*/ 849851 w 1037030"/>
              <a:gd name="connsiteY90" fmla="*/ 339223 h 589562"/>
              <a:gd name="connsiteX91" fmla="*/ 846073 w 1037030"/>
              <a:gd name="connsiteY91" fmla="*/ 343538 h 589562"/>
              <a:gd name="connsiteX92" fmla="*/ 844994 w 1037030"/>
              <a:gd name="connsiteY92" fmla="*/ 344616 h 589562"/>
              <a:gd name="connsiteX93" fmla="*/ 835818 w 1037030"/>
              <a:gd name="connsiteY93" fmla="*/ 354863 h 589562"/>
              <a:gd name="connsiteX94" fmla="*/ 818546 w 1037030"/>
              <a:gd name="connsiteY94" fmla="*/ 373200 h 589562"/>
              <a:gd name="connsiteX95" fmla="*/ 781843 w 1037030"/>
              <a:gd name="connsiteY95" fmla="*/ 408254 h 589562"/>
              <a:gd name="connsiteX96" fmla="*/ 742981 w 1037030"/>
              <a:gd name="connsiteY96" fmla="*/ 440613 h 589562"/>
              <a:gd name="connsiteX97" fmla="*/ 723010 w 1037030"/>
              <a:gd name="connsiteY97" fmla="*/ 455174 h 589562"/>
              <a:gd name="connsiteX98" fmla="*/ 713295 w 1037030"/>
              <a:gd name="connsiteY98" fmla="*/ 461646 h 589562"/>
              <a:gd name="connsiteX99" fmla="*/ 712215 w 1037030"/>
              <a:gd name="connsiteY99" fmla="*/ 462185 h 589562"/>
              <a:gd name="connsiteX100" fmla="*/ 706818 w 1037030"/>
              <a:gd name="connsiteY100" fmla="*/ 465960 h 589562"/>
              <a:gd name="connsiteX101" fmla="*/ 619378 w 1037030"/>
              <a:gd name="connsiteY101" fmla="*/ 510183 h 589562"/>
              <a:gd name="connsiteX102" fmla="*/ 608043 w 1037030"/>
              <a:gd name="connsiteY102" fmla="*/ 514498 h 589562"/>
              <a:gd name="connsiteX103" fmla="*/ 604265 w 1037030"/>
              <a:gd name="connsiteY103" fmla="*/ 515576 h 589562"/>
              <a:gd name="connsiteX104" fmla="*/ 601566 w 1037030"/>
              <a:gd name="connsiteY104" fmla="*/ 516655 h 589562"/>
              <a:gd name="connsiteX105" fmla="*/ 578357 w 1037030"/>
              <a:gd name="connsiteY105" fmla="*/ 523666 h 589562"/>
              <a:gd name="connsiteX106" fmla="*/ 530859 w 1037030"/>
              <a:gd name="connsiteY106" fmla="*/ 533373 h 589562"/>
              <a:gd name="connsiteX107" fmla="*/ 507110 w 1037030"/>
              <a:gd name="connsiteY107" fmla="*/ 536070 h 589562"/>
              <a:gd name="connsiteX108" fmla="*/ 507110 w 1037030"/>
              <a:gd name="connsiteY108" fmla="*/ 536070 h 589562"/>
              <a:gd name="connsiteX109" fmla="*/ 501713 w 1037030"/>
              <a:gd name="connsiteY109" fmla="*/ 536070 h 589562"/>
              <a:gd name="connsiteX110" fmla="*/ 489298 w 1037030"/>
              <a:gd name="connsiteY110" fmla="*/ 536070 h 589562"/>
              <a:gd name="connsiteX111" fmla="*/ 441800 w 1037030"/>
              <a:gd name="connsiteY111" fmla="*/ 532834 h 589562"/>
              <a:gd name="connsiteX112" fmla="*/ 431005 w 1037030"/>
              <a:gd name="connsiteY112" fmla="*/ 531216 h 589562"/>
              <a:gd name="connsiteX113" fmla="*/ 427227 w 1037030"/>
              <a:gd name="connsiteY113" fmla="*/ 530677 h 589562"/>
              <a:gd name="connsiteX114" fmla="*/ 423989 w 1037030"/>
              <a:gd name="connsiteY114" fmla="*/ 530138 h 589562"/>
              <a:gd name="connsiteX115" fmla="*/ 402399 w 1037030"/>
              <a:gd name="connsiteY115" fmla="*/ 524205 h 589562"/>
              <a:gd name="connsiteX116" fmla="*/ 382968 w 1037030"/>
              <a:gd name="connsiteY116" fmla="*/ 517194 h 589562"/>
              <a:gd name="connsiteX117" fmla="*/ 373252 w 1037030"/>
              <a:gd name="connsiteY117" fmla="*/ 512880 h 589562"/>
              <a:gd name="connsiteX118" fmla="*/ 368934 w 1037030"/>
              <a:gd name="connsiteY118" fmla="*/ 510722 h 589562"/>
              <a:gd name="connsiteX119" fmla="*/ 366235 w 1037030"/>
              <a:gd name="connsiteY119" fmla="*/ 509644 h 589562"/>
              <a:gd name="connsiteX120" fmla="*/ 368394 w 1037030"/>
              <a:gd name="connsiteY120" fmla="*/ 510722 h 589562"/>
              <a:gd name="connsiteX121" fmla="*/ 359219 w 1037030"/>
              <a:gd name="connsiteY121" fmla="*/ 505869 h 589562"/>
              <a:gd name="connsiteX122" fmla="*/ 349503 w 1037030"/>
              <a:gd name="connsiteY122" fmla="*/ 499936 h 589562"/>
              <a:gd name="connsiteX123" fmla="*/ 332231 w 1037030"/>
              <a:gd name="connsiteY123" fmla="*/ 488072 h 589562"/>
              <a:gd name="connsiteX124" fmla="*/ 315499 w 1037030"/>
              <a:gd name="connsiteY124" fmla="*/ 475128 h 589562"/>
              <a:gd name="connsiteX125" fmla="*/ 312260 w 1037030"/>
              <a:gd name="connsiteY125" fmla="*/ 472432 h 589562"/>
              <a:gd name="connsiteX126" fmla="*/ 311721 w 1037030"/>
              <a:gd name="connsiteY126" fmla="*/ 471892 h 589562"/>
              <a:gd name="connsiteX127" fmla="*/ 304164 w 1037030"/>
              <a:gd name="connsiteY127" fmla="*/ 464881 h 589562"/>
              <a:gd name="connsiteX128" fmla="*/ 276097 w 1037030"/>
              <a:gd name="connsiteY128" fmla="*/ 432523 h 589562"/>
              <a:gd name="connsiteX129" fmla="*/ 270700 w 1037030"/>
              <a:gd name="connsiteY129" fmla="*/ 424973 h 589562"/>
              <a:gd name="connsiteX130" fmla="*/ 267461 w 1037030"/>
              <a:gd name="connsiteY130" fmla="*/ 420119 h 589562"/>
              <a:gd name="connsiteX131" fmla="*/ 257206 w 1037030"/>
              <a:gd name="connsiteY131" fmla="*/ 402322 h 589562"/>
              <a:gd name="connsiteX132" fmla="*/ 248570 w 1037030"/>
              <a:gd name="connsiteY132" fmla="*/ 383446 h 589562"/>
              <a:gd name="connsiteX133" fmla="*/ 246951 w 1037030"/>
              <a:gd name="connsiteY133" fmla="*/ 378593 h 589562"/>
              <a:gd name="connsiteX134" fmla="*/ 337089 w 1037030"/>
              <a:gd name="connsiteY134" fmla="*/ 320348 h 589562"/>
              <a:gd name="connsiteX135" fmla="*/ 356520 w 1037030"/>
              <a:gd name="connsiteY135" fmla="*/ 224890 h 589562"/>
              <a:gd name="connsiteX136" fmla="*/ 315499 w 1037030"/>
              <a:gd name="connsiteY136" fmla="*/ 178510 h 589562"/>
              <a:gd name="connsiteX137" fmla="*/ 261524 w 1037030"/>
              <a:gd name="connsiteY137" fmla="*/ 176353 h 589562"/>
              <a:gd name="connsiteX138" fmla="*/ 183260 w 1037030"/>
              <a:gd name="connsiteY138" fmla="*/ 328437 h 589562"/>
              <a:gd name="connsiteX139" fmla="*/ 181641 w 1037030"/>
              <a:gd name="connsiteY139" fmla="*/ 328437 h 589562"/>
              <a:gd name="connsiteX140" fmla="*/ 176783 w 1037030"/>
              <a:gd name="connsiteY140" fmla="*/ 327359 h 589562"/>
              <a:gd name="connsiteX141" fmla="*/ 156812 w 1037030"/>
              <a:gd name="connsiteY141" fmla="*/ 320348 h 589562"/>
              <a:gd name="connsiteX142" fmla="*/ 153574 w 1037030"/>
              <a:gd name="connsiteY142" fmla="*/ 318730 h 589562"/>
              <a:gd name="connsiteX143" fmla="*/ 151955 w 1037030"/>
              <a:gd name="connsiteY143" fmla="*/ 318190 h 589562"/>
              <a:gd name="connsiteX144" fmla="*/ 151955 w 1037030"/>
              <a:gd name="connsiteY144" fmla="*/ 318190 h 589562"/>
              <a:gd name="connsiteX145" fmla="*/ 149796 w 1037030"/>
              <a:gd name="connsiteY145" fmla="*/ 317112 h 589562"/>
              <a:gd name="connsiteX146" fmla="*/ 150875 w 1037030"/>
              <a:gd name="connsiteY146" fmla="*/ 317651 h 589562"/>
              <a:gd name="connsiteX147" fmla="*/ 142239 w 1037030"/>
              <a:gd name="connsiteY147" fmla="*/ 312797 h 589562"/>
              <a:gd name="connsiteX148" fmla="*/ 124967 w 1037030"/>
              <a:gd name="connsiteY148" fmla="*/ 300393 h 589562"/>
              <a:gd name="connsiteX149" fmla="*/ 121189 w 1037030"/>
              <a:gd name="connsiteY149" fmla="*/ 297157 h 589562"/>
              <a:gd name="connsiteX150" fmla="*/ 121189 w 1037030"/>
              <a:gd name="connsiteY150" fmla="*/ 297157 h 589562"/>
              <a:gd name="connsiteX151" fmla="*/ 113632 w 1037030"/>
              <a:gd name="connsiteY151" fmla="*/ 289607 h 589562"/>
              <a:gd name="connsiteX152" fmla="*/ 99599 w 1037030"/>
              <a:gd name="connsiteY152" fmla="*/ 273428 h 589562"/>
              <a:gd name="connsiteX153" fmla="*/ 93662 w 1037030"/>
              <a:gd name="connsiteY153" fmla="*/ 265338 h 589562"/>
              <a:gd name="connsiteX154" fmla="*/ 90423 w 1037030"/>
              <a:gd name="connsiteY154" fmla="*/ 261024 h 589562"/>
              <a:gd name="connsiteX155" fmla="*/ 90423 w 1037030"/>
              <a:gd name="connsiteY155" fmla="*/ 260485 h 589562"/>
              <a:gd name="connsiteX156" fmla="*/ 70452 w 1037030"/>
              <a:gd name="connsiteY156" fmla="*/ 222194 h 589562"/>
              <a:gd name="connsiteX157" fmla="*/ 66674 w 1037030"/>
              <a:gd name="connsiteY157" fmla="*/ 212486 h 589562"/>
              <a:gd name="connsiteX158" fmla="*/ 66674 w 1037030"/>
              <a:gd name="connsiteY158" fmla="*/ 212486 h 589562"/>
              <a:gd name="connsiteX159" fmla="*/ 64515 w 1037030"/>
              <a:gd name="connsiteY159" fmla="*/ 206015 h 589562"/>
              <a:gd name="connsiteX160" fmla="*/ 58038 w 1037030"/>
              <a:gd name="connsiteY160" fmla="*/ 180667 h 589562"/>
              <a:gd name="connsiteX161" fmla="*/ 53720 w 1037030"/>
              <a:gd name="connsiteY161" fmla="*/ 153702 h 589562"/>
              <a:gd name="connsiteX162" fmla="*/ 52641 w 1037030"/>
              <a:gd name="connsiteY162" fmla="*/ 141298 h 589562"/>
              <a:gd name="connsiteX163" fmla="*/ 52641 w 1037030"/>
              <a:gd name="connsiteY163" fmla="*/ 139680 h 589562"/>
              <a:gd name="connsiteX164" fmla="*/ 52641 w 1037030"/>
              <a:gd name="connsiteY164" fmla="*/ 132669 h 589562"/>
              <a:gd name="connsiteX165" fmla="*/ 53720 w 1037030"/>
              <a:gd name="connsiteY165" fmla="*/ 79817 h 589562"/>
              <a:gd name="connsiteX166" fmla="*/ 59657 w 1037030"/>
              <a:gd name="connsiteY166" fmla="*/ 28044 h 589562"/>
              <a:gd name="connsiteX167" fmla="*/ 35369 w 1037030"/>
              <a:gd name="connsiteY167" fmla="*/ 0 h 589562"/>
              <a:gd name="connsiteX168" fmla="*/ 7302 w 1037030"/>
              <a:gd name="connsiteY168" fmla="*/ 24269 h 589562"/>
              <a:gd name="connsiteX169" fmla="*/ 25653 w 1037030"/>
              <a:gd name="connsiteY169" fmla="*/ 250777 h 589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</a:cxnLst>
            <a:rect l="l" t="t" r="r" b="b"/>
            <a:pathLst>
              <a:path w="1037030" h="589562">
                <a:moveTo>
                  <a:pt x="67754" y="214644"/>
                </a:moveTo>
                <a:cubicBezTo>
                  <a:pt x="67754" y="214104"/>
                  <a:pt x="67754" y="213565"/>
                  <a:pt x="67214" y="213026"/>
                </a:cubicBezTo>
                <a:cubicBezTo>
                  <a:pt x="67214" y="214104"/>
                  <a:pt x="67754" y="215183"/>
                  <a:pt x="67754" y="214644"/>
                </a:cubicBezTo>
                <a:close/>
                <a:moveTo>
                  <a:pt x="237775" y="295000"/>
                </a:moveTo>
                <a:cubicBezTo>
                  <a:pt x="237775" y="291764"/>
                  <a:pt x="238854" y="287989"/>
                  <a:pt x="239394" y="284753"/>
                </a:cubicBezTo>
                <a:cubicBezTo>
                  <a:pt x="239394" y="284214"/>
                  <a:pt x="239394" y="283135"/>
                  <a:pt x="239394" y="282596"/>
                </a:cubicBezTo>
                <a:cubicBezTo>
                  <a:pt x="239394" y="282596"/>
                  <a:pt x="239394" y="282596"/>
                  <a:pt x="239394" y="282596"/>
                </a:cubicBezTo>
                <a:cubicBezTo>
                  <a:pt x="239394" y="281518"/>
                  <a:pt x="239934" y="279900"/>
                  <a:pt x="240474" y="278821"/>
                </a:cubicBezTo>
                <a:cubicBezTo>
                  <a:pt x="242093" y="271271"/>
                  <a:pt x="244792" y="264260"/>
                  <a:pt x="248030" y="257249"/>
                </a:cubicBezTo>
                <a:cubicBezTo>
                  <a:pt x="248570" y="256170"/>
                  <a:pt x="249110" y="254552"/>
                  <a:pt x="249649" y="253474"/>
                </a:cubicBezTo>
                <a:cubicBezTo>
                  <a:pt x="249649" y="253474"/>
                  <a:pt x="249649" y="252934"/>
                  <a:pt x="249649" y="252395"/>
                </a:cubicBezTo>
                <a:cubicBezTo>
                  <a:pt x="251808" y="249159"/>
                  <a:pt x="253967" y="245384"/>
                  <a:pt x="256126" y="242148"/>
                </a:cubicBezTo>
                <a:cubicBezTo>
                  <a:pt x="256666" y="241070"/>
                  <a:pt x="257746" y="239991"/>
                  <a:pt x="258825" y="239452"/>
                </a:cubicBezTo>
                <a:cubicBezTo>
                  <a:pt x="258825" y="239452"/>
                  <a:pt x="259365" y="238912"/>
                  <a:pt x="259905" y="238373"/>
                </a:cubicBezTo>
                <a:cubicBezTo>
                  <a:pt x="260984" y="237294"/>
                  <a:pt x="262603" y="236216"/>
                  <a:pt x="263683" y="234598"/>
                </a:cubicBezTo>
                <a:cubicBezTo>
                  <a:pt x="264223" y="234059"/>
                  <a:pt x="265302" y="233519"/>
                  <a:pt x="265842" y="232980"/>
                </a:cubicBezTo>
                <a:cubicBezTo>
                  <a:pt x="266921" y="232980"/>
                  <a:pt x="268001" y="231362"/>
                  <a:pt x="268541" y="231362"/>
                </a:cubicBezTo>
                <a:cubicBezTo>
                  <a:pt x="270160" y="230284"/>
                  <a:pt x="271779" y="229744"/>
                  <a:pt x="273398" y="229205"/>
                </a:cubicBezTo>
                <a:cubicBezTo>
                  <a:pt x="273398" y="229205"/>
                  <a:pt x="273938" y="229205"/>
                  <a:pt x="274478" y="229205"/>
                </a:cubicBezTo>
                <a:cubicBezTo>
                  <a:pt x="275557" y="229205"/>
                  <a:pt x="277716" y="228126"/>
                  <a:pt x="278256" y="228126"/>
                </a:cubicBezTo>
                <a:cubicBezTo>
                  <a:pt x="279875" y="228126"/>
                  <a:pt x="281495" y="227587"/>
                  <a:pt x="283114" y="227048"/>
                </a:cubicBezTo>
                <a:cubicBezTo>
                  <a:pt x="283114" y="227048"/>
                  <a:pt x="283654" y="227048"/>
                  <a:pt x="284193" y="227048"/>
                </a:cubicBezTo>
                <a:cubicBezTo>
                  <a:pt x="284193" y="227048"/>
                  <a:pt x="283654" y="227048"/>
                  <a:pt x="283114" y="227048"/>
                </a:cubicBezTo>
                <a:cubicBezTo>
                  <a:pt x="283114" y="227048"/>
                  <a:pt x="283654" y="227048"/>
                  <a:pt x="284193" y="227048"/>
                </a:cubicBezTo>
                <a:cubicBezTo>
                  <a:pt x="286352" y="227048"/>
                  <a:pt x="288511" y="227048"/>
                  <a:pt x="286352" y="227048"/>
                </a:cubicBezTo>
                <a:cubicBezTo>
                  <a:pt x="288511" y="227048"/>
                  <a:pt x="290670" y="227048"/>
                  <a:pt x="292290" y="227048"/>
                </a:cubicBezTo>
                <a:cubicBezTo>
                  <a:pt x="293909" y="227048"/>
                  <a:pt x="295528" y="228126"/>
                  <a:pt x="297147" y="228666"/>
                </a:cubicBezTo>
                <a:cubicBezTo>
                  <a:pt x="298227" y="229744"/>
                  <a:pt x="299846" y="230284"/>
                  <a:pt x="300926" y="231362"/>
                </a:cubicBezTo>
                <a:cubicBezTo>
                  <a:pt x="300926" y="231362"/>
                  <a:pt x="300926" y="231362"/>
                  <a:pt x="300926" y="231362"/>
                </a:cubicBezTo>
                <a:cubicBezTo>
                  <a:pt x="302005" y="232441"/>
                  <a:pt x="302545" y="233519"/>
                  <a:pt x="303624" y="234598"/>
                </a:cubicBezTo>
                <a:cubicBezTo>
                  <a:pt x="304704" y="236216"/>
                  <a:pt x="305244" y="237834"/>
                  <a:pt x="305783" y="239452"/>
                </a:cubicBezTo>
                <a:cubicBezTo>
                  <a:pt x="305783" y="239452"/>
                  <a:pt x="305783" y="239452"/>
                  <a:pt x="305783" y="239991"/>
                </a:cubicBezTo>
                <a:cubicBezTo>
                  <a:pt x="305783" y="241070"/>
                  <a:pt x="305783" y="241609"/>
                  <a:pt x="306323" y="242688"/>
                </a:cubicBezTo>
                <a:cubicBezTo>
                  <a:pt x="306323" y="244305"/>
                  <a:pt x="306863" y="245923"/>
                  <a:pt x="307403" y="247002"/>
                </a:cubicBezTo>
                <a:cubicBezTo>
                  <a:pt x="307403" y="248081"/>
                  <a:pt x="307403" y="249159"/>
                  <a:pt x="307403" y="250238"/>
                </a:cubicBezTo>
                <a:cubicBezTo>
                  <a:pt x="307403" y="249699"/>
                  <a:pt x="307403" y="248620"/>
                  <a:pt x="307403" y="247002"/>
                </a:cubicBezTo>
                <a:cubicBezTo>
                  <a:pt x="307403" y="250238"/>
                  <a:pt x="307403" y="253474"/>
                  <a:pt x="307403" y="256710"/>
                </a:cubicBezTo>
                <a:cubicBezTo>
                  <a:pt x="307403" y="258327"/>
                  <a:pt x="307403" y="260485"/>
                  <a:pt x="306863" y="262103"/>
                </a:cubicBezTo>
                <a:cubicBezTo>
                  <a:pt x="306863" y="262103"/>
                  <a:pt x="306863" y="262642"/>
                  <a:pt x="306863" y="263181"/>
                </a:cubicBezTo>
                <a:cubicBezTo>
                  <a:pt x="306323" y="265878"/>
                  <a:pt x="305244" y="268574"/>
                  <a:pt x="304704" y="271271"/>
                </a:cubicBezTo>
                <a:cubicBezTo>
                  <a:pt x="303624" y="273967"/>
                  <a:pt x="302545" y="278821"/>
                  <a:pt x="300386" y="280978"/>
                </a:cubicBezTo>
                <a:cubicBezTo>
                  <a:pt x="300386" y="280978"/>
                  <a:pt x="303624" y="274507"/>
                  <a:pt x="301465" y="278282"/>
                </a:cubicBezTo>
                <a:cubicBezTo>
                  <a:pt x="301465" y="278821"/>
                  <a:pt x="300926" y="279360"/>
                  <a:pt x="300386" y="279900"/>
                </a:cubicBezTo>
                <a:cubicBezTo>
                  <a:pt x="299846" y="280978"/>
                  <a:pt x="298767" y="282596"/>
                  <a:pt x="298227" y="283675"/>
                </a:cubicBezTo>
                <a:cubicBezTo>
                  <a:pt x="296608" y="286371"/>
                  <a:pt x="294449" y="289607"/>
                  <a:pt x="292290" y="292304"/>
                </a:cubicBezTo>
                <a:cubicBezTo>
                  <a:pt x="291210" y="293382"/>
                  <a:pt x="290670" y="294461"/>
                  <a:pt x="289591" y="295540"/>
                </a:cubicBezTo>
                <a:cubicBezTo>
                  <a:pt x="289591" y="296079"/>
                  <a:pt x="288511" y="296618"/>
                  <a:pt x="287972" y="297697"/>
                </a:cubicBezTo>
                <a:cubicBezTo>
                  <a:pt x="286352" y="299854"/>
                  <a:pt x="290670" y="294461"/>
                  <a:pt x="290131" y="295000"/>
                </a:cubicBezTo>
                <a:cubicBezTo>
                  <a:pt x="288511" y="297697"/>
                  <a:pt x="285273" y="299854"/>
                  <a:pt x="283114" y="302011"/>
                </a:cubicBezTo>
                <a:cubicBezTo>
                  <a:pt x="280955" y="304168"/>
                  <a:pt x="278256" y="306326"/>
                  <a:pt x="276097" y="307944"/>
                </a:cubicBezTo>
                <a:cubicBezTo>
                  <a:pt x="275018" y="309022"/>
                  <a:pt x="273938" y="309561"/>
                  <a:pt x="272319" y="310640"/>
                </a:cubicBezTo>
                <a:cubicBezTo>
                  <a:pt x="271779" y="310640"/>
                  <a:pt x="270700" y="311719"/>
                  <a:pt x="270160" y="312258"/>
                </a:cubicBezTo>
                <a:cubicBezTo>
                  <a:pt x="267461" y="314415"/>
                  <a:pt x="272319" y="311179"/>
                  <a:pt x="272859" y="310640"/>
                </a:cubicBezTo>
                <a:cubicBezTo>
                  <a:pt x="268001" y="314415"/>
                  <a:pt x="261524" y="317651"/>
                  <a:pt x="256126" y="319808"/>
                </a:cubicBezTo>
                <a:cubicBezTo>
                  <a:pt x="253428" y="321426"/>
                  <a:pt x="250189" y="322505"/>
                  <a:pt x="246951" y="323583"/>
                </a:cubicBezTo>
                <a:cubicBezTo>
                  <a:pt x="245331" y="324123"/>
                  <a:pt x="244252" y="324662"/>
                  <a:pt x="242633" y="325201"/>
                </a:cubicBezTo>
                <a:cubicBezTo>
                  <a:pt x="251269" y="321966"/>
                  <a:pt x="244252" y="324662"/>
                  <a:pt x="242633" y="325201"/>
                </a:cubicBezTo>
                <a:cubicBezTo>
                  <a:pt x="240474" y="325741"/>
                  <a:pt x="237775" y="326280"/>
                  <a:pt x="235616" y="327359"/>
                </a:cubicBezTo>
                <a:cubicBezTo>
                  <a:pt x="235616" y="326280"/>
                  <a:pt x="235616" y="325201"/>
                  <a:pt x="235616" y="324662"/>
                </a:cubicBezTo>
                <a:cubicBezTo>
                  <a:pt x="235616" y="321426"/>
                  <a:pt x="235616" y="318190"/>
                  <a:pt x="235616" y="314955"/>
                </a:cubicBezTo>
                <a:cubicBezTo>
                  <a:pt x="235616" y="307944"/>
                  <a:pt x="235616" y="301472"/>
                  <a:pt x="236695" y="294461"/>
                </a:cubicBezTo>
                <a:close/>
                <a:moveTo>
                  <a:pt x="25113" y="249699"/>
                </a:moveTo>
                <a:cubicBezTo>
                  <a:pt x="38067" y="279360"/>
                  <a:pt x="56419" y="306865"/>
                  <a:pt x="79628" y="328976"/>
                </a:cubicBezTo>
                <a:cubicBezTo>
                  <a:pt x="103917" y="351627"/>
                  <a:pt x="133063" y="370503"/>
                  <a:pt x="165448" y="378593"/>
                </a:cubicBezTo>
                <a:cubicBezTo>
                  <a:pt x="174624" y="380750"/>
                  <a:pt x="184340" y="382368"/>
                  <a:pt x="194055" y="382907"/>
                </a:cubicBezTo>
                <a:cubicBezTo>
                  <a:pt x="210248" y="436298"/>
                  <a:pt x="244252" y="482679"/>
                  <a:pt x="286352" y="518812"/>
                </a:cubicBezTo>
                <a:cubicBezTo>
                  <a:pt x="337089" y="561957"/>
                  <a:pt x="400779" y="585147"/>
                  <a:pt x="467169" y="588922"/>
                </a:cubicBezTo>
                <a:cubicBezTo>
                  <a:pt x="538416" y="593236"/>
                  <a:pt x="610202" y="575439"/>
                  <a:pt x="674433" y="545238"/>
                </a:cubicBezTo>
                <a:cubicBezTo>
                  <a:pt x="739742" y="514498"/>
                  <a:pt x="797496" y="470275"/>
                  <a:pt x="848232" y="419041"/>
                </a:cubicBezTo>
                <a:cubicBezTo>
                  <a:pt x="897889" y="369424"/>
                  <a:pt x="941609" y="313876"/>
                  <a:pt x="983709" y="257249"/>
                </a:cubicBezTo>
                <a:cubicBezTo>
                  <a:pt x="983709" y="283675"/>
                  <a:pt x="983709" y="310101"/>
                  <a:pt x="982630" y="336527"/>
                </a:cubicBezTo>
                <a:cubicBezTo>
                  <a:pt x="982630" y="350549"/>
                  <a:pt x="981550" y="364031"/>
                  <a:pt x="980471" y="378053"/>
                </a:cubicBezTo>
                <a:cubicBezTo>
                  <a:pt x="980471" y="385064"/>
                  <a:pt x="982630" y="392075"/>
                  <a:pt x="986948" y="396929"/>
                </a:cubicBezTo>
                <a:cubicBezTo>
                  <a:pt x="991266" y="401783"/>
                  <a:pt x="998283" y="405558"/>
                  <a:pt x="1004760" y="406097"/>
                </a:cubicBezTo>
                <a:cubicBezTo>
                  <a:pt x="1011776" y="406097"/>
                  <a:pt x="1018793" y="404479"/>
                  <a:pt x="1023651" y="399626"/>
                </a:cubicBezTo>
                <a:cubicBezTo>
                  <a:pt x="1028509" y="394772"/>
                  <a:pt x="1032287" y="388839"/>
                  <a:pt x="1032827" y="381828"/>
                </a:cubicBezTo>
                <a:cubicBezTo>
                  <a:pt x="1036065" y="333291"/>
                  <a:pt x="1036605" y="284214"/>
                  <a:pt x="1035525" y="235137"/>
                </a:cubicBezTo>
                <a:cubicBezTo>
                  <a:pt x="1035525" y="222733"/>
                  <a:pt x="1034446" y="209790"/>
                  <a:pt x="1033906" y="197386"/>
                </a:cubicBezTo>
                <a:cubicBezTo>
                  <a:pt x="1034446" y="196307"/>
                  <a:pt x="1034986" y="195229"/>
                  <a:pt x="1035525" y="194150"/>
                </a:cubicBezTo>
                <a:cubicBezTo>
                  <a:pt x="1037684" y="188218"/>
                  <a:pt x="1037684" y="179589"/>
                  <a:pt x="1034446" y="173656"/>
                </a:cubicBezTo>
                <a:cubicBezTo>
                  <a:pt x="1031207" y="167724"/>
                  <a:pt x="1026350" y="162331"/>
                  <a:pt x="1019333" y="160713"/>
                </a:cubicBezTo>
                <a:cubicBezTo>
                  <a:pt x="1012856" y="158556"/>
                  <a:pt x="1005299" y="158556"/>
                  <a:pt x="998822" y="161792"/>
                </a:cubicBezTo>
                <a:cubicBezTo>
                  <a:pt x="969676" y="177432"/>
                  <a:pt x="939450" y="191454"/>
                  <a:pt x="908144" y="203318"/>
                </a:cubicBezTo>
                <a:cubicBezTo>
                  <a:pt x="900048" y="206554"/>
                  <a:pt x="892492" y="209251"/>
                  <a:pt x="884395" y="211947"/>
                </a:cubicBezTo>
                <a:cubicBezTo>
                  <a:pt x="852010" y="222733"/>
                  <a:pt x="819086" y="231362"/>
                  <a:pt x="786161" y="237834"/>
                </a:cubicBezTo>
                <a:cubicBezTo>
                  <a:pt x="779684" y="238912"/>
                  <a:pt x="773207" y="243227"/>
                  <a:pt x="769429" y="248620"/>
                </a:cubicBezTo>
                <a:cubicBezTo>
                  <a:pt x="765650" y="254013"/>
                  <a:pt x="763491" y="262103"/>
                  <a:pt x="765111" y="268574"/>
                </a:cubicBezTo>
                <a:cubicBezTo>
                  <a:pt x="766730" y="275046"/>
                  <a:pt x="770508" y="281518"/>
                  <a:pt x="775906" y="285293"/>
                </a:cubicBezTo>
                <a:cubicBezTo>
                  <a:pt x="781843" y="289068"/>
                  <a:pt x="788860" y="290686"/>
                  <a:pt x="795876" y="289607"/>
                </a:cubicBezTo>
                <a:cubicBezTo>
                  <a:pt x="837437" y="281518"/>
                  <a:pt x="878458" y="270192"/>
                  <a:pt x="917860" y="255092"/>
                </a:cubicBezTo>
                <a:cubicBezTo>
                  <a:pt x="896270" y="283675"/>
                  <a:pt x="873600" y="311719"/>
                  <a:pt x="849851" y="339223"/>
                </a:cubicBezTo>
                <a:cubicBezTo>
                  <a:pt x="848772" y="340841"/>
                  <a:pt x="847153" y="341920"/>
                  <a:pt x="846073" y="343538"/>
                </a:cubicBezTo>
                <a:cubicBezTo>
                  <a:pt x="850931" y="337605"/>
                  <a:pt x="846073" y="343538"/>
                  <a:pt x="844994" y="344616"/>
                </a:cubicBezTo>
                <a:cubicBezTo>
                  <a:pt x="841755" y="347852"/>
                  <a:pt x="839056" y="351088"/>
                  <a:pt x="835818" y="354863"/>
                </a:cubicBezTo>
                <a:cubicBezTo>
                  <a:pt x="829881" y="360796"/>
                  <a:pt x="824483" y="367267"/>
                  <a:pt x="818546" y="373200"/>
                </a:cubicBezTo>
                <a:cubicBezTo>
                  <a:pt x="806671" y="385064"/>
                  <a:pt x="794797" y="396929"/>
                  <a:pt x="781843" y="408254"/>
                </a:cubicBezTo>
                <a:cubicBezTo>
                  <a:pt x="769429" y="419580"/>
                  <a:pt x="756475" y="430366"/>
                  <a:pt x="742981" y="440613"/>
                </a:cubicBezTo>
                <a:cubicBezTo>
                  <a:pt x="736504" y="445467"/>
                  <a:pt x="730027" y="450320"/>
                  <a:pt x="723010" y="455174"/>
                </a:cubicBezTo>
                <a:cubicBezTo>
                  <a:pt x="719772" y="457331"/>
                  <a:pt x="716533" y="459488"/>
                  <a:pt x="713295" y="461646"/>
                </a:cubicBezTo>
                <a:cubicBezTo>
                  <a:pt x="713295" y="461646"/>
                  <a:pt x="712755" y="461646"/>
                  <a:pt x="712215" y="462185"/>
                </a:cubicBezTo>
                <a:cubicBezTo>
                  <a:pt x="710596" y="463264"/>
                  <a:pt x="708437" y="464342"/>
                  <a:pt x="706818" y="465960"/>
                </a:cubicBezTo>
                <a:cubicBezTo>
                  <a:pt x="679290" y="483757"/>
                  <a:pt x="650144" y="498318"/>
                  <a:pt x="619378" y="510183"/>
                </a:cubicBezTo>
                <a:cubicBezTo>
                  <a:pt x="615600" y="511801"/>
                  <a:pt x="611822" y="512880"/>
                  <a:pt x="608043" y="514498"/>
                </a:cubicBezTo>
                <a:cubicBezTo>
                  <a:pt x="606964" y="514498"/>
                  <a:pt x="605884" y="515576"/>
                  <a:pt x="604265" y="515576"/>
                </a:cubicBezTo>
                <a:cubicBezTo>
                  <a:pt x="603186" y="515576"/>
                  <a:pt x="602106" y="516116"/>
                  <a:pt x="601566" y="516655"/>
                </a:cubicBezTo>
                <a:cubicBezTo>
                  <a:pt x="594010" y="519351"/>
                  <a:pt x="586453" y="521509"/>
                  <a:pt x="578357" y="523666"/>
                </a:cubicBezTo>
                <a:cubicBezTo>
                  <a:pt x="562704" y="527980"/>
                  <a:pt x="546512" y="531216"/>
                  <a:pt x="530859" y="533373"/>
                </a:cubicBezTo>
                <a:cubicBezTo>
                  <a:pt x="522763" y="534452"/>
                  <a:pt x="515206" y="535531"/>
                  <a:pt x="507110" y="536070"/>
                </a:cubicBezTo>
                <a:cubicBezTo>
                  <a:pt x="507110" y="536070"/>
                  <a:pt x="507110" y="536070"/>
                  <a:pt x="507110" y="536070"/>
                </a:cubicBezTo>
                <a:cubicBezTo>
                  <a:pt x="505491" y="536070"/>
                  <a:pt x="503332" y="536070"/>
                  <a:pt x="501713" y="536070"/>
                </a:cubicBezTo>
                <a:cubicBezTo>
                  <a:pt x="497395" y="536070"/>
                  <a:pt x="493077" y="536070"/>
                  <a:pt x="489298" y="536070"/>
                </a:cubicBezTo>
                <a:cubicBezTo>
                  <a:pt x="473646" y="536070"/>
                  <a:pt x="457453" y="534991"/>
                  <a:pt x="441800" y="532834"/>
                </a:cubicBezTo>
                <a:cubicBezTo>
                  <a:pt x="438022" y="532834"/>
                  <a:pt x="434244" y="531755"/>
                  <a:pt x="431005" y="531216"/>
                </a:cubicBezTo>
                <a:cubicBezTo>
                  <a:pt x="429926" y="531216"/>
                  <a:pt x="428307" y="531216"/>
                  <a:pt x="427227" y="530677"/>
                </a:cubicBezTo>
                <a:cubicBezTo>
                  <a:pt x="426148" y="530677"/>
                  <a:pt x="425068" y="530677"/>
                  <a:pt x="423989" y="530138"/>
                </a:cubicBezTo>
                <a:cubicBezTo>
                  <a:pt x="416972" y="528520"/>
                  <a:pt x="409415" y="526362"/>
                  <a:pt x="402399" y="524205"/>
                </a:cubicBezTo>
                <a:cubicBezTo>
                  <a:pt x="395922" y="522048"/>
                  <a:pt x="389445" y="519891"/>
                  <a:pt x="382968" y="517194"/>
                </a:cubicBezTo>
                <a:cubicBezTo>
                  <a:pt x="379729" y="516116"/>
                  <a:pt x="376491" y="514498"/>
                  <a:pt x="373252" y="512880"/>
                </a:cubicBezTo>
                <a:cubicBezTo>
                  <a:pt x="371633" y="512340"/>
                  <a:pt x="370553" y="511262"/>
                  <a:pt x="368934" y="510722"/>
                </a:cubicBezTo>
                <a:cubicBezTo>
                  <a:pt x="367855" y="510722"/>
                  <a:pt x="367315" y="509644"/>
                  <a:pt x="366235" y="509644"/>
                </a:cubicBezTo>
                <a:cubicBezTo>
                  <a:pt x="362997" y="508026"/>
                  <a:pt x="367855" y="510722"/>
                  <a:pt x="368394" y="510722"/>
                </a:cubicBezTo>
                <a:cubicBezTo>
                  <a:pt x="365696" y="510183"/>
                  <a:pt x="361917" y="506947"/>
                  <a:pt x="359219" y="505869"/>
                </a:cubicBezTo>
                <a:cubicBezTo>
                  <a:pt x="355980" y="504251"/>
                  <a:pt x="352742" y="502094"/>
                  <a:pt x="349503" y="499936"/>
                </a:cubicBezTo>
                <a:cubicBezTo>
                  <a:pt x="343566" y="496161"/>
                  <a:pt x="337629" y="492386"/>
                  <a:pt x="332231" y="488072"/>
                </a:cubicBezTo>
                <a:cubicBezTo>
                  <a:pt x="326294" y="483757"/>
                  <a:pt x="320896" y="479443"/>
                  <a:pt x="315499" y="475128"/>
                </a:cubicBezTo>
                <a:cubicBezTo>
                  <a:pt x="314419" y="474050"/>
                  <a:pt x="313340" y="472971"/>
                  <a:pt x="312260" y="472432"/>
                </a:cubicBezTo>
                <a:cubicBezTo>
                  <a:pt x="312260" y="472432"/>
                  <a:pt x="312260" y="472432"/>
                  <a:pt x="311721" y="471892"/>
                </a:cubicBezTo>
                <a:cubicBezTo>
                  <a:pt x="309022" y="469735"/>
                  <a:pt x="306863" y="467039"/>
                  <a:pt x="304164" y="464881"/>
                </a:cubicBezTo>
                <a:cubicBezTo>
                  <a:pt x="293909" y="454635"/>
                  <a:pt x="284733" y="444388"/>
                  <a:pt x="276097" y="432523"/>
                </a:cubicBezTo>
                <a:cubicBezTo>
                  <a:pt x="274478" y="429827"/>
                  <a:pt x="272319" y="427669"/>
                  <a:pt x="270700" y="424973"/>
                </a:cubicBezTo>
                <a:cubicBezTo>
                  <a:pt x="269620" y="423355"/>
                  <a:pt x="268541" y="421737"/>
                  <a:pt x="267461" y="420119"/>
                </a:cubicBezTo>
                <a:cubicBezTo>
                  <a:pt x="263683" y="414187"/>
                  <a:pt x="260444" y="408254"/>
                  <a:pt x="257206" y="402322"/>
                </a:cubicBezTo>
                <a:cubicBezTo>
                  <a:pt x="253967" y="396390"/>
                  <a:pt x="251269" y="389918"/>
                  <a:pt x="248570" y="383446"/>
                </a:cubicBezTo>
                <a:cubicBezTo>
                  <a:pt x="248030" y="381828"/>
                  <a:pt x="247490" y="380210"/>
                  <a:pt x="246951" y="378593"/>
                </a:cubicBezTo>
                <a:cubicBezTo>
                  <a:pt x="282574" y="369964"/>
                  <a:pt x="314959" y="350549"/>
                  <a:pt x="337089" y="320348"/>
                </a:cubicBezTo>
                <a:cubicBezTo>
                  <a:pt x="356520" y="293922"/>
                  <a:pt x="367315" y="256710"/>
                  <a:pt x="356520" y="224890"/>
                </a:cubicBezTo>
                <a:cubicBezTo>
                  <a:pt x="349503" y="203858"/>
                  <a:pt x="336009" y="187678"/>
                  <a:pt x="315499" y="178510"/>
                </a:cubicBezTo>
                <a:cubicBezTo>
                  <a:pt x="299306" y="170960"/>
                  <a:pt x="278256" y="170960"/>
                  <a:pt x="261524" y="176353"/>
                </a:cubicBezTo>
                <a:cubicBezTo>
                  <a:pt x="198913" y="196307"/>
                  <a:pt x="179482" y="266956"/>
                  <a:pt x="183260" y="328437"/>
                </a:cubicBezTo>
                <a:cubicBezTo>
                  <a:pt x="182720" y="328437"/>
                  <a:pt x="182181" y="328437"/>
                  <a:pt x="181641" y="328437"/>
                </a:cubicBezTo>
                <a:cubicBezTo>
                  <a:pt x="180022" y="328437"/>
                  <a:pt x="178402" y="327898"/>
                  <a:pt x="176783" y="327359"/>
                </a:cubicBezTo>
                <a:cubicBezTo>
                  <a:pt x="169766" y="325201"/>
                  <a:pt x="163289" y="323044"/>
                  <a:pt x="156812" y="320348"/>
                </a:cubicBezTo>
                <a:cubicBezTo>
                  <a:pt x="155733" y="320348"/>
                  <a:pt x="154653" y="319269"/>
                  <a:pt x="153574" y="318730"/>
                </a:cubicBezTo>
                <a:cubicBezTo>
                  <a:pt x="153574" y="318730"/>
                  <a:pt x="152494" y="318730"/>
                  <a:pt x="151955" y="318190"/>
                </a:cubicBezTo>
                <a:cubicBezTo>
                  <a:pt x="151955" y="318190"/>
                  <a:pt x="151955" y="318190"/>
                  <a:pt x="151955" y="318190"/>
                </a:cubicBezTo>
                <a:cubicBezTo>
                  <a:pt x="151415" y="318190"/>
                  <a:pt x="150335" y="317651"/>
                  <a:pt x="149796" y="317112"/>
                </a:cubicBezTo>
                <a:cubicBezTo>
                  <a:pt x="149796" y="317112"/>
                  <a:pt x="150875" y="317112"/>
                  <a:pt x="150875" y="317651"/>
                </a:cubicBezTo>
                <a:cubicBezTo>
                  <a:pt x="148176" y="316033"/>
                  <a:pt x="144938" y="314415"/>
                  <a:pt x="142239" y="312797"/>
                </a:cubicBezTo>
                <a:cubicBezTo>
                  <a:pt x="136302" y="309022"/>
                  <a:pt x="130365" y="304708"/>
                  <a:pt x="124967" y="300393"/>
                </a:cubicBezTo>
                <a:cubicBezTo>
                  <a:pt x="123888" y="299315"/>
                  <a:pt x="122268" y="298236"/>
                  <a:pt x="121189" y="297157"/>
                </a:cubicBezTo>
                <a:cubicBezTo>
                  <a:pt x="121189" y="297157"/>
                  <a:pt x="121189" y="297157"/>
                  <a:pt x="121189" y="297157"/>
                </a:cubicBezTo>
                <a:cubicBezTo>
                  <a:pt x="118490" y="294461"/>
                  <a:pt x="115791" y="292304"/>
                  <a:pt x="113632" y="289607"/>
                </a:cubicBezTo>
                <a:cubicBezTo>
                  <a:pt x="108775" y="284753"/>
                  <a:pt x="103917" y="279360"/>
                  <a:pt x="99599" y="273428"/>
                </a:cubicBezTo>
                <a:cubicBezTo>
                  <a:pt x="97440" y="270731"/>
                  <a:pt x="95281" y="268035"/>
                  <a:pt x="93662" y="265338"/>
                </a:cubicBezTo>
                <a:cubicBezTo>
                  <a:pt x="92582" y="263720"/>
                  <a:pt x="91503" y="262642"/>
                  <a:pt x="90423" y="261024"/>
                </a:cubicBezTo>
                <a:cubicBezTo>
                  <a:pt x="90423" y="261024"/>
                  <a:pt x="90423" y="261024"/>
                  <a:pt x="90423" y="260485"/>
                </a:cubicBezTo>
                <a:cubicBezTo>
                  <a:pt x="82867" y="248081"/>
                  <a:pt x="75850" y="235137"/>
                  <a:pt x="70452" y="222194"/>
                </a:cubicBezTo>
                <a:cubicBezTo>
                  <a:pt x="69373" y="218958"/>
                  <a:pt x="67754" y="215722"/>
                  <a:pt x="66674" y="212486"/>
                </a:cubicBezTo>
                <a:cubicBezTo>
                  <a:pt x="66674" y="212486"/>
                  <a:pt x="66674" y="212486"/>
                  <a:pt x="66674" y="212486"/>
                </a:cubicBezTo>
                <a:cubicBezTo>
                  <a:pt x="66134" y="210329"/>
                  <a:pt x="65055" y="208172"/>
                  <a:pt x="64515" y="206015"/>
                </a:cubicBezTo>
                <a:cubicBezTo>
                  <a:pt x="61816" y="197386"/>
                  <a:pt x="59657" y="189296"/>
                  <a:pt x="58038" y="180667"/>
                </a:cubicBezTo>
                <a:cubicBezTo>
                  <a:pt x="56419" y="172039"/>
                  <a:pt x="54800" y="162870"/>
                  <a:pt x="53720" y="153702"/>
                </a:cubicBezTo>
                <a:cubicBezTo>
                  <a:pt x="53720" y="149388"/>
                  <a:pt x="52641" y="145613"/>
                  <a:pt x="52641" y="141298"/>
                </a:cubicBezTo>
                <a:cubicBezTo>
                  <a:pt x="52641" y="140759"/>
                  <a:pt x="52641" y="140219"/>
                  <a:pt x="52641" y="139680"/>
                </a:cubicBezTo>
                <a:cubicBezTo>
                  <a:pt x="52641" y="137523"/>
                  <a:pt x="52641" y="134826"/>
                  <a:pt x="52641" y="132669"/>
                </a:cubicBezTo>
                <a:cubicBezTo>
                  <a:pt x="52101" y="114872"/>
                  <a:pt x="52641" y="97075"/>
                  <a:pt x="53720" y="79817"/>
                </a:cubicBezTo>
                <a:cubicBezTo>
                  <a:pt x="54800" y="62559"/>
                  <a:pt x="56959" y="45302"/>
                  <a:pt x="59657" y="28044"/>
                </a:cubicBezTo>
                <a:cubicBezTo>
                  <a:pt x="61816" y="14561"/>
                  <a:pt x="48862" y="539"/>
                  <a:pt x="35369" y="0"/>
                </a:cubicBezTo>
                <a:cubicBezTo>
                  <a:pt x="20256" y="0"/>
                  <a:pt x="9461" y="9707"/>
                  <a:pt x="7302" y="24269"/>
                </a:cubicBezTo>
                <a:cubicBezTo>
                  <a:pt x="-4033" y="99772"/>
                  <a:pt x="-5113" y="179589"/>
                  <a:pt x="25653" y="250777"/>
                </a:cubicBezTo>
                <a:close/>
              </a:path>
            </a:pathLst>
          </a:custGeom>
          <a:solidFill>
            <a:srgbClr val="F16024"/>
          </a:solidFill>
          <a:ln w="5398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pic>
        <p:nvPicPr>
          <p:cNvPr id="426" name="Picture 425">
            <a:extLst>
              <a:ext uri="{FF2B5EF4-FFF2-40B4-BE49-F238E27FC236}">
                <a16:creationId xmlns:a16="http://schemas.microsoft.com/office/drawing/2014/main" id="{D2DEA2EC-7D6A-6225-62C2-68CF3DD252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4185" y="482104"/>
            <a:ext cx="3176853" cy="954840"/>
          </a:xfrm>
          <a:prstGeom prst="rect">
            <a:avLst/>
          </a:prstGeom>
        </p:spPr>
      </p:pic>
      <p:sp>
        <p:nvSpPr>
          <p:cNvPr id="427" name="TextBox 426">
            <a:extLst>
              <a:ext uri="{FF2B5EF4-FFF2-40B4-BE49-F238E27FC236}">
                <a16:creationId xmlns:a16="http://schemas.microsoft.com/office/drawing/2014/main" id="{3E1C5236-9FE2-AC93-6F60-9FBD4FE48580}"/>
              </a:ext>
            </a:extLst>
          </p:cNvPr>
          <p:cNvSpPr txBox="1"/>
          <p:nvPr/>
        </p:nvSpPr>
        <p:spPr>
          <a:xfrm>
            <a:off x="106695" y="441772"/>
            <a:ext cx="3731291" cy="7930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63"/>
              </a:lnSpc>
            </a:pPr>
            <a:r>
              <a:rPr lang="de-DE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Kurzübung: Puffer-Plan (5 Minuten)</a:t>
            </a:r>
          </a:p>
        </p:txBody>
      </p:sp>
      <p:pic>
        <p:nvPicPr>
          <p:cNvPr id="432" name="Graphic 431">
            <a:extLst>
              <a:ext uri="{FF2B5EF4-FFF2-40B4-BE49-F238E27FC236}">
                <a16:creationId xmlns:a16="http://schemas.microsoft.com/office/drawing/2014/main" id="{B3EEBB35-33FE-046C-A862-4BFDDB9B57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69779" t="43830" r="12773" b="34042"/>
          <a:stretch>
            <a:fillRect/>
          </a:stretch>
        </p:blipFill>
        <p:spPr>
          <a:xfrm>
            <a:off x="5727605" y="7226082"/>
            <a:ext cx="1741539" cy="1290961"/>
          </a:xfrm>
          <a:prstGeom prst="rect">
            <a:avLst/>
          </a:prstGeom>
        </p:spPr>
      </p:pic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5251C9F6-C10C-0707-FB2D-C088612AE513}"/>
              </a:ext>
            </a:extLst>
          </p:cNvPr>
          <p:cNvSpPr txBox="1">
            <a:spLocks/>
          </p:cNvSpPr>
          <p:nvPr/>
        </p:nvSpPr>
        <p:spPr>
          <a:xfrm>
            <a:off x="198061" y="1528329"/>
            <a:ext cx="2260281" cy="1188345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r>
              <a:rPr lang="de-DE" sz="11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Diese Übung hilft Ihnen, ein realistisches Puffer-Ziel festzulegen und es einfach zu schützen.</a:t>
            </a:r>
          </a:p>
        </p:txBody>
      </p:sp>
      <p:pic>
        <p:nvPicPr>
          <p:cNvPr id="5" name="Graphic 203">
            <a:extLst>
              <a:ext uri="{FF2B5EF4-FFF2-40B4-BE49-F238E27FC236}">
                <a16:creationId xmlns:a16="http://schemas.microsoft.com/office/drawing/2014/main" id="{9A564AB6-02D6-C8F4-6769-7EBC0AB5E4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79367" t="46327" b="34770"/>
          <a:stretch>
            <a:fillRect/>
          </a:stretch>
        </p:blipFill>
        <p:spPr>
          <a:xfrm>
            <a:off x="140998" y="2412793"/>
            <a:ext cx="3063887" cy="1640684"/>
          </a:xfrm>
          <a:prstGeom prst="rect">
            <a:avLst/>
          </a:prstGeom>
        </p:spPr>
      </p:pic>
      <p:pic>
        <p:nvPicPr>
          <p:cNvPr id="6" name="Graphic 199">
            <a:extLst>
              <a:ext uri="{FF2B5EF4-FFF2-40B4-BE49-F238E27FC236}">
                <a16:creationId xmlns:a16="http://schemas.microsoft.com/office/drawing/2014/main" id="{9F3A5A38-1DDE-F537-4FC6-C5F2250D3D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63625" t="46653" r="31219" b="31219"/>
          <a:stretch>
            <a:fillRect/>
          </a:stretch>
        </p:blipFill>
        <p:spPr>
          <a:xfrm>
            <a:off x="3239301" y="3205770"/>
            <a:ext cx="1734770" cy="4351945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3E220B84-8F88-C8A4-F089-A6586DD39D00}"/>
              </a:ext>
            </a:extLst>
          </p:cNvPr>
          <p:cNvSpPr txBox="1"/>
          <p:nvPr/>
        </p:nvSpPr>
        <p:spPr>
          <a:xfrm>
            <a:off x="2196906" y="7209416"/>
            <a:ext cx="5750718" cy="23705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lvl="0" indent="0" defTabSz="755934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Arial" panose="020B0604020202020204" pitchFamily="34" charset="0"/>
              <a:buNone/>
              <a:defRPr sz="115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6951" indent="-188984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/>
            </a:lvl2pPr>
            <a:lvl3pPr marL="944918" indent="-188984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/>
            </a:lvl3pPr>
            <a:lvl4pPr marL="1322885" indent="-188984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/>
            </a:lvl4pPr>
            <a:lvl5pPr marL="1700853" indent="-188984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/>
            </a:lvl5pPr>
            <a:lvl6pPr marL="2078820" indent="-188984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/>
            </a:lvl6pPr>
            <a:lvl7pPr marL="2456787" indent="-188984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/>
            </a:lvl7pPr>
            <a:lvl8pPr marL="2834754" indent="-188984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/>
            </a:lvl8pPr>
            <a:lvl9pPr marL="3212722" indent="-188984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/>
            </a:lvl9pPr>
          </a:lstStyle>
          <a:p>
            <a:r>
              <a:rPr lang="de-DE" b="1" dirty="0"/>
              <a:t>Mein Puffer ist mir wichtig, weil …</a:t>
            </a:r>
          </a:p>
          <a:p>
            <a:endParaRPr lang="de-DE" b="1" dirty="0"/>
          </a:p>
          <a:p>
            <a:r>
              <a:rPr lang="de-DE" dirty="0"/>
              <a:t>_______________________________________________</a:t>
            </a:r>
          </a:p>
          <a:p>
            <a:endParaRPr lang="de-DE" dirty="0"/>
          </a:p>
          <a:p>
            <a:r>
              <a:rPr lang="de-DE" dirty="0"/>
              <a:t>_______________________________________________</a:t>
            </a:r>
          </a:p>
          <a:p>
            <a:endParaRPr lang="de-DE" dirty="0"/>
          </a:p>
          <a:p>
            <a:r>
              <a:rPr lang="de-DE" dirty="0"/>
              <a:t>_______________________________________________</a:t>
            </a:r>
          </a:p>
          <a:p>
            <a:endParaRPr lang="de-DE" dirty="0"/>
          </a:p>
          <a:p>
            <a:r>
              <a:rPr lang="de-DE" dirty="0"/>
              <a:t>_______________________________________________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455345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2858</Words>
  <Application>Microsoft Office PowerPoint</Application>
  <PresentationFormat>Benutzerdefiniert</PresentationFormat>
  <Paragraphs>274</Paragraphs>
  <Slides>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15" baseType="lpstr">
      <vt:lpstr>Aptos</vt:lpstr>
      <vt:lpstr>Aptos Display</vt:lpstr>
      <vt:lpstr>Arial</vt:lpstr>
      <vt:lpstr>Calibri</vt:lpstr>
      <vt:lpstr>Montserrat</vt:lpstr>
      <vt:lpstr>Wingdings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Gillian Keane</dc:creator>
  <cp:lastModifiedBy>David Blunck</cp:lastModifiedBy>
  <cp:revision>30</cp:revision>
  <dcterms:created xsi:type="dcterms:W3CDTF">2025-03-04T10:43:58Z</dcterms:created>
  <dcterms:modified xsi:type="dcterms:W3CDTF">2026-02-25T16:54:11Z</dcterms:modified>
</cp:coreProperties>
</file>