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handoutMasterIdLst>
    <p:handoutMasterId r:id="rId10"/>
  </p:handoutMasterIdLst>
  <p:sldIdLst>
    <p:sldId id="275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8CBC"/>
    <a:srgbClr val="334A84"/>
    <a:srgbClr val="F16024"/>
    <a:srgbClr val="6480E2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29"/>
    <p:restoredTop sz="96301"/>
  </p:normalViewPr>
  <p:slideViewPr>
    <p:cSldViewPr snapToGrid="0">
      <p:cViewPr>
        <p:scale>
          <a:sx n="66" d="100"/>
          <a:sy n="66" d="100"/>
        </p:scale>
        <p:origin x="33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theme" Target="theme/theme1.xml"/><Relationship Id="rId1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152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81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413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017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370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30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22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230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550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74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961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svg"/></Relationships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C96A6-25E4-73AB-9020-14B8417F1B5E}"/>
            </a:ext>
          </a:extLst>
        </p:cNvPr>
        <p:cNvGrpSpPr/>
        <p:nvPr/>
      </p:nvGrpSpPr>
      <p:sp>
        <p:nvSpPr>
          <p:cNvPr id="435" name="Graphic 433">
            <a:extLst>
              <a:ext uri="{FF2B5EF4-FFF2-40B4-BE49-F238E27FC236}">
                <a16:creationId xmlns:a16="http://schemas.microsoft.com/office/drawing/2014/main" id="{14755EF9-0FCE-4A8D-9998-2478B8C742DB}"/>
              </a:ext>
            </a:extLst>
          </p:cNvPr>
          <p:cNvSpPr/>
          <p:nvPr/>
        </p:nvSpPr>
        <p:spPr>
          <a:xfrm>
            <a:off x="-3695" y="1034549"/>
            <a:ext cx="7384733" cy="7865372"/>
          </a:xfrm>
          <a:custGeom>
            <a:avLst/>
            <a:gdLst>
              <a:gd name="csX0" fmla="*/ 2336751 w 7384733"/>
              <a:gd name="csY0" fmla="*/ 0 h 7865372"/>
              <a:gd name="csX1" fmla="*/ 2336751 w 7384733"/>
              <a:gd name="csY1" fmla="*/ 633959 h 7865372"/>
              <a:gd name="csX2" fmla="*/ 2572897 w 7384733"/>
              <a:gd name="csY2" fmla="*/ 870595 h 7865372"/>
              <a:gd name="csX3" fmla="*/ 7148588 w 7384733"/>
              <a:gd name="csY3" fmla="*/ 870595 h 7865372"/>
              <a:gd name="csX4" fmla="*/ 7384734 w 7384733"/>
              <a:gd name="csY4" fmla="*/ 1107230 h 7865372"/>
              <a:gd name="csX5" fmla="*/ 7384734 w 7384733"/>
              <a:gd name="csY5" fmla="*/ 3080630 h 7865372"/>
              <a:gd name="csX6" fmla="*/ 7148588 w 7384733"/>
              <a:gd name="csY6" fmla="*/ 3317266 h 7865372"/>
              <a:gd name="csX7" fmla="*/ 475812 w 7384733"/>
              <a:gd name="csY7" fmla="*/ 3317266 h 7865372"/>
              <a:gd name="csX8" fmla="*/ 239667 w 7384733"/>
              <a:gd name="csY8" fmla="*/ 3553901 h 7865372"/>
              <a:gd name="csX9" fmla="*/ 239667 w 7384733"/>
              <a:gd name="csY9" fmla="*/ 5647384 h 7865372"/>
              <a:gd name="csX10" fmla="*/ 475812 w 7384733"/>
              <a:gd name="csY10" fmla="*/ 5884019 h 7865372"/>
              <a:gd name="csX11" fmla="*/ 7148588 w 7384733"/>
              <a:gd name="csY11" fmla="*/ 5884019 h 7865372"/>
              <a:gd name="csX12" fmla="*/ 7384734 w 7384733"/>
              <a:gd name="csY12" fmla="*/ 6120654 h 7865372"/>
              <a:gd name="csX13" fmla="*/ 7384734 w 7384733"/>
              <a:gd name="csY13" fmla="*/ 7628737 h 7865372"/>
              <a:gd name="csX14" fmla="*/ 7148588 w 7384733"/>
              <a:gd name="csY14" fmla="*/ 7865373 h 7865372"/>
              <a:gd name="csX15" fmla="*/ 0 w 7384733"/>
              <a:gd name="csY15" fmla="*/ 7865373 h 7865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7384733" h="7865372">
                <a:moveTo>
                  <a:pt x="2336751" y="0"/>
                </a:moveTo>
                <a:lnTo>
                  <a:pt x="2336751" y="633959"/>
                </a:lnTo>
                <a:cubicBezTo>
                  <a:pt x="2336751" y="764109"/>
                  <a:pt x="2443017" y="870595"/>
                  <a:pt x="2572897" y="870595"/>
                </a:cubicBezTo>
                <a:lnTo>
                  <a:pt x="7148588" y="870595"/>
                </a:lnTo>
                <a:cubicBezTo>
                  <a:pt x="7278468" y="870595"/>
                  <a:pt x="7384734" y="977080"/>
                  <a:pt x="7384734" y="1107230"/>
                </a:cubicBezTo>
                <a:lnTo>
                  <a:pt x="7384734" y="3080630"/>
                </a:lnTo>
                <a:cubicBezTo>
                  <a:pt x="7384734" y="3210780"/>
                  <a:pt x="7278468" y="3317266"/>
                  <a:pt x="7148588" y="3317266"/>
                </a:cubicBezTo>
                <a:lnTo>
                  <a:pt x="475812" y="3317266"/>
                </a:lnTo>
                <a:cubicBezTo>
                  <a:pt x="345932" y="3317266"/>
                  <a:pt x="239667" y="3423752"/>
                  <a:pt x="239667" y="3553901"/>
                </a:cubicBezTo>
                <a:lnTo>
                  <a:pt x="239667" y="5647384"/>
                </a:lnTo>
                <a:cubicBezTo>
                  <a:pt x="239667" y="5777533"/>
                  <a:pt x="345932" y="5884019"/>
                  <a:pt x="475812" y="5884019"/>
                </a:cubicBezTo>
                <a:lnTo>
                  <a:pt x="7148588" y="5884019"/>
                </a:lnTo>
                <a:cubicBezTo>
                  <a:pt x="7278468" y="5884019"/>
                  <a:pt x="7384734" y="5990504"/>
                  <a:pt x="7384734" y="6120654"/>
                </a:cubicBezTo>
                <a:lnTo>
                  <a:pt x="7384734" y="7628737"/>
                </a:lnTo>
                <a:cubicBezTo>
                  <a:pt x="7384734" y="7758886"/>
                  <a:pt x="7278468" y="7865373"/>
                  <a:pt x="7148588" y="7865373"/>
                </a:cubicBezTo>
                <a:lnTo>
                  <a:pt x="0" y="7865373"/>
                </a:lnTo>
              </a:path>
            </a:pathLst>
          </a:custGeom>
          <a:noFill/>
          <a:ln w="12700" cap="flat">
            <a:solidFill>
              <a:srgbClr val="334A84"/>
            </a:solidFill>
            <a:prstDash val="dash"/>
            <a:miter/>
          </a:ln>
        </p:spPr>
        <p:txBody>
          <a:bodyPr/>
          <a:lstStyle/>
          <a:p>
            <a:endParaRPr lang="de-DE"/>
          </a:p>
        </p:txBody>
      </p: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4D624236-34B0-D48B-1324-DBFC99134A66}"/>
              </a:ext>
            </a:extLst>
          </p:cNvPr>
          <p:cNvSpPr txBox="1">
            <a:spLocks/>
          </p:cNvSpPr>
          <p:nvPr/>
        </p:nvSpPr>
        <p:spPr>
          <a:xfrm>
            <a:off x="2545768" y="2515099"/>
            <a:ext cx="459394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Mein kurzfristiges Ziel: ______________________________________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viel brauche ich? ___________________________________ €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Bis wann? ________________________________ (Monat/Jahr)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de-DE" sz="1150" dirty="0">
              <a:solidFill>
                <a:srgbClr val="334A8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Bester Weg (ankreuzen): ☐ Sparen 		☐ Investieren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Begründung (ein Satz): ______________________________________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____________________________________________________________</a:t>
            </a:r>
          </a:p>
        </p:txBody>
      </p:sp>
      <p:sp>
        <p:nvSpPr>
          <p:cNvPr id="290" name="Text Placeholder 2">
            <a:extLst>
              <a:ext uri="{FF2B5EF4-FFF2-40B4-BE49-F238E27FC236}">
                <a16:creationId xmlns:a16="http://schemas.microsoft.com/office/drawing/2014/main" id="{53C46EB9-B42E-93F9-235C-2A165FF5EEA2}"/>
              </a:ext>
            </a:extLst>
          </p:cNvPr>
          <p:cNvSpPr txBox="1">
            <a:spLocks/>
          </p:cNvSpPr>
          <p:nvPr/>
        </p:nvSpPr>
        <p:spPr>
          <a:xfrm>
            <a:off x="926769" y="9211964"/>
            <a:ext cx="6296068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Einen Dauerauftrag einrichten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 separates Sparkonto für mein Ziel eröffnen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Einen einfachen Tracker nutzen (Papier oder Tabelle)</a:t>
            </a:r>
          </a:p>
          <a:p>
            <a:pPr marL="273050" indent="-27305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Einen Ausgabenbereich zugunsten des Ziels kürzen</a:t>
            </a: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9DE7F94E-3375-B8EB-76B9-E8C249D0D434}"/>
              </a:ext>
            </a:extLst>
          </p:cNvPr>
          <p:cNvSpPr/>
          <p:nvPr/>
        </p:nvSpPr>
        <p:spPr>
          <a:xfrm>
            <a:off x="-3695" y="241572"/>
            <a:ext cx="3952073" cy="1089527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B142F01A-AE81-3AEA-DC81-AD40C5CDF72A}"/>
              </a:ext>
            </a:extLst>
          </p:cNvPr>
          <p:cNvSpPr/>
          <p:nvPr/>
        </p:nvSpPr>
        <p:spPr>
          <a:xfrm rot="4032905">
            <a:off x="1898748" y="1958871"/>
            <a:ext cx="623644" cy="354547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426" name="Picture 425">
            <a:extLst>
              <a:ext uri="{FF2B5EF4-FFF2-40B4-BE49-F238E27FC236}">
                <a16:creationId xmlns:a16="http://schemas.microsoft.com/office/drawing/2014/main" id="{49DD33D8-D84A-5C87-A87F-FF5AA6F22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85" y="482104"/>
            <a:ext cx="3176853" cy="954840"/>
          </a:xfrm>
          <a:prstGeom prst="rect">
            <a:avLst/>
          </a:prstGeom>
        </p:spPr>
      </p:pic>
      <p:sp>
        <p:nvSpPr>
          <p:cNvPr id="427" name="TextBox 426">
            <a:extLst>
              <a:ext uri="{FF2B5EF4-FFF2-40B4-BE49-F238E27FC236}">
                <a16:creationId xmlns:a16="http://schemas.microsoft.com/office/drawing/2014/main" id="{5D14A37C-3169-24FE-32CA-654C3E4D78E6}"/>
              </a:ext>
            </a:extLst>
          </p:cNvPr>
          <p:cNvSpPr txBox="1"/>
          <p:nvPr/>
        </p:nvSpPr>
        <p:spPr>
          <a:xfrm>
            <a:off x="106695" y="441772"/>
            <a:ext cx="3731291" cy="793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63"/>
              </a:lnSpc>
            </a:pPr>
            <a:r>
              <a:rPr lang="de-DE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Kurzübung: Sparziel</a:t>
            </a:r>
          </a:p>
        </p:txBody>
      </p:sp>
      <p:pic>
        <p:nvPicPr>
          <p:cNvPr id="432" name="Graphic 431">
            <a:extLst>
              <a:ext uri="{FF2B5EF4-FFF2-40B4-BE49-F238E27FC236}">
                <a16:creationId xmlns:a16="http://schemas.microsoft.com/office/drawing/2014/main" id="{6BEFC4A6-313B-4E0B-4A04-F669DA9B6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4263628" y="6984127"/>
            <a:ext cx="2491171" cy="184664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40889A1-9666-38E8-49A4-7A1EFD6EE1DD}"/>
              </a:ext>
            </a:extLst>
          </p:cNvPr>
          <p:cNvSpPr txBox="1">
            <a:spLocks/>
          </p:cNvSpPr>
          <p:nvPr/>
        </p:nvSpPr>
        <p:spPr>
          <a:xfrm>
            <a:off x="198061" y="1528329"/>
            <a:ext cx="1996567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Dieses Arbeitsblatt hilft Ihnen, klare Ziele zu setzen und zu entscheiden, ob Sie dafür sparen oder investieren.</a:t>
            </a:r>
          </a:p>
        </p:txBody>
      </p:sp>
      <p:pic>
        <p:nvPicPr>
          <p:cNvPr id="5" name="Graphic 203">
            <a:extLst>
              <a:ext uri="{FF2B5EF4-FFF2-40B4-BE49-F238E27FC236}">
                <a16:creationId xmlns:a16="http://schemas.microsoft.com/office/drawing/2014/main" id="{B369A94F-6B18-CE52-9A0B-0FBE573BF8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9367" t="46327" b="34770"/>
          <a:stretch>
            <a:fillRect/>
          </a:stretch>
        </p:blipFill>
        <p:spPr>
          <a:xfrm>
            <a:off x="140998" y="2412793"/>
            <a:ext cx="3063887" cy="1640684"/>
          </a:xfrm>
          <a:prstGeom prst="rect">
            <a:avLst/>
          </a:prstGeom>
        </p:spPr>
      </p:pic>
      <p:pic>
        <p:nvPicPr>
          <p:cNvPr id="6" name="Graphic 199">
            <a:extLst>
              <a:ext uri="{FF2B5EF4-FFF2-40B4-BE49-F238E27FC236}">
                <a16:creationId xmlns:a16="http://schemas.microsoft.com/office/drawing/2014/main" id="{C2E2EDBF-7845-8EDE-7FCD-374E0EF76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3625" t="46653" r="31219" b="31219"/>
          <a:stretch>
            <a:fillRect/>
          </a:stretch>
        </p:blipFill>
        <p:spPr>
          <a:xfrm>
            <a:off x="804876" y="3152599"/>
            <a:ext cx="1734770" cy="435194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C34F392-7031-A4DD-2552-365AAE18A883}"/>
              </a:ext>
            </a:extLst>
          </p:cNvPr>
          <p:cNvSpPr txBox="1"/>
          <p:nvPr/>
        </p:nvSpPr>
        <p:spPr>
          <a:xfrm>
            <a:off x="2782454" y="1700403"/>
            <a:ext cx="5749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 | Ein kurzfristiges Ziel wählen (0–2 Jahre)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B92513A-3FAD-8CA6-72C7-A3C59AB4DBF0}"/>
              </a:ext>
            </a:extLst>
          </p:cNvPr>
          <p:cNvSpPr txBox="1"/>
          <p:nvPr/>
        </p:nvSpPr>
        <p:spPr>
          <a:xfrm>
            <a:off x="2545768" y="4148808"/>
            <a:ext cx="4593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 | Ein langfristiges Ziel wählen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8F88A7F-B7A4-3473-9BE6-CFABE0C3EB15}"/>
              </a:ext>
            </a:extLst>
          </p:cNvPr>
          <p:cNvSpPr txBox="1">
            <a:spLocks/>
          </p:cNvSpPr>
          <p:nvPr/>
        </p:nvSpPr>
        <p:spPr>
          <a:xfrm>
            <a:off x="2494771" y="4986208"/>
            <a:ext cx="4728066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Mein langfristiges Ziel: ______________________________________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Wie viel brauche ich? ___________________________________ €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Bis wann? ________________________________ (Monat/Jahr)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de-DE" sz="1150" dirty="0">
              <a:solidFill>
                <a:srgbClr val="334A8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Bester Weg (ankreuzen): ☐ Sparen 		☐ Investieren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Begründung (ein Satz): ______________________________________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___________________________________________________________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917175D-ECE4-4C7A-BD81-847C80CF863B}"/>
              </a:ext>
            </a:extLst>
          </p:cNvPr>
          <p:cNvSpPr txBox="1"/>
          <p:nvPr/>
        </p:nvSpPr>
        <p:spPr>
          <a:xfrm>
            <a:off x="578792" y="6745141"/>
            <a:ext cx="45939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 | Erster monatlicher Schritt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1B3A8FE-8D2C-2277-6A83-F110DABCDBC2}"/>
              </a:ext>
            </a:extLst>
          </p:cNvPr>
          <p:cNvSpPr txBox="1">
            <a:spLocks/>
          </p:cNvSpPr>
          <p:nvPr/>
        </p:nvSpPr>
        <p:spPr>
          <a:xfrm>
            <a:off x="578792" y="7298583"/>
            <a:ext cx="360474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 welchem Monatsbetrag können Sie realistisch starten?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€_______________________________________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Wann starten Sie?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_____________________________ (Monat/Jahr)</a:t>
            </a:r>
            <a:br>
              <a:rPr lang="en-US" sz="1150" dirty="0">
                <a:solidFill>
                  <a:srgbClr val="334A8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de-DE" sz="1150" dirty="0">
              <a:solidFill>
                <a:srgbClr val="334A8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D220345-4EC8-3BC9-FCCD-4314C47065EF}"/>
              </a:ext>
            </a:extLst>
          </p:cNvPr>
          <p:cNvSpPr txBox="1"/>
          <p:nvPr/>
        </p:nvSpPr>
        <p:spPr>
          <a:xfrm>
            <a:off x="793841" y="8764623"/>
            <a:ext cx="73847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 | Leichter machen (einen Schritt ankreuzen)</a:t>
            </a:r>
            <a:endParaRPr lang="de-DE" b="1" dirty="0">
              <a:solidFill>
                <a:schemeClr val="bg1"/>
              </a:solidFill>
              <a:highlight>
                <a:srgbClr val="D38CBC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221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2858</Words>
  <Application>Microsoft Office PowerPoint</Application>
  <PresentationFormat>Benutzerdefiniert</PresentationFormat>
  <Paragraphs>274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David Blunck</cp:lastModifiedBy>
  <cp:revision>30</cp:revision>
  <dcterms:created xsi:type="dcterms:W3CDTF">2025-03-04T10:43:58Z</dcterms:created>
  <dcterms:modified xsi:type="dcterms:W3CDTF">2026-02-25T16:54:11Z</dcterms:modified>
</cp:coreProperties>
</file>