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12"/>
  </p:handoutMasterIdLst>
  <p:sldIdLst>
    <p:sldId id="275" r:id="rId9"/>
  </p:sldIdLst>
  <p:sldSz cx="10691813" cy="1383646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4463AE"/>
    <a:srgbClr val="4763AE"/>
    <a:srgbClr val="334A84"/>
    <a:srgbClr val="F16024"/>
    <a:srgbClr val="6480E2"/>
    <a:srgbClr val="5A89F8"/>
    <a:srgbClr val="557EE0"/>
    <a:srgbClr val="DC5924"/>
    <a:srgbClr val="B07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B8E4CD-94C7-4B4B-83C5-93840727A84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1E17C-E789-C6E4-006A-98673FDBA70E}"/>
            </a:ext>
          </a:extLst>
        </p:cNvPr>
        <p:cNvGrpSpPr/>
        <p:nvPr/>
      </p:nv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E83AAE-034A-EFE6-0A33-61E61AD82592}"/>
              </a:ext>
            </a:extLst>
          </p:cNvPr>
          <p:cNvCxnSpPr/>
          <p:nvPr/>
        </p:nvCxnSpPr>
        <p:spPr>
          <a:xfrm>
            <a:off x="-18846" y="1629850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2" name="Freeform 361">
            <a:extLst>
              <a:ext uri="{FF2B5EF4-FFF2-40B4-BE49-F238E27FC236}">
                <a16:creationId xmlns:a16="http://schemas.microsoft.com/office/drawing/2014/main" id="{CBE13500-6453-6C6F-AD45-E7BC1B1F733D}"/>
              </a:ext>
            </a:extLst>
          </p:cNvPr>
          <p:cNvSpPr/>
          <p:nvPr/>
        </p:nvSpPr>
        <p:spPr>
          <a:xfrm rot="20328972" flipH="1">
            <a:off x="3164683" y="1472806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B63148-A2A0-4DEC-A747-58271243D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E6481A-0133-966E-B1F9-476CD2F1D987}"/>
              </a:ext>
            </a:extLst>
          </p:cNvPr>
          <p:cNvSpPr txBox="1"/>
          <p:nvPr/>
        </p:nvSpPr>
        <p:spPr>
          <a:xfrm>
            <a:off x="298441" y="251680"/>
            <a:ext cx="5167839" cy="64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de-DE" sz="385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Geldanlage: Grundlagen</a:t>
            </a:r>
            <a:endParaRPr lang="de-DE" sz="38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07E8F2-15A0-3E6E-598E-920F21CE9238}"/>
              </a:ext>
            </a:extLst>
          </p:cNvPr>
          <p:cNvSpPr txBox="1"/>
          <p:nvPr/>
        </p:nvSpPr>
        <p:spPr>
          <a:xfrm>
            <a:off x="298441" y="1403195"/>
            <a:ext cx="2478479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0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Gute Gewohnheiten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A8DA4D-53D3-41CE-4536-27EBF8AE30A5}"/>
              </a:ext>
            </a:extLst>
          </p:cNvPr>
          <p:cNvSpPr txBox="1">
            <a:spLocks/>
          </p:cNvSpPr>
          <p:nvPr/>
        </p:nvSpPr>
        <p:spPr>
          <a:xfrm>
            <a:off x="388201" y="2205448"/>
            <a:ext cx="4283189" cy="13207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755934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Arial" panose="020B0604020202020204" pitchFamily="34" charset="0"/>
              <a:buNone/>
              <a:defRPr sz="170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Investieren Sie nur in Anlagen, die Sie vollständig verstehen.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Bauen Sie zuerst einen Notgroschen auf, damit Sie nie in Stress verkaufen müssen.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Investieren Sie mit klarem Zweck (langfristiges Ziel und Anlagehorizont).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Rechnen Sie mit Schwankungen und bleiben Sie investiert. Legen Sie nur Geld an, dessen Verlust Ihren Alltag nicht gefährdet.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Streuen Sie Ihr Geld auf verschiedene Anlagen, um nicht von einer Option abzuhängen.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Achten Sie auf Gebühren und Kosten – sie schmälern langfristig die Rendite.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D38CBC"/>
                </a:solidFill>
              </a:rPr>
              <a:t>Nutzen Sie den Haftungshinweis des Moduls: erst lernen, dann unabhängig beraten lassen.</a:t>
            </a:r>
            <a:endParaRPr lang="de-DE" dirty="0">
              <a:solidFill>
                <a:srgbClr val="D38CBC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6D842B7-D6D8-CA57-1783-505DF4F63953}"/>
              </a:ext>
            </a:extLst>
          </p:cNvPr>
          <p:cNvSpPr txBox="1"/>
          <p:nvPr/>
        </p:nvSpPr>
        <p:spPr>
          <a:xfrm>
            <a:off x="5973516" y="1421538"/>
            <a:ext cx="310422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Typische Anfängerfehler</a:t>
            </a:r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8623EA13-8802-C8E1-DF42-3863B43E6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519" t="46653" r="31219" b="31219"/>
          <a:stretch>
            <a:fillRect/>
          </a:stretch>
        </p:blipFill>
        <p:spPr>
          <a:xfrm>
            <a:off x="922047" y="6313536"/>
            <a:ext cx="2290254" cy="1461939"/>
          </a:xfrm>
          <a:prstGeom prst="rect">
            <a:avLst/>
          </a:prstGeom>
        </p:spPr>
      </p:pic>
      <p:pic>
        <p:nvPicPr>
          <p:cNvPr id="201" name="Graphic 200">
            <a:extLst>
              <a:ext uri="{FF2B5EF4-FFF2-40B4-BE49-F238E27FC236}">
                <a16:creationId xmlns:a16="http://schemas.microsoft.com/office/drawing/2014/main" id="{B561550C-E5D1-F95A-E803-8F9AACEA91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6022909" y="4974284"/>
            <a:ext cx="3472449" cy="2574041"/>
          </a:xfrm>
          <a:prstGeom prst="rect">
            <a:avLst/>
          </a:prstGeom>
        </p:spPr>
      </p:pic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172AF96F-EC67-C498-AC40-D9E8D2B408A5}"/>
              </a:ext>
            </a:extLst>
          </p:cNvPr>
          <p:cNvCxnSpPr>
            <a:cxnSpLocks/>
          </p:cNvCxnSpPr>
          <p:nvPr/>
        </p:nvCxnSpPr>
        <p:spPr>
          <a:xfrm>
            <a:off x="5121965" y="1629850"/>
            <a:ext cx="0" cy="5483654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BBDE805-874A-7AE9-9DDA-DCA7BAF26B72}"/>
              </a:ext>
            </a:extLst>
          </p:cNvPr>
          <p:cNvSpPr txBox="1">
            <a:spLocks/>
          </p:cNvSpPr>
          <p:nvPr/>
        </p:nvSpPr>
        <p:spPr>
          <a:xfrm>
            <a:off x="5544824" y="2205448"/>
            <a:ext cx="4283189" cy="13207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755934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Arial" panose="020B0604020202020204" pitchFamily="34" charset="0"/>
              <a:buNone/>
              <a:defRPr sz="170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de-DE" dirty="0"/>
              <a:t>Investieren Sie kein Geld, das Sie bald brauchen könnten. 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de-DE" dirty="0"/>
              <a:t>Investieren Sie nicht, ohne zu wissen, wann Sie das Geld brauchen.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de-DE" dirty="0"/>
              <a:t>Nicht in Panik verkaufen oder nach einem Hype überstürzt kaufen. Erst nachdenken.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de-DE" dirty="0"/>
              <a:t>Nicht alles in ein Unternehmen, eine Branche oder einen „Geheimtipp“ stecken </a:t>
            </a:r>
            <a:r>
              <a:rPr lang="de-DE" dirty="0">
                <a:sym typeface="Wingdings" panose="05000000000000000000" pitchFamily="2" charset="2"/>
              </a:rPr>
              <a:t> Streuen Sie.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de-DE" dirty="0"/>
              <a:t>Keine Gebühren ignorieren, keine unverstandenen Produkte abschließen.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D38CBC"/>
                </a:solidFill>
              </a:rPr>
              <a:t>Betrachten Sie Lernmaterialien nicht als persönliche Finanzberatung.</a:t>
            </a:r>
            <a:endParaRPr lang="de-DE" dirty="0">
              <a:solidFill>
                <a:srgbClr val="D38C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3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3646</Words>
  <Application>Microsoft Office PowerPoint</Application>
  <PresentationFormat>Benutzerdefiniert</PresentationFormat>
  <Paragraphs>485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28</cp:revision>
  <cp:lastPrinted>2026-06-18T11:11:21Z</cp:lastPrinted>
  <dcterms:created xsi:type="dcterms:W3CDTF">2025-03-04T10:43:58Z</dcterms:created>
  <dcterms:modified xsi:type="dcterms:W3CDTF">2026-06-18T14:23:44Z</dcterms:modified>
</cp:coreProperties>
</file>